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09"/>
  </p:notesMasterIdLst>
  <p:handoutMasterIdLst>
    <p:handoutMasterId r:id="rId110"/>
  </p:handoutMasterIdLst>
  <p:sldIdLst>
    <p:sldId id="309" r:id="rId3"/>
    <p:sldId id="316" r:id="rId4"/>
    <p:sldId id="317" r:id="rId5"/>
    <p:sldId id="318" r:id="rId6"/>
    <p:sldId id="304" r:id="rId7"/>
    <p:sldId id="314" r:id="rId8"/>
    <p:sldId id="313" r:id="rId9"/>
    <p:sldId id="312" r:id="rId10"/>
    <p:sldId id="315" r:id="rId11"/>
    <p:sldId id="322" r:id="rId12"/>
    <p:sldId id="346" r:id="rId13"/>
    <p:sldId id="404" r:id="rId14"/>
    <p:sldId id="405" r:id="rId15"/>
    <p:sldId id="321" r:id="rId16"/>
    <p:sldId id="323" r:id="rId17"/>
    <p:sldId id="324" r:id="rId18"/>
    <p:sldId id="325" r:id="rId19"/>
    <p:sldId id="326" r:id="rId20"/>
    <p:sldId id="327" r:id="rId21"/>
    <p:sldId id="328" r:id="rId22"/>
    <p:sldId id="422" r:id="rId23"/>
    <p:sldId id="423" r:id="rId24"/>
    <p:sldId id="424" r:id="rId25"/>
    <p:sldId id="329" r:id="rId26"/>
    <p:sldId id="426" r:id="rId27"/>
    <p:sldId id="427" r:id="rId28"/>
    <p:sldId id="428" r:id="rId29"/>
    <p:sldId id="429" r:id="rId30"/>
    <p:sldId id="430" r:id="rId31"/>
    <p:sldId id="330" r:id="rId32"/>
    <p:sldId id="331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420" r:id="rId47"/>
    <p:sldId id="421" r:id="rId48"/>
    <p:sldId id="337" r:id="rId49"/>
    <p:sldId id="336" r:id="rId50"/>
    <p:sldId id="338" r:id="rId51"/>
    <p:sldId id="348" r:id="rId52"/>
    <p:sldId id="350" r:id="rId53"/>
    <p:sldId id="349" r:id="rId54"/>
    <p:sldId id="353" r:id="rId55"/>
    <p:sldId id="347" r:id="rId56"/>
    <p:sldId id="400" r:id="rId57"/>
    <p:sldId id="401" r:id="rId58"/>
    <p:sldId id="402" r:id="rId59"/>
    <p:sldId id="352" r:id="rId60"/>
    <p:sldId id="355" r:id="rId61"/>
    <p:sldId id="358" r:id="rId62"/>
    <p:sldId id="351" r:id="rId63"/>
    <p:sldId id="357" r:id="rId64"/>
    <p:sldId id="359" r:id="rId65"/>
    <p:sldId id="360" r:id="rId66"/>
    <p:sldId id="361" r:id="rId67"/>
    <p:sldId id="362" r:id="rId68"/>
    <p:sldId id="363" r:id="rId69"/>
    <p:sldId id="364" r:id="rId70"/>
    <p:sldId id="365" r:id="rId71"/>
    <p:sldId id="366" r:id="rId72"/>
    <p:sldId id="367" r:id="rId73"/>
    <p:sldId id="368" r:id="rId74"/>
    <p:sldId id="369" r:id="rId75"/>
    <p:sldId id="370" r:id="rId76"/>
    <p:sldId id="371" r:id="rId77"/>
    <p:sldId id="372" r:id="rId78"/>
    <p:sldId id="373" r:id="rId79"/>
    <p:sldId id="332" r:id="rId80"/>
    <p:sldId id="320" r:id="rId81"/>
    <p:sldId id="319" r:id="rId82"/>
    <p:sldId id="335" r:id="rId83"/>
    <p:sldId id="334" r:id="rId84"/>
    <p:sldId id="374" r:id="rId85"/>
    <p:sldId id="375" r:id="rId86"/>
    <p:sldId id="376" r:id="rId87"/>
    <p:sldId id="377" r:id="rId88"/>
    <p:sldId id="378" r:id="rId89"/>
    <p:sldId id="379" r:id="rId90"/>
    <p:sldId id="380" r:id="rId91"/>
    <p:sldId id="381" r:id="rId92"/>
    <p:sldId id="382" r:id="rId93"/>
    <p:sldId id="383" r:id="rId94"/>
    <p:sldId id="384" r:id="rId95"/>
    <p:sldId id="385" r:id="rId96"/>
    <p:sldId id="386" r:id="rId97"/>
    <p:sldId id="387" r:id="rId98"/>
    <p:sldId id="388" r:id="rId99"/>
    <p:sldId id="390" r:id="rId100"/>
    <p:sldId id="391" r:id="rId101"/>
    <p:sldId id="392" r:id="rId102"/>
    <p:sldId id="393" r:id="rId103"/>
    <p:sldId id="394" r:id="rId104"/>
    <p:sldId id="395" r:id="rId105"/>
    <p:sldId id="398" r:id="rId106"/>
    <p:sldId id="310" r:id="rId107"/>
    <p:sldId id="403" r:id="rId10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68" d="100"/>
          <a:sy n="68" d="100"/>
        </p:scale>
        <p:origin x="13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viewProps" Target="viewProps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theme" Target="theme/theme1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handoutMaster" Target="handoutMasters/handoutMaster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C3CCBC3-8A9A-45A6-B71F-0AE720C072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3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D631D75-EA03-487E-B96E-6CB81A8A35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8528C-BFF7-47A3-8877-24BADD294E9B}" type="slidenum">
              <a:rPr lang="cs-CZ"/>
              <a:pPr/>
              <a:t>5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5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E02E3-E14C-4167-A4F0-58607FBD6ADD}" type="slidenum">
              <a:rPr lang="cs-CZ"/>
              <a:pPr/>
              <a:t>105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23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847B20C4-3516-4BDF-A26F-23D7480B03C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B85D5-DB62-49FD-B429-FAA0698E0B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80861-C98D-45D9-B912-5F02865AD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014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626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8EE6-B205-46AF-B2F7-3FAD7A75997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80625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25640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17155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9599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5908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3567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161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315C8-8C3B-4675-8501-0B16657AE6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86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3722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9431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8729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22959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14814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7089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82B5B-ECC3-49D4-A917-4AC0797AE8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9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D1B34-E387-401A-AF0B-93C8C45A54A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8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F5A9B-D163-4882-A053-A7582F7C50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93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20615-86D0-4AC3-AD36-669609EAB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1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8CE9F-0A32-4AE1-8EF2-F6CECCDC1AB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75299-8469-437F-86A1-9639FC4DD0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5151C3-5D61-4D15-B895-506097676E5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43765FD4-C3B7-418A-87B7-15E7B0063A1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6" r:id="rId12"/>
    <p:sldLayoutId id="2147483677" r:id="rId13"/>
    <p:sldLayoutId id="214748367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mian.czudek@vsb.cz" TargetMode="External"/><Relationship Id="rId2" Type="http://schemas.openxmlformats.org/officeDocument/2006/relationships/hyperlink" Target="mailto:damian@czudek.cz" TargetMode="Externa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OJ:C:2007:303:0001:0016:CS: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orgstru_59631.html" TargetMode="External"/><Relationship Id="rId2" Type="http://schemas.openxmlformats.org/officeDocument/2006/relationships/hyperlink" Target="http://www.mfcr.cz/cps/rde/xchg/mfcr/xsl/orgstru_596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59605.html" TargetMode="External"/><Relationship Id="rId5" Type="http://schemas.openxmlformats.org/officeDocument/2006/relationships/hyperlink" Target="http://www.mfcr.cz/cps/rde/xchg/mfcr/xsl/orgstru_59611.html" TargetMode="External"/><Relationship Id="rId4" Type="http://schemas.openxmlformats.org/officeDocument/2006/relationships/hyperlink" Target="http://www.mfcr.cz/cps/rde/xchg/mfcr/xsl/orgstru_59621.html" TargetMode="Externa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://cds.mfcr.cz/cps/rde/xchg/cds/xsl/index.html?year=0" TargetMode="External"/><Relationship Id="rId3" Type="http://schemas.openxmlformats.org/officeDocument/2006/relationships/hyperlink" Target="http://www.mfcr.cz/cps/rde/xchg/mfcr/xsl/orgstru_75044.html" TargetMode="External"/><Relationship Id="rId7" Type="http://schemas.openxmlformats.org/officeDocument/2006/relationships/hyperlink" Target="http://www.mfcr.cz/cps/rde/xchg/mfcr/xsl/orgstru_75555.html" TargetMode="External"/><Relationship Id="rId2" Type="http://schemas.openxmlformats.org/officeDocument/2006/relationships/hyperlink" Target="http://www.mfcr.cz/cps/rde/xchg/mfcr/xsl/orgstru_7503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ps/rde/xchg/mfcr/xsl/orgstru_75043.html" TargetMode="External"/><Relationship Id="rId5" Type="http://schemas.openxmlformats.org/officeDocument/2006/relationships/hyperlink" Target="http://www.mfcr.cz/cps/rde/xchg/mfcr/xsl/orgstru_75042.html" TargetMode="External"/><Relationship Id="rId4" Type="http://schemas.openxmlformats.org/officeDocument/2006/relationships/hyperlink" Target="http://www.mfcr.cz/cps/rde/xchg/mfcr/xsl/orgstru_75040.html" TargetMode="External"/><Relationship Id="rId9" Type="http://schemas.openxmlformats.org/officeDocument/2006/relationships/hyperlink" Target="http://www.celnisprava.cz/cz/Stranky/default.aspx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cds.mfcr.cz/cps/rde/xchg/cds/xsl/352.html?year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11760" y="3141663"/>
            <a:ext cx="6262340" cy="3311525"/>
          </a:xfrm>
        </p:spPr>
        <p:txBody>
          <a:bodyPr/>
          <a:lstStyle/>
          <a:p>
            <a:pPr algn="r"/>
            <a:r>
              <a:rPr lang="cs-CZ" dirty="0" smtClean="0"/>
              <a:t>Finanční správa v ČR </a:t>
            </a:r>
            <a:br>
              <a:rPr lang="cs-CZ" dirty="0" smtClean="0"/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1500" dirty="0" smtClean="0"/>
              <a:t>(se zaměřením na správu daní)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/>
              <a:t/>
            </a:r>
            <a:br>
              <a:rPr lang="cs-CZ" sz="1500" dirty="0"/>
            </a:br>
            <a:r>
              <a:rPr lang="cs-CZ" sz="3000" i="1" dirty="0" err="1" smtClean="0"/>
              <a:t>Damian</a:t>
            </a:r>
            <a:r>
              <a:rPr lang="cs-CZ" sz="3000" i="1" dirty="0" smtClean="0"/>
              <a:t> Czudek</a:t>
            </a:r>
            <a:br>
              <a:rPr lang="cs-CZ" sz="3000" i="1" dirty="0" smtClean="0"/>
            </a:b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2"/>
              </a:rPr>
              <a:t>damian@czudek.cz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</a:rPr>
              <a:t>, </a:t>
            </a:r>
            <a:r>
              <a:rPr lang="en-US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3"/>
              </a:rPr>
              <a:t>damian.czudek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3"/>
              </a:rPr>
              <a:t>@</a:t>
            </a:r>
            <a:r>
              <a:rPr lang="cs-CZ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3"/>
              </a:rPr>
              <a:t>vsb</a:t>
            </a:r>
            <a:r>
              <a:rPr lang="en-US" sz="1800" kern="0" dirty="0" smtClean="0">
                <a:latin typeface="Calibri" pitchFamily="34" charset="0"/>
                <a:ea typeface="+mj-ea"/>
                <a:cs typeface="Calibri" pitchFamily="34" charset="0"/>
                <a:hlinkClick r:id="rId3"/>
              </a:rPr>
              <a:t>.</a:t>
            </a:r>
            <a:r>
              <a:rPr lang="en-US" sz="1800" kern="0" dirty="0" err="1" smtClean="0">
                <a:latin typeface="Calibri" pitchFamily="34" charset="0"/>
                <a:ea typeface="+mj-ea"/>
                <a:cs typeface="Calibri" pitchFamily="34" charset="0"/>
                <a:hlinkClick r:id="rId3"/>
              </a:rPr>
              <a:t>cz</a:t>
            </a:r>
            <a:r>
              <a:rPr lang="en-US" sz="3200" kern="0" dirty="0" smtClean="0"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lang="en-US" sz="3200" kern="0" dirty="0" smtClean="0">
                <a:latin typeface="Calibri" pitchFamily="34" charset="0"/>
                <a:ea typeface="+mj-ea"/>
                <a:cs typeface="Calibri" pitchFamily="34" charset="0"/>
              </a:rPr>
            </a:br>
            <a:endParaRPr 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71563"/>
            <a:ext cx="7543800" cy="647700"/>
          </a:xfrm>
        </p:spPr>
        <p:txBody>
          <a:bodyPr/>
          <a:lstStyle/>
          <a:p>
            <a:pPr eaLnBrk="1" hangingPunct="1"/>
            <a:r>
              <a:rPr lang="cs-CZ" dirty="0" smtClean="0"/>
              <a:t>Pojetí finanční správy</a:t>
            </a:r>
          </a:p>
        </p:txBody>
      </p:sp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457200" y="1719263"/>
            <a:ext cx="8229600" cy="2128837"/>
            <a:chOff x="272" y="1061"/>
            <a:chExt cx="1872" cy="1152"/>
          </a:xfrm>
        </p:grpSpPr>
        <p:cxnSp>
          <p:nvCxnSpPr>
            <p:cNvPr id="392196" name="_s392196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633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7" name="_s392197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641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8" name="_s39219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1388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9" name="_s39219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884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392200"/>
            <p:cNvSpPr>
              <a:spLocks noChangeArrowheads="1"/>
            </p:cNvSpPr>
            <p:nvPr/>
          </p:nvSpPr>
          <p:spPr bwMode="auto">
            <a:xfrm>
              <a:off x="776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</a:t>
              </a:r>
            </a:p>
          </p:txBody>
        </p:sp>
        <p:sp>
          <p:nvSpPr>
            <p:cNvPr id="5" name="_s392201"/>
            <p:cNvSpPr>
              <a:spLocks noChangeArrowheads="1"/>
            </p:cNvSpPr>
            <p:nvPr/>
          </p:nvSpPr>
          <p:spPr bwMode="auto">
            <a:xfrm>
              <a:off x="272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organizačním</a:t>
              </a:r>
            </a:p>
          </p:txBody>
        </p:sp>
        <p:sp>
          <p:nvSpPr>
            <p:cNvPr id="6" name="_s392202"/>
            <p:cNvSpPr>
              <a:spLocks noChangeArrowheads="1"/>
            </p:cNvSpPr>
            <p:nvPr/>
          </p:nvSpPr>
          <p:spPr bwMode="auto">
            <a:xfrm>
              <a:off x="1280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 smyslu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funkčním</a:t>
              </a:r>
            </a:p>
          </p:txBody>
        </p:sp>
        <p:sp>
          <p:nvSpPr>
            <p:cNvPr id="7" name="_s392203"/>
            <p:cNvSpPr>
              <a:spLocks noChangeArrowheads="1"/>
            </p:cNvSpPr>
            <p:nvPr/>
          </p:nvSpPr>
          <p:spPr bwMode="auto">
            <a:xfrm>
              <a:off x="1280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Činnost </a:t>
              </a:r>
            </a:p>
          </p:txBody>
        </p:sp>
        <p:sp>
          <p:nvSpPr>
            <p:cNvPr id="8" name="_s392204"/>
            <p:cNvSpPr>
              <a:spLocks noChangeArrowheads="1"/>
            </p:cNvSpPr>
            <p:nvPr/>
          </p:nvSpPr>
          <p:spPr bwMode="auto">
            <a:xfrm>
              <a:off x="272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Instituce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3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Stejně je možné pojímat celou veřejnou správu i jednotlivé její díly (tj. i pro daňovou správu </a:t>
            </a:r>
            <a:r>
              <a:rPr lang="cs-CZ" sz="2600" dirty="0" err="1" smtClean="0"/>
              <a:t>sensu</a:t>
            </a:r>
            <a:r>
              <a:rPr lang="cs-CZ" sz="2600" dirty="0" smtClean="0"/>
              <a:t> largo)</a:t>
            </a:r>
          </a:p>
          <a:p>
            <a:pPr eaLnBrk="1" hangingPunct="1"/>
            <a:r>
              <a:rPr lang="cs-CZ" sz="2600" dirty="0" smtClean="0"/>
              <a:t>Finanční správa je specifickým a výjimečným dílem veřejné správy – v čem? </a:t>
            </a:r>
            <a:r>
              <a:rPr lang="cs-CZ" sz="2600" dirty="0" smtClean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21941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CÚ a dělená správa - § 8 odst. 2 písm. a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(dříve 5 odst. 4 písm. m) starého zákona o CS ČR):</a:t>
            </a:r>
          </a:p>
          <a:p>
            <a:pPr marL="34925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Celní úřad</a:t>
            </a:r>
            <a:r>
              <a:rPr lang="cs-CZ" dirty="0" smtClean="0"/>
              <a:t> je</a:t>
            </a:r>
          </a:p>
          <a:p>
            <a:pPr marL="639762" lvl="2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obecným správcem daně podle správního řádu a vykonává správu placení peněžitých plnění v rámci dělené správy, která jsou příjmem státního rozpočtu, státních fondů nebo rozpočtů územních samosprávných celků</a:t>
            </a:r>
          </a:p>
        </p:txBody>
      </p:sp>
    </p:spTree>
    <p:extLst>
      <p:ext uri="{BB962C8B-B14F-4D97-AF65-F5344CB8AC3E}">
        <p14:creationId xmlns:p14="http://schemas.microsoft.com/office/powerpoint/2010/main" val="6256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z pohledu DŘ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§ 2/3 Daní se pro účely tohoto zákona rozumí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c) peněžité plnění v rámci dělené správy.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chemeClr val="accent2"/>
                </a:solidFill>
              </a:rPr>
              <a:t>Co je to dělená správa?</a:t>
            </a:r>
          </a:p>
        </p:txBody>
      </p:sp>
    </p:spTree>
    <p:extLst>
      <p:ext uri="{BB962C8B-B14F-4D97-AF65-F5344CB8AC3E}">
        <p14:creationId xmlns:p14="http://schemas.microsoft.com/office/powerpoint/2010/main" val="4018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- §§ 161-162 DŘ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accent2"/>
                </a:solidFill>
              </a:rPr>
              <a:t>K dělené správě dochází, je-li rozhodnutím orgánu veřejné moci, který není správcem daně, vydaným při výkonu veřejné moci uložena platební povinnost k peněžitému plnění určenému do veřejného rozpočtu a postupuje-li se při jeho placení podle tohoto zákona</a:t>
            </a:r>
            <a:r>
              <a:rPr lang="cs-CZ" sz="1900" dirty="0" smtClean="0"/>
              <a:t> </a:t>
            </a:r>
            <a:r>
              <a:rPr lang="cs-CZ" sz="1900" b="1" dirty="0" smtClean="0">
                <a:solidFill>
                  <a:schemeClr val="accent2"/>
                </a:solidFill>
              </a:rPr>
              <a:t>nebo podle jeho jednotlivých ustanovení.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To platí i tehdy, pokud vznikla platební povinnost k peněžitému plnění určenému do veřejného rozpočtu přímo ze zákona bez vydání rozhodnutí.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Orgán veřejné moci věcně příslušný ke správě placení peněžitého plnění je v tomto rozsahu správcem daně. Osoba povinná k placení tohoto peněžitého plnění má stejná práva a povinnosti jako daňový subjekt při placení daní.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  <a:r>
              <a:rPr lang="cs-CZ" sz="1900" b="1" dirty="0" smtClean="0">
                <a:solidFill>
                  <a:schemeClr val="hlink"/>
                </a:solidFill>
              </a:rPr>
              <a:t>K dělené správě rovněž dochází, jestliže</a:t>
            </a:r>
            <a:r>
              <a:rPr lang="cs-CZ" sz="1900" dirty="0" smtClean="0"/>
              <a:t> zákon stanoví, že </a:t>
            </a:r>
            <a:r>
              <a:rPr lang="cs-CZ" sz="1900" b="1" dirty="0" smtClean="0">
                <a:solidFill>
                  <a:schemeClr val="hlink"/>
                </a:solidFill>
              </a:rPr>
              <a:t>ke správě placení peněžitého plnění je příslušný jiný správní orgán než orgán veřejné moci, který platební povinnost k peněžitému plnění uložil.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28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0729"/>
            <a:ext cx="7543800" cy="576064"/>
          </a:xfrm>
        </p:spPr>
        <p:txBody>
          <a:bodyPr/>
          <a:lstStyle/>
          <a:p>
            <a:pPr eaLnBrk="1" hangingPunct="1"/>
            <a:r>
              <a:rPr lang="cs-CZ" dirty="0" smtClean="0"/>
              <a:t>Dělená správa - §§ 161-162 DŘ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52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Pokud orgán veřejné moci, který uložil platební povinnost k peněžitému plnění v rámci dělené správy: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500" dirty="0" smtClean="0"/>
          </a:p>
          <a:p>
            <a:pPr eaLnBrk="1" hangingPunct="1">
              <a:lnSpc>
                <a:spcPct val="80000"/>
              </a:lnSpc>
            </a:pPr>
            <a:r>
              <a:rPr lang="cs-CZ" sz="1500" dirty="0" smtClean="0"/>
              <a:t>není současně příslušný ke správě placení tohoto peněžitého plnění, předá příslušnému správci daně nezbytné údaje o uložení nebo vzniku této povinnosti nejpozději do 30 dnů ode dne právní moci rozhodnutí, jímž byla platební povinnost uložena; přílohou těchto údajů je stejnopis rozhodnutí s vyznačením právní moci a přehled o předávaných rozhodnutích. </a:t>
            </a:r>
          </a:p>
          <a:p>
            <a:pPr eaLnBrk="1" hangingPunct="1">
              <a:lnSpc>
                <a:spcPct val="80000"/>
              </a:lnSpc>
            </a:pPr>
            <a:r>
              <a:rPr lang="cs-CZ" sz="1500" dirty="0" smtClean="0"/>
              <a:t>není současně příslušný k vymáhání tohoto peněžitého plnění, předá příslušnému správci daně nezbytné údaje o uložení nebo vzniku této platební povinnosti, včetně stejnopisu rozhodnutí s vyznačením právní moci a přehledu předávaných rozhodnutí. Tyto údaje jsou předávány o peněžitém plnění, které nebylo dobrovolně uhrazeno do 30 dnů po marném uplynutí lhůty jeho splatnosti.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Orgán veřejné moci, který předal údaje ke správě placení peněžitého plnění v rámci dělené správy příslušnému správci daně, je povinen tomuto správci daně neprodleně sdělit jakékoliv změny, které nastaly nebo mohou nastat při správě placení těchto peněžitých plnění.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 Správce daně, který převzal údaje ke správě placení peněžitého plnění v rámci dělené správy, poskytne na dožádání orgánu veřejné moci, který mu tyto údaje předal, informace o placení tohoto peněžitého plnění.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dirty="0" smtClean="0"/>
              <a:t> </a:t>
            </a:r>
            <a:r>
              <a:rPr lang="cs-CZ" sz="1500" b="1" dirty="0" smtClean="0">
                <a:solidFill>
                  <a:schemeClr val="tx2"/>
                </a:solidFill>
              </a:rPr>
              <a:t>Místní příslušnost správce daně, na něhož přechází správa placení peněžitého plnění, se řídí podle sídla orgánu veřejné moci, který platební povinnost k peněžitému plnění uložil.</a:t>
            </a:r>
          </a:p>
        </p:txBody>
      </p:sp>
    </p:spTree>
    <p:extLst>
      <p:ext uri="{BB962C8B-B14F-4D97-AF65-F5344CB8AC3E}">
        <p14:creationId xmlns:p14="http://schemas.microsoft.com/office/powerpoint/2010/main" val="21172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dělené správy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č. 185/2001 Sb., o odpadech</a:t>
            </a:r>
          </a:p>
          <a:p>
            <a:pPr lvl="1" eaLnBrk="1" hangingPunct="1"/>
            <a:r>
              <a:rPr lang="cs-CZ" smtClean="0">
                <a:solidFill>
                  <a:schemeClr val="hlink"/>
                </a:solidFill>
              </a:rPr>
              <a:t>Znění od 1.1.2011 (po DŘ).</a:t>
            </a:r>
          </a:p>
          <a:p>
            <a:pPr lvl="2" eaLnBrk="1" hangingPunct="1"/>
            <a:r>
              <a:rPr lang="cs-CZ" smtClean="0"/>
              <a:t>§ 68 (1) § 68 Pokutu ukládá, vybírá a vymáhá správní úřad, který jako první zahájil řízení o jejím uložení; pokuty uložené inspekcí vymáhá </a:t>
            </a:r>
            <a:r>
              <a:rPr lang="cs-CZ" b="1" smtClean="0">
                <a:solidFill>
                  <a:schemeClr val="accent2"/>
                </a:solidFill>
              </a:rPr>
              <a:t>příslušný správce daně</a:t>
            </a:r>
            <a:r>
              <a:rPr lang="cs-CZ" smtClean="0"/>
              <a:t>. V případě, že bylo zahájeno řízení ve stejný den inspekcí a obecním úřadem obce s rozšířenou působností, provede řízení o uložení pokuty inspekce. O zahájení řízení o uložení pokuty se inspekce a obecní úřad obce s rozšířenou působností vzájemně informují.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03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EFC2188-2E50-4154-8BAC-9C09B77E07B5}" type="slidenum">
              <a:rPr lang="cs-CZ"/>
              <a:pPr/>
              <a:t>105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5100" y="3717032"/>
            <a:ext cx="5969000" cy="252025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500" dirty="0" smtClean="0"/>
              <a:t>zpracováno na základě prezentace doc. </a:t>
            </a:r>
            <a:r>
              <a:rPr lang="cs-CZ" sz="1500" dirty="0" err="1" smtClean="0"/>
              <a:t>Mrkývky</a:t>
            </a:r>
            <a:r>
              <a:rPr lang="cs-CZ" sz="1500" dirty="0" smtClean="0"/>
              <a:t> a JUDr. </a:t>
            </a:r>
            <a:r>
              <a:rPr lang="cs-CZ" sz="1500" dirty="0" err="1" smtClean="0"/>
              <a:t>Šramkové</a:t>
            </a:r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Porovnejte zásady SŘ a DŘ</a:t>
            </a:r>
          </a:p>
          <a:p>
            <a:r>
              <a:rPr lang="cs-CZ" altLang="cs-CZ" dirty="0"/>
              <a:t>Vyřešte otázku použití § 177 odst. 1 SŘ, a to v případě, že jste nalezli rozdíly mezi zásadami v katalogu SŘ a DŘ.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106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5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dirty="0" smtClean="0"/>
              <a:t>Správa daní ve funkčním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36504"/>
          </a:xfrm>
        </p:spPr>
        <p:txBody>
          <a:bodyPr/>
          <a:lstStyle/>
          <a:p>
            <a:r>
              <a:rPr lang="cs-CZ" dirty="0" smtClean="0"/>
              <a:t>Daňový řád (zákon č. 280/2009 Sb.)</a:t>
            </a:r>
          </a:p>
          <a:p>
            <a:r>
              <a:rPr lang="cs-CZ" dirty="0" smtClean="0"/>
              <a:t>Subsidiární povaha DŘ</a:t>
            </a:r>
          </a:p>
          <a:p>
            <a:r>
              <a:rPr lang="cs-CZ" dirty="0" smtClean="0"/>
              <a:t>Speciální úprava – „daňové“ zákony</a:t>
            </a:r>
          </a:p>
          <a:p>
            <a:pPr lvl="1"/>
            <a:r>
              <a:rPr lang="cs-CZ" sz="1700" dirty="0" smtClean="0"/>
              <a:t>Zákon č. 586/1992 Sb., o daních z příjmů</a:t>
            </a:r>
          </a:p>
          <a:p>
            <a:pPr lvl="1"/>
            <a:r>
              <a:rPr lang="cs-CZ" sz="1700" dirty="0" smtClean="0"/>
              <a:t>Zákon č. 235/2004 Sb., o DPH</a:t>
            </a:r>
          </a:p>
          <a:p>
            <a:pPr lvl="1"/>
            <a:r>
              <a:rPr lang="cs-CZ" sz="1700" dirty="0" smtClean="0"/>
              <a:t>Zákon č. 16/1993 Sb., o dani silniční</a:t>
            </a:r>
          </a:p>
          <a:p>
            <a:pPr lvl="1"/>
            <a:r>
              <a:rPr lang="cs-CZ" sz="1700" dirty="0" smtClean="0"/>
              <a:t>Zákon č. 338/1992 Sb., o dani z nemovitostí</a:t>
            </a:r>
          </a:p>
          <a:p>
            <a:pPr lvl="1"/>
            <a:r>
              <a:rPr lang="cs-CZ" sz="1700" dirty="0" smtClean="0"/>
              <a:t>Zákon č. 353/2003 Sb., o spotřebních daních</a:t>
            </a:r>
          </a:p>
          <a:p>
            <a:pPr lvl="1"/>
            <a:r>
              <a:rPr lang="cs-CZ" sz="1700" dirty="0" smtClean="0"/>
              <a:t>Zákon č. 357/1992 Sb., o dani dědické, darovací a z převodu nemovitostí</a:t>
            </a:r>
          </a:p>
          <a:p>
            <a:pPr lvl="1"/>
            <a:r>
              <a:rPr lang="cs-CZ" sz="1700" dirty="0" smtClean="0"/>
              <a:t>Zákon č. 261/2007 Sb., o stabilizaci veřejných rozpočtů</a:t>
            </a:r>
          </a:p>
          <a:p>
            <a:r>
              <a:rPr lang="cs-CZ" dirty="0" smtClean="0"/>
              <a:t>+ další zákony upravující daně ve smyslu legislativní zkratky daň a obsahující </a:t>
            </a:r>
            <a:r>
              <a:rPr lang="cs-CZ" dirty="0" err="1" smtClean="0"/>
              <a:t>procesněprávní</a:t>
            </a:r>
            <a:r>
              <a:rPr lang="cs-CZ" dirty="0" smtClean="0"/>
              <a:t> úpravu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3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správního řádu a daňového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Institucionální vymezení (zřízení) finanční správy – ústavní pořádek ČR, normy správního práva</a:t>
            </a:r>
          </a:p>
          <a:p>
            <a:r>
              <a:rPr lang="cs-CZ" altLang="cs-CZ" dirty="0"/>
              <a:t>Činnost FS – správní …. Správní právo</a:t>
            </a:r>
          </a:p>
          <a:p>
            <a:r>
              <a:rPr lang="cs-CZ" altLang="cs-CZ" dirty="0"/>
              <a:t>Činnost FS – finanční …. Finanční právo</a:t>
            </a:r>
          </a:p>
          <a:p>
            <a:r>
              <a:rPr lang="cs-CZ" altLang="cs-CZ" dirty="0"/>
              <a:t>Předmět finanční správy ..      - „ -</a:t>
            </a:r>
          </a:p>
          <a:p>
            <a:r>
              <a:rPr lang="cs-CZ" altLang="cs-CZ" dirty="0"/>
              <a:t>Proces finanční x proces správní</a:t>
            </a:r>
          </a:p>
          <a:p>
            <a:r>
              <a:rPr lang="cs-CZ" altLang="cs-CZ" dirty="0"/>
              <a:t>SŘ (500/2004 Sb.) x DŘ (280/2009 </a:t>
            </a:r>
            <a:r>
              <a:rPr lang="cs-CZ" altLang="cs-CZ" dirty="0" err="1"/>
              <a:t>Sb</a:t>
            </a:r>
            <a:r>
              <a:rPr lang="cs-CZ" alt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7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správního řádu a daňového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2400" dirty="0"/>
              <a:t>§ 262 DŘ – „při správě daní se správní řád nepoužije“</a:t>
            </a:r>
          </a:p>
          <a:p>
            <a:pPr lvl="1"/>
            <a:r>
              <a:rPr lang="cs-CZ" altLang="cs-CZ" sz="2400" dirty="0"/>
              <a:t>§ 177 SŘ – „Základní  zásady  činnosti  správních orgánů uvedené v § 2 až 8 se použijí  při  výkonu  veřejné  správy i v případech, kdy zvláštní zákon stanoví, že se správní řád nepoužije, ale sám úpravu odpovídající těmto zásadám neobsahuje. “</a:t>
            </a:r>
          </a:p>
          <a:p>
            <a:endParaRPr lang="cs-CZ" altLang="cs-CZ" dirty="0"/>
          </a:p>
          <a:p>
            <a:r>
              <a:rPr lang="cs-CZ" altLang="cs-CZ" b="1" dirty="0"/>
              <a:t>Zásadně nelze !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a výjimečnost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dirty="0" smtClean="0"/>
              <a:t>Finanční správa je výjimečná svým předmětem, svojí právní regulací a tím, …. že je všude! </a:t>
            </a:r>
            <a:r>
              <a:rPr lang="cs-CZ" dirty="0" smtClean="0">
                <a:cs typeface="Arial" charset="0"/>
              </a:rPr>
              <a:t>►</a:t>
            </a:r>
          </a:p>
          <a:p>
            <a:endParaRPr lang="cs-CZ" dirty="0" smtClean="0"/>
          </a:p>
          <a:p>
            <a:r>
              <a:rPr lang="cs-CZ" dirty="0" smtClean="0"/>
              <a:t> ………..FINANCE….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3258"/>
            <a:ext cx="7543800" cy="714474"/>
          </a:xfrm>
        </p:spPr>
        <p:txBody>
          <a:bodyPr/>
          <a:lstStyle/>
          <a:p>
            <a:pPr eaLnBrk="1" hangingPunct="1"/>
            <a:r>
              <a:rPr lang="cs-CZ" dirty="0" smtClean="0"/>
              <a:t>Předmět finanční správy</a:t>
            </a:r>
          </a:p>
        </p:txBody>
      </p:sp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457200" y="1719263"/>
            <a:ext cx="4038600" cy="4411662"/>
            <a:chOff x="272" y="1061"/>
            <a:chExt cx="1872" cy="720"/>
          </a:xfrm>
        </p:grpSpPr>
        <p:cxnSp>
          <p:nvCxnSpPr>
            <p:cNvPr id="396292" name="_s396292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8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6293" name="_s396293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5400000" flipH="1">
              <a:off x="1388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6294"/>
            <p:cNvSpPr>
              <a:spLocks noChangeArrowheads="1"/>
            </p:cNvSpPr>
            <p:nvPr/>
          </p:nvSpPr>
          <p:spPr bwMode="auto">
            <a:xfrm>
              <a:off x="776" y="1061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Předmět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veřejné správy</a:t>
              </a:r>
            </a:p>
          </p:txBody>
        </p:sp>
        <p:sp>
          <p:nvSpPr>
            <p:cNvPr id="4" name="_s396295"/>
            <p:cNvSpPr>
              <a:spLocks noChangeArrowheads="1"/>
            </p:cNvSpPr>
            <p:nvPr/>
          </p:nvSpPr>
          <p:spPr bwMode="auto">
            <a:xfrm>
              <a:off x="1280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Předmět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správy</a:t>
              </a:r>
            </a:p>
          </p:txBody>
        </p:sp>
        <p:sp>
          <p:nvSpPr>
            <p:cNvPr id="5" name="_s396296"/>
            <p:cNvSpPr>
              <a:spLocks noChangeArrowheads="1"/>
            </p:cNvSpPr>
            <p:nvPr/>
          </p:nvSpPr>
          <p:spPr bwMode="auto">
            <a:xfrm>
              <a:off x="272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Obecný předmět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veřejné správy</a:t>
              </a:r>
            </a:p>
          </p:txBody>
        </p:sp>
      </p:grpSp>
      <p:sp>
        <p:nvSpPr>
          <p:cNvPr id="205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Obecný: </a:t>
            </a:r>
            <a:r>
              <a:rPr lang="cs-CZ" sz="2200" dirty="0" smtClean="0"/>
              <a:t>široká škála společenských vztahů, do kterých veřejná moc </a:t>
            </a:r>
            <a:r>
              <a:rPr lang="cs-CZ" sz="2200" dirty="0" err="1" smtClean="0"/>
              <a:t>ingeruje</a:t>
            </a:r>
            <a:r>
              <a:rPr lang="cs-CZ" sz="2200" dirty="0" smtClean="0"/>
              <a:t> s užitím forem a metod vlastních veřejné správě 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b="1" dirty="0" smtClean="0"/>
              <a:t>FS: </a:t>
            </a:r>
            <a:r>
              <a:rPr lang="cs-CZ" sz="2200" dirty="0" smtClean="0"/>
              <a:t>společenské vztahy regulované normami finančního práva, do kterých veřejná moc </a:t>
            </a:r>
            <a:r>
              <a:rPr lang="cs-CZ" sz="2200" dirty="0" err="1" smtClean="0"/>
              <a:t>ingeruje</a:t>
            </a:r>
            <a:r>
              <a:rPr lang="cs-CZ" sz="2200" dirty="0" smtClean="0"/>
              <a:t> s užitím forem a metod vlastních veřejné správě </a:t>
            </a:r>
          </a:p>
        </p:txBody>
      </p:sp>
    </p:spTree>
    <p:extLst>
      <p:ext uri="{BB962C8B-B14F-4D97-AF65-F5344CB8AC3E}">
        <p14:creationId xmlns:p14="http://schemas.microsoft.com/office/powerpoint/2010/main" val="20858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smtClean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smtClean="0">
                <a:cs typeface="Arial" charset="0"/>
              </a:rPr>
              <a:t>&gt;</a:t>
            </a:r>
            <a:endParaRPr lang="cs-CZ" sz="6100" b="1" smtClean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smtClean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smtClean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správy. </a:t>
            </a:r>
            <a:endParaRPr lang="en-US" sz="2600" i="1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finančního práva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Společenské vztahy, které vznikají, realizují se a zanikají:</a:t>
            </a:r>
          </a:p>
          <a:p>
            <a:pPr eaLnBrk="1" hangingPunct="1"/>
            <a:r>
              <a:rPr lang="cs-CZ" smtClean="0"/>
              <a:t>V procesu tvorby, rozdělování a užití veřejných peněžních fondů,</a:t>
            </a:r>
          </a:p>
          <a:p>
            <a:pPr eaLnBrk="1" hangingPunct="1"/>
            <a:r>
              <a:rPr lang="cs-CZ" smtClean="0"/>
              <a:t>V souvislosti s fungování peněžního systému,</a:t>
            </a:r>
          </a:p>
          <a:p>
            <a:pPr eaLnBrk="1" hangingPunct="1"/>
            <a:r>
              <a:rPr lang="cs-CZ" smtClean="0"/>
              <a:t>V rámci veřejnoprávních ingerencí do finančního trhu.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(segmenty klasického pojetí finančního práva)</a:t>
            </a:r>
          </a:p>
        </p:txBody>
      </p:sp>
    </p:spTree>
    <p:extLst>
      <p:ext uri="{BB962C8B-B14F-4D97-AF65-F5344CB8AC3E}">
        <p14:creationId xmlns:p14="http://schemas.microsoft.com/office/powerpoint/2010/main" val="7803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Tyto společenské vztahy jsou regulovány normami finančního práva s využitím metody založené na administrativně právní metodě regulace: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17663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Šíře předmětu finanční správy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dána šíří záběru finančního práva </a:t>
            </a:r>
            <a:r>
              <a:rPr lang="cs-CZ" smtClean="0">
                <a:cs typeface="Arial" charset="0"/>
              </a:rPr>
              <a:t>►</a:t>
            </a:r>
          </a:p>
          <a:p>
            <a:pPr eaLnBrk="1" hangingPunct="1"/>
            <a:r>
              <a:rPr lang="cs-CZ" smtClean="0">
                <a:cs typeface="Arial" charset="0"/>
              </a:rPr>
              <a:t>►různorodost forem a metod správních ingerencí</a:t>
            </a:r>
          </a:p>
          <a:p>
            <a:pPr eaLnBrk="1" hangingPunct="1"/>
            <a:r>
              <a:rPr lang="cs-CZ" smtClean="0">
                <a:cs typeface="Arial" charset="0"/>
              </a:rPr>
              <a:t>►institucionální rozmanitost</a:t>
            </a:r>
          </a:p>
          <a:p>
            <a:pPr eaLnBrk="1" hangingPunct="1"/>
            <a:r>
              <a:rPr lang="cs-CZ" smtClean="0">
                <a:cs typeface="Arial" charset="0"/>
              </a:rPr>
              <a:t>►obtížná systematizace</a:t>
            </a:r>
          </a:p>
          <a:p>
            <a:pPr eaLnBrk="1" hangingPunct="1"/>
            <a:r>
              <a:rPr lang="cs-CZ" smtClean="0">
                <a:cs typeface="Arial" charset="0"/>
              </a:rPr>
              <a:t>►dekoncentrace vykonavatelů finanční správy. </a:t>
            </a:r>
          </a:p>
          <a:p>
            <a:pPr eaLnBrk="1" hangingPunct="1"/>
            <a:endParaRPr lang="cs-CZ" smtClean="0">
              <a:cs typeface="Arial" charset="0"/>
            </a:endParaRP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447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4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organizace finanční správy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3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800" dirty="0"/>
          </a:p>
          <a:p>
            <a:r>
              <a:rPr lang="cs-CZ" altLang="cs-CZ" sz="2800" dirty="0"/>
              <a:t>věcné principy </a:t>
            </a:r>
          </a:p>
          <a:p>
            <a:r>
              <a:rPr lang="cs-CZ" altLang="cs-CZ" sz="2800" dirty="0"/>
              <a:t>teritoriální principy</a:t>
            </a:r>
          </a:p>
          <a:p>
            <a:r>
              <a:rPr lang="cs-CZ" altLang="cs-CZ" sz="2800" dirty="0"/>
              <a:t>koncentrace x dekoncentrace</a:t>
            </a:r>
          </a:p>
          <a:p>
            <a:r>
              <a:rPr lang="cs-CZ" altLang="cs-CZ" sz="2800" dirty="0"/>
              <a:t>centralizace x decentralizace</a:t>
            </a:r>
          </a:p>
          <a:p>
            <a:r>
              <a:rPr lang="cs-CZ" altLang="cs-CZ" sz="2800" dirty="0"/>
              <a:t>duální správa </a:t>
            </a:r>
          </a:p>
          <a:p>
            <a:r>
              <a:rPr lang="cs-CZ" altLang="cs-CZ" sz="2800" dirty="0"/>
              <a:t>dělená správa</a:t>
            </a:r>
          </a:p>
          <a:p>
            <a:r>
              <a:rPr lang="cs-CZ" altLang="cs-CZ" sz="2800" dirty="0"/>
              <a:t>organizační x funkční</a:t>
            </a:r>
          </a:p>
          <a:p>
            <a:pPr>
              <a:buFont typeface="Wingdings" pitchFamily="2" charset="2"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315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29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2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Centrální finanční správa – MF, ČNB</a:t>
            </a:r>
          </a:p>
          <a:p>
            <a:r>
              <a:rPr lang="cs-CZ" altLang="cs-CZ" sz="2800"/>
              <a:t>Administrativní členění státu – obec, okres, kraj (1960)</a:t>
            </a:r>
          </a:p>
          <a:p>
            <a:r>
              <a:rPr lang="cs-CZ" altLang="cs-CZ" sz="2800"/>
              <a:t>Obvody podle systému územních samosprávných celků – obec (typ), VÚSC</a:t>
            </a:r>
          </a:p>
          <a:p>
            <a:r>
              <a:rPr lang="cs-CZ" altLang="cs-CZ" sz="2800"/>
              <a:t>Vlastní obvody podle potřeb FS</a:t>
            </a:r>
          </a:p>
          <a:p>
            <a:r>
              <a:rPr lang="cs-CZ" altLang="cs-CZ" sz="2800"/>
              <a:t>Kombinovaný systém teritoriální a funkční (pobočky ČNB)</a:t>
            </a:r>
          </a:p>
          <a:p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34372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</a:t>
            </a:r>
            <a:r>
              <a:rPr lang="cs-CZ" altLang="cs-CZ" dirty="0" smtClean="0"/>
              <a:t>– specializace – specializované a odvolací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. ředitelství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22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16355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Správa vykonávaná dvěma orgány finanční správy bez vzájemného vrchnostenského vztahu</a:t>
            </a:r>
          </a:p>
          <a:p>
            <a:r>
              <a:rPr lang="cs-CZ" altLang="cs-CZ" sz="2800"/>
              <a:t>Určující kritérium působnosti/příslušnosti: charakter (statut) adresáta FS</a:t>
            </a:r>
          </a:p>
          <a:p>
            <a:r>
              <a:rPr lang="cs-CZ" altLang="cs-CZ" sz="2800"/>
              <a:t>Příklady: </a:t>
            </a:r>
            <a:r>
              <a:rPr lang="cs-CZ" altLang="cs-CZ" sz="2800" b="1"/>
              <a:t>devizové orgány </a:t>
            </a:r>
            <a:r>
              <a:rPr lang="cs-CZ" altLang="cs-CZ" sz="280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/>
              <a:t>			  ÚFO: </a:t>
            </a:r>
            <a:r>
              <a:rPr lang="cs-CZ" altLang="cs-CZ" sz="2800"/>
              <a:t>obecné FÚ, 				                    Specializovaný</a:t>
            </a:r>
            <a:r>
              <a:rPr lang="cs-CZ" altLang="cs-CZ" sz="2800" b="1"/>
              <a:t> </a:t>
            </a:r>
            <a:r>
              <a:rPr lang="cs-CZ" altLang="cs-CZ" sz="2800"/>
              <a:t>FÚ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40030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52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96752"/>
            <a:ext cx="7772400" cy="4934173"/>
          </a:xfrm>
        </p:spPr>
        <p:txBody>
          <a:bodyPr/>
          <a:lstStyle/>
          <a:p>
            <a:r>
              <a:rPr lang="cs-CZ" dirty="0" smtClean="0"/>
              <a:t>Pojem finanční správy a její systematizace, předmět finanční správy a finančního práva, realizace finanční správy</a:t>
            </a:r>
          </a:p>
          <a:p>
            <a:r>
              <a:rPr lang="cs-CZ" dirty="0" smtClean="0"/>
              <a:t>Právní úprava organizačního pojetí správy daní</a:t>
            </a:r>
          </a:p>
          <a:p>
            <a:r>
              <a:rPr lang="cs-CZ" dirty="0" smtClean="0"/>
              <a:t>Správa daní v rezortu </a:t>
            </a:r>
            <a:r>
              <a:rPr lang="cs-CZ" dirty="0"/>
              <a:t>M</a:t>
            </a:r>
            <a:r>
              <a:rPr lang="cs-CZ" dirty="0" smtClean="0"/>
              <a:t>inisterstva financí ČR</a:t>
            </a:r>
          </a:p>
          <a:p>
            <a:r>
              <a:rPr lang="cs-CZ" dirty="0" smtClean="0"/>
              <a:t>Daňová správa (zákon o finanční správě)</a:t>
            </a:r>
          </a:p>
          <a:p>
            <a:r>
              <a:rPr lang="cs-CZ" dirty="0" smtClean="0"/>
              <a:t>Celní správa (zákon o celní správě)</a:t>
            </a:r>
          </a:p>
          <a:p>
            <a:r>
              <a:rPr lang="cs-CZ" dirty="0" smtClean="0"/>
              <a:t>Několik slov k dělené správě</a:t>
            </a:r>
          </a:p>
          <a:p>
            <a:endParaRPr lang="cs-CZ" dirty="0" smtClean="0"/>
          </a:p>
          <a:p>
            <a:r>
              <a:rPr lang="cs-CZ" b="1" dirty="0" smtClean="0"/>
              <a:t>Někdy příště</a:t>
            </a:r>
            <a:r>
              <a:rPr lang="cs-CZ" dirty="0" smtClean="0"/>
              <a:t>:</a:t>
            </a:r>
          </a:p>
          <a:p>
            <a:r>
              <a:rPr lang="cs-CZ" dirty="0" smtClean="0"/>
              <a:t>Správa daní ve funkčním pojetí…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Podřazení segmentů finanční správy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Primární FS: speciální dekoncentráty – ÚFO, CSČR, ČNB</a:t>
            </a:r>
          </a:p>
          <a:p>
            <a:pPr eaLnBrk="1" hangingPunct="1"/>
            <a:r>
              <a:rPr lang="cs-CZ" smtClean="0"/>
              <a:t>Sekundární FS: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40935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Potřeby finanční správy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Jednotné zásady fungování finanční správy, zejména v případě správy veřejných financí</a:t>
            </a:r>
          </a:p>
          <a:p>
            <a:pPr eaLnBrk="1" hangingPunct="1"/>
            <a:r>
              <a:rPr lang="cs-CZ" smtClean="0"/>
              <a:t>Splnění požadavků dobré správy</a:t>
            </a:r>
          </a:p>
          <a:p>
            <a:pPr eaLnBrk="1" hangingPunct="1"/>
            <a:r>
              <a:rPr lang="cs-CZ" smtClean="0"/>
              <a:t>Efektivnost</a:t>
            </a:r>
          </a:p>
          <a:p>
            <a:pPr eaLnBrk="1" hangingPunct="1"/>
            <a:r>
              <a:rPr lang="cs-CZ" smtClean="0"/>
              <a:t>Hospodárnost</a:t>
            </a:r>
          </a:p>
          <a:p>
            <a:pPr eaLnBrk="1" hangingPunct="1"/>
            <a:r>
              <a:rPr lang="cs-CZ" smtClean="0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41342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finanční správa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9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Východiska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Postavení jedince ve státě</a:t>
            </a:r>
          </a:p>
          <a:p>
            <a:r>
              <a:rPr lang="cs-CZ" altLang="cs-CZ"/>
              <a:t>Stát jako nebezpečí</a:t>
            </a:r>
          </a:p>
          <a:p>
            <a:r>
              <a:rPr lang="cs-CZ" altLang="cs-CZ"/>
              <a:t>Stát jako garant práv jednotlivce</a:t>
            </a:r>
          </a:p>
          <a:p>
            <a:r>
              <a:rPr lang="cs-CZ" altLang="cs-CZ"/>
              <a:t>Právní stát</a:t>
            </a:r>
          </a:p>
        </p:txBody>
      </p:sp>
    </p:spTree>
    <p:extLst>
      <p:ext uri="{BB962C8B-B14F-4D97-AF65-F5344CB8AC3E}">
        <p14:creationId xmlns:p14="http://schemas.microsoft.com/office/powerpoint/2010/main" val="36838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0"/>
              <a:t>Dobrá správa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dobré mravy veřejné správy</a:t>
            </a:r>
          </a:p>
          <a:p>
            <a:r>
              <a:rPr lang="cs-CZ" altLang="cs-CZ"/>
              <a:t>nestrannost - impartiallness</a:t>
            </a:r>
          </a:p>
          <a:p>
            <a:r>
              <a:rPr lang="cs-CZ" altLang="cs-CZ"/>
              <a:t>správnost – fairness</a:t>
            </a:r>
          </a:p>
          <a:p>
            <a:r>
              <a:rPr lang="cs-CZ" altLang="cs-CZ"/>
              <a:t>včasnost –reasonable time</a:t>
            </a:r>
          </a:p>
        </p:txBody>
      </p:sp>
    </p:spTree>
    <p:extLst>
      <p:ext uri="{BB962C8B-B14F-4D97-AF65-F5344CB8AC3E}">
        <p14:creationId xmlns:p14="http://schemas.microsoft.com/office/powerpoint/2010/main" val="41650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7543800" cy="1295400"/>
          </a:xfrm>
        </p:spPr>
        <p:txBody>
          <a:bodyPr/>
          <a:lstStyle/>
          <a:p>
            <a:r>
              <a:rPr lang="cs-CZ" altLang="cs-CZ" dirty="0"/>
              <a:t>Roy </a:t>
            </a:r>
            <a:r>
              <a:rPr lang="cs-CZ" altLang="cs-CZ" dirty="0" err="1"/>
              <a:t>Perry</a:t>
            </a:r>
            <a:endParaRPr lang="cs-CZ" altLang="cs-CZ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719263"/>
            <a:ext cx="4040187" cy="4411662"/>
          </a:xfrm>
        </p:spPr>
        <p:txBody>
          <a:bodyPr/>
          <a:lstStyle/>
          <a:p>
            <a:r>
              <a:rPr lang="cs-CZ" altLang="cs-CZ" sz="2600"/>
              <a:t>Konzervativní politik</a:t>
            </a:r>
          </a:p>
          <a:p>
            <a:r>
              <a:rPr lang="cs-CZ" altLang="cs-CZ" sz="2600"/>
              <a:t>nar. 1943 Londýn</a:t>
            </a:r>
          </a:p>
          <a:p>
            <a:r>
              <a:rPr lang="cs-CZ" altLang="cs-CZ" sz="2600"/>
              <a:t>poslanec Evropského parlamentu</a:t>
            </a:r>
          </a:p>
          <a:p>
            <a:r>
              <a:rPr lang="cs-CZ" altLang="cs-CZ" sz="2600"/>
              <a:t>tvůrce myšlenky Kodexu dobré správy (1998)</a:t>
            </a:r>
          </a:p>
          <a:p>
            <a:endParaRPr lang="cs-CZ" altLang="cs-CZ" sz="2600"/>
          </a:p>
        </p:txBody>
      </p:sp>
      <p:pic>
        <p:nvPicPr>
          <p:cNvPr id="5128" name="Picture 8" descr="RPerr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6513" y="2254250"/>
            <a:ext cx="2338387" cy="3341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4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/>
              <a:t>Formování obsahu dobré správy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doktrína</a:t>
            </a:r>
          </a:p>
          <a:p>
            <a:r>
              <a:rPr lang="cs-CZ" altLang="cs-CZ"/>
              <a:t>judikatura </a:t>
            </a:r>
          </a:p>
          <a:p>
            <a:pPr algn="ctr">
              <a:buFont typeface="Wingdings" pitchFamily="2" charset="2"/>
              <a:buNone/>
            </a:pPr>
            <a:r>
              <a:rPr lang="cs-CZ" altLang="cs-CZ">
                <a:cs typeface="Arial" charset="0"/>
              </a:rPr>
              <a:t>▼</a:t>
            </a:r>
          </a:p>
          <a:p>
            <a:pPr algn="ctr">
              <a:buFont typeface="Wingdings" pitchFamily="2" charset="2"/>
              <a:buNone/>
            </a:pPr>
            <a:r>
              <a:rPr lang="cs-CZ" altLang="cs-CZ">
                <a:cs typeface="Arial" charset="0"/>
              </a:rPr>
              <a:t>Právo na dobrou správu</a:t>
            </a:r>
          </a:p>
          <a:p>
            <a:pPr algn="just"/>
            <a:r>
              <a:rPr lang="cs-CZ" altLang="cs-CZ">
                <a:cs typeface="Arial" charset="0"/>
              </a:rPr>
              <a:t>Listina základních práv Evropské unie čl.41 (7.12.2000)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87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Listina 2007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700"/>
              <a:t>(2007/C 303/01)</a:t>
            </a:r>
          </a:p>
          <a:p>
            <a:pPr>
              <a:lnSpc>
                <a:spcPct val="80000"/>
              </a:lnSpc>
            </a:pPr>
            <a:r>
              <a:rPr lang="cs-CZ" altLang="cs-CZ" sz="1700" b="1"/>
              <a:t>Právo na </a:t>
            </a:r>
            <a:r>
              <a:rPr lang="cs-CZ" altLang="cs-CZ" sz="1700" b="1">
                <a:solidFill>
                  <a:srgbClr val="990000"/>
                </a:solidFill>
              </a:rPr>
              <a:t>řádnou</a:t>
            </a:r>
            <a:r>
              <a:rPr lang="cs-CZ" altLang="cs-CZ" sz="1700" b="1"/>
              <a:t> správu</a:t>
            </a:r>
            <a:endParaRPr lang="cs-CZ" altLang="cs-CZ" sz="1700"/>
          </a:p>
          <a:p>
            <a:pPr>
              <a:lnSpc>
                <a:spcPct val="80000"/>
              </a:lnSpc>
            </a:pPr>
            <a:r>
              <a:rPr lang="cs-CZ" altLang="cs-CZ" sz="1700"/>
              <a:t>1.   Každý má právo na to, aby jeho záležitosti byly orgány, institucemi a jinými subjekty Unie řešeny nestranně,</a:t>
            </a:r>
            <a:r>
              <a:rPr lang="cs-CZ" altLang="cs-CZ" sz="1700">
                <a:solidFill>
                  <a:srgbClr val="990000"/>
                </a:solidFill>
              </a:rPr>
              <a:t> spravedlivě</a:t>
            </a:r>
            <a:r>
              <a:rPr lang="cs-CZ" altLang="cs-CZ" sz="1700"/>
              <a:t> a v přiměřené lhůtě.</a:t>
            </a:r>
          </a:p>
          <a:p>
            <a:pPr>
              <a:lnSpc>
                <a:spcPct val="80000"/>
              </a:lnSpc>
            </a:pPr>
            <a:r>
              <a:rPr lang="cs-CZ" altLang="cs-CZ" sz="1700"/>
              <a:t>2.   Toto právo zahrnuje především:</a:t>
            </a:r>
          </a:p>
          <a:p>
            <a:pPr>
              <a:lnSpc>
                <a:spcPct val="80000"/>
              </a:lnSpc>
            </a:pPr>
            <a:r>
              <a:rPr lang="cs-CZ" altLang="cs-CZ" sz="1700"/>
              <a:t> a) právo každého být vyslechnut před přijetím jemu určeného individuálního opatření, které by se jej mohlo nepříznivě dotknout;</a:t>
            </a:r>
          </a:p>
          <a:p>
            <a:pPr>
              <a:lnSpc>
                <a:spcPct val="80000"/>
              </a:lnSpc>
            </a:pPr>
            <a:r>
              <a:rPr lang="cs-CZ" altLang="cs-CZ" sz="1700"/>
              <a:t> b) právo každého na přístup ke spisu, který se jej týká, při respektování oprávněných zájmů důvěrnosti a profesního a obchodního tajemství; </a:t>
            </a:r>
          </a:p>
          <a:p>
            <a:pPr>
              <a:lnSpc>
                <a:spcPct val="80000"/>
              </a:lnSpc>
            </a:pPr>
            <a:r>
              <a:rPr lang="cs-CZ" altLang="cs-CZ" sz="1700"/>
              <a:t>c) povinnost správních orgánů odůvodňovat svá rozhodnutí.</a:t>
            </a:r>
          </a:p>
          <a:p>
            <a:pPr>
              <a:lnSpc>
                <a:spcPct val="80000"/>
              </a:lnSpc>
            </a:pPr>
            <a:r>
              <a:rPr lang="cs-CZ" altLang="cs-CZ" sz="1700"/>
              <a:t>3.   Každý má právo na to, aby mu Unie v souladu s obecnými zásadami společnými právním řádům členských států nahradila škodu způsobenou jejími orgány nebo jejími zaměstnanci při výkonu jejich funkce.</a:t>
            </a:r>
          </a:p>
          <a:p>
            <a:pPr>
              <a:lnSpc>
                <a:spcPct val="80000"/>
              </a:lnSpc>
            </a:pPr>
            <a:r>
              <a:rPr lang="cs-CZ" altLang="cs-CZ" sz="1700"/>
              <a:t>4.   Každý se může písemně obracet na orgány Unie v jednom z jazyků Smluv a musí obdržet odpověď ve stejném jazyce.</a:t>
            </a:r>
          </a:p>
        </p:txBody>
      </p:sp>
    </p:spTree>
    <p:extLst>
      <p:ext uri="{BB962C8B-B14F-4D97-AF65-F5344CB8AC3E}">
        <p14:creationId xmlns:p14="http://schemas.microsoft.com/office/powerpoint/2010/main" val="41408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Text Listiny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>
                <a:hlinkClick r:id="rId2"/>
              </a:rPr>
              <a:t>http://eur-lex.europa.eu/LexUriServ/LexUriServ.do?uri=OJ:C:2007:303:0001:0016:CS:PDF</a:t>
            </a:r>
            <a:endParaRPr lang="cs-CZ" altLang="cs-CZ" b="1"/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45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Právo na dobrou správu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 katalogu občanských práv LZPEU</a:t>
            </a:r>
          </a:p>
          <a:p>
            <a:r>
              <a:rPr lang="cs-CZ" altLang="cs-CZ"/>
              <a:t>„lidské právo“ - …Každá osoba ….</a:t>
            </a:r>
          </a:p>
          <a:p>
            <a:r>
              <a:rPr lang="cs-CZ" altLang="cs-CZ"/>
              <a:t>vztahuje se na orgány EU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62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 a její systematizace…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7543800" cy="1295400"/>
          </a:xfrm>
        </p:spPr>
        <p:txBody>
          <a:bodyPr/>
          <a:lstStyle/>
          <a:p>
            <a:r>
              <a:rPr lang="cs-CZ" altLang="cs-CZ" dirty="0" err="1"/>
              <a:t>Jacob</a:t>
            </a:r>
            <a:r>
              <a:rPr lang="cs-CZ" altLang="cs-CZ" dirty="0"/>
              <a:t> </a:t>
            </a:r>
            <a:r>
              <a:rPr lang="cs-CZ" altLang="cs-CZ" dirty="0" err="1"/>
              <a:t>Söderman</a:t>
            </a:r>
            <a:endParaRPr lang="cs-CZ" altLang="cs-CZ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719263"/>
            <a:ext cx="4040187" cy="4411662"/>
          </a:xfrm>
        </p:spPr>
        <p:txBody>
          <a:bodyPr/>
          <a:lstStyle/>
          <a:p>
            <a:r>
              <a:rPr lang="cs-CZ" altLang="cs-CZ" sz="2600"/>
              <a:t>člen švédské sociální demokracie ve Finsku</a:t>
            </a:r>
          </a:p>
          <a:p>
            <a:r>
              <a:rPr lang="cs-CZ" altLang="cs-CZ" sz="2600"/>
              <a:t>evropský ombudsman (1995-2003)</a:t>
            </a:r>
          </a:p>
          <a:p>
            <a:r>
              <a:rPr lang="cs-CZ" altLang="cs-CZ" sz="2600"/>
              <a:t>návrh  Kodexu dobré správy (2001)</a:t>
            </a:r>
          </a:p>
        </p:txBody>
      </p:sp>
      <p:pic>
        <p:nvPicPr>
          <p:cNvPr id="8198" name="Picture 6" descr="Jacke%20Soderman%20hemsid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1075" y="1719263"/>
            <a:ext cx="2987675" cy="4411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5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Kodex dobré správy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Morální kodex veřejné správy EU</a:t>
            </a:r>
          </a:p>
          <a:p>
            <a:r>
              <a:rPr lang="cs-CZ" altLang="cs-CZ"/>
              <a:t>Inspirace pro vnitrostátní kodexy veřejné právy</a:t>
            </a:r>
          </a:p>
        </p:txBody>
      </p:sp>
    </p:spTree>
    <p:extLst>
      <p:ext uri="{BB962C8B-B14F-4D97-AF65-F5344CB8AC3E}">
        <p14:creationId xmlns:p14="http://schemas.microsoft.com/office/powerpoint/2010/main" val="12017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Principy dobré správy VOP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Dodržování právního řádu.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Nestrannost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Včasnost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Předvídatelnost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Přesvědčivost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Přiměřenost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Součinnost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Odpovědnost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Otevřenost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600"/>
              <a:t>Vstřícnost</a:t>
            </a:r>
          </a:p>
        </p:txBody>
      </p:sp>
    </p:spTree>
    <p:extLst>
      <p:ext uri="{BB962C8B-B14F-4D97-AF65-F5344CB8AC3E}">
        <p14:creationId xmlns:p14="http://schemas.microsoft.com/office/powerpoint/2010/main" val="10022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Princip „dobré správy“ ve SŘ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§ 8 odst. 2</a:t>
            </a:r>
          </a:p>
          <a:p>
            <a:r>
              <a:rPr lang="cs-CZ" altLang="cs-CZ"/>
              <a:t>…správní orgány spolupracují v zájmu dobré správy…</a:t>
            </a:r>
          </a:p>
          <a:p>
            <a:r>
              <a:rPr lang="cs-CZ" altLang="cs-CZ"/>
              <a:t>nepochopení tohoto principu zákonodárcem</a:t>
            </a:r>
          </a:p>
        </p:txBody>
      </p:sp>
    </p:spTree>
    <p:extLst>
      <p:ext uri="{BB962C8B-B14F-4D97-AF65-F5344CB8AC3E}">
        <p14:creationId xmlns:p14="http://schemas.microsoft.com/office/powerpoint/2010/main" val="11821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Kolize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Dobrá správa</a:t>
            </a:r>
          </a:p>
          <a:p>
            <a:r>
              <a:rPr lang="cs-CZ" altLang="cs-CZ"/>
              <a:t>X</a:t>
            </a:r>
          </a:p>
          <a:p>
            <a:r>
              <a:rPr lang="cs-CZ" altLang="cs-CZ"/>
              <a:t>Veřejný zájem</a:t>
            </a:r>
          </a:p>
        </p:txBody>
      </p:sp>
    </p:spTree>
    <p:extLst>
      <p:ext uri="{BB962C8B-B14F-4D97-AF65-F5344CB8AC3E}">
        <p14:creationId xmlns:p14="http://schemas.microsoft.com/office/powerpoint/2010/main" val="25352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Dobré vládnutí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Vyšší stupeň</a:t>
            </a:r>
          </a:p>
          <a:p>
            <a:r>
              <a:rPr lang="cs-CZ" altLang="cs-CZ"/>
              <a:t>Dobrá správa složka dobrého vládnutí</a:t>
            </a:r>
          </a:p>
          <a:p>
            <a:r>
              <a:rPr lang="cs-CZ" altLang="cs-CZ"/>
              <a:t>Ekonomicky: vyšší efektivita</a:t>
            </a:r>
          </a:p>
          <a:p>
            <a:r>
              <a:rPr lang="cs-CZ" altLang="cs-CZ"/>
              <a:t>Politicky a právně: těsnější vazby politických a správních institucemi na občany</a:t>
            </a:r>
          </a:p>
          <a:p>
            <a:r>
              <a:rPr lang="cs-CZ" altLang="cs-CZ"/>
              <a:t>Dobrá správa               dobré vládnutí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419475" y="5229225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9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Dobrá finanční správa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Dobrá správa veřejných financí, peněžního systému a dohledu nad finančním trhem</a:t>
            </a:r>
          </a:p>
          <a:p>
            <a:r>
              <a:rPr lang="cs-CZ" altLang="cs-CZ"/>
              <a:t>Efektivní</a:t>
            </a:r>
          </a:p>
          <a:p>
            <a:r>
              <a:rPr lang="cs-CZ" altLang="cs-CZ"/>
              <a:t>Přátelská</a:t>
            </a:r>
          </a:p>
          <a:p>
            <a:r>
              <a:rPr lang="cs-CZ" altLang="cs-CZ"/>
              <a:t>Moderní</a:t>
            </a:r>
          </a:p>
          <a:p>
            <a:r>
              <a:rPr lang="cs-CZ" altLang="cs-CZ"/>
              <a:t>Etické kodexy daňové správy</a:t>
            </a:r>
          </a:p>
        </p:txBody>
      </p:sp>
    </p:spTree>
    <p:extLst>
      <p:ext uri="{BB962C8B-B14F-4D97-AF65-F5344CB8AC3E}">
        <p14:creationId xmlns:p14="http://schemas.microsoft.com/office/powerpoint/2010/main" val="41544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Právní úprava správy daní (finanční správy </a:t>
            </a:r>
            <a:r>
              <a:rPr lang="cs-CZ" sz="3000" dirty="0" err="1" smtClean="0"/>
              <a:t>sensu</a:t>
            </a:r>
            <a:r>
              <a:rPr lang="cs-CZ" sz="3000" dirty="0" smtClean="0"/>
              <a:t> </a:t>
            </a:r>
            <a:r>
              <a:rPr lang="cs-CZ" sz="3000" dirty="0" err="1" smtClean="0"/>
              <a:t>stricto</a:t>
            </a:r>
            <a:r>
              <a:rPr lang="cs-CZ" sz="3000" dirty="0" smtClean="0"/>
              <a:t>) v organizačním pojetí</a:t>
            </a:r>
            <a:endParaRPr lang="cs-CZ" sz="3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357687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ákon č.2/1969 Sb., o zřízení ministerstev a jiných ústředních orgánů státní správy, ve znění pozdějších předpisů</a:t>
            </a:r>
          </a:p>
          <a:p>
            <a:r>
              <a:rPr lang="cs-CZ" dirty="0" smtClean="0"/>
              <a:t>Zákon č. 456/2011 Sb., o Finanční správě České republiky, ve znění pozdějších předpisů</a:t>
            </a:r>
          </a:p>
          <a:p>
            <a:r>
              <a:rPr lang="cs-CZ" dirty="0" smtClean="0"/>
              <a:t>Zákon č. 17/2012 Sb., o Celní správě České republiky, ve znění pozdějších předpisů,</a:t>
            </a:r>
          </a:p>
          <a:p>
            <a:r>
              <a:rPr lang="cs-CZ" sz="1800" dirty="0" smtClean="0"/>
              <a:t>Další podzákonné předpisy, např. vyhláška o územních pracovištích finančních úřadů, která se nenacházejí v jejich sídlech, vyhláška o vzorech služebních průkazů…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C4F57-E7AF-4C36-80DC-0D5A81F68B86}" type="slidenum">
              <a:rPr lang="cs-CZ"/>
              <a:pPr/>
              <a:t>5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finanční správy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Finanční správa</a:t>
            </a:r>
            <a:r>
              <a:rPr lang="cs-CZ" b="1" dirty="0"/>
              <a:t> = </a:t>
            </a:r>
            <a:r>
              <a:rPr 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specifický úsek veřejné správy jehož posláním je péče o materiální základ poskytování veřejných statků a dozor (dohled) nad finančními činnostmi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Ministerstva financí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36503"/>
          </a:xfrm>
        </p:spPr>
        <p:txBody>
          <a:bodyPr/>
          <a:lstStyle/>
          <a:p>
            <a:r>
              <a:rPr lang="cs-CZ" sz="2200" b="1" dirty="0" smtClean="0">
                <a:solidFill>
                  <a:srgbClr val="0070C0"/>
                </a:solidFill>
                <a:hlinkClick r:id="rId2" tooltip="Ministr financí Ing. Miroslav Kalousek"/>
              </a:rPr>
              <a:t>Ministr financí Ing. Miroslav Kalousek</a:t>
            </a:r>
            <a:r>
              <a:rPr lang="cs-CZ" sz="2200" b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3" tooltip="odbor 10 - Kabinet ministra"/>
              </a:rPr>
              <a:t>odbor 10 - Kabinet ministra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4" tooltip="odbor 29 - Legislativní "/>
              </a:rPr>
              <a:t>odbor 29 - Legislativní </a:t>
            </a:r>
            <a:endParaRPr lang="cs-CZ" b="1" dirty="0">
              <a:solidFill>
                <a:srgbClr val="0070C0"/>
              </a:solidFill>
            </a:endParaRPr>
          </a:p>
          <a:p>
            <a:pPr lvl="1"/>
            <a:r>
              <a:rPr lang="cs-CZ" b="1" dirty="0">
                <a:solidFill>
                  <a:srgbClr val="0070C0"/>
                </a:solidFill>
                <a:hlinkClick r:id="rId5" tooltip="odbor 30 - Personální"/>
              </a:rPr>
              <a:t>odbor 30 - Personální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b="1" dirty="0">
                <a:solidFill>
                  <a:srgbClr val="0070C0"/>
                </a:solidFill>
                <a:hlinkClick r:id="rId6" tooltip="odbor  56  - Interní audit a inspekce"/>
              </a:rPr>
              <a:t>odbor 56 - Interní audit a inspekce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</a:p>
          <a:p>
            <a:r>
              <a:rPr lang="cs-CZ" sz="2200" dirty="0" smtClean="0"/>
              <a:t>sekce 02 - Finanční trh </a:t>
            </a:r>
            <a:endParaRPr lang="cs-CZ" sz="1200" dirty="0"/>
          </a:p>
          <a:p>
            <a:r>
              <a:rPr lang="cs-CZ" sz="2200" dirty="0" smtClean="0"/>
              <a:t>sekce </a:t>
            </a:r>
            <a:r>
              <a:rPr lang="cs-CZ" sz="2200" dirty="0" smtClean="0"/>
              <a:t>03 - Hospodaření s majetkem státu a informatiky                    </a:t>
            </a:r>
            <a:r>
              <a:rPr lang="pt-BR" sz="2200" dirty="0" smtClean="0"/>
              <a:t>sekce </a:t>
            </a:r>
            <a:r>
              <a:rPr lang="pt-BR" sz="2200" dirty="0" smtClean="0"/>
              <a:t>04 </a:t>
            </a:r>
            <a:r>
              <a:rPr lang="cs-CZ" sz="2200" dirty="0" smtClean="0"/>
              <a:t>-</a:t>
            </a:r>
            <a:r>
              <a:rPr lang="pt-BR" sz="2200" dirty="0" smtClean="0"/>
              <a:t> </a:t>
            </a:r>
            <a:r>
              <a:rPr lang="cs-CZ" sz="2200" dirty="0" smtClean="0"/>
              <a:t>Finanční</a:t>
            </a:r>
            <a:r>
              <a:rPr lang="pt-BR" sz="2200" dirty="0" smtClean="0"/>
              <a:t>, auditní a provozní</a:t>
            </a:r>
            <a:r>
              <a:rPr lang="cs-CZ" sz="2200" dirty="0" smtClean="0"/>
              <a:t> </a:t>
            </a:r>
            <a:endParaRPr lang="cs-CZ" sz="1200" dirty="0"/>
          </a:p>
          <a:p>
            <a:r>
              <a:rPr lang="cs-CZ" sz="2200" dirty="0" smtClean="0"/>
              <a:t>sekce </a:t>
            </a:r>
            <a:r>
              <a:rPr lang="cs-CZ" sz="2200" dirty="0" smtClean="0"/>
              <a:t>05 - Daně a cla - </a:t>
            </a:r>
            <a:r>
              <a:rPr lang="cs-CZ" sz="2200" dirty="0" smtClean="0">
                <a:solidFill>
                  <a:srgbClr val="0070C0"/>
                </a:solidFill>
              </a:rPr>
              <a:t>viz dále </a:t>
            </a:r>
            <a:endParaRPr lang="cs-CZ" sz="1200" dirty="0" smtClean="0"/>
          </a:p>
          <a:p>
            <a:r>
              <a:rPr lang="cs-CZ" sz="2200" dirty="0" smtClean="0"/>
              <a:t>sekce 06 - Veřejné rozpočty </a:t>
            </a:r>
            <a:endParaRPr lang="cs-CZ" sz="1200" dirty="0"/>
          </a:p>
          <a:p>
            <a:r>
              <a:rPr lang="cs-CZ" sz="2200" dirty="0" smtClean="0"/>
              <a:t>sekce </a:t>
            </a:r>
            <a:r>
              <a:rPr lang="cs-CZ" sz="2200" dirty="0" smtClean="0"/>
              <a:t>07- Mezinárodní vztahy a finanční politika </a:t>
            </a:r>
            <a:endParaRPr lang="cs-CZ" sz="1200" dirty="0" smtClean="0"/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Blíže viz http://www.mfcr.cz/cps/rde/xchg/mfcr/xsl/orgstru.html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MF ČR, sekce 05 - Daně a cla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>
                <a:hlinkClick r:id="rId2" tooltip="odbor 18 - Nepřímé daně"/>
              </a:rPr>
              <a:t>odbor 18 - Nepřímé daně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3" tooltip="odbor 25 – Strategie daňové politiky a správy"/>
              </a:rPr>
              <a:t>odbor 25 – Strategie daňové politiky a správy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4" tooltip="odbor 26 - Majetkové daně, daň silniční a oceňování"/>
              </a:rPr>
              <a:t>odbor 26 - Majetkové daně, daň silniční a oceňování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5" tooltip="odbor 28 - Účetnictví a audit"/>
              </a:rPr>
              <a:t>odbor 28 - Účetnictví a audit</a:t>
            </a:r>
            <a:r>
              <a:rPr lang="cs-CZ" sz="1800" b="1" dirty="0"/>
              <a:t> </a:t>
            </a:r>
          </a:p>
          <a:p>
            <a:pPr>
              <a:defRPr/>
            </a:pPr>
            <a:r>
              <a:rPr lang="cs-CZ" sz="1800" b="1" dirty="0">
                <a:hlinkClick r:id="rId6" tooltip="odbor 32 - Daňová legislativa"/>
              </a:rPr>
              <a:t>odbor 32 - Daňová legislativa</a:t>
            </a:r>
            <a:r>
              <a:rPr lang="cs-CZ" sz="1800" b="1" dirty="0"/>
              <a:t> </a:t>
            </a:r>
          </a:p>
          <a:p>
            <a:pPr>
              <a:defRPr/>
            </a:pPr>
            <a:endParaRPr lang="cs-CZ" sz="1800" b="1" dirty="0">
              <a:hlinkClick r:id="rId7" tooltip="odbor 39 - Správní činnosti"/>
            </a:endParaRPr>
          </a:p>
          <a:p>
            <a:pPr>
              <a:defRPr/>
            </a:pPr>
            <a:r>
              <a:rPr lang="cs-CZ" sz="1800" b="1" dirty="0">
                <a:hlinkClick r:id="rId7" tooltip="odbor 39 - Správní činnosti"/>
              </a:rPr>
              <a:t>odbor 39 - Správní činnosti</a:t>
            </a:r>
            <a:r>
              <a:rPr lang="cs-CZ" sz="1800" b="1" dirty="0"/>
              <a:t> </a:t>
            </a:r>
          </a:p>
          <a:p>
            <a:pPr marL="0" indent="0">
              <a:buNone/>
              <a:defRPr/>
            </a:pPr>
            <a:r>
              <a:rPr lang="cs-CZ" sz="1800" b="1" dirty="0"/>
              <a:t>  </a:t>
            </a:r>
          </a:p>
          <a:p>
            <a:pPr lvl="1">
              <a:defRPr/>
            </a:pPr>
            <a:r>
              <a:rPr lang="cs-CZ" sz="1600" b="1" dirty="0">
                <a:hlinkClick r:id="rId8"/>
              </a:rPr>
              <a:t>Resortní organizace - Generální finanční ředitelství</a:t>
            </a:r>
            <a:r>
              <a:rPr lang="cs-CZ" sz="1600" b="1" dirty="0"/>
              <a:t> (viz dále)</a:t>
            </a:r>
          </a:p>
          <a:p>
            <a:pPr lvl="3">
              <a:buNone/>
              <a:defRPr/>
            </a:pPr>
            <a:r>
              <a:rPr lang="cs-CZ" sz="1600" dirty="0"/>
              <a:t> </a:t>
            </a:r>
          </a:p>
          <a:p>
            <a:pPr lvl="1">
              <a:defRPr/>
            </a:pPr>
            <a:r>
              <a:rPr lang="cs-CZ" sz="1600" b="1" dirty="0">
                <a:hlinkClick r:id="rId9"/>
              </a:rPr>
              <a:t>Resortní organizace - Generální ředitelství cel</a:t>
            </a:r>
            <a:r>
              <a:rPr lang="cs-CZ" sz="1600" b="1" dirty="0"/>
              <a:t> (viz </a:t>
            </a:r>
            <a:r>
              <a:rPr lang="cs-CZ" sz="1600" b="1" dirty="0" smtClean="0"/>
              <a:t>dále)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Vykonavatelé daňové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53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2376" cy="1152"/>
          </a:xfrm>
        </p:grpSpPr>
        <p:cxnSp>
          <p:nvCxnSpPr>
            <p:cNvPr id="401412" name="_s4014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3" name="_s4014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4" name="_s401414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983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1415" name="_s401415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479" y="1096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1416"/>
            <p:cNvSpPr>
              <a:spLocks noChangeArrowheads="1"/>
            </p:cNvSpPr>
            <p:nvPr/>
          </p:nvSpPr>
          <p:spPr bwMode="auto">
            <a:xfrm>
              <a:off x="1371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Správce daně</a:t>
              </a:r>
            </a:p>
          </p:txBody>
        </p:sp>
        <p:sp>
          <p:nvSpPr>
            <p:cNvPr id="9" name="_s401417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Primární</a:t>
              </a:r>
            </a:p>
          </p:txBody>
        </p:sp>
        <p:sp>
          <p:nvSpPr>
            <p:cNvPr id="10" name="_s401418"/>
            <p:cNvSpPr>
              <a:spLocks noChangeArrowheads="1"/>
            </p:cNvSpPr>
            <p:nvPr/>
          </p:nvSpPr>
          <p:spPr bwMode="auto">
            <a:xfrm>
              <a:off x="1875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Sekundární</a:t>
              </a:r>
            </a:p>
          </p:txBody>
        </p:sp>
        <p:sp>
          <p:nvSpPr>
            <p:cNvPr id="11" name="_s401419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  <p:sp>
          <p:nvSpPr>
            <p:cNvPr id="12" name="_s401420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správa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České republiky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5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správa </a:t>
            </a:r>
            <a:br>
              <a:rPr lang="cs-CZ" dirty="0" smtClean="0"/>
            </a:br>
            <a:r>
              <a:rPr lang="cs-CZ" sz="2500" dirty="0" smtClean="0"/>
              <a:t>(finanční správa </a:t>
            </a:r>
            <a:r>
              <a:rPr lang="cs-CZ" sz="2500" i="1" dirty="0" err="1" smtClean="0"/>
              <a:t>sensu</a:t>
            </a:r>
            <a:r>
              <a:rPr lang="cs-CZ" sz="2500" i="1" dirty="0" smtClean="0"/>
              <a:t> </a:t>
            </a:r>
            <a:r>
              <a:rPr lang="cs-CZ" sz="2500" i="1" dirty="0" err="1" smtClean="0"/>
              <a:t>stricticimo</a:t>
            </a:r>
            <a:r>
              <a:rPr lang="cs-CZ" sz="2500" i="1" dirty="0" smtClean="0"/>
              <a:t>)</a:t>
            </a:r>
            <a:r>
              <a:rPr lang="cs-CZ" sz="2500" dirty="0" smtClean="0"/>
              <a:t> </a:t>
            </a:r>
            <a:br>
              <a:rPr lang="cs-CZ" sz="2500" dirty="0" smtClean="0"/>
            </a:br>
            <a:r>
              <a:rPr lang="cs-CZ" dirty="0" smtClean="0"/>
              <a:t>v ČR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3237"/>
          </a:xfrm>
        </p:spPr>
        <p:txBody>
          <a:bodyPr/>
          <a:lstStyle/>
          <a:p>
            <a:r>
              <a:rPr lang="pl-PL" dirty="0" smtClean="0"/>
              <a:t>Z</a:t>
            </a:r>
            <a:r>
              <a:rPr lang="cs-CZ" dirty="0" err="1" smtClean="0"/>
              <a:t>ákladní</a:t>
            </a:r>
            <a:r>
              <a:rPr lang="cs-CZ" dirty="0" smtClean="0"/>
              <a:t> pilíře nové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r>
              <a:rPr lang="cs-CZ" i="1" dirty="0"/>
              <a:t>Nahrazení současného zákona o ÚFO novým zákonem reflektujícím aktuální legislativní standardy, včetně eliminace možných rizik vyplývajících z legislativního procesu komplexní novely zákona o ÚFO provedené zákonem č. 199/2010 </a:t>
            </a:r>
            <a:r>
              <a:rPr lang="cs-CZ" i="1" dirty="0" smtClean="0"/>
              <a:t>Sb.</a:t>
            </a:r>
          </a:p>
          <a:p>
            <a:r>
              <a:rPr lang="cs-CZ" i="1" dirty="0" smtClean="0"/>
              <a:t>Vytvoření </a:t>
            </a:r>
            <a:r>
              <a:rPr lang="cs-CZ" i="1" dirty="0"/>
              <a:t>Finanční správy České republiky jako jednotné centrálně řízené soustavy orgánů podřízené MF v čele s ředitelstvím s celostátní působností – tato soustava nahradí současnou soustavu </a:t>
            </a:r>
            <a:r>
              <a:rPr lang="cs-CZ" i="1" dirty="0" smtClean="0"/>
              <a:t>ÚFO.</a:t>
            </a:r>
          </a:p>
          <a:p>
            <a:r>
              <a:rPr lang="cs-CZ" i="1" dirty="0" smtClean="0"/>
              <a:t>Zachování </a:t>
            </a:r>
            <a:r>
              <a:rPr lang="cs-CZ" i="1" dirty="0"/>
              <a:t>GFŘ a jeho 14 územních pracovišť umístěných v sídlech finančních úřadů (viz dále).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4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2000" i="1" dirty="0"/>
              <a:t>Zachování koncepce jediné účetní jednotky pro celou integrovanou soustavu daňové správy (GFŘ</a:t>
            </a:r>
            <a:r>
              <a:rPr lang="cs-CZ" sz="2000" i="1" dirty="0" smtClean="0"/>
              <a:t>).</a:t>
            </a:r>
          </a:p>
          <a:p>
            <a:r>
              <a:rPr lang="cs-CZ" sz="2000" i="1" dirty="0" smtClean="0"/>
              <a:t>Reorganizace </a:t>
            </a:r>
            <a:r>
              <a:rPr lang="cs-CZ" sz="2000" i="1" dirty="0"/>
              <a:t>orgánů daňové správy na regionální a lokální úrovni v podobě transformace současných 8 FŘ a 199 FÚ na Odvolací finanční ředitelství a 14 finančních úřadů (FÚ) se sídly totožnými se sídly současných samosprávných krajů a</a:t>
            </a:r>
            <a:br>
              <a:rPr lang="cs-CZ" sz="2000" i="1" dirty="0"/>
            </a:br>
            <a:r>
              <a:rPr lang="cs-CZ" sz="2000" i="1" dirty="0"/>
              <a:t>na jejich 199 územních pracovišť. Tímto krokem dojde k vytvoření třístupňové soustavy orgánů pro výkon správy </a:t>
            </a:r>
            <a:r>
              <a:rPr lang="cs-CZ" sz="2000" i="1" dirty="0" smtClean="0"/>
              <a:t>daní.</a:t>
            </a:r>
          </a:p>
          <a:p>
            <a:r>
              <a:rPr lang="cs-CZ" sz="2000" i="1" dirty="0" smtClean="0"/>
              <a:t>Zavedení </a:t>
            </a:r>
            <a:r>
              <a:rPr lang="cs-CZ" sz="2000" i="1" dirty="0"/>
              <a:t>principu výkonu práva daňového subjektu nahlížet do spisu tam, kde je spis </a:t>
            </a:r>
            <a:r>
              <a:rPr lang="cs-CZ" sz="2000" i="1" dirty="0" smtClean="0"/>
              <a:t>umístěn.</a:t>
            </a:r>
          </a:p>
          <a:p>
            <a:r>
              <a:rPr lang="cs-CZ" sz="2000" i="1" dirty="0" smtClean="0"/>
              <a:t>Vytvoření </a:t>
            </a:r>
            <a:r>
              <a:rPr lang="cs-CZ" sz="2000" i="1" dirty="0"/>
              <a:t>Specializovaného finančního úřadu pro velké a specifické daňové subjekty na obdobném principu jako aktuálně upravený, avšak dosud nerealizovaný SFÚ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3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i="1" dirty="0"/>
              <a:t>Ponechání souhrnné věcné působnosti současných ÚFO beze změny též v rámci Finanční správy ČR, úzká návaznost na ta řešení současného zákona o ÚFO, která se osvědčila a odpovídají současným legislativním požadavkům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Účinnost </a:t>
            </a:r>
            <a:r>
              <a:rPr lang="cs-CZ" i="1" dirty="0"/>
              <a:t>dnem 1. ledna </a:t>
            </a:r>
            <a:r>
              <a:rPr lang="cs-CZ" i="1" dirty="0" smtClean="0"/>
              <a:t>2013.</a:t>
            </a:r>
          </a:p>
          <a:p>
            <a:r>
              <a:rPr lang="cs-CZ" i="1" dirty="0" smtClean="0"/>
              <a:t>Institucionální </a:t>
            </a:r>
            <a:r>
              <a:rPr lang="cs-CZ" i="1" dirty="0"/>
              <a:t>kompatibilita s Projektem JIM, kdy navržená soustava Finanční správy ČR bude schopna k 1. lednu 2014 převzít správu pojistného na veřejnoprávní pojištění (tento případný krok bude řešen pozdějšími samostatnými legislativními materiály).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9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orgány </a:t>
            </a: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u="sng" dirty="0"/>
              <a:t>Ústřední orgán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Ministerstvo financí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None/>
            </a:pPr>
            <a:r>
              <a:rPr lang="cs-CZ" b="1" u="sng" dirty="0" smtClean="0"/>
              <a:t>Územní </a:t>
            </a:r>
            <a:r>
              <a:rPr lang="cs-CZ" b="1" u="sng" dirty="0"/>
              <a:t>finanční orgány (ÚFO)</a:t>
            </a:r>
          </a:p>
          <a:p>
            <a:pPr lvl="2">
              <a:lnSpc>
                <a:spcPct val="90000"/>
              </a:lnSpc>
            </a:pPr>
            <a:r>
              <a:rPr lang="en-US" sz="2400" dirty="0" err="1" smtClean="0"/>
              <a:t>Gener</a:t>
            </a:r>
            <a:r>
              <a:rPr lang="cs-CZ" sz="2400" dirty="0" err="1" smtClean="0"/>
              <a:t>ální</a:t>
            </a:r>
            <a:r>
              <a:rPr lang="cs-CZ" sz="2400" dirty="0" smtClean="0"/>
              <a:t> finanční ředitelství (1, Praha)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ředitelství (8) </a:t>
            </a:r>
          </a:p>
          <a:p>
            <a:pPr lvl="2">
              <a:lnSpc>
                <a:spcPct val="90000"/>
              </a:lnSpc>
            </a:pPr>
            <a:endParaRPr lang="cs-CZ" sz="2400" dirty="0" smtClean="0"/>
          </a:p>
          <a:p>
            <a:pPr lvl="2">
              <a:lnSpc>
                <a:spcPct val="90000"/>
              </a:lnSpc>
            </a:pPr>
            <a:r>
              <a:rPr lang="cs-CZ" sz="2400" dirty="0" smtClean="0"/>
              <a:t>Finanční úřady (199) a SFÚ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ředitelství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sz="2000" b="1" dirty="0">
                <a:solidFill>
                  <a:schemeClr val="accent4"/>
                </a:solidFill>
                <a:hlinkClick r:id="rId2"/>
              </a:rPr>
              <a:t>Celkem 8 FŘ:</a:t>
            </a:r>
          </a:p>
          <a:p>
            <a:pPr>
              <a:buNone/>
              <a:defRPr/>
            </a:pPr>
            <a:endParaRPr lang="cs-CZ" sz="2000" b="1" dirty="0">
              <a:solidFill>
                <a:schemeClr val="accent4"/>
              </a:solidFill>
              <a:hlinkClick r:id="rId2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pro hlavní město Prahu: 12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Praze (pro střední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Českých Budějovicích (pro jižní Čechy): 17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Plzni (pro západní Čechy): 21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Ústí nad Labem (pro severní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Hradci Králové (pro východní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Brně (pro jižní Moravu): 46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/>
              <a:t>FŘ v Ostravě (pro severní Moravu): 28 FÚ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Merkl</a:t>
            </a:r>
            <a:r>
              <a:rPr lang="cs-CZ" dirty="0" smtClean="0"/>
              <a:t>: pomocná funkce - slouží realizaci ostatních činností státu, negoval její samostatnost (</a:t>
            </a:r>
            <a:r>
              <a:rPr lang="cs-CZ" dirty="0" err="1" smtClean="0"/>
              <a:t>Merkl</a:t>
            </a:r>
            <a:r>
              <a:rPr lang="cs-CZ" dirty="0" smtClean="0"/>
              <a:t>, A. Obecné právo správní. Díl II. Praha – Brno: Orbis 1932)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X </a:t>
            </a:r>
            <a:r>
              <a:rPr lang="cs-CZ" dirty="0" err="1" smtClean="0"/>
              <a:t>Pošvář</a:t>
            </a:r>
            <a:r>
              <a:rPr lang="cs-CZ" dirty="0" smtClean="0"/>
              <a:t>: samostatný díl veřejné správy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Siblík</a:t>
            </a:r>
            <a:r>
              <a:rPr lang="cs-CZ" dirty="0" smtClean="0"/>
              <a:t>: nástroj zajišťování dostatku peněžních prostředků pro státní správu, ale také jako bankovní dohled, dohled nad spořitelnami a pojišťovnami, správu majetku státu … (1947)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Územní působnost FŘ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1700808"/>
            <a:ext cx="7874000" cy="4868863"/>
          </a:xfrm>
          <a:noFill/>
        </p:spPr>
      </p:pic>
    </p:spTree>
    <p:extLst>
      <p:ext uri="{BB962C8B-B14F-4D97-AF65-F5344CB8AC3E}">
        <p14:creationId xmlns:p14="http://schemas.microsoft.com/office/powerpoint/2010/main" val="52929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 </a:t>
            </a:r>
            <a:r>
              <a:rPr lang="cs-CZ" dirty="0" smtClean="0">
                <a:solidFill>
                  <a:srgbClr val="FF0000"/>
                </a:solidFill>
              </a:rPr>
              <a:t>od 1.1.2013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456/2011 Sb. (ZFS)</a:t>
            </a:r>
          </a:p>
          <a:p>
            <a:r>
              <a:rPr lang="cs-CZ" dirty="0" smtClean="0"/>
              <a:t>Charakteristika:</a:t>
            </a:r>
          </a:p>
          <a:p>
            <a:r>
              <a:rPr lang="cs-CZ" dirty="0" smtClean="0"/>
              <a:t>FSČR nahrazuje ÚFO</a:t>
            </a:r>
          </a:p>
          <a:p>
            <a:r>
              <a:rPr lang="cs-CZ" dirty="0" smtClean="0"/>
              <a:t>FSČR = soustava správních orgánů pro výkon správy daní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Soustava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62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1152"/>
          </a:xfrm>
        </p:grpSpPr>
        <p:cxnSp>
          <p:nvCxnSpPr>
            <p:cNvPr id="402436" name="_s402436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5400000" flipH="1">
              <a:off x="1479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7" name="_s402437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975" y="1528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38" name="_s402438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1228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2439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  </a:t>
              </a:r>
            </a:p>
          </p:txBody>
        </p:sp>
        <p:sp>
          <p:nvSpPr>
            <p:cNvPr id="9" name="_s402440"/>
            <p:cNvSpPr>
              <a:spLocks noChangeArrowheads="1"/>
            </p:cNvSpPr>
            <p:nvPr/>
          </p:nvSpPr>
          <p:spPr bwMode="auto">
            <a:xfrm>
              <a:off x="867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Odvolací finanční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ředitelství</a:t>
              </a:r>
            </a:p>
          </p:txBody>
        </p:sp>
        <p:sp>
          <p:nvSpPr>
            <p:cNvPr id="10" name="_s402441"/>
            <p:cNvSpPr>
              <a:spLocks noChangeArrowheads="1"/>
            </p:cNvSpPr>
            <p:nvPr/>
          </p:nvSpPr>
          <p:spPr bwMode="auto">
            <a:xfrm>
              <a:off x="363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Finanční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1" name="_s402442"/>
            <p:cNvSpPr>
              <a:spLocks noChangeArrowheads="1"/>
            </p:cNvSpPr>
            <p:nvPr/>
          </p:nvSpPr>
          <p:spPr bwMode="auto">
            <a:xfrm>
              <a:off x="1371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Specializovaný FÚ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 pro ČR)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8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rozpočtové a bilanční postavení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GFŘ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  <a:p>
            <a:endParaRPr lang="cs-CZ" smtClean="0"/>
          </a:p>
          <a:p>
            <a:pPr eaLnBrk="1" hangingPunct="1"/>
            <a:r>
              <a:rPr lang="cs-CZ" sz="3200" smtClean="0"/>
              <a:t>sídlo Praha 1, Lazarská 7</a:t>
            </a:r>
          </a:p>
          <a:p>
            <a:pPr eaLnBrk="1" hangingPunct="1"/>
            <a:r>
              <a:rPr lang="cs-CZ" sz="3200" smtClean="0"/>
              <a:t>IČ 72080043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62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- působnost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Správní delikty</a:t>
            </a:r>
          </a:p>
          <a:p>
            <a:r>
              <a:rPr lang="cs-CZ" smtClean="0"/>
              <a:t>Centrální evidence a registry nezbytné pro FSČR</a:t>
            </a:r>
          </a:p>
          <a:p>
            <a:r>
              <a:rPr lang="cs-CZ" smtClean="0"/>
              <a:t>Podíl na přípravě návrhů NP(S)A</a:t>
            </a:r>
          </a:p>
          <a:p>
            <a:r>
              <a:rPr lang="cs-CZ" smtClean="0"/>
              <a:t>Analytické a koncepční úkoly</a:t>
            </a:r>
          </a:p>
          <a:p>
            <a:r>
              <a:rPr lang="cs-CZ" smtClean="0"/>
              <a:t>Mezinárodní agenda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155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působnost z pověření MF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Působnost ústředního kontaktního orgánu:</a:t>
            </a:r>
          </a:p>
          <a:p>
            <a:r>
              <a:rPr lang="cs-CZ" smtClean="0"/>
              <a:t>pro mezinárodní administrativní spolupráci </a:t>
            </a:r>
          </a:p>
          <a:p>
            <a:r>
              <a:rPr lang="cs-CZ" smtClean="0"/>
              <a:t>Při vymáhání některých finančních pohledávek</a:t>
            </a:r>
          </a:p>
          <a:p>
            <a:r>
              <a:rPr lang="cs-CZ" smtClean="0"/>
              <a:t>Mezinárodní pomoc při správě daní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427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GFŘ – audit a dozor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 smtClean="0"/>
              <a:t>Z pověření MF – </a:t>
            </a:r>
            <a:r>
              <a:rPr lang="cs-CZ" sz="2800" b="1" dirty="0" smtClean="0"/>
              <a:t>přezkoumání hospodaření</a:t>
            </a:r>
          </a:p>
          <a:p>
            <a:r>
              <a:rPr lang="cs-CZ" sz="2800" dirty="0" smtClean="0"/>
              <a:t>krajů</a:t>
            </a:r>
          </a:p>
          <a:p>
            <a:r>
              <a:rPr lang="cs-CZ" sz="2800" dirty="0" err="1" smtClean="0"/>
              <a:t>Hl.m.Praha</a:t>
            </a:r>
            <a:endParaRPr lang="cs-CZ" sz="2800" dirty="0" smtClean="0"/>
          </a:p>
          <a:p>
            <a:r>
              <a:rPr lang="cs-CZ" sz="2800" dirty="0" smtClean="0"/>
              <a:t>Regionální rada regionů soudržnosti</a:t>
            </a:r>
          </a:p>
          <a:p>
            <a:r>
              <a:rPr lang="cs-CZ" sz="2800" b="1" dirty="0" smtClean="0"/>
              <a:t>Dozor nad přezkoumáváním</a:t>
            </a:r>
            <a:r>
              <a:rPr lang="cs-CZ" sz="2800" dirty="0" smtClean="0"/>
              <a:t> hospodaření:</a:t>
            </a:r>
          </a:p>
          <a:p>
            <a:r>
              <a:rPr lang="cs-CZ" sz="2800" dirty="0" smtClean="0"/>
              <a:t>Obce</a:t>
            </a:r>
          </a:p>
          <a:p>
            <a:r>
              <a:rPr lang="cs-CZ" sz="2800" dirty="0" smtClean="0"/>
              <a:t>Dobrovolné svazky obcí a DSMČ </a:t>
            </a:r>
            <a:r>
              <a:rPr lang="cs-CZ" sz="2800" dirty="0" err="1" smtClean="0"/>
              <a:t>hl.m.Prahy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059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Generální ředitel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Jmenuje vláda na návrh </a:t>
            </a:r>
            <a:r>
              <a:rPr lang="cs-CZ" dirty="0" err="1" smtClean="0"/>
              <a:t>mf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Zákaz členství v politické straně (hnutí)</a:t>
            </a:r>
          </a:p>
          <a:p>
            <a:pPr>
              <a:defRPr/>
            </a:pPr>
            <a:r>
              <a:rPr lang="cs-CZ" dirty="0" smtClean="0"/>
              <a:t>Zaměstnanec FSČR, ÚFO nebo MF – minimálně 5 let</a:t>
            </a:r>
          </a:p>
          <a:p>
            <a:pPr>
              <a:defRPr/>
            </a:pPr>
            <a:r>
              <a:rPr lang="cs-CZ" dirty="0" smtClean="0"/>
              <a:t>Mgr. vzdělání</a:t>
            </a:r>
          </a:p>
          <a:p>
            <a:pPr>
              <a:defRPr/>
            </a:pPr>
            <a:r>
              <a:rPr lang="cs-CZ" dirty="0" smtClean="0"/>
              <a:t>Jmenuje a odvolává ředitele a zástupce OFŘ, FÚ a SFÚ</a:t>
            </a:r>
          </a:p>
          <a:p>
            <a:pPr marL="342900" lvl="2" indent="-342900">
              <a:buClr>
                <a:schemeClr val="tx2"/>
              </a:buClr>
              <a:defRPr/>
            </a:pPr>
            <a:endParaRPr lang="cs-CZ" sz="1400" b="1" dirty="0" smtClean="0"/>
          </a:p>
          <a:p>
            <a:pPr marL="0" lvl="2" indent="0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cs-CZ" sz="1400" b="1" dirty="0" smtClean="0"/>
              <a:t>                                              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39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Zástupce generálního ředitele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Jmenuje a odvolává mf</a:t>
            </a:r>
          </a:p>
        </p:txBody>
      </p:sp>
    </p:spTree>
    <p:extLst>
      <p:ext uri="{BB962C8B-B14F-4D97-AF65-F5344CB8AC3E}">
        <p14:creationId xmlns:p14="http://schemas.microsoft.com/office/powerpoint/2010/main" val="80112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„</a:t>
            </a:r>
            <a:r>
              <a:rPr lang="cs-CZ" sz="1400" dirty="0" smtClean="0"/>
              <a:t>Nově vzniklé </a:t>
            </a:r>
            <a:r>
              <a:rPr lang="cs-CZ" sz="1400" b="1" dirty="0" smtClean="0"/>
              <a:t>Odvolací finanční ředitelství</a:t>
            </a:r>
            <a:r>
              <a:rPr lang="cs-CZ" sz="1400" dirty="0" smtClean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 smtClean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>
              <a:defRPr/>
            </a:pPr>
            <a:r>
              <a:rPr lang="cs-CZ" dirty="0" smtClean="0"/>
              <a:t>Ředitelka: Ing. Eva </a:t>
            </a:r>
            <a:r>
              <a:rPr lang="cs-CZ" dirty="0" err="1" smtClean="0"/>
              <a:t>Nedorostková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844675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largo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veškerá činnost, která metodami a formami VS působí na materiální základ veřejného sektoru včetně dopadů na soukromý sektor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Finanční úřady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Obecné finanční úřady - 14</a:t>
            </a:r>
          </a:p>
          <a:p>
            <a:endParaRPr lang="cs-CZ" smtClean="0"/>
          </a:p>
          <a:p>
            <a:r>
              <a:rPr lang="cs-CZ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7907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Správa daní</a:t>
            </a:r>
          </a:p>
          <a:p>
            <a:r>
              <a:rPr lang="cs-CZ" sz="2800" smtClean="0"/>
              <a:t>Správní delikty</a:t>
            </a:r>
          </a:p>
          <a:p>
            <a:r>
              <a:rPr lang="cs-CZ" sz="2800" smtClean="0"/>
              <a:t>Převod výnosů daní</a:t>
            </a:r>
          </a:p>
          <a:p>
            <a:r>
              <a:rPr lang="cs-CZ" sz="2800" smtClean="0"/>
              <a:t>Správa splátek MZ (1991-1995)</a:t>
            </a:r>
          </a:p>
          <a:p>
            <a:r>
              <a:rPr lang="cs-CZ" sz="2800" smtClean="0"/>
              <a:t>Dozor nad loteriemi a jinými podobnými hrami</a:t>
            </a:r>
          </a:p>
          <a:p>
            <a:r>
              <a:rPr lang="cs-CZ" sz="2800" smtClean="0"/>
              <a:t>Inkasní správa v rámci FSČR</a:t>
            </a:r>
          </a:p>
          <a:p>
            <a:r>
              <a:rPr lang="cs-CZ" sz="2800" smtClean="0"/>
              <a:t>Registry a evidence</a:t>
            </a:r>
          </a:p>
          <a:p>
            <a:r>
              <a:rPr lang="cs-CZ" sz="2800" smtClean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8058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Finanční kontrola</a:t>
            </a:r>
          </a:p>
          <a:p>
            <a:r>
              <a:rPr lang="cs-CZ" smtClean="0"/>
              <a:t>Cenová kontrola</a:t>
            </a:r>
          </a:p>
          <a:p>
            <a:r>
              <a:rPr lang="cs-CZ" smtClean="0"/>
              <a:t>Bilanční kontrola</a:t>
            </a:r>
          </a:p>
          <a:p>
            <a:r>
              <a:rPr lang="cs-CZ" smtClean="0"/>
              <a:t>Kontrola správy poplatků</a:t>
            </a:r>
          </a:p>
          <a:p>
            <a:r>
              <a:rPr lang="cs-CZ" smtClean="0"/>
              <a:t>Kontrola ze ZSpD – značení, zákazy prodeje</a:t>
            </a:r>
          </a:p>
        </p:txBody>
      </p:sp>
    </p:spTree>
    <p:extLst>
      <p:ext uri="{BB962C8B-B14F-4D97-AF65-F5344CB8AC3E}">
        <p14:creationId xmlns:p14="http://schemas.microsoft.com/office/powerpoint/2010/main" val="34768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Obecná věcná působnost III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Z pověření MF: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Audit a dozor nad auditem územní samosprávy, NUTS (RRRS) a DSO (DSMČ)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Působnost kontaktního orgánu při vymáhání některých finančních pohledávek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Realizace mezinárodní pomoci při správě daní</a:t>
            </a:r>
          </a:p>
        </p:txBody>
      </p:sp>
    </p:spTree>
    <p:extLst>
      <p:ext uri="{BB962C8B-B14F-4D97-AF65-F5344CB8AC3E}">
        <p14:creationId xmlns:p14="http://schemas.microsoft.com/office/powerpoint/2010/main" val="19740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 smtClean="0"/>
              <a:t>Kontakt: Praha 7, Nábřeží kpt. Jaroše 1000/7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13293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Negativní výčet působnosti</a:t>
            </a:r>
            <a:br>
              <a:rPr lang="cs-CZ" smtClean="0"/>
            </a:br>
            <a:r>
              <a:rPr lang="cs-CZ" smtClean="0"/>
              <a:t>SFÚ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 err="1" smtClean="0"/>
              <a:t>DzN</a:t>
            </a:r>
            <a:endParaRPr lang="cs-CZ" dirty="0" smtClean="0"/>
          </a:p>
          <a:p>
            <a:r>
              <a:rPr lang="cs-CZ" dirty="0" smtClean="0"/>
              <a:t>Transferové daně</a:t>
            </a:r>
          </a:p>
        </p:txBody>
      </p:sp>
    </p:spTree>
    <p:extLst>
      <p:ext uri="{BB962C8B-B14F-4D97-AF65-F5344CB8AC3E}">
        <p14:creationId xmlns:p14="http://schemas.microsoft.com/office/powerpoint/2010/main" val="21159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pracoviště FÚ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Zřizují se a ruší vyhláškou MF č. 48/2012 Sb.</a:t>
            </a:r>
          </a:p>
          <a:p>
            <a:endParaRPr lang="cs-CZ" smtClean="0"/>
          </a:p>
          <a:p>
            <a:r>
              <a:rPr lang="cs-CZ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4493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Bilanční, majetkové a pracovněprávní postavení </a:t>
            </a:r>
            <a:r>
              <a:rPr lang="cs-CZ" dirty="0" err="1" smtClean="0"/>
              <a:t>ofs</a:t>
            </a:r>
            <a:endParaRPr lang="cs-CZ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Celní správa ČR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č.17/2012 Sb. (ZCS)</a:t>
            </a:r>
          </a:p>
          <a:p>
            <a:pPr marL="609600" indent="-609600"/>
            <a:r>
              <a:rPr lang="cs-CZ" dirty="0" smtClean="0"/>
              <a:t>CSČR nahrazuje CSČR podle 185/2004 Sb.- stejný název, ale jiná soustava</a:t>
            </a:r>
          </a:p>
          <a:p>
            <a:pPr marL="609600" indent="-609600"/>
            <a:r>
              <a:rPr lang="cs-CZ" dirty="0" smtClean="0"/>
              <a:t>CSČR = 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soustava správních orgánů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ozbrojený bezpečnostní sbor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dekoncentrovaných orgánů, do jejichž působnosti patří realizace výkonné moci při nakládání s veřejnými peněžními prostředky</a:t>
            </a:r>
          </a:p>
          <a:p>
            <a:r>
              <a:rPr lang="cs-CZ" dirty="0" smtClean="0"/>
              <a:t>jedná se de facto pouze o správu veřejných financí</a:t>
            </a:r>
          </a:p>
          <a:p>
            <a:r>
              <a:rPr lang="cs-CZ" dirty="0" smtClean="0"/>
              <a:t>Tj. i správa daní – daň ve smyslu legislativní zkratky – daně, cla, poplatky, pokuty, atd..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9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 smtClean="0"/>
              <a:t>Organizace celní správy ČR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571500" indent="-571500">
              <a:buNone/>
            </a:pPr>
            <a:r>
              <a:rPr lang="cs-CZ" dirty="0" smtClean="0"/>
              <a:t>Soustava celních orgánů (2010)</a:t>
            </a:r>
          </a:p>
          <a:p>
            <a:pPr marL="571500" indent="-571500">
              <a:buNone/>
            </a:pPr>
            <a:endParaRPr lang="cs-CZ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GŘC (1)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CŘ    (8)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CÚ (nyní 54, původně 91)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cs-CZ" dirty="0" smtClean="0"/>
          </a:p>
          <a:p>
            <a:pPr marL="571500" indent="-571500">
              <a:buNone/>
            </a:pPr>
            <a:r>
              <a:rPr lang="en-US" dirty="0" smtClean="0"/>
              <a:t>+</a:t>
            </a:r>
            <a:r>
              <a:rPr lang="cs-CZ" dirty="0" smtClean="0"/>
              <a:t>	SON (Skupina operativního nasazení)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9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81</a:t>
            </a:fld>
            <a:endParaRPr lang="cs-CZ"/>
          </a:p>
        </p:txBody>
      </p:sp>
      <p:grpSp>
        <p:nvGrpSpPr>
          <p:cNvPr id="8" name="Organization Chart 2"/>
          <p:cNvGrpSpPr>
            <a:grpSpLocks/>
          </p:cNvGrpSpPr>
          <p:nvPr/>
        </p:nvGrpSpPr>
        <p:grpSpPr bwMode="auto">
          <a:xfrm>
            <a:off x="609600" y="1772816"/>
            <a:ext cx="3816350" cy="4392613"/>
            <a:chOff x="384" y="988"/>
            <a:chExt cx="864" cy="1152"/>
          </a:xfrm>
        </p:grpSpPr>
        <p:cxnSp>
          <p:nvCxnSpPr>
            <p:cNvPr id="399364" name="_s399364"/>
            <p:cNvCxnSpPr>
              <a:cxnSpLocks noChangeShapeType="1"/>
              <a:stCxn id="11" idx="0"/>
              <a:endCxn id="10" idx="2"/>
            </p:cNvCxnSpPr>
            <p:nvPr/>
          </p:nvCxnSpPr>
          <p:spPr bwMode="auto">
            <a:xfrm rot="16200000">
              <a:off x="745" y="177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365" name="_s399365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16200000">
              <a:off x="745" y="134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_s399366"/>
            <p:cNvSpPr>
              <a:spLocks noChangeArrowheads="1"/>
            </p:cNvSpPr>
            <p:nvPr/>
          </p:nvSpPr>
          <p:spPr bwMode="auto">
            <a:xfrm>
              <a:off x="384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GŘC</a:t>
              </a:r>
            </a:p>
          </p:txBody>
        </p:sp>
        <p:sp>
          <p:nvSpPr>
            <p:cNvPr id="10" name="_s399367"/>
            <p:cNvSpPr>
              <a:spLocks noChangeArrowheads="1"/>
            </p:cNvSpPr>
            <p:nvPr/>
          </p:nvSpPr>
          <p:spPr bwMode="auto">
            <a:xfrm>
              <a:off x="384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CŘ</a:t>
              </a:r>
            </a:p>
          </p:txBody>
        </p:sp>
        <p:sp>
          <p:nvSpPr>
            <p:cNvPr id="11" name="_s399368"/>
            <p:cNvSpPr>
              <a:spLocks noChangeArrowheads="1"/>
            </p:cNvSpPr>
            <p:nvPr/>
          </p:nvSpPr>
          <p:spPr bwMode="auto">
            <a:xfrm>
              <a:off x="384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CÚ</a:t>
              </a:r>
            </a:p>
          </p:txBody>
        </p:sp>
      </p:grpSp>
      <p:grpSp>
        <p:nvGrpSpPr>
          <p:cNvPr id="12" name="Organization Chart 9"/>
          <p:cNvGrpSpPr>
            <a:grpSpLocks/>
          </p:cNvGrpSpPr>
          <p:nvPr/>
        </p:nvGrpSpPr>
        <p:grpSpPr bwMode="auto">
          <a:xfrm>
            <a:off x="4648200" y="1772816"/>
            <a:ext cx="3816350" cy="4392613"/>
            <a:chOff x="2928" y="988"/>
            <a:chExt cx="1872" cy="1152"/>
          </a:xfrm>
        </p:grpSpPr>
        <p:cxnSp>
          <p:nvCxnSpPr>
            <p:cNvPr id="399371" name="_s399371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16200000">
              <a:off x="3289" y="1779"/>
              <a:ext cx="144" cy="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99372" name="_s399372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4044" y="1096"/>
              <a:ext cx="144" cy="504"/>
            </a:xfrm>
            <a:prstGeom prst="bentConnector3">
              <a:avLst>
                <a:gd name="adj1" fmla="val 2081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399373" name="_s399373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540" y="1096"/>
              <a:ext cx="144" cy="504"/>
            </a:xfrm>
            <a:prstGeom prst="bentConnector3">
              <a:avLst>
                <a:gd name="adj1" fmla="val 20810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sp>
          <p:nvSpPr>
            <p:cNvPr id="13" name="_s399374"/>
            <p:cNvSpPr>
              <a:spLocks noChangeArrowheads="1"/>
            </p:cNvSpPr>
            <p:nvPr/>
          </p:nvSpPr>
          <p:spPr bwMode="auto">
            <a:xfrm>
              <a:off x="3432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GFŘ</a:t>
              </a:r>
            </a:p>
          </p:txBody>
        </p:sp>
        <p:sp>
          <p:nvSpPr>
            <p:cNvPr id="14" name="_s399375"/>
            <p:cNvSpPr>
              <a:spLocks noChangeArrowheads="1"/>
            </p:cNvSpPr>
            <p:nvPr/>
          </p:nvSpPr>
          <p:spPr bwMode="auto">
            <a:xfrm>
              <a:off x="2928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FŘ</a:t>
              </a:r>
            </a:p>
          </p:txBody>
        </p:sp>
        <p:sp>
          <p:nvSpPr>
            <p:cNvPr id="15" name="_s399376"/>
            <p:cNvSpPr>
              <a:spLocks noChangeArrowheads="1"/>
            </p:cNvSpPr>
            <p:nvPr/>
          </p:nvSpPr>
          <p:spPr bwMode="auto">
            <a:xfrm>
              <a:off x="3936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SFÚ</a:t>
              </a:r>
            </a:p>
          </p:txBody>
        </p:sp>
        <p:sp>
          <p:nvSpPr>
            <p:cNvPr id="16" name="_s399377"/>
            <p:cNvSpPr>
              <a:spLocks noChangeArrowheads="1"/>
            </p:cNvSpPr>
            <p:nvPr/>
          </p:nvSpPr>
          <p:spPr bwMode="auto">
            <a:xfrm>
              <a:off x="2928" y="18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7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od 1.1.2013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82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900113" y="1773238"/>
            <a:ext cx="7772400" cy="4357687"/>
            <a:chOff x="363" y="988"/>
            <a:chExt cx="1872" cy="720"/>
          </a:xfrm>
        </p:grpSpPr>
        <p:cxnSp>
          <p:nvCxnSpPr>
            <p:cNvPr id="400388" name="_s400388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479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389" name="_s400389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975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0390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Generální ředitelství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 </a:t>
              </a:r>
            </a:p>
          </p:txBody>
        </p:sp>
        <p:sp>
          <p:nvSpPr>
            <p:cNvPr id="9" name="_s400391"/>
            <p:cNvSpPr>
              <a:spLocks noChangeArrowheads="1"/>
            </p:cNvSpPr>
            <p:nvPr/>
          </p:nvSpPr>
          <p:spPr bwMode="auto">
            <a:xfrm>
              <a:off x="363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pro …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0" name="_s400392"/>
            <p:cNvSpPr>
              <a:spLocks noChangeArrowheads="1"/>
            </p:cNvSpPr>
            <p:nvPr/>
          </p:nvSpPr>
          <p:spPr bwMode="auto">
            <a:xfrm>
              <a:off x="1371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Celní úřad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Praha Ruzyně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2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19231"/>
            <a:ext cx="3312368" cy="24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29816" y="1219231"/>
            <a:ext cx="7772400" cy="503237"/>
          </a:xfrm>
        </p:spPr>
        <p:txBody>
          <a:bodyPr/>
          <a:lstStyle/>
          <a:p>
            <a:pPr eaLnBrk="1" hangingPunct="1"/>
            <a:r>
              <a:rPr lang="cs-CZ" sz="3500" dirty="0" smtClean="0"/>
              <a:t>GŘC</a:t>
            </a:r>
            <a:endParaRPr lang="cs-CZ" sz="2000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dirty="0" smtClean="0"/>
          </a:p>
          <a:p>
            <a:pPr eaLnBrk="1" hangingPunct="1"/>
            <a:endParaRPr lang="cs-CZ" b="1" dirty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r>
              <a:rPr lang="cs-CZ" b="1" dirty="0" smtClean="0"/>
              <a:t>Nejvyšší orgán Celní správy v ČR</a:t>
            </a:r>
          </a:p>
          <a:p>
            <a:pPr eaLnBrk="1" hangingPunct="1"/>
            <a:r>
              <a:rPr lang="cs-CZ" b="1" dirty="0" smtClean="0"/>
              <a:t>Přímo podřízeno MF ČR</a:t>
            </a:r>
          </a:p>
          <a:p>
            <a:pPr eaLnBrk="1" hangingPunct="1"/>
            <a:r>
              <a:rPr lang="cs-CZ" b="1" dirty="0" smtClean="0"/>
              <a:t>Lokace: Praha - Budějovická</a:t>
            </a:r>
          </a:p>
          <a:p>
            <a:pPr eaLnBrk="1" hangingPunct="1"/>
            <a:r>
              <a:rPr lang="cs-CZ" b="1" dirty="0" smtClean="0"/>
              <a:t>Generální ředitelství cel je účetní jednotkou, má vlastní IČ 71214011</a:t>
            </a:r>
            <a:r>
              <a:rPr lang="cs-CZ" dirty="0" smtClean="0"/>
              <a:t>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828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rozpočtové a bilanční postavení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GCŘ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</p:txBody>
      </p:sp>
    </p:spTree>
    <p:extLst>
      <p:ext uri="{BB962C8B-B14F-4D97-AF65-F5344CB8AC3E}">
        <p14:creationId xmlns:p14="http://schemas.microsoft.com/office/powerpoint/2010/main" val="38295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II. Instance k CÚ</a:t>
            </a:r>
          </a:p>
          <a:p>
            <a:r>
              <a:rPr lang="cs-CZ" smtClean="0"/>
              <a:t>Převod cel podle Nařízení Rady (ES,Euratom) č. 1150/2000 ze dne 22.5.2000, kterým se provádí rozhodnutí 94/728/ES Euroatom o systému vlastních zdrojů Společenství</a:t>
            </a:r>
          </a:p>
          <a:p>
            <a:r>
              <a:rPr lang="cs-CZ" smtClean="0"/>
              <a:t>Rozhoduje ve věcech působnosti o charakteru významu případu cs/mezinár.</a:t>
            </a:r>
          </a:p>
        </p:txBody>
      </p:sp>
    </p:spTree>
    <p:extLst>
      <p:ext uri="{BB962C8B-B14F-4D97-AF65-F5344CB8AC3E}">
        <p14:creationId xmlns:p14="http://schemas.microsoft.com/office/powerpoint/2010/main" val="42542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případech </a:t>
            </a:r>
            <a:r>
              <a:rPr lang="cs-CZ" dirty="0" err="1" smtClean="0"/>
              <a:t>cs</a:t>
            </a:r>
            <a:r>
              <a:rPr lang="cs-CZ" dirty="0" smtClean="0"/>
              <a:t> a </a:t>
            </a:r>
            <a:r>
              <a:rPr lang="cs-CZ" dirty="0" err="1" smtClean="0"/>
              <a:t>mezinár</a:t>
            </a:r>
            <a:r>
              <a:rPr lang="cs-CZ" dirty="0" smtClean="0"/>
              <a:t>. významu je pověřeným celním orgánem s postavením policejního orgánu podle TŘ</a:t>
            </a:r>
          </a:p>
          <a:p>
            <a:r>
              <a:rPr lang="cs-CZ" dirty="0" smtClean="0"/>
              <a:t>Plní funkci </a:t>
            </a:r>
            <a:r>
              <a:rPr lang="en-US" dirty="0" err="1" smtClean="0"/>
              <a:t>centr</a:t>
            </a:r>
            <a:r>
              <a:rPr lang="cs-CZ" dirty="0" err="1" smtClean="0"/>
              <a:t>ální</a:t>
            </a:r>
            <a:r>
              <a:rPr lang="cs-CZ" dirty="0" smtClean="0"/>
              <a:t> analytické jednotky pro účely analýzy rizik</a:t>
            </a:r>
          </a:p>
        </p:txBody>
      </p:sp>
    </p:spTree>
    <p:extLst>
      <p:ext uri="{BB962C8B-B14F-4D97-AF65-F5344CB8AC3E}">
        <p14:creationId xmlns:p14="http://schemas.microsoft.com/office/powerpoint/2010/main" val="24659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Podíl na:</a:t>
            </a:r>
          </a:p>
          <a:p>
            <a:r>
              <a:rPr lang="cs-CZ" smtClean="0"/>
              <a:t>Příprava předpisů </a:t>
            </a:r>
          </a:p>
          <a:p>
            <a:r>
              <a:rPr lang="cs-CZ" smtClean="0"/>
              <a:t>Zabezpečení analytických a koncepčních úkolů</a:t>
            </a:r>
          </a:p>
          <a:p>
            <a:r>
              <a:rPr lang="cs-CZ" smtClean="0"/>
              <a:t>Sjednávání mezinár. smluv, rozvoj styků a spolupráce, plnění závazků</a:t>
            </a:r>
          </a:p>
        </p:txBody>
      </p:sp>
    </p:spTree>
    <p:extLst>
      <p:ext uri="{BB962C8B-B14F-4D97-AF65-F5344CB8AC3E}">
        <p14:creationId xmlns:p14="http://schemas.microsoft.com/office/powerpoint/2010/main" val="31412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smtClean="0"/>
              <a:t>Oblast mezinárodní spolupráce:</a:t>
            </a:r>
          </a:p>
          <a:p>
            <a:r>
              <a:rPr lang="cs-CZ" sz="2800" smtClean="0"/>
              <a:t>Národní koordinační jednotka spolupráce</a:t>
            </a:r>
          </a:p>
          <a:p>
            <a:r>
              <a:rPr lang="cs-CZ" sz="2800" smtClean="0"/>
              <a:t>Ústřední kontaktní orgán – spotřební daně</a:t>
            </a:r>
          </a:p>
          <a:p>
            <a:r>
              <a:rPr lang="cs-CZ" sz="2800" smtClean="0"/>
              <a:t>Ústřední úřad pro výměnu informací EU, EK</a:t>
            </a:r>
          </a:p>
          <a:p>
            <a:r>
              <a:rPr lang="cs-CZ" sz="2800" smtClean="0"/>
              <a:t>Orgán odpovědný za doručování písemností nebo oznamování rozhodnutí jiných států</a:t>
            </a:r>
          </a:p>
          <a:p>
            <a:r>
              <a:rPr lang="cs-CZ" sz="2800" smtClean="0"/>
              <a:t>Kontaktní orgán vymáhání některých finančních pohledávek a mezinár. pomoc při správě daní – pověření ministerstva</a:t>
            </a:r>
          </a:p>
          <a:p>
            <a:endParaRPr lang="cs-CZ" sz="2800" smtClean="0"/>
          </a:p>
        </p:txBody>
      </p:sp>
    </p:spTree>
    <p:extLst>
      <p:ext uri="{BB962C8B-B14F-4D97-AF65-F5344CB8AC3E}">
        <p14:creationId xmlns:p14="http://schemas.microsoft.com/office/powerpoint/2010/main" val="483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V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u="sng" smtClean="0"/>
              <a:t>Mezinárodní spolupráce – dohled</a:t>
            </a:r>
            <a:r>
              <a:rPr lang="cs-CZ" sz="2800" smtClean="0"/>
              <a:t>: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Nad osobami 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Dopravními prostředky a kontejnery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Pohybem zboží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Místem,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	porušení právních předpisů druhé smluvní strany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u="sng" smtClean="0"/>
              <a:t>Opatření k zajištění převozu §§ po dohodě s cizí celní správou</a:t>
            </a:r>
          </a:p>
        </p:txBody>
      </p:sp>
    </p:spTree>
    <p:extLst>
      <p:ext uri="{BB962C8B-B14F-4D97-AF65-F5344CB8AC3E}">
        <p14:creationId xmlns:p14="http://schemas.microsoft.com/office/powerpoint/2010/main" val="10622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stricticimo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1.1.2013 (zákon o finanční správě ČR)</a:t>
            </a:r>
          </a:p>
          <a:p>
            <a:r>
              <a:rPr lang="cs-CZ" dirty="0" smtClean="0"/>
              <a:t>Finanční správa České republiky</a:t>
            </a:r>
          </a:p>
          <a:p>
            <a:r>
              <a:rPr lang="cs-CZ" dirty="0" smtClean="0"/>
              <a:t>Nástupce územních finančních orgánů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VI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Působnost v oblasti evidence a statistiky</a:t>
            </a:r>
          </a:p>
          <a:p>
            <a:r>
              <a:rPr lang="cs-CZ" smtClean="0"/>
              <a:t>Laboratorní zabezpečení CS a FS</a:t>
            </a:r>
          </a:p>
          <a:p>
            <a:r>
              <a:rPr lang="cs-CZ" smtClean="0"/>
              <a:t>Edukační a expertní činnost a skladování</a:t>
            </a:r>
          </a:p>
          <a:p>
            <a:r>
              <a:rPr lang="cs-CZ" smtClean="0"/>
              <a:t>Zpravodajsko technická kooperaxe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491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VII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GŘC – speciální inspekční útvar </a:t>
            </a:r>
          </a:p>
        </p:txBody>
      </p:sp>
    </p:spTree>
    <p:extLst>
      <p:ext uri="{BB962C8B-B14F-4D97-AF65-F5344CB8AC3E}">
        <p14:creationId xmlns:p14="http://schemas.microsoft.com/office/powerpoint/2010/main" val="11642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Generální ředitel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Celník</a:t>
            </a:r>
          </a:p>
          <a:p>
            <a:r>
              <a:rPr lang="cs-CZ" smtClean="0"/>
              <a:t>Jmenovaný MF (!!! GŘ GFŘ – vláda!!!)</a:t>
            </a:r>
          </a:p>
        </p:txBody>
      </p:sp>
    </p:spTree>
    <p:extLst>
      <p:ext uri="{BB962C8B-B14F-4D97-AF65-F5344CB8AC3E}">
        <p14:creationId xmlns:p14="http://schemas.microsoft.com/office/powerpoint/2010/main" val="39480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úřady –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Obecná působnost celního orgánu podle práva EU</a:t>
            </a:r>
          </a:p>
          <a:p>
            <a:r>
              <a:rPr lang="cs-CZ" smtClean="0"/>
              <a:t>Správa cel</a:t>
            </a:r>
          </a:p>
          <a:p>
            <a:r>
              <a:rPr lang="cs-CZ" smtClean="0"/>
              <a:t>Správa určených daní</a:t>
            </a:r>
          </a:p>
          <a:p>
            <a:r>
              <a:rPr lang="cs-CZ" smtClean="0"/>
              <a:t>Pověřený celní orgán v případech ne cs nebo mezinár. významu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898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 – působnost v dělené správě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PLATÍ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Generální </a:t>
            </a:r>
            <a:r>
              <a:rPr lang="cs-CZ" dirty="0" err="1" smtClean="0"/>
              <a:t>inkasent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„obecný správce daně podle SŘ“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Inkasní správa v rámci dělené správy v případě státního rozpočtu, státních fondů, rozpočtů </a:t>
            </a:r>
            <a:r>
              <a:rPr lang="cs-CZ" dirty="0" err="1" smtClean="0"/>
              <a:t>územněsamosprávných</a:t>
            </a:r>
            <a:r>
              <a:rPr lang="cs-CZ" dirty="0" smtClean="0"/>
              <a:t> celků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3773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 – působnost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Mezinárodní spolupráce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Asistenční činnost pro …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Určení celního prostoru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Evidence kontrolovaného zboží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Registry a evidence jiné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Edukační a expertizní sklad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Autorizace – osvědčení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Kontrola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Pátrací služba</a:t>
            </a:r>
          </a:p>
        </p:txBody>
      </p:sp>
    </p:spTree>
    <p:extLst>
      <p:ext uri="{BB962C8B-B14F-4D97-AF65-F5344CB8AC3E}">
        <p14:creationId xmlns:p14="http://schemas.microsoft.com/office/powerpoint/2010/main" val="19107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Celostátní věcná působnost vybraných CÚ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CÚ OK: závazné informace o sazebním zařazení (celní editační povinnost)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JmK</a:t>
            </a:r>
            <a:r>
              <a:rPr lang="cs-CZ" dirty="0" smtClean="0"/>
              <a:t>: svobodná celní pásma, svobodný sklad, dotčený orgán územního a stavebního řízení v SCP, ručení, celní doklady podle MS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JčK</a:t>
            </a:r>
            <a:r>
              <a:rPr lang="cs-CZ" dirty="0" smtClean="0"/>
              <a:t>: osvědčení podle práva EU, povolení k nezjišťování CD v tranzitu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Pha</a:t>
            </a:r>
            <a:r>
              <a:rPr lang="cs-CZ" dirty="0" smtClean="0"/>
              <a:t>: </a:t>
            </a:r>
            <a:r>
              <a:rPr lang="cs-CZ" dirty="0" err="1" smtClean="0"/>
              <a:t>gen.CÚ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77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Bilanční, majetkové a pracovněprávní postavení CÚ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r>
              <a:rPr lang="cs-CZ" dirty="0" smtClean="0"/>
              <a:t>CÚ mají postavení organizačních jednotek GŘC</a:t>
            </a:r>
          </a:p>
          <a:p>
            <a:r>
              <a:rPr lang="cs-CZ" dirty="0" smtClean="0"/>
              <a:t>Nejsou: účetní jednotkou, nejsou správci majetku, nejsou zaměstnavatelem</a:t>
            </a:r>
          </a:p>
        </p:txBody>
      </p:sp>
    </p:spTree>
    <p:extLst>
      <p:ext uri="{BB962C8B-B14F-4D97-AF65-F5344CB8AC3E}">
        <p14:creationId xmlns:p14="http://schemas.microsoft.com/office/powerpoint/2010/main" val="11821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ad celní správa </a:t>
            </a:r>
            <a:br>
              <a:rPr lang="cs-CZ" sz="3200" smtClean="0"/>
            </a:br>
            <a:r>
              <a:rPr lang="cs-CZ" sz="3200" smtClean="0"/>
              <a:t>ve funkčním pojetí:</a:t>
            </a:r>
            <a:br>
              <a:rPr lang="cs-CZ" sz="3200" smtClean="0"/>
            </a:br>
            <a:r>
              <a:rPr lang="cs-CZ" sz="3600" smtClean="0"/>
              <a:t>problematika dělené správy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05263"/>
            <a:ext cx="6400800" cy="1752600"/>
          </a:xfrm>
        </p:spPr>
        <p:txBody>
          <a:bodyPr/>
          <a:lstStyle/>
          <a:p>
            <a:pPr algn="l" eaLnBrk="1" hangingPunct="1"/>
            <a:r>
              <a:rPr lang="cs-CZ" smtClean="0"/>
              <a:t> </a:t>
            </a:r>
          </a:p>
          <a:p>
            <a:pPr algn="ctr" eaLnBrk="1" hangingPunct="1"/>
            <a:endParaRPr lang="cs-CZ" smtClean="0"/>
          </a:p>
          <a:p>
            <a:pPr algn="ctr" eaLnBrk="1" hangingPunct="1"/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8374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Jaké činnosti zabezpečují orgány CS ČR?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Cla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Daně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Další činnosti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FF0000"/>
                </a:solidFill>
              </a:rPr>
              <a:t>Dělená správa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684213" y="1007158"/>
            <a:ext cx="7056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Celní správa - funkce</a:t>
            </a:r>
          </a:p>
        </p:txBody>
      </p:sp>
    </p:spTree>
    <p:extLst>
      <p:ext uri="{BB962C8B-B14F-4D97-AF65-F5344CB8AC3E}">
        <p14:creationId xmlns:p14="http://schemas.microsoft.com/office/powerpoint/2010/main" val="42037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483</TotalTime>
  <Words>3591</Words>
  <Application>Microsoft Office PowerPoint</Application>
  <PresentationFormat>Předvádění na obrazovce (4:3)</PresentationFormat>
  <Paragraphs>669</Paragraphs>
  <Slides>106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106</vt:i4>
      </vt:variant>
    </vt:vector>
  </HeadingPairs>
  <TitlesOfParts>
    <vt:vector size="112" baseType="lpstr">
      <vt:lpstr>Arial</vt:lpstr>
      <vt:lpstr>Calibri</vt:lpstr>
      <vt:lpstr>Trebuchet MS</vt:lpstr>
      <vt:lpstr>Wingdings</vt:lpstr>
      <vt:lpstr>3558</vt:lpstr>
      <vt:lpstr>BÉŽOVÁ TITL</vt:lpstr>
      <vt:lpstr>Finanční správa v ČR   (se zaměřením na správu daní)    Damian Czudek damian@czudek.cz, damian.czudek@vsb.cz </vt:lpstr>
      <vt:lpstr>Obsah přednášky</vt:lpstr>
      <vt:lpstr>Prezentace aplikace PowerPoint</vt:lpstr>
      <vt:lpstr>Pojem finanční správy a její systematizace…</vt:lpstr>
      <vt:lpstr>Pojem finanční správy</vt:lpstr>
      <vt:lpstr>Finanční správa</vt:lpstr>
      <vt:lpstr>Finanční správa sensu largo</vt:lpstr>
      <vt:lpstr>Finanční správa sensu stricto</vt:lpstr>
      <vt:lpstr>Finanční správa sensu stricticimo</vt:lpstr>
      <vt:lpstr>Pojetí finanční správy</vt:lpstr>
      <vt:lpstr>Správa daní ve funkčním pojetí</vt:lpstr>
      <vt:lpstr>Vztah správního řádu a daňového řádu</vt:lpstr>
      <vt:lpstr>Vztah správního řádu a daňového řádu</vt:lpstr>
      <vt:lpstr>Specifika a výjimečnost finanční správy</vt:lpstr>
      <vt:lpstr>Předmět finanční správy</vt:lpstr>
      <vt:lpstr>Prezentace aplikace PowerPoint</vt:lpstr>
      <vt:lpstr>Předmět finančního práva</vt:lpstr>
      <vt:lpstr>Prezentace aplikace PowerPoint</vt:lpstr>
      <vt:lpstr>Šíře předmětu finanční správy</vt:lpstr>
      <vt:lpstr>Prostředí realizace finanční správy</vt:lpstr>
      <vt:lpstr>Systém organizace finanční správy</vt:lpstr>
      <vt:lpstr>Prezentace aplikace PowerPoint</vt:lpstr>
      <vt:lpstr>Věcný princip organizace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Podřazení segmentů finanční správy</vt:lpstr>
      <vt:lpstr>Potřeby finanční správy</vt:lpstr>
      <vt:lpstr>Dobrá finanční správa</vt:lpstr>
      <vt:lpstr>Východiska</vt:lpstr>
      <vt:lpstr>Dobrá správa</vt:lpstr>
      <vt:lpstr>Roy Perry</vt:lpstr>
      <vt:lpstr>Formování obsahu dobré správy</vt:lpstr>
      <vt:lpstr>Listina 2007</vt:lpstr>
      <vt:lpstr>Text Listiny</vt:lpstr>
      <vt:lpstr>Právo na dobrou správu</vt:lpstr>
      <vt:lpstr>Jacob Söderman</vt:lpstr>
      <vt:lpstr>Kodex dobré správy</vt:lpstr>
      <vt:lpstr>Principy dobré správy VOP</vt:lpstr>
      <vt:lpstr>Princip „dobré správy“ ve SŘ</vt:lpstr>
      <vt:lpstr>Kolize</vt:lpstr>
      <vt:lpstr>Dobré vládnutí</vt:lpstr>
      <vt:lpstr>Dobrá finanční správa</vt:lpstr>
      <vt:lpstr>Právní úprava správy daní (finanční správy sensu stricto) v organizačním pojetí</vt:lpstr>
      <vt:lpstr>Prezentace aplikace PowerPoint</vt:lpstr>
      <vt:lpstr>Ministerstvo financí</vt:lpstr>
      <vt:lpstr>Ministerstvo financí</vt:lpstr>
      <vt:lpstr>Organizace Ministerstva financí ČR</vt:lpstr>
      <vt:lpstr>MF ČR, sekce 05 - Daně a cla </vt:lpstr>
      <vt:lpstr>Vykonavatelé daňové správy</vt:lpstr>
      <vt:lpstr>Daňová správa  (finanční správa sensu stricticimo)  v ČR</vt:lpstr>
      <vt:lpstr>Základní pilíře nové právní úpravy</vt:lpstr>
      <vt:lpstr>Prezentace aplikace PowerPoint</vt:lpstr>
      <vt:lpstr>Prezentace aplikace PowerPoint</vt:lpstr>
      <vt:lpstr>Finanční orgány do 31.12.2012</vt:lpstr>
      <vt:lpstr>Finanční ředitelství</vt:lpstr>
      <vt:lpstr> Územní působnost FŘ</vt:lpstr>
      <vt:lpstr>Finanční správa ČR od 1.1.2013</vt:lpstr>
      <vt:lpstr>Soustava</vt:lpstr>
      <vt:lpstr>GFŘ – rozpočtové a bilanční postavení</vt:lpstr>
      <vt:lpstr>GFŘ - působnost</vt:lpstr>
      <vt:lpstr>GFŘ – působnost z pověření MF</vt:lpstr>
      <vt:lpstr>GFŘ – audit a dozor</vt:lpstr>
      <vt:lpstr>Generální ředitel</vt:lpstr>
      <vt:lpstr>Zástupce generálního ředitele</vt:lpstr>
      <vt:lpstr>Odvolací finanční ředitelství - působnost</vt:lpstr>
      <vt:lpstr>Finanční úřady</vt:lpstr>
      <vt:lpstr>Obecná věcná působnost I</vt:lpstr>
      <vt:lpstr>Obecná věcná působnost II</vt:lpstr>
      <vt:lpstr>Obecná věcná působnost III</vt:lpstr>
      <vt:lpstr>+ Specializovaný finanční úřad </vt:lpstr>
      <vt:lpstr>Negativní výčet působnosti SFÚ</vt:lpstr>
      <vt:lpstr>Územní pracoviště FÚ</vt:lpstr>
      <vt:lpstr>Bilanční, majetkové a pracovněprávní postavení ofs</vt:lpstr>
      <vt:lpstr>Celní správa ČR</vt:lpstr>
      <vt:lpstr>Charakteristika</vt:lpstr>
      <vt:lpstr>Organizace celní správy ČR do 31.12.2012</vt:lpstr>
      <vt:lpstr>Do 31.12.2012</vt:lpstr>
      <vt:lpstr>Soustava od 1.1.2013</vt:lpstr>
      <vt:lpstr>GŘC</vt:lpstr>
      <vt:lpstr>GŘC – rozpočtové a bilanční postavení</vt:lpstr>
      <vt:lpstr>GŘC – působnost I</vt:lpstr>
      <vt:lpstr>GŘC – působnost II</vt:lpstr>
      <vt:lpstr>GŘC – působnost III</vt:lpstr>
      <vt:lpstr>GŘC – působnost IV</vt:lpstr>
      <vt:lpstr>GŘC – působnost V</vt:lpstr>
      <vt:lpstr>GŘC – působnost VI</vt:lpstr>
      <vt:lpstr>GŘC – působnost VII</vt:lpstr>
      <vt:lpstr>Generální ředitel</vt:lpstr>
      <vt:lpstr>Celní úřady – působnost I</vt:lpstr>
      <vt:lpstr>Celní úřad – působnost v dělené správě</vt:lpstr>
      <vt:lpstr>Celní úřad – působnost </vt:lpstr>
      <vt:lpstr>Celostátní věcná působnost vybraných CÚ</vt:lpstr>
      <vt:lpstr>Bilanční, majetkové a pracovněprávní postavení CÚ</vt:lpstr>
      <vt:lpstr>ad celní správa  ve funkčním pojetí: problematika dělené správy</vt:lpstr>
      <vt:lpstr> </vt:lpstr>
      <vt:lpstr> </vt:lpstr>
      <vt:lpstr>Dělená správa z pohledu DŘ</vt:lpstr>
      <vt:lpstr>Dělená správa - §§ 161-162 DŘ</vt:lpstr>
      <vt:lpstr>Dělená správa - §§ 161-162 DŘ</vt:lpstr>
      <vt:lpstr>Příklad dělené správy</vt:lpstr>
      <vt:lpstr>Děkuji za pozornost   zpracováno na základě prezentace doc. Mrkývky a JUDr. Šramkové</vt:lpstr>
      <vt:lpstr>Úkol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x</dc:creator>
  <cp:lastModifiedBy>Pedagog</cp:lastModifiedBy>
  <cp:revision>46</cp:revision>
  <dcterms:created xsi:type="dcterms:W3CDTF">2013-05-01T20:22:39Z</dcterms:created>
  <dcterms:modified xsi:type="dcterms:W3CDTF">2019-04-28T09:51:09Z</dcterms:modified>
</cp:coreProperties>
</file>