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74" r:id="rId4"/>
    <p:sldId id="266" r:id="rId5"/>
    <p:sldId id="280" r:id="rId6"/>
    <p:sldId id="267" r:id="rId7"/>
    <p:sldId id="268" r:id="rId8"/>
    <p:sldId id="290" r:id="rId9"/>
    <p:sldId id="291" r:id="rId10"/>
    <p:sldId id="285" r:id="rId11"/>
    <p:sldId id="269" r:id="rId12"/>
    <p:sldId id="270" r:id="rId13"/>
    <p:sldId id="275" r:id="rId14"/>
    <p:sldId id="276" r:id="rId15"/>
    <p:sldId id="284" r:id="rId16"/>
    <p:sldId id="277" r:id="rId17"/>
    <p:sldId id="258" r:id="rId18"/>
    <p:sldId id="259" r:id="rId19"/>
    <p:sldId id="260" r:id="rId20"/>
    <p:sldId id="271" r:id="rId21"/>
    <p:sldId id="278" r:id="rId22"/>
    <p:sldId id="279" r:id="rId23"/>
    <p:sldId id="261" r:id="rId24"/>
    <p:sldId id="281" r:id="rId25"/>
    <p:sldId id="262" r:id="rId26"/>
    <p:sldId id="263" r:id="rId27"/>
    <p:sldId id="286" r:id="rId28"/>
    <p:sldId id="287" r:id="rId29"/>
    <p:sldId id="288" r:id="rId30"/>
    <p:sldId id="264" r:id="rId31"/>
    <p:sldId id="289" r:id="rId32"/>
    <p:sldId id="292" r:id="rId33"/>
    <p:sldId id="282" r:id="rId34"/>
    <p:sldId id="265" r:id="rId35"/>
    <p:sldId id="272" r:id="rId36"/>
    <p:sldId id="283" r:id="rId37"/>
    <p:sldId id="273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125" d="100"/>
          <a:sy n="125" d="100"/>
        </p:scale>
        <p:origin x="96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13. 2. 2019  – Základy trestní odpovědnosti a nedostatek trestnosti činu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13. 2. 2019  – Základy trestní odpovědnosti a nedostatek trestnosti činu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13. 2. 2019  – Základy trestní odpovědnosti a nedostatek trestnosti činu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13. 2. 2019  – Základy trestní odpovědnosti a nedostatek trestnosti činu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13. 2. 2019  – Základy trestní odpovědnosti a nedostatek trestnosti činu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13. 2. 2019  – Základy trestní odpovědnosti a nedostatek trestnosti činu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13. 2. 2019  – Základy trestní odpovědnosti a nedostatek trestnosti činu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jan.provaznik@law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67B377D-705A-4348-A882-C125D778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trestní odpovědnosti a nedostatek trestnosti činu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35276FA-E2AC-4A5F-89F8-103AC9C71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261182"/>
            <a:ext cx="11361600" cy="698497"/>
          </a:xfrm>
        </p:spPr>
        <p:txBody>
          <a:bodyPr/>
          <a:lstStyle/>
          <a:p>
            <a:r>
              <a:rPr lang="cs-CZ" b="1" dirty="0"/>
              <a:t>Úvod do trestního práva hmotného a procesního 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843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669EA7-738A-481B-A903-A4C3D7C47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31B4EC8-94FB-4343-992D-E03A283DA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zavinění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13A16F-71BA-4407-AEB6-4B2401111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§ 13 odst. 2 </a:t>
            </a:r>
            <a:r>
              <a:rPr lang="cs-CZ" dirty="0" err="1"/>
              <a:t>TrZ</a:t>
            </a:r>
            <a:r>
              <a:rPr lang="cs-CZ" dirty="0"/>
              <a:t>: „</a:t>
            </a:r>
            <a:r>
              <a:rPr lang="cs-CZ" i="1" dirty="0"/>
              <a:t>K trestní odpovědnosti za trestný čin je třeba úmyslného zavinění, nestanoví-li trestní zákon výslovně, že postačí zavinění z nedbalosti.“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 § 17 </a:t>
            </a:r>
            <a:r>
              <a:rPr lang="cs-CZ" dirty="0" err="1"/>
              <a:t>TrZ</a:t>
            </a:r>
            <a:r>
              <a:rPr lang="cs-CZ" dirty="0"/>
              <a:t>: „</a:t>
            </a:r>
            <a:r>
              <a:rPr lang="cs-CZ" i="1" dirty="0"/>
              <a:t>K okolnosti, která podmiňuje použití vyšší trestní sazby, se přihlédne,</a:t>
            </a:r>
          </a:p>
          <a:p>
            <a:pPr lvl="1">
              <a:spcAft>
                <a:spcPts val="600"/>
              </a:spcAft>
            </a:pPr>
            <a:r>
              <a:rPr lang="cs-CZ" i="1" dirty="0"/>
              <a:t>a) jde-li o těžší následek, i tehdy, zavinil-li jej pachatel z nedbalosti, vyjímaje případy, že trestní zákon vyžaduje i zde zavinění úmyslné, nebo</a:t>
            </a:r>
          </a:p>
          <a:p>
            <a:pPr lvl="1">
              <a:spcAft>
                <a:spcPts val="600"/>
              </a:spcAft>
            </a:pPr>
            <a:r>
              <a:rPr lang="cs-CZ" i="1" dirty="0"/>
              <a:t>b) jde-li o jinou skutečnost, i tehdy, jestliže o ní pachatel nevěděl, ač o ní vzhledem k okolnostem a k svým osobním poměrům vědět měl a mohl, vyjímaje případy, kdy trestní zákon vyžaduje, aby o ní pachatel věděl.“</a:t>
            </a:r>
          </a:p>
          <a:p>
            <a:r>
              <a:rPr lang="cs-CZ" dirty="0"/>
              <a:t>+ § 39 odst. 5 </a:t>
            </a:r>
            <a:r>
              <a:rPr lang="cs-CZ" dirty="0" err="1"/>
              <a:t>TrZ</a:t>
            </a:r>
            <a:r>
              <a:rPr lang="cs-CZ" dirty="0"/>
              <a:t> – zavinění k přitěžujícím okolnostem </a:t>
            </a:r>
          </a:p>
        </p:txBody>
      </p:sp>
    </p:spTree>
    <p:extLst>
      <p:ext uri="{BB962C8B-B14F-4D97-AF65-F5344CB8AC3E}">
        <p14:creationId xmlns:p14="http://schemas.microsoft.com/office/powerpoint/2010/main" val="278683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00DA9D-F3A7-4F17-A586-2CAFD59298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DA43AED-7347-4625-BE70-21F3EA715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3F5D7D-4C00-4024-8752-79CB751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zájem, chráněný trestním zákonem (hodnota, vztah)</a:t>
            </a:r>
          </a:p>
          <a:p>
            <a:r>
              <a:rPr lang="cs-CZ" dirty="0"/>
              <a:t>je základním důvodem společenské škodlivosti činu </a:t>
            </a:r>
          </a:p>
          <a:p>
            <a:r>
              <a:rPr lang="cs-CZ" dirty="0"/>
              <a:t>objekt – nehmotná (ideální) hodnota</a:t>
            </a:r>
          </a:p>
          <a:p>
            <a:pPr lvl="1"/>
            <a:r>
              <a:rPr lang="cs-CZ" dirty="0"/>
              <a:t>lidský život, vlastnické právo, ochrana biodiverzity, ústavní zřízení)</a:t>
            </a:r>
          </a:p>
          <a:p>
            <a:r>
              <a:rPr lang="cs-CZ" dirty="0"/>
              <a:t>předmět útoku – reálná věc, jejímž prostřednictvím pachatel do objektu zasahuje </a:t>
            </a:r>
          </a:p>
          <a:p>
            <a:pPr lvl="1"/>
            <a:r>
              <a:rPr lang="cs-CZ" dirty="0"/>
              <a:t>konkrétní člověk, jejž pachatel usmrcuje; automobil, který pachatel ukradl </a:t>
            </a:r>
          </a:p>
        </p:txBody>
      </p:sp>
    </p:spTree>
    <p:extLst>
      <p:ext uri="{BB962C8B-B14F-4D97-AF65-F5344CB8AC3E}">
        <p14:creationId xmlns:p14="http://schemas.microsoft.com/office/powerpoint/2010/main" val="486112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A1DFC-E9BA-4898-84F3-3B7FA2FB65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99248EF-1FDE-4BD1-8F7C-8888FA3D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Omyl v trestním právu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FE291E-39A5-4378-B512-445614415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neshoda subjektivní představy pachatele s objektivní realitou</a:t>
            </a:r>
          </a:p>
          <a:p>
            <a:r>
              <a:rPr lang="cs-CZ" dirty="0"/>
              <a:t>podle toho, v čem se pachatel mýlí</a:t>
            </a:r>
          </a:p>
          <a:p>
            <a:pPr lvl="1"/>
            <a:r>
              <a:rPr lang="cs-CZ" dirty="0"/>
              <a:t>právní – mýlí se v právní regulaci</a:t>
            </a:r>
          </a:p>
          <a:p>
            <a:pPr lvl="1"/>
            <a:r>
              <a:rPr lang="cs-CZ" dirty="0"/>
              <a:t>skutkový – mýlí se v objektivní realitě</a:t>
            </a:r>
          </a:p>
          <a:p>
            <a:r>
              <a:rPr lang="cs-CZ" dirty="0"/>
              <a:t>podle toho, jak se pachatel mýlí</a:t>
            </a:r>
          </a:p>
          <a:p>
            <a:pPr lvl="1"/>
            <a:r>
              <a:rPr lang="cs-CZ" dirty="0"/>
              <a:t>pozitivní – myslí si, že existuje něco, co neexistuje</a:t>
            </a:r>
          </a:p>
          <a:p>
            <a:pPr lvl="1"/>
            <a:r>
              <a:rPr lang="cs-CZ" dirty="0"/>
              <a:t>negativní – myslí si, že neexistuje něco, co existuje</a:t>
            </a:r>
          </a:p>
        </p:txBody>
      </p:sp>
    </p:spTree>
    <p:extLst>
      <p:ext uri="{BB962C8B-B14F-4D97-AF65-F5344CB8AC3E}">
        <p14:creationId xmlns:p14="http://schemas.microsoft.com/office/powerpoint/2010/main" val="306536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A1DFC-E9BA-4898-84F3-3B7FA2FB65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99248EF-1FDE-4BD1-8F7C-8888FA3D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Omyl skutkový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FE291E-39A5-4378-B512-445614415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cs-CZ" dirty="0"/>
              <a:t>pozitivní o trestní odpovědnosti </a:t>
            </a:r>
          </a:p>
          <a:p>
            <a:pPr lvl="1"/>
            <a:r>
              <a:rPr lang="cs-CZ" dirty="0"/>
              <a:t>myslí si, že naplňuje skutkovou podstatu, i když ji nenaplňuje -&gt; pokus</a:t>
            </a:r>
          </a:p>
          <a:p>
            <a:pPr lvl="1"/>
            <a:r>
              <a:rPr lang="cs-CZ" dirty="0"/>
              <a:t>myslí si, že naplňuje mírněji trestnou skutkovou podstatu, ač naplňuje přísněji trestnou -&gt; mírněji trestná skutková podstata, nešlo-li o nedbalostní TČ </a:t>
            </a:r>
          </a:p>
          <a:p>
            <a:r>
              <a:rPr lang="cs-CZ" dirty="0"/>
              <a:t>negativní o trestnosti</a:t>
            </a:r>
          </a:p>
          <a:p>
            <a:pPr lvl="1"/>
            <a:r>
              <a:rPr lang="cs-CZ" dirty="0"/>
              <a:t>myslí si, že nenaplňuje skutkovou podstatu, ač ji naplňuje -&gt; max. nedbalost nevědomá</a:t>
            </a:r>
          </a:p>
          <a:p>
            <a:r>
              <a:rPr lang="cs-CZ" dirty="0"/>
              <a:t>pozitivní o okolnostech vylučujících protiprávnost</a:t>
            </a:r>
          </a:p>
          <a:p>
            <a:pPr lvl="1"/>
            <a:r>
              <a:rPr lang="cs-CZ" dirty="0"/>
              <a:t>myslí si, že jedná za okolnosti vylučující protiprávnost, ačkoliv ta není dána -&gt; vylučuje úmysl</a:t>
            </a:r>
          </a:p>
          <a:p>
            <a:r>
              <a:rPr lang="cs-CZ" dirty="0"/>
              <a:t>negativní o okolnostech vylučujících protiprávnost</a:t>
            </a:r>
          </a:p>
          <a:p>
            <a:pPr lvl="1"/>
            <a:r>
              <a:rPr lang="cs-CZ" dirty="0"/>
              <a:t>myslí si, že tu taková okolnost není, ač tu je -&gt; nezpůsobilý pokus TČ, ev. dokonaný TČ</a:t>
            </a:r>
          </a:p>
        </p:txBody>
      </p:sp>
    </p:spTree>
    <p:extLst>
      <p:ext uri="{BB962C8B-B14F-4D97-AF65-F5344CB8AC3E}">
        <p14:creationId xmlns:p14="http://schemas.microsoft.com/office/powerpoint/2010/main" val="1319782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A1DFC-E9BA-4898-84F3-3B7FA2FB65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99248EF-1FDE-4BD1-8F7C-8888FA3D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Omyl právní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FE291E-39A5-4378-B512-445614415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cs-CZ" dirty="0"/>
              <a:t>pozitivní o trestní odpovědnosti </a:t>
            </a:r>
          </a:p>
          <a:p>
            <a:pPr lvl="1"/>
            <a:r>
              <a:rPr lang="cs-CZ" dirty="0"/>
              <a:t>myslí si, že to, co dělá, je trestné, i když není -&gt; putativní delikt (</a:t>
            </a:r>
            <a:r>
              <a:rPr lang="cs-CZ" i="1" dirty="0" err="1"/>
              <a:t>nullum</a:t>
            </a:r>
            <a:r>
              <a:rPr lang="cs-CZ" i="1" dirty="0"/>
              <a:t> </a:t>
            </a:r>
            <a:r>
              <a:rPr lang="cs-CZ" i="1" dirty="0" err="1"/>
              <a:t>crimen</a:t>
            </a:r>
            <a:r>
              <a:rPr lang="cs-CZ" i="1" dirty="0"/>
              <a:t> sine lege</a:t>
            </a:r>
            <a:r>
              <a:rPr lang="cs-CZ" dirty="0"/>
              <a:t>)</a:t>
            </a:r>
          </a:p>
          <a:p>
            <a:r>
              <a:rPr lang="cs-CZ" dirty="0"/>
              <a:t>negativní o trestnosti</a:t>
            </a:r>
          </a:p>
          <a:p>
            <a:pPr lvl="1"/>
            <a:r>
              <a:rPr lang="cs-CZ" dirty="0"/>
              <a:t>myslí si, že to, co dělá, není trestné, ačkoliv je </a:t>
            </a:r>
          </a:p>
          <a:p>
            <a:pPr lvl="1"/>
            <a:r>
              <a:rPr lang="cs-CZ" dirty="0"/>
              <a:t>jde-li o omyl, jehož se nemohl vyvarovat, je vyloučeno zavinění</a:t>
            </a:r>
          </a:p>
          <a:p>
            <a:pPr lvl="1"/>
            <a:r>
              <a:rPr lang="cs-CZ" dirty="0"/>
              <a:t>mohl-li se omylu vyvarovat, neznalost zákona jej neomlouvá</a:t>
            </a:r>
          </a:p>
          <a:p>
            <a:r>
              <a:rPr lang="cs-CZ" dirty="0"/>
              <a:t>pozitivní o okolnostech vylučujících protiprávnost</a:t>
            </a:r>
          </a:p>
          <a:p>
            <a:pPr lvl="1"/>
            <a:r>
              <a:rPr lang="cs-CZ" dirty="0"/>
              <a:t>myslí si, že to, co dělá, naplňuje některou okolnost vylučující protiprávnost – neznalost zákona mu neškodí</a:t>
            </a:r>
          </a:p>
          <a:p>
            <a:r>
              <a:rPr lang="cs-CZ" dirty="0"/>
              <a:t>negativní o okolnostech vylučujících protiprávnost</a:t>
            </a:r>
          </a:p>
          <a:p>
            <a:pPr lvl="1"/>
            <a:r>
              <a:rPr lang="cs-CZ" dirty="0"/>
              <a:t>myslí si, že to, co dělá, žádnou takovou okolnost nenaplňuje, ačkoliv tomu tak je-&gt; neznalost zákona omlouvá</a:t>
            </a:r>
          </a:p>
        </p:txBody>
      </p:sp>
    </p:spTree>
    <p:extLst>
      <p:ext uri="{BB962C8B-B14F-4D97-AF65-F5344CB8AC3E}">
        <p14:creationId xmlns:p14="http://schemas.microsoft.com/office/powerpoint/2010/main" val="2129466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29C87D-B3C6-4C26-A518-7510CD7237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53C42E6-D3D3-4352-AB65-422E9F9D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Třídění skutkových podstat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742BB2-6EAC-4B65-BB88-8F3BC1D6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vs. kvalifikované vs. privilegované</a:t>
            </a:r>
          </a:p>
          <a:p>
            <a:r>
              <a:rPr lang="cs-CZ" dirty="0"/>
              <a:t>blanketové vs. odkazovací vs. popisné</a:t>
            </a:r>
          </a:p>
          <a:p>
            <a:r>
              <a:rPr lang="cs-CZ" dirty="0"/>
              <a:t>jednoduché vs. složité </a:t>
            </a:r>
          </a:p>
          <a:p>
            <a:r>
              <a:rPr lang="cs-CZ" dirty="0"/>
              <a:t>úmyslné vs. nedbalostní</a:t>
            </a:r>
          </a:p>
          <a:p>
            <a:r>
              <a:rPr lang="cs-CZ" dirty="0"/>
              <a:t>komisivní vs. pravé </a:t>
            </a:r>
            <a:r>
              <a:rPr lang="cs-CZ" dirty="0" err="1"/>
              <a:t>omisní</a:t>
            </a:r>
            <a:r>
              <a:rPr lang="cs-CZ" dirty="0"/>
              <a:t> vs. nepravé omisivní</a:t>
            </a:r>
          </a:p>
          <a:p>
            <a:r>
              <a:rPr lang="cs-CZ" dirty="0"/>
              <a:t>zakazující vs. přikazující</a:t>
            </a:r>
          </a:p>
          <a:p>
            <a:r>
              <a:rPr lang="cs-CZ" dirty="0"/>
              <a:t>poruchové vs. ohrožovací</a:t>
            </a:r>
          </a:p>
          <a:p>
            <a:r>
              <a:rPr lang="cs-CZ" dirty="0"/>
              <a:t>s obecným vs. speciálním vs. konkrétním subjektem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976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CD3F24-5887-4577-A6E0-F9618CBCE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2ECAF0-CA14-4AFB-85E9-FBD09CB0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stránka trestného činu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25DB58-74ED-4B38-B952-5597C1797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společenská škodlivost trestného činu</a:t>
            </a:r>
          </a:p>
          <a:p>
            <a:r>
              <a:rPr lang="cs-CZ" dirty="0"/>
              <a:t>§ 12 odst. 2 </a:t>
            </a:r>
            <a:r>
              <a:rPr lang="cs-CZ" dirty="0" err="1"/>
              <a:t>TrZ</a:t>
            </a:r>
            <a:r>
              <a:rPr lang="cs-CZ" dirty="0"/>
              <a:t>: „</a:t>
            </a:r>
            <a:r>
              <a:rPr lang="cs-CZ" i="1" dirty="0"/>
              <a:t>Trestní odpovědnost pachatele a trestněprávní důsledky s ní spojené lze uplatňovat jen v případech společensky škodlivých, ve kterých nepostačuje uplatnění odpovědnosti podle jiného právního předpisu.“</a:t>
            </a:r>
          </a:p>
          <a:p>
            <a:r>
              <a:rPr lang="cs-CZ" dirty="0"/>
              <a:t>subsidiarita trestní represe</a:t>
            </a:r>
          </a:p>
          <a:p>
            <a:r>
              <a:rPr lang="cs-CZ" dirty="0"/>
              <a:t>stanovisko trestního kolegia NS </a:t>
            </a:r>
            <a:r>
              <a:rPr lang="cs-CZ" dirty="0" err="1"/>
              <a:t>Tpjn</a:t>
            </a:r>
            <a:r>
              <a:rPr lang="cs-CZ" dirty="0"/>
              <a:t> 301/2012 </a:t>
            </a:r>
          </a:p>
        </p:txBody>
      </p:sp>
    </p:spTree>
    <p:extLst>
      <p:ext uri="{BB962C8B-B14F-4D97-AF65-F5344CB8AC3E}">
        <p14:creationId xmlns:p14="http://schemas.microsoft.com/office/powerpoint/2010/main" val="119826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CD3F24-5887-4577-A6E0-F9618CBCE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2ECAF0-CA14-4AFB-85E9-FBD09CB0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Roviny subsidiarity trestní represe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25DB58-74ED-4B38-B952-5597C1797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legislativní</a:t>
            </a:r>
          </a:p>
          <a:p>
            <a:pPr lvl="1"/>
            <a:r>
              <a:rPr lang="cs-CZ" dirty="0"/>
              <a:t>zákonodárce má kriminalizovat jen takové činy, jejichž postih jinými právními odvětvími je skutečně neefektivní</a:t>
            </a:r>
          </a:p>
          <a:p>
            <a:pPr lvl="1"/>
            <a:r>
              <a:rPr lang="cs-CZ" dirty="0"/>
              <a:t>tj. pokud nějaký takový čin v </a:t>
            </a:r>
            <a:r>
              <a:rPr lang="cs-CZ" dirty="0" err="1"/>
              <a:t>TrZ</a:t>
            </a:r>
            <a:r>
              <a:rPr lang="cs-CZ" dirty="0"/>
              <a:t> zakotví, mělo by se zásadně vycházet z toho, že tento čin společensky škodlivý je vždy, je-li naplněna jeho formální stránka</a:t>
            </a:r>
          </a:p>
          <a:p>
            <a:r>
              <a:rPr lang="cs-CZ" dirty="0"/>
              <a:t>interpretační</a:t>
            </a:r>
          </a:p>
          <a:p>
            <a:pPr lvl="1"/>
            <a:r>
              <a:rPr lang="cs-CZ" dirty="0"/>
              <a:t>zásada subsidiarity trestní represe slouží jako výkladové vodítko</a:t>
            </a:r>
          </a:p>
          <a:p>
            <a:pPr lvl="1"/>
            <a:r>
              <a:rPr lang="cs-CZ" dirty="0"/>
              <a:t>obsahuje-li </a:t>
            </a:r>
            <a:r>
              <a:rPr lang="cs-CZ" dirty="0" err="1"/>
              <a:t>TrZ</a:t>
            </a:r>
            <a:r>
              <a:rPr lang="cs-CZ" dirty="0"/>
              <a:t> nějaký neurčitý pojem, je nutno jej vykládat v jejím světle (např. „hrubá neslušnost“ dle § 358 odst. 1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tzv. přímá aplikační</a:t>
            </a:r>
          </a:p>
          <a:p>
            <a:pPr lvl="1"/>
            <a:r>
              <a:rPr lang="cs-CZ" dirty="0"/>
              <a:t>neodpovídá-li skutek pachatele z hlediska dolní hranice trestnosti běžně se vyskytujícím trestným činům v rámci dané skutkové podstaty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64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CD3F24-5887-4577-A6E0-F9618CBCE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2ECAF0-CA14-4AFB-85E9-FBD09CB0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trestného činu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25DB58-74ED-4B38-B952-5597C1797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extenze kriminalizace na případy, v nichž všechny znaky jedné skutkové podstaty nebyly přísně vzato naplněny v jediný okamžik či jediným subjektem</a:t>
            </a:r>
          </a:p>
          <a:p>
            <a:r>
              <a:rPr lang="cs-CZ" dirty="0"/>
              <a:t>trestné činy nikoliv jednorázové (pokračující, trvající, hromadné) </a:t>
            </a:r>
          </a:p>
          <a:p>
            <a:r>
              <a:rPr lang="cs-CZ" dirty="0"/>
              <a:t>vývojová stadia trestného činu</a:t>
            </a:r>
          </a:p>
          <a:p>
            <a:r>
              <a:rPr lang="cs-CZ" dirty="0"/>
              <a:t>trestná součinnost </a:t>
            </a:r>
          </a:p>
          <a:p>
            <a:r>
              <a:rPr lang="cs-CZ" dirty="0"/>
              <a:t>+ mnohost trestných činů </a:t>
            </a:r>
          </a:p>
        </p:txBody>
      </p:sp>
    </p:spTree>
    <p:extLst>
      <p:ext uri="{BB962C8B-B14F-4D97-AF65-F5344CB8AC3E}">
        <p14:creationId xmlns:p14="http://schemas.microsoft.com/office/powerpoint/2010/main" val="2130979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D8553E-6724-4C46-90FD-70D92DA79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B493AD6-5088-4FBA-B667-0FD7D154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Vývojová stadia trestného činu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33BD5A-AD01-4ED0-9997-7A5DFEB9C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5762"/>
            <a:ext cx="10753200" cy="4139998"/>
          </a:xfrm>
        </p:spPr>
        <p:txBody>
          <a:bodyPr/>
          <a:lstStyle/>
          <a:p>
            <a:r>
              <a:rPr lang="cs-CZ" dirty="0"/>
              <a:t>charakterizují čin z hlediska jeho chronologického vývoje</a:t>
            </a:r>
          </a:p>
          <a:p>
            <a:r>
              <a:rPr lang="cs-CZ" dirty="0"/>
              <a:t>příprava</a:t>
            </a:r>
          </a:p>
          <a:p>
            <a:pPr lvl="1"/>
            <a:r>
              <a:rPr lang="cs-CZ" dirty="0"/>
              <a:t>první trestné vývojové stadium (myšlenka sama o sobě trestá není)</a:t>
            </a:r>
          </a:p>
          <a:p>
            <a:pPr lvl="1"/>
            <a:r>
              <a:rPr lang="cs-CZ" dirty="0"/>
              <a:t>spočívá v úmyslném vytváření podmínek pro spáchání konkrétního trestného činu  </a:t>
            </a:r>
          </a:p>
          <a:p>
            <a:pPr lvl="1"/>
            <a:r>
              <a:rPr lang="cs-CZ" dirty="0"/>
              <a:t>pouze u zvlášť závažných zločinů + je-li to výslovně uvedeno ve zvláštní části </a:t>
            </a:r>
            <a:r>
              <a:rPr lang="cs-CZ" dirty="0" err="1"/>
              <a:t>TrZ</a:t>
            </a:r>
            <a:endParaRPr lang="cs-CZ" dirty="0"/>
          </a:p>
          <a:p>
            <a:r>
              <a:rPr lang="cs-CZ" dirty="0"/>
              <a:t>pokus</a:t>
            </a:r>
          </a:p>
          <a:p>
            <a:pPr lvl="1"/>
            <a:r>
              <a:rPr lang="cs-CZ" dirty="0"/>
              <a:t>jednání bezprostředně směřující k dokonání konkrétního trestného činu</a:t>
            </a:r>
          </a:p>
          <a:p>
            <a:pPr lvl="1"/>
            <a:r>
              <a:rPr lang="cs-CZ" dirty="0"/>
              <a:t>u všech úmyslných trestných činů </a:t>
            </a:r>
          </a:p>
          <a:p>
            <a:r>
              <a:rPr lang="cs-CZ" dirty="0"/>
              <a:t>dokonání</a:t>
            </a:r>
          </a:p>
          <a:p>
            <a:pPr lvl="1"/>
            <a:r>
              <a:rPr lang="cs-CZ" dirty="0"/>
              <a:t>pachatel naplnil všechny znaky skutkové podstaty</a:t>
            </a:r>
          </a:p>
          <a:p>
            <a:r>
              <a:rPr lang="cs-CZ" dirty="0"/>
              <a:t>dokončení</a:t>
            </a:r>
          </a:p>
          <a:p>
            <a:pPr lvl="1"/>
            <a:r>
              <a:rPr lang="cs-CZ" dirty="0"/>
              <a:t>pachatel fakticky realizoval svůj záměr, ačkoliv to nebylo znakem příslušné skutkové podstaty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4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213648-0C0A-4AB1-A66F-A1CDB4C31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75DE3B-7609-4B42-8439-1B96719C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stránka trestného činu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DC7DBA-D233-4D0D-8097-BB70DAD4F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Skutková podstata trestného činu</a:t>
            </a:r>
          </a:p>
          <a:p>
            <a:pPr lvl="1"/>
            <a:r>
              <a:rPr lang="cs-CZ" dirty="0"/>
              <a:t>vyjádření typové společenské škodlivosti souborem formálních znaků, vymezujících prvky tohoto trestného činu</a:t>
            </a:r>
          </a:p>
          <a:p>
            <a:r>
              <a:rPr lang="cs-CZ" dirty="0"/>
              <a:t>Struktura skutkové podstaty – obligatorní znaky</a:t>
            </a:r>
          </a:p>
          <a:p>
            <a:pPr lvl="1"/>
            <a:r>
              <a:rPr lang="cs-CZ" dirty="0"/>
              <a:t>subjekt</a:t>
            </a:r>
          </a:p>
          <a:p>
            <a:pPr lvl="1"/>
            <a:r>
              <a:rPr lang="cs-CZ" dirty="0"/>
              <a:t>subjektivní stránka</a:t>
            </a:r>
          </a:p>
          <a:p>
            <a:pPr lvl="1"/>
            <a:r>
              <a:rPr lang="cs-CZ" dirty="0"/>
              <a:t>objekt </a:t>
            </a:r>
          </a:p>
          <a:p>
            <a:pPr lvl="1"/>
            <a:r>
              <a:rPr lang="cs-CZ" dirty="0"/>
              <a:t>objektivní stránka</a:t>
            </a:r>
          </a:p>
          <a:p>
            <a:pPr lvl="1"/>
            <a:r>
              <a:rPr lang="cs-CZ" dirty="0"/>
              <a:t>(+ protiprávnost)</a:t>
            </a:r>
          </a:p>
          <a:p>
            <a:r>
              <a:rPr lang="cs-CZ" dirty="0"/>
              <a:t>Fakultativní znaky</a:t>
            </a:r>
          </a:p>
          <a:p>
            <a:pPr lvl="1"/>
            <a:r>
              <a:rPr lang="cs-CZ" dirty="0"/>
              <a:t>nemá je každá skutková podstata, jakmile je však má, musí být k trestní odpovědnosti naplněny</a:t>
            </a:r>
          </a:p>
        </p:txBody>
      </p:sp>
    </p:spTree>
    <p:extLst>
      <p:ext uri="{BB962C8B-B14F-4D97-AF65-F5344CB8AC3E}">
        <p14:creationId xmlns:p14="http://schemas.microsoft.com/office/powerpoint/2010/main" val="4185833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D8553E-6724-4C46-90FD-70D92DA79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B493AD6-5088-4FBA-B667-0FD7D154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trestné součinnosti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33BD5A-AD01-4ED0-9997-7A5DFEB9C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302"/>
            <a:ext cx="10753200" cy="4139998"/>
          </a:xfrm>
        </p:spPr>
        <p:txBody>
          <a:bodyPr/>
          <a:lstStyle/>
          <a:p>
            <a:r>
              <a:rPr lang="cs-CZ" dirty="0"/>
              <a:t>na spáchání jednoho (či více) TČ se podílí dvě a více osob</a:t>
            </a:r>
          </a:p>
          <a:p>
            <a:r>
              <a:rPr lang="cs-CZ" dirty="0"/>
              <a:t>účastenství v širším slova smyslu</a:t>
            </a:r>
          </a:p>
          <a:p>
            <a:pPr lvl="1"/>
            <a:r>
              <a:rPr lang="cs-CZ" dirty="0"/>
              <a:t>spolupachatelství + účastenství v užším slova smyslu </a:t>
            </a:r>
          </a:p>
          <a:p>
            <a:r>
              <a:rPr lang="cs-CZ" dirty="0"/>
              <a:t>účastenství v užším slova smyslu</a:t>
            </a:r>
          </a:p>
          <a:p>
            <a:pPr lvl="1"/>
            <a:r>
              <a:rPr lang="cs-CZ" dirty="0"/>
              <a:t>organizátor</a:t>
            </a:r>
          </a:p>
          <a:p>
            <a:pPr lvl="1"/>
            <a:r>
              <a:rPr lang="cs-CZ" dirty="0"/>
              <a:t>návodce </a:t>
            </a:r>
          </a:p>
          <a:p>
            <a:pPr lvl="1"/>
            <a:r>
              <a:rPr lang="cs-CZ" dirty="0"/>
              <a:t>pomocník</a:t>
            </a:r>
          </a:p>
          <a:p>
            <a:r>
              <a:rPr lang="cs-CZ" dirty="0"/>
              <a:t>spolčení, srocení</a:t>
            </a:r>
          </a:p>
          <a:p>
            <a:r>
              <a:rPr lang="cs-CZ" dirty="0"/>
              <a:t>+ instituty boje proti organizované trestné činnosti</a:t>
            </a:r>
          </a:p>
          <a:p>
            <a:pPr lvl="1"/>
            <a:r>
              <a:rPr lang="cs-CZ" dirty="0"/>
              <a:t>organizovaná skupina, organizovaná zločinecká skupina, teroristická skupina</a:t>
            </a:r>
          </a:p>
        </p:txBody>
      </p:sp>
    </p:spTree>
    <p:extLst>
      <p:ext uri="{BB962C8B-B14F-4D97-AF65-F5344CB8AC3E}">
        <p14:creationId xmlns:p14="http://schemas.microsoft.com/office/powerpoint/2010/main" val="569625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9F81FC-D1EC-492A-BF3D-337ACF2CD6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9E1B03A-F6C7-4AAB-8459-456629BC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Spolupachatelství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62355D-93E8-4B23-89E9-62A3FC900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či více trestně odpovědných subjektů páchá trestný čin společným jednáním podle společného úmyslu</a:t>
            </a:r>
          </a:p>
          <a:p>
            <a:r>
              <a:rPr lang="cs-CZ" dirty="0"/>
              <a:t>může mít různou podobu</a:t>
            </a:r>
          </a:p>
          <a:p>
            <a:pPr lvl="1"/>
            <a:r>
              <a:rPr lang="cs-CZ" dirty="0"/>
              <a:t>všichni naplní všechny znaky skutkové podstaty</a:t>
            </a:r>
          </a:p>
          <a:p>
            <a:pPr lvl="1"/>
            <a:r>
              <a:rPr lang="cs-CZ" dirty="0"/>
              <a:t>každý naplní některý ze znaků skutkové podstaty, ta je naplněna až souhrnem jednání všech</a:t>
            </a:r>
          </a:p>
          <a:p>
            <a:pPr lvl="1"/>
            <a:r>
              <a:rPr lang="cs-CZ" dirty="0"/>
              <a:t>některý či více z nich nenaplní žádný znak skutkové podstaty, ta je naplněna až souhrnem jednání všech</a:t>
            </a:r>
          </a:p>
          <a:p>
            <a:r>
              <a:rPr lang="cs-CZ" dirty="0"/>
              <a:t>každý ze spolupachatelů odpovídá, jako kdyby čin spáchal sám</a:t>
            </a:r>
          </a:p>
          <a:p>
            <a:pPr lvl="1"/>
            <a:r>
              <a:rPr lang="cs-CZ" dirty="0"/>
              <a:t>výjimkou jsou případy excesu ze spolupachatelství </a:t>
            </a:r>
          </a:p>
        </p:txBody>
      </p:sp>
    </p:spTree>
    <p:extLst>
      <p:ext uri="{BB962C8B-B14F-4D97-AF65-F5344CB8AC3E}">
        <p14:creationId xmlns:p14="http://schemas.microsoft.com/office/powerpoint/2010/main" val="899984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B09A0C-8DB0-44CF-83DA-EFD8F057E9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A1B3603-2FB8-4F41-9F3C-E4135156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Účastenství v užším slova smyslu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876C85-3926-4F1E-B814-9320FF7D5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3382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účastník nemá v úmyslu spáchat trestný čin společně s hlavním pachatelem, přesto jeho přispění pachateli spáchání trestného činu umožňuje či usnadňuje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organizátor – trestnou činnost hlavního pachatele (či pachatelů) osnuje či řídí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návodce – vyvolal v jiném rozhodnutí spáchat trestný čin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pomocník – umožňuje či usnadňuje spáchání činu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účastník odpovídá zásadně podle stejné kvalifikace jako hlavní pachatel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zásada </a:t>
            </a:r>
            <a:r>
              <a:rPr lang="cs-CZ" dirty="0" err="1"/>
              <a:t>akcesority</a:t>
            </a:r>
            <a:r>
              <a:rPr lang="cs-CZ" dirty="0"/>
              <a:t> účastenství – hlavní pachatel se musí o čin alespoň pokusit </a:t>
            </a:r>
          </a:p>
        </p:txBody>
      </p:sp>
    </p:spTree>
    <p:extLst>
      <p:ext uri="{BB962C8B-B14F-4D97-AF65-F5344CB8AC3E}">
        <p14:creationId xmlns:p14="http://schemas.microsoft.com/office/powerpoint/2010/main" val="517406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D8553E-6724-4C46-90FD-70D92DA79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B493AD6-5088-4FBA-B667-0FD7D154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Mnohost trestných činů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33BD5A-AD01-4ED0-9997-7A5DFEB9C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8432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jeden pachatel (či více pachatelů) spáchá dva či více trestných činů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recidiva – pachatel spáchal trestný čin, ačkoliv již předtím byl za trestný čin odsouzen</a:t>
            </a:r>
          </a:p>
          <a:p>
            <a:pPr lvl="1"/>
            <a:r>
              <a:rPr lang="cs-CZ" dirty="0"/>
              <a:t>pravá (spáchá až po právní moci předchozí odsouzení) vs. nepravá (již po vyhlášení)</a:t>
            </a:r>
          </a:p>
          <a:p>
            <a:pPr lvl="1"/>
            <a:r>
              <a:rPr lang="cs-CZ" dirty="0"/>
              <a:t>stejnorodá (stále stejná trestná činnost) vs. různorodá (pokaždé něco jiného)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omezená (např.§ 205 odst. 2 </a:t>
            </a:r>
            <a:r>
              <a:rPr lang="cs-CZ" dirty="0" err="1"/>
              <a:t>TrZ</a:t>
            </a:r>
            <a:r>
              <a:rPr lang="cs-CZ" dirty="0"/>
              <a:t>) vs. neomezená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souběh – pachatel spáchal dva trestné činy, mezi nimiž neprošlo žádné odsouzení</a:t>
            </a:r>
          </a:p>
          <a:p>
            <a:pPr lvl="1">
              <a:spcAft>
                <a:spcPts val="0"/>
              </a:spcAft>
            </a:pPr>
            <a:r>
              <a:rPr lang="cs-CZ" dirty="0"/>
              <a:t>jednočinný (jedním skutek spáchá rovnou dva a více TČ) vs. </a:t>
            </a:r>
            <a:r>
              <a:rPr lang="cs-CZ" dirty="0" err="1"/>
              <a:t>vícečinný</a:t>
            </a:r>
            <a:r>
              <a:rPr lang="cs-CZ" dirty="0"/>
              <a:t> (je mezi nimi časový odstup)</a:t>
            </a:r>
          </a:p>
          <a:p>
            <a:pPr lvl="1">
              <a:spcAft>
                <a:spcPts val="0"/>
              </a:spcAft>
            </a:pPr>
            <a:r>
              <a:rPr lang="cs-CZ" dirty="0"/>
              <a:t>stejnorodý vs. nestejnorodý (jako u recidivy)</a:t>
            </a:r>
          </a:p>
        </p:txBody>
      </p:sp>
    </p:spTree>
    <p:extLst>
      <p:ext uri="{BB962C8B-B14F-4D97-AF65-F5344CB8AC3E}">
        <p14:creationId xmlns:p14="http://schemas.microsoft.com/office/powerpoint/2010/main" val="3116891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3DF64D-759D-4B5A-A4A5-C131DBB506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BA3A908-D372-4BC1-96C3-0C0104A0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recidivy a souběhu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8236A3-AEED-4558-A300-43413280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Recidiva může být: </a:t>
            </a:r>
          </a:p>
          <a:p>
            <a:pPr lvl="1"/>
            <a:r>
              <a:rPr lang="cs-CZ" dirty="0"/>
              <a:t>znakem skutkové podstaty (např. § 205 odst. 2 </a:t>
            </a:r>
            <a:r>
              <a:rPr lang="cs-CZ" dirty="0" err="1"/>
              <a:t>TrZ</a:t>
            </a:r>
            <a:r>
              <a:rPr lang="cs-CZ" dirty="0"/>
              <a:t>, § 206 odst. 2 </a:t>
            </a:r>
            <a:r>
              <a:rPr lang="cs-CZ" dirty="0" err="1"/>
              <a:t>TrZ</a:t>
            </a:r>
            <a:r>
              <a:rPr lang="cs-CZ" dirty="0"/>
              <a:t>, § 209 odst. 2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obecnou přitěžující okolností [§ 42 písm. p) </a:t>
            </a:r>
            <a:r>
              <a:rPr lang="cs-CZ" dirty="0" err="1"/>
              <a:t>TrZ</a:t>
            </a:r>
            <a:r>
              <a:rPr lang="cs-CZ" dirty="0"/>
              <a:t>]</a:t>
            </a:r>
          </a:p>
          <a:p>
            <a:pPr lvl="1"/>
            <a:r>
              <a:rPr lang="cs-CZ" dirty="0"/>
              <a:t>jde-li o recidivu zvlášť závažného zločinu, důvodem pro zvýšení horní hranice trestní sazby trestu odnětí svobody o jednu třetinu (§ 59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Souběh může být: </a:t>
            </a:r>
          </a:p>
          <a:p>
            <a:pPr lvl="1"/>
            <a:r>
              <a:rPr lang="cs-CZ" dirty="0"/>
              <a:t>znakem skutkové podstaty, nevyžaduje-li se předchozí odsouzení [např. § 140 odst. 3 písm. h) </a:t>
            </a:r>
            <a:r>
              <a:rPr lang="cs-CZ" dirty="0" err="1"/>
              <a:t>TrZ</a:t>
            </a:r>
            <a:r>
              <a:rPr lang="cs-CZ" dirty="0"/>
              <a:t>]</a:t>
            </a:r>
          </a:p>
          <a:p>
            <a:pPr lvl="1"/>
            <a:r>
              <a:rPr lang="cs-CZ" dirty="0"/>
              <a:t>obecnou přitěžující okolností [§ 42 písm. n) </a:t>
            </a:r>
            <a:r>
              <a:rPr lang="cs-CZ" dirty="0" err="1"/>
              <a:t>TrZ</a:t>
            </a:r>
            <a:r>
              <a:rPr lang="cs-CZ" dirty="0"/>
              <a:t>]</a:t>
            </a:r>
          </a:p>
          <a:p>
            <a:pPr lvl="1"/>
            <a:r>
              <a:rPr lang="cs-CZ" dirty="0"/>
              <a:t>jde-li o souběh </a:t>
            </a:r>
            <a:r>
              <a:rPr lang="cs-CZ" dirty="0" err="1"/>
              <a:t>vícečinný</a:t>
            </a:r>
            <a:r>
              <a:rPr lang="cs-CZ" dirty="0"/>
              <a:t> většího počtu trestných činů, důvodem pro zvýšení horní hranice trestní sazby trestu odnětí svobody o jednu třetinu (§ 43 odst. 1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Recidiva je závažnější, než souběh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847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D8553E-6724-4C46-90FD-70D92DA79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B493AD6-5088-4FBA-B667-0FD7D154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Nedostatek trestnosti činu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33BD5A-AD01-4ED0-9997-7A5DFEB9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nedostatek trestnosti činu může spočívat v absenci protiprávnosti, nebo jen trestnosti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absence protiprávnosti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nejde o čin protiprávní, tj. nemůže za něj být uplatněna žádná odpovědnost (čin jinak trestný)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působí </a:t>
            </a:r>
            <a:r>
              <a:rPr lang="cs-CZ" i="1" dirty="0"/>
              <a:t>ex </a:t>
            </a:r>
            <a:r>
              <a:rPr lang="cs-CZ" i="1" dirty="0" err="1"/>
              <a:t>tunc</a:t>
            </a:r>
            <a:r>
              <a:rPr lang="cs-CZ" dirty="0"/>
              <a:t> (trestní odpovědnost nikdy nevznikla) – okolnosti vylučující protiprávnost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absence trestnosti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jde sice o čin protiprávní, ale nikoliv trestný (může být za něj uplatněn jiný druh odpovědnosti, např. občanskoprávní odpovědnost za způsobenou újmu)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působící </a:t>
            </a:r>
            <a:r>
              <a:rPr lang="cs-CZ" i="1" dirty="0"/>
              <a:t>ex </a:t>
            </a:r>
            <a:r>
              <a:rPr lang="cs-CZ" i="1" dirty="0" err="1"/>
              <a:t>nunc</a:t>
            </a:r>
            <a:r>
              <a:rPr lang="cs-CZ" i="1" dirty="0"/>
              <a:t> </a:t>
            </a:r>
            <a:r>
              <a:rPr lang="cs-CZ" dirty="0"/>
              <a:t>(trestní odpovědnost vznikla, ale pak zanikla) -&gt; okolnosti způsobující zánik trestnosti činu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působící </a:t>
            </a:r>
            <a:r>
              <a:rPr lang="cs-CZ" i="1" dirty="0"/>
              <a:t>ex </a:t>
            </a:r>
            <a:r>
              <a:rPr lang="cs-CZ" i="1" dirty="0" err="1"/>
              <a:t>tunc</a:t>
            </a:r>
            <a:r>
              <a:rPr lang="cs-CZ" i="1" dirty="0"/>
              <a:t> </a:t>
            </a:r>
            <a:r>
              <a:rPr lang="cs-CZ" dirty="0"/>
              <a:t>(trestní odpovědnost nikdy nevznikla) -&gt; trestně neodpovědný pachatel</a:t>
            </a:r>
          </a:p>
        </p:txBody>
      </p:sp>
    </p:spTree>
    <p:extLst>
      <p:ext uri="{BB962C8B-B14F-4D97-AF65-F5344CB8AC3E}">
        <p14:creationId xmlns:p14="http://schemas.microsoft.com/office/powerpoint/2010/main" val="3647055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D8553E-6724-4C46-90FD-70D92DA79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B493AD6-5088-4FBA-B667-0FD7D154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Okolnosti vylučující protiprávnost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33BD5A-AD01-4ED0-9997-7A5DFEB9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TrZ</a:t>
            </a:r>
            <a:r>
              <a:rPr lang="cs-CZ" dirty="0"/>
              <a:t> pouze demonstrativní výčet</a:t>
            </a:r>
          </a:p>
          <a:p>
            <a:r>
              <a:rPr lang="cs-CZ" dirty="0"/>
              <a:t>krajní nouze (§ 28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nutná obrana (§ 29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svolení poškozeného (§ 30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přípustné riziko (§ 31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oprávněné použití zbraně (§ 32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+ závazný pokyn, výkon práv a povinností, výkon sportovní činnosti atd. </a:t>
            </a:r>
          </a:p>
        </p:txBody>
      </p:sp>
    </p:spTree>
    <p:extLst>
      <p:ext uri="{BB962C8B-B14F-4D97-AF65-F5344CB8AC3E}">
        <p14:creationId xmlns:p14="http://schemas.microsoft.com/office/powerpoint/2010/main" val="2768311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434A74-6ED3-4889-BFB5-3460BCD712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D185075-DA58-4E3B-ACA9-A5AACF67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nouze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CFDCB7-A402-440D-8941-777D3420D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nebezpečí přímo hrozící zájmu chráněnému trestního zákoníku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objektivní povaha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subsidiarita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nesmí existovat jiný způsob, jak nebezpečí odvrátit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menší následek, než jaký hrozil z nebezpečí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ani stejný následek na podmínky krajní nouze nestačí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nejde o krajní nouzi, pokud ten, komu nebezpečí hrozilo, byl povinen jej snášet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25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A82863-CB55-4E7C-A60E-4BC5195209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AFF9AF2-2E9B-45B3-A69C-A5CBA6BC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Nutná obrana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7EE273-CD5A-47E1-9DB5-62E406828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přímo hrozící nebo trvající útok na zájem chráněný trestním zákonem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předčasná či pozdní nutná obrana -&gt; exces extenzivní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bez podmínky subsidiarity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nesmí být zcela zjevně nepřiměřená způsobu útoku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pokud není -&gt; exces intenzivní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875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373F59-BBB0-465D-8D91-8A3BBDAC4C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E8F5A0B-2023-4E27-A3A0-BA779866E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Svolení poškozeného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A964E5-DE49-42D0-B521-9F691BB9D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musí jít o zájem, kterým může poškozený bez omezení právně disponovat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 zásahu do fyzické integrity nelze platně svolení poškozeného dát, nejde-li o svolení k lékařskému zákroku v souladu s právním řádem a aktuálními poznatky lékařské vědy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svolení je třeba dát před či současně s jednáním, dobrovolně, určitě, vážně a srozumitelně,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důvodný předpoklad, že by poškozený svolení dal, vylučuje trestní odpovědnost i tehdy, když pachatel svolení poškozeného neměl </a:t>
            </a:r>
          </a:p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2011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32DF67-DBF6-41CF-86FE-CD2E0442D9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BDDBD8-3011-4653-8489-FA87E954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Skutkový děj, skutkový stav, skutek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F9624E-2059-40E5-BA45-D5A9921C2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Skutkový děj</a:t>
            </a:r>
          </a:p>
          <a:p>
            <a:pPr lvl="1"/>
            <a:r>
              <a:rPr lang="cs-CZ" dirty="0"/>
              <a:t>souhrn jak trestněprávně relevantních, tak trestněprávně irelevantní skutečností charakterizujících trestný čin</a:t>
            </a:r>
          </a:p>
          <a:p>
            <a:pPr lvl="1"/>
            <a:r>
              <a:rPr lang="cs-CZ" dirty="0"/>
              <a:t>např. popis událostí v trestním oznámení</a:t>
            </a:r>
          </a:p>
          <a:p>
            <a:r>
              <a:rPr lang="cs-CZ" dirty="0"/>
              <a:t>Skutkový stav</a:t>
            </a:r>
          </a:p>
          <a:p>
            <a:pPr lvl="1"/>
            <a:r>
              <a:rPr lang="cs-CZ" dirty="0"/>
              <a:t>soubor všech trestněprávně relevantních skutkových okolností</a:t>
            </a:r>
          </a:p>
          <a:p>
            <a:r>
              <a:rPr lang="cs-CZ" dirty="0"/>
              <a:t>Skutková podstata</a:t>
            </a:r>
          </a:p>
          <a:p>
            <a:pPr lvl="1"/>
            <a:r>
              <a:rPr lang="cs-CZ" dirty="0"/>
              <a:t>soubor skutkových okolností relevantních z hlediska viny </a:t>
            </a:r>
          </a:p>
          <a:p>
            <a:r>
              <a:rPr lang="cs-CZ" dirty="0"/>
              <a:t>Skutek</a:t>
            </a:r>
          </a:p>
          <a:p>
            <a:pPr lvl="1"/>
            <a:r>
              <a:rPr lang="cs-CZ" dirty="0"/>
              <a:t>konkrétní soubor trestněprávně relevantních skutkových okolností pachatele (či pachatelů)</a:t>
            </a:r>
          </a:p>
        </p:txBody>
      </p:sp>
    </p:spTree>
    <p:extLst>
      <p:ext uri="{BB962C8B-B14F-4D97-AF65-F5344CB8AC3E}">
        <p14:creationId xmlns:p14="http://schemas.microsoft.com/office/powerpoint/2010/main" val="2044033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D8553E-6724-4C46-90FD-70D92DA79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B493AD6-5088-4FBA-B667-0FD7D154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Okolnosti způsobující zánik trestnosti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33BD5A-AD01-4ED0-9997-7A5DFEB9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účinná lítost (§ 33 </a:t>
            </a:r>
            <a:r>
              <a:rPr lang="cs-CZ" dirty="0" err="1"/>
              <a:t>TrZ</a:t>
            </a:r>
            <a:r>
              <a:rPr lang="cs-CZ" dirty="0"/>
              <a:t> + případy zvláštní účinné lítosti)</a:t>
            </a:r>
          </a:p>
          <a:p>
            <a:r>
              <a:rPr lang="cs-CZ" dirty="0"/>
              <a:t>upuštění od přípravy, pokusu a účastenství </a:t>
            </a:r>
          </a:p>
          <a:p>
            <a:r>
              <a:rPr lang="cs-CZ" dirty="0"/>
              <a:t>promlčení trestní odpovědnosti (§ 34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r>
              <a:rPr lang="cs-CZ" dirty="0"/>
              <a:t>smrt pachatele</a:t>
            </a:r>
          </a:p>
          <a:p>
            <a:r>
              <a:rPr lang="cs-CZ" dirty="0"/>
              <a:t>milost v podobě abolice (účinek </a:t>
            </a:r>
            <a:r>
              <a:rPr lang="cs-CZ" i="1" dirty="0"/>
              <a:t>de facto</a:t>
            </a:r>
            <a:r>
              <a:rPr lang="cs-CZ" dirty="0"/>
              <a:t>)</a:t>
            </a:r>
          </a:p>
          <a:p>
            <a:r>
              <a:rPr lang="cs-CZ" dirty="0"/>
              <a:t>dekriminalizace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128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CEAA9C-2670-46C7-87DA-44EF17FCE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14C07B9-1E05-4A99-9477-538974A0B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Účinná lítost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42FBE4-0CDB-46F7-8238-56C3838F2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taxativní výčet trestných činů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modifikován u PO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dobrovolnost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zamezení škodlivým následkům či jejich napravení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nebo učinění oznámení státnímu zástupci či policejnímu orgánu v době, kdy škodlivému následku mohlo být ještě zabráněno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+ speciální privilegovaný druh u mladistvých -&gt; § 7 </a:t>
            </a:r>
            <a:r>
              <a:rPr lang="cs-CZ" dirty="0" err="1"/>
              <a:t>z.s.m</a:t>
            </a:r>
            <a:r>
              <a:rPr lang="cs-CZ" dirty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podobné instituty – odstoupení od přípravy, pokusu či účastenství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zvláštní účinná lítost – jen je-li to specificky vymezeno ve zvláštní části </a:t>
            </a:r>
            <a:r>
              <a:rPr lang="cs-CZ" dirty="0" err="1"/>
              <a:t>TrZ</a:t>
            </a:r>
            <a:r>
              <a:rPr lang="cs-CZ" dirty="0"/>
              <a:t> u konkrétního trestného činu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absentuje podmínka dobrovolnosti </a:t>
            </a:r>
          </a:p>
        </p:txBody>
      </p:sp>
    </p:spTree>
    <p:extLst>
      <p:ext uri="{BB962C8B-B14F-4D97-AF65-F5344CB8AC3E}">
        <p14:creationId xmlns:p14="http://schemas.microsoft.com/office/powerpoint/2010/main" val="1095450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B3E5AF-608A-40A9-989F-62F32E64E4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A9CE147-6B9C-4EF6-807E-3BC8B3A7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Promlčení trestní odpovědnosti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BD2339-682A-46FE-8659-03519FD4E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délka podle závažnosti</a:t>
            </a:r>
          </a:p>
          <a:p>
            <a:pPr lvl="1"/>
            <a:r>
              <a:rPr lang="cs-CZ" dirty="0"/>
              <a:t>dvacet let (výjimečný trest)</a:t>
            </a:r>
          </a:p>
          <a:p>
            <a:pPr lvl="1"/>
            <a:r>
              <a:rPr lang="cs-CZ" dirty="0"/>
              <a:t>patnáct let (horní hranice nejméně 10 let)</a:t>
            </a:r>
          </a:p>
          <a:p>
            <a:pPr lvl="1"/>
            <a:r>
              <a:rPr lang="cs-CZ" dirty="0"/>
              <a:t>deset let (horní hranice nejméně 5 let)</a:t>
            </a:r>
          </a:p>
          <a:p>
            <a:pPr lvl="1"/>
            <a:r>
              <a:rPr lang="cs-CZ" dirty="0"/>
              <a:t>pět let (horní hranice nejméně 3 roky)</a:t>
            </a:r>
          </a:p>
          <a:p>
            <a:pPr lvl="1"/>
            <a:r>
              <a:rPr lang="cs-CZ" dirty="0"/>
              <a:t>tři léta (ostatní trestné činy</a:t>
            </a:r>
          </a:p>
          <a:p>
            <a:r>
              <a:rPr lang="cs-CZ" dirty="0"/>
              <a:t>přerušení promlčecí doby</a:t>
            </a:r>
          </a:p>
          <a:p>
            <a:pPr lvl="1"/>
            <a:r>
              <a:rPr lang="cs-CZ" dirty="0"/>
              <a:t>zahájením trestního stíhání + dalšími procesními úkony</a:t>
            </a:r>
          </a:p>
          <a:p>
            <a:pPr lvl="1"/>
            <a:r>
              <a:rPr lang="cs-CZ" dirty="0"/>
              <a:t>spáchání nového, stejně závažného či závažnějšího trestného činu</a:t>
            </a:r>
          </a:p>
          <a:p>
            <a:r>
              <a:rPr lang="cs-CZ" dirty="0"/>
              <a:t>stavění promlčecí doby</a:t>
            </a:r>
          </a:p>
          <a:p>
            <a:pPr lvl="1"/>
            <a:r>
              <a:rPr lang="cs-CZ" dirty="0"/>
              <a:t>zákonná překážka trestního stíhání, přerušení trestního stíhání, běh zkušení doby podmíněného zastavení trestního stíhání, dočasné odložení trestního stíhání atd.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6574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EDEC3F-B26B-4A64-AF9F-BB5F9AED8B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E114AAE-0473-4DD0-92D8-F326830B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Trestně neodpovědný pachatel činu jinak trestného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9F13A6-10C3-432B-B34D-651CC559D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nedostatek věku </a:t>
            </a:r>
          </a:p>
          <a:p>
            <a:pPr lvl="1"/>
            <a:r>
              <a:rPr lang="cs-CZ" dirty="0"/>
              <a:t>lze uložit opatření dle § 93 </a:t>
            </a:r>
            <a:r>
              <a:rPr lang="cs-CZ" dirty="0" err="1"/>
              <a:t>z.s.m</a:t>
            </a:r>
            <a:r>
              <a:rPr lang="cs-CZ" dirty="0"/>
              <a:t>. – jde o zvláštní řízení soudní ve věcech péče soudu o nezletilé, procesně probíhá, nestanoví-li </a:t>
            </a:r>
            <a:r>
              <a:rPr lang="cs-CZ" dirty="0" err="1"/>
              <a:t>z.s.m</a:t>
            </a:r>
            <a:r>
              <a:rPr lang="cs-CZ" dirty="0"/>
              <a:t>. jinak, dle zákona č. 292/2013 Sb. a subsidiárně dle o.s.ř.</a:t>
            </a:r>
          </a:p>
          <a:p>
            <a:r>
              <a:rPr lang="cs-CZ" dirty="0"/>
              <a:t>nedostatek příčetnosti</a:t>
            </a:r>
          </a:p>
          <a:p>
            <a:pPr lvl="1"/>
            <a:r>
              <a:rPr lang="cs-CZ" dirty="0"/>
              <a:t>jde-li o nezaviněnou nepříčetnost, nevzniká trestní odpovědnost, ale tzv. mimoodpovědnostní vztah</a:t>
            </a:r>
          </a:p>
          <a:p>
            <a:pPr lvl="1"/>
            <a:r>
              <a:rPr lang="cs-CZ" dirty="0"/>
              <a:t>možnost uložení ochranného opatření</a:t>
            </a:r>
          </a:p>
          <a:p>
            <a:pPr lvl="1"/>
            <a:r>
              <a:rPr lang="cs-CZ" dirty="0"/>
              <a:t>nepříčetný pachatel činu jinak trestného není trestán, protože nespáchal žádný trestný čin, stát pouze reaguje na skutečnost, že provedl něco, co jí objektivně škodí</a:t>
            </a:r>
          </a:p>
        </p:txBody>
      </p:sp>
    </p:spTree>
    <p:extLst>
      <p:ext uri="{BB962C8B-B14F-4D97-AF65-F5344CB8AC3E}">
        <p14:creationId xmlns:p14="http://schemas.microsoft.com/office/powerpoint/2010/main" val="543852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D8553E-6724-4C46-90FD-70D92DA79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B493AD6-5088-4FBA-B667-0FD7D154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odpovědnost mladistvého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33BD5A-AD01-4ED0-9997-7A5DFEB9C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1113860" cy="4139998"/>
          </a:xfrm>
        </p:spPr>
        <p:txBody>
          <a:bodyPr/>
          <a:lstStyle/>
          <a:p>
            <a:r>
              <a:rPr lang="cs-CZ" dirty="0"/>
              <a:t>maximální důraz na preventivní funkci trestního práva</a:t>
            </a:r>
          </a:p>
          <a:p>
            <a:r>
              <a:rPr lang="cs-CZ" dirty="0"/>
              <a:t>TČ mladistvého = provinění</a:t>
            </a:r>
          </a:p>
          <a:p>
            <a:pPr lvl="1"/>
            <a:r>
              <a:rPr lang="cs-CZ" dirty="0"/>
              <a:t>nepodléhá kategorizaci </a:t>
            </a:r>
          </a:p>
          <a:p>
            <a:pPr lvl="1"/>
            <a:r>
              <a:rPr lang="cs-CZ" dirty="0"/>
              <a:t>skutková podstata provinění má navíc obligatorní znak subjektu – stupeň rozumové a mravní vyspělosti </a:t>
            </a:r>
          </a:p>
          <a:p>
            <a:r>
              <a:rPr lang="cs-CZ" dirty="0"/>
              <a:t>kratší promlčecí doby trestní odpovědnosti</a:t>
            </a:r>
          </a:p>
          <a:p>
            <a:r>
              <a:rPr lang="cs-CZ" dirty="0"/>
              <a:t>mírnější podmínky účinné lítosti</a:t>
            </a:r>
          </a:p>
          <a:p>
            <a:pPr lvl="1"/>
            <a:r>
              <a:rPr lang="cs-CZ" dirty="0"/>
              <a:t>horní hranice trestní sazby nepřevyšuje 5 let</a:t>
            </a:r>
          </a:p>
          <a:p>
            <a:pPr lvl="1"/>
            <a:r>
              <a:rPr lang="cs-CZ" dirty="0"/>
              <a:t>stačí pokus o odstranění či odčinění následků</a:t>
            </a:r>
          </a:p>
          <a:p>
            <a:pPr lvl="1"/>
            <a:r>
              <a:rPr lang="cs-CZ" dirty="0"/>
              <a:t>pachatel projevil snahu po nápravě a čin neměl trvale nepříznivých následků pro společnost či poškozeného </a:t>
            </a:r>
          </a:p>
          <a:p>
            <a:pPr lvl="1"/>
            <a:r>
              <a:rPr lang="cs-CZ" dirty="0"/>
              <a:t>nesplní-li, může využít obecné účinné lítosti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2638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40CC68-7FAA-4389-BB38-B7FB1F28DA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FD4AAD5-AA77-4FC4-B10C-8025C592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odpovědnost právnické osoby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7B44D2-EC85-4077-B2CD-D77CE5C2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vyloučen stát, územní samosprávné celky při výkonu veřejné moci a cizí státy a mezinárodní organizace veřejného práva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modifikace působnosti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PO zde má sídlo, podnik, organizační složku, vykonává zde činnost či zde má majetek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negativní výčet trestných činů, jichž se PO dopustit nemůže (§ 7 TOPOZ)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trestní odpovědnost PO je nezávislá na trestní odpovědnosti FO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„dovnitř“ PO platí v zásadě z hlediska dopadů kolektivní odpovědnost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„navenek“ platí zásada individuální trestní odpovědnosti jako u FO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46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31AD36-0755-4E9B-AF4F-7C10C806EB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EF1814C-F2E5-4DFC-BD4B-30DD5B6B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TČ PO a přičitatelnost TČ PO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596A86-4C50-4968-9950-B4DF50160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trestný čin PO – spáchaný jednou z „kvalifikovaných“ osob v zájmu PO či v rámci její činnosti</a:t>
            </a:r>
          </a:p>
          <a:p>
            <a:r>
              <a:rPr lang="cs-CZ" dirty="0"/>
              <a:t>jen, spáchala-li jej jedna z „kvalifikovaných“ osob</a:t>
            </a:r>
          </a:p>
          <a:p>
            <a:pPr lvl="1"/>
            <a:r>
              <a:rPr lang="cs-CZ" dirty="0"/>
              <a:t>statutární orgán či jeho člen</a:t>
            </a:r>
          </a:p>
          <a:p>
            <a:pPr lvl="1"/>
            <a:r>
              <a:rPr lang="cs-CZ" dirty="0"/>
              <a:t>osoba ve vedoucím postavení, která je oprávněna za právnickou osobu jednat</a:t>
            </a:r>
          </a:p>
          <a:p>
            <a:pPr lvl="1"/>
            <a:r>
              <a:rPr lang="cs-CZ" dirty="0"/>
              <a:t>osoba ve vedoucím postavení, která vykonává řídící nebo kontrolní činnost </a:t>
            </a:r>
          </a:p>
          <a:p>
            <a:pPr lvl="1"/>
            <a:r>
              <a:rPr lang="cs-CZ" dirty="0"/>
              <a:t>osoba vykonávající na řízení PO rozhodující vliv </a:t>
            </a:r>
          </a:p>
          <a:p>
            <a:pPr lvl="1"/>
            <a:r>
              <a:rPr lang="cs-CZ" dirty="0"/>
              <a:t>zaměstnanec či osoba v obdobném postavení při plnění pracovních úkolů, jestliže jednal na podkladě rozhodnutí, schválení či pokynu PO či některé z uvedených osob či pokud tyto osoby neprovedly dostatečná opatření, aby jeho TČ předešly </a:t>
            </a:r>
          </a:p>
          <a:p>
            <a:r>
              <a:rPr lang="cs-CZ" dirty="0"/>
              <a:t>zproštění trestní odpovědnosti</a:t>
            </a:r>
          </a:p>
          <a:p>
            <a:pPr lvl="1"/>
            <a:r>
              <a:rPr lang="cs-CZ" dirty="0"/>
              <a:t>vynaložila-li PO veškeré úsilí, které bylo možno po ní spravedlivě požadovat, aby protiprávnímu činu předešla</a:t>
            </a:r>
          </a:p>
        </p:txBody>
      </p:sp>
    </p:spTree>
    <p:extLst>
      <p:ext uri="{BB962C8B-B14F-4D97-AF65-F5344CB8AC3E}">
        <p14:creationId xmlns:p14="http://schemas.microsoft.com/office/powerpoint/2010/main" val="42046789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8BA3E0-3DD8-4487-A1E0-C21FBB9FFF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4ACCD2-6193-43D9-A9BB-54B37F2C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7BBB83-5E23-4D79-812D-6D3868DF8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JUDr. Jan Provazník, Ph.D.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odborný asistent na Katedře trestního práva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Právnické fakulty Masarykovy univerzity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Veveří 158/40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611 80 Brno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jan.provaznik@law.muni.cz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068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E0DFB5-F79D-414F-A0E4-E77918A10E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F88E01E-8601-4EA0-A46A-384EBEB59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5A3561-13BD-46B1-BC44-2EA971AAD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pachatel trestného činu, obligatorními znaky jsou věk a příčetnost</a:t>
            </a:r>
          </a:p>
          <a:p>
            <a:r>
              <a:rPr lang="cs-CZ" dirty="0"/>
              <a:t>věk alespoň 15 let</a:t>
            </a:r>
          </a:p>
          <a:p>
            <a:pPr lvl="1"/>
            <a:r>
              <a:rPr lang="cs-CZ" dirty="0"/>
              <a:t>mezi 15. a 18. rokem věku odpovídá pachatel jako mladistvý</a:t>
            </a:r>
          </a:p>
          <a:p>
            <a:r>
              <a:rPr lang="cs-CZ" dirty="0"/>
              <a:t>příčetnost v době spáchání činu</a:t>
            </a:r>
          </a:p>
          <a:p>
            <a:pPr lvl="1"/>
            <a:r>
              <a:rPr lang="cs-CZ" dirty="0"/>
              <a:t>nepříčetnost zbavuje trestní odpovědnosti, jen je-li nezaviněná (srov. § 360 odst. 1 a 2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nepříčetnost musí být důsledkem duševní poruchy (srov. § 26 </a:t>
            </a:r>
            <a:r>
              <a:rPr lang="cs-CZ" dirty="0" err="1"/>
              <a:t>TrZ</a:t>
            </a:r>
            <a:r>
              <a:rPr lang="cs-CZ" dirty="0"/>
              <a:t>)  </a:t>
            </a:r>
          </a:p>
          <a:p>
            <a:r>
              <a:rPr lang="cs-CZ" dirty="0"/>
              <a:t>u mladistvých dalších obligatorní znak</a:t>
            </a:r>
          </a:p>
          <a:p>
            <a:pPr lvl="1"/>
            <a:r>
              <a:rPr lang="cs-CZ" dirty="0"/>
              <a:t>požadovaný stupeň rozumové a mravní vyspělosti</a:t>
            </a:r>
          </a:p>
          <a:p>
            <a:r>
              <a:rPr lang="cs-CZ" dirty="0"/>
              <a:t>fakultativní znaky</a:t>
            </a:r>
          </a:p>
          <a:p>
            <a:pPr lvl="1"/>
            <a:r>
              <a:rPr lang="cs-CZ" dirty="0"/>
              <a:t>zvláštní postavení, způsobilost (speciální subjekt) či vlastnost (konkrétní subjekt)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56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514BBC-DF5F-4F2B-ACA1-9FAC4C3501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2BD97AD-0EB3-4F5F-99F3-B1717844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Nepřímý pachatel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4036B2-18DF-407A-A0E3-115B2872B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Trestně odpovědný subjekt, který zneužije ke spáchání svého vlastního trestného činu jinou osobu jakožto tzv. živý nástroj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Nepřímý pachatel je trestně odpovědný, jako kdyby trestný čin spáchal sám </a:t>
            </a:r>
          </a:p>
          <a:p>
            <a:pPr lvl="1"/>
            <a:r>
              <a:rPr lang="cs-CZ" dirty="0"/>
              <a:t>případná trestní odpovědnost živého nástroje se pak posuzuje samostatně</a:t>
            </a:r>
          </a:p>
          <a:p>
            <a:r>
              <a:rPr lang="cs-CZ" dirty="0"/>
              <a:t>Zneužívá:</a:t>
            </a:r>
          </a:p>
          <a:p>
            <a:pPr lvl="1"/>
            <a:r>
              <a:rPr lang="cs-CZ" dirty="0"/>
              <a:t>nezpůsobilost živého nástroje coby subjektu (nedostatek věku, nepříčetnost)</a:t>
            </a:r>
          </a:p>
          <a:p>
            <a:pPr lvl="1"/>
            <a:r>
              <a:rPr lang="cs-CZ" dirty="0"/>
              <a:t>jednání živého nástroje za některé z okolností vylučujících protiprávnost</a:t>
            </a:r>
          </a:p>
          <a:p>
            <a:pPr lvl="1"/>
            <a:r>
              <a:rPr lang="cs-CZ" dirty="0"/>
              <a:t>omylu živého nástroje </a:t>
            </a:r>
          </a:p>
          <a:p>
            <a:pPr lvl="1"/>
            <a:r>
              <a:rPr lang="cs-CZ" dirty="0"/>
              <a:t>absence zavinění živého nástroje </a:t>
            </a:r>
          </a:p>
        </p:txBody>
      </p:sp>
    </p:spTree>
    <p:extLst>
      <p:ext uri="{BB962C8B-B14F-4D97-AF65-F5344CB8AC3E}">
        <p14:creationId xmlns:p14="http://schemas.microsoft.com/office/powerpoint/2010/main" val="57752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D5B9DB-C0FC-4063-9F8A-F0A836589F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F5419B-E2EA-4A8E-9AF9-148E7612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stránka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A4B9B5-3BAC-4659-B0C4-4CB810EF8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TČ projevuje v objektivní realitě, obligatorní znaky jsou:</a:t>
            </a:r>
          </a:p>
          <a:p>
            <a:r>
              <a:rPr lang="cs-CZ" dirty="0"/>
              <a:t>jednání</a:t>
            </a:r>
          </a:p>
          <a:p>
            <a:pPr lvl="1"/>
            <a:r>
              <a:rPr lang="cs-CZ" dirty="0"/>
              <a:t>komisivní </a:t>
            </a:r>
          </a:p>
          <a:p>
            <a:pPr lvl="1"/>
            <a:r>
              <a:rPr lang="cs-CZ" dirty="0"/>
              <a:t>omisivní</a:t>
            </a:r>
          </a:p>
          <a:p>
            <a:r>
              <a:rPr lang="cs-CZ" dirty="0"/>
              <a:t>následek</a:t>
            </a:r>
          </a:p>
          <a:p>
            <a:pPr lvl="1"/>
            <a:r>
              <a:rPr lang="cs-CZ" dirty="0"/>
              <a:t>poruchový</a:t>
            </a:r>
          </a:p>
          <a:p>
            <a:pPr lvl="1"/>
            <a:r>
              <a:rPr lang="cs-CZ" dirty="0"/>
              <a:t>ohrožovací</a:t>
            </a:r>
          </a:p>
          <a:p>
            <a:r>
              <a:rPr lang="cs-CZ" dirty="0"/>
              <a:t>příčinný vztah (kauzální nexus) mezi jednáním a následkem</a:t>
            </a:r>
          </a:p>
          <a:p>
            <a:r>
              <a:rPr lang="cs-CZ" dirty="0"/>
              <a:t>fakultativní znaky</a:t>
            </a:r>
          </a:p>
          <a:p>
            <a:pPr lvl="1"/>
            <a:r>
              <a:rPr lang="cs-CZ" dirty="0"/>
              <a:t>místo, čas a způsob spáchání trestného činu</a:t>
            </a:r>
          </a:p>
        </p:txBody>
      </p:sp>
    </p:spTree>
    <p:extLst>
      <p:ext uri="{BB962C8B-B14F-4D97-AF65-F5344CB8AC3E}">
        <p14:creationId xmlns:p14="http://schemas.microsoft.com/office/powerpoint/2010/main" val="223104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64D523-5133-4673-B2EA-100902105F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A88DC40-2C25-4F90-8719-8874FB3B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stránka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936402-B44D-4710-9BDF-912392759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psychický vztah pachatele k jeho jednání a jeho následku</a:t>
            </a:r>
          </a:p>
          <a:p>
            <a:r>
              <a:rPr lang="cs-CZ" dirty="0"/>
              <a:t>jediný obligatorní znak – zavinění </a:t>
            </a:r>
          </a:p>
          <a:p>
            <a:pPr lvl="1"/>
            <a:r>
              <a:rPr lang="cs-CZ" dirty="0"/>
              <a:t>úmysl přímý</a:t>
            </a:r>
          </a:p>
          <a:p>
            <a:pPr lvl="1"/>
            <a:r>
              <a:rPr lang="cs-CZ" dirty="0"/>
              <a:t>úmysl nepřímý</a:t>
            </a:r>
          </a:p>
          <a:p>
            <a:pPr lvl="1"/>
            <a:r>
              <a:rPr lang="cs-CZ" dirty="0"/>
              <a:t>nedbalost vědomá</a:t>
            </a:r>
          </a:p>
          <a:p>
            <a:pPr lvl="1"/>
            <a:r>
              <a:rPr lang="cs-CZ" dirty="0"/>
              <a:t>nedbalost nevědomá</a:t>
            </a:r>
          </a:p>
          <a:p>
            <a:r>
              <a:rPr lang="cs-CZ" dirty="0"/>
              <a:t>fakultativní znaky </a:t>
            </a:r>
          </a:p>
          <a:p>
            <a:pPr lvl="1"/>
            <a:r>
              <a:rPr lang="cs-CZ" dirty="0"/>
              <a:t>pohnutka</a:t>
            </a:r>
          </a:p>
          <a:p>
            <a:pPr lvl="1"/>
            <a:r>
              <a:rPr lang="cs-CZ" dirty="0"/>
              <a:t>cíl</a:t>
            </a:r>
          </a:p>
          <a:p>
            <a:pPr lvl="1"/>
            <a:r>
              <a:rPr lang="cs-CZ" dirty="0"/>
              <a:t>záměr</a:t>
            </a:r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572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F1CC9A-3080-487B-98C4-C69CDA253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2131900-C43A-42FF-937B-06753E03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Úmysl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55D8DE-178A-405A-8BDA-D5B0BCC20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přímý </a:t>
            </a:r>
          </a:p>
          <a:p>
            <a:pPr lvl="1"/>
            <a:r>
              <a:rPr lang="cs-CZ" dirty="0"/>
              <a:t>pachatel chtěl způsobem uvedeným v trestním zákoně porušit nebo ohrozit zájem chráněný takovým zákonem</a:t>
            </a:r>
          </a:p>
          <a:p>
            <a:r>
              <a:rPr lang="cs-CZ" dirty="0"/>
              <a:t>nepřímý</a:t>
            </a:r>
          </a:p>
          <a:p>
            <a:pPr lvl="1"/>
            <a:r>
              <a:rPr lang="cs-CZ" dirty="0"/>
              <a:t>pachatel věděl, že svým jednáním může takové porušení nebo ohrožení způsobit, a pro případ, že je způsobí, byl s tím srozuměn</a:t>
            </a:r>
          </a:p>
          <a:p>
            <a:pPr lvl="1"/>
            <a:r>
              <a:rPr lang="cs-CZ" dirty="0"/>
              <a:t>srozuměním se rozumí i smíření pachatele s tím, že způsobem uvedeným v trestním zákoně může porušit nebo ohrozit zájem chráněný takovým zákonem.</a:t>
            </a:r>
          </a:p>
          <a:p>
            <a:r>
              <a:rPr lang="cs-CZ" dirty="0"/>
              <a:t>+ kvalifikovaná forma </a:t>
            </a:r>
          </a:p>
          <a:p>
            <a:pPr lvl="1"/>
            <a:r>
              <a:rPr lang="cs-CZ" dirty="0"/>
              <a:t>rozmysl</a:t>
            </a:r>
          </a:p>
          <a:p>
            <a:pPr lvl="1"/>
            <a:r>
              <a:rPr lang="cs-CZ" dirty="0"/>
              <a:t>předchozí uvážení</a:t>
            </a:r>
          </a:p>
        </p:txBody>
      </p:sp>
    </p:spTree>
    <p:extLst>
      <p:ext uri="{BB962C8B-B14F-4D97-AF65-F5344CB8AC3E}">
        <p14:creationId xmlns:p14="http://schemas.microsoft.com/office/powerpoint/2010/main" val="141258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B97B83-9615-45DA-8F23-E58A9CBF11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13. 2. 2019  – Základy trestní odpovědnosti a nedostatek trestnosti činu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C87225B-C17E-4D21-8AA7-3CF4A78B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Nedbalost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5CEC5A-187D-4554-AD04-621084FC9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vědomá </a:t>
            </a:r>
          </a:p>
          <a:p>
            <a:pPr lvl="1"/>
            <a:r>
              <a:rPr lang="cs-CZ" dirty="0"/>
              <a:t>pachatel věděl, že může způsobem uvedeným v trestním zákoně porušit nebo ohrozit zájem chráněný takovým zákonem, ale bez přiměřených důvodů spoléhal, že takové porušení nebo ohrožení nezpůsobí</a:t>
            </a:r>
          </a:p>
          <a:p>
            <a:r>
              <a:rPr lang="cs-CZ" dirty="0"/>
              <a:t>nevědomá </a:t>
            </a:r>
          </a:p>
          <a:p>
            <a:pPr lvl="1"/>
            <a:r>
              <a:rPr lang="cs-CZ" dirty="0"/>
              <a:t>nevěděl, že svým jednáním může takové porušení nebo ohrožení způsobit, ač o tom vzhledem k okolnostem a k svým osobním poměrům vědět měl a mohl</a:t>
            </a:r>
          </a:p>
          <a:p>
            <a:r>
              <a:rPr lang="cs-CZ" dirty="0"/>
              <a:t>+ kvalifikovaná forma – hrubá nedbalost</a:t>
            </a:r>
          </a:p>
          <a:p>
            <a:pPr lvl="1"/>
            <a:r>
              <a:rPr lang="cs-CZ" dirty="0"/>
              <a:t>přístup pachatele k požadavku náležité opatrnosti svědčí o zřejmé bezohlednosti pachatele k zájmům chráněným trestním zákonem</a:t>
            </a:r>
          </a:p>
        </p:txBody>
      </p:sp>
    </p:spTree>
    <p:extLst>
      <p:ext uri="{BB962C8B-B14F-4D97-AF65-F5344CB8AC3E}">
        <p14:creationId xmlns:p14="http://schemas.microsoft.com/office/powerpoint/2010/main" val="13536339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1106</TotalTime>
  <Words>3262</Words>
  <Application>Microsoft Office PowerPoint</Application>
  <PresentationFormat>Širokoúhlá obrazovka</PresentationFormat>
  <Paragraphs>359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Tahoma</vt:lpstr>
      <vt:lpstr>Wingdings</vt:lpstr>
      <vt:lpstr>Prezentace_MU_CZ</vt:lpstr>
      <vt:lpstr>Základy trestní odpovědnosti a nedostatek trestnosti činu </vt:lpstr>
      <vt:lpstr>Formální stránka trestného činu </vt:lpstr>
      <vt:lpstr>Skutkový děj, skutkový stav, skutek</vt:lpstr>
      <vt:lpstr>Subjekt</vt:lpstr>
      <vt:lpstr>Nepřímý pachatel </vt:lpstr>
      <vt:lpstr>Objektivní stránka</vt:lpstr>
      <vt:lpstr>Subjektivní stránka</vt:lpstr>
      <vt:lpstr>Úmysl</vt:lpstr>
      <vt:lpstr>Nedbalost</vt:lpstr>
      <vt:lpstr>Požadavky na zavinění</vt:lpstr>
      <vt:lpstr>Objekt</vt:lpstr>
      <vt:lpstr>Omyl v trestním právu</vt:lpstr>
      <vt:lpstr>Omyl skutkový </vt:lpstr>
      <vt:lpstr>Omyl právní </vt:lpstr>
      <vt:lpstr>Třídění skutkových podstat</vt:lpstr>
      <vt:lpstr>Materiální stránka trestného činu</vt:lpstr>
      <vt:lpstr>Roviny subsidiarity trestní represe</vt:lpstr>
      <vt:lpstr>Formy trestného činu</vt:lpstr>
      <vt:lpstr>Vývojová stadia trestného činu</vt:lpstr>
      <vt:lpstr>Formy trestné součinnosti</vt:lpstr>
      <vt:lpstr>Spolupachatelství</vt:lpstr>
      <vt:lpstr>Účastenství v užším slova smyslu</vt:lpstr>
      <vt:lpstr>Mnohost trestných činů </vt:lpstr>
      <vt:lpstr>Význam recidivy a souběhu</vt:lpstr>
      <vt:lpstr>Nedostatek trestnosti činu</vt:lpstr>
      <vt:lpstr>Okolnosti vylučující protiprávnost</vt:lpstr>
      <vt:lpstr>Krajní nouze</vt:lpstr>
      <vt:lpstr>Nutná obrana</vt:lpstr>
      <vt:lpstr>Svolení poškozeného </vt:lpstr>
      <vt:lpstr>Okolnosti způsobující zánik trestnosti </vt:lpstr>
      <vt:lpstr>Účinná lítost </vt:lpstr>
      <vt:lpstr>Promlčení trestní odpovědnosti</vt:lpstr>
      <vt:lpstr>Trestně neodpovědný pachatel činu jinak trestného</vt:lpstr>
      <vt:lpstr>Trestní odpovědnost mladistvého </vt:lpstr>
      <vt:lpstr>Trestní odpovědnost právnické osoby</vt:lpstr>
      <vt:lpstr>TČ PO a přičitatelnost TČ PO</vt:lpstr>
      <vt:lpstr>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trestního práva hmotného a procesního I</dc:title>
  <dc:creator>Uživatel</dc:creator>
  <cp:lastModifiedBy>Uživatel</cp:lastModifiedBy>
  <cp:revision>24</cp:revision>
  <cp:lastPrinted>1601-01-01T00:00:00Z</cp:lastPrinted>
  <dcterms:created xsi:type="dcterms:W3CDTF">2019-02-12T19:36:44Z</dcterms:created>
  <dcterms:modified xsi:type="dcterms:W3CDTF">2019-02-13T14:03:11Z</dcterms:modified>
</cp:coreProperties>
</file>