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0"/>
  </p:notesMasterIdLst>
  <p:handoutMasterIdLst>
    <p:handoutMasterId r:id="rId61"/>
  </p:handoutMasterIdLst>
  <p:sldIdLst>
    <p:sldId id="256" r:id="rId2"/>
    <p:sldId id="257" r:id="rId3"/>
    <p:sldId id="368" r:id="rId4"/>
    <p:sldId id="263" r:id="rId5"/>
    <p:sldId id="258" r:id="rId6"/>
    <p:sldId id="379" r:id="rId7"/>
    <p:sldId id="380" r:id="rId8"/>
    <p:sldId id="381" r:id="rId9"/>
    <p:sldId id="382" r:id="rId10"/>
    <p:sldId id="264" r:id="rId11"/>
    <p:sldId id="361" r:id="rId12"/>
    <p:sldId id="383" r:id="rId13"/>
    <p:sldId id="384" r:id="rId14"/>
    <p:sldId id="386" r:id="rId15"/>
    <p:sldId id="387" r:id="rId16"/>
    <p:sldId id="388" r:id="rId17"/>
    <p:sldId id="389" r:id="rId18"/>
    <p:sldId id="265" r:id="rId19"/>
    <p:sldId id="262" r:id="rId20"/>
    <p:sldId id="401" r:id="rId21"/>
    <p:sldId id="402" r:id="rId22"/>
    <p:sldId id="403" r:id="rId23"/>
    <p:sldId id="328" r:id="rId24"/>
    <p:sldId id="329" r:id="rId25"/>
    <p:sldId id="324" r:id="rId26"/>
    <p:sldId id="269" r:id="rId27"/>
    <p:sldId id="404" r:id="rId28"/>
    <p:sldId id="405" r:id="rId29"/>
    <p:sldId id="406" r:id="rId30"/>
    <p:sldId id="407" r:id="rId31"/>
    <p:sldId id="362" r:id="rId32"/>
    <p:sldId id="363" r:id="rId33"/>
    <p:sldId id="364" r:id="rId34"/>
    <p:sldId id="365" r:id="rId35"/>
    <p:sldId id="410" r:id="rId36"/>
    <p:sldId id="366" r:id="rId37"/>
    <p:sldId id="367" r:id="rId38"/>
    <p:sldId id="391" r:id="rId39"/>
    <p:sldId id="393" r:id="rId40"/>
    <p:sldId id="394" r:id="rId41"/>
    <p:sldId id="396" r:id="rId42"/>
    <p:sldId id="397" r:id="rId43"/>
    <p:sldId id="399" r:id="rId44"/>
    <p:sldId id="400" r:id="rId45"/>
    <p:sldId id="369" r:id="rId46"/>
    <p:sldId id="370" r:id="rId47"/>
    <p:sldId id="371" r:id="rId48"/>
    <p:sldId id="411" r:id="rId49"/>
    <p:sldId id="412" r:id="rId50"/>
    <p:sldId id="372" r:id="rId51"/>
    <p:sldId id="413" r:id="rId52"/>
    <p:sldId id="414" r:id="rId53"/>
    <p:sldId id="415" r:id="rId54"/>
    <p:sldId id="376" r:id="rId55"/>
    <p:sldId id="377" r:id="rId56"/>
    <p:sldId id="378" r:id="rId57"/>
    <p:sldId id="302" r:id="rId58"/>
    <p:sldId id="301" r:id="rId5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Čep" initials="DČ" lastIdx="2" clrIdx="0">
    <p:extLst>
      <p:ext uri="{19B8F6BF-5375-455C-9EA6-DF929625EA0E}">
        <p15:presenceInfo xmlns:p15="http://schemas.microsoft.com/office/powerpoint/2012/main" userId="David Če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3817" autoAdjust="0"/>
  </p:normalViewPr>
  <p:slideViewPr>
    <p:cSldViewPr snapToGrid="0">
      <p:cViewPr varScale="1">
        <p:scale>
          <a:sx n="60" d="100"/>
          <a:sy n="60" d="100"/>
        </p:scale>
        <p:origin x="884" y="3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sz="1000" dirty="0">
              <a:latin typeface="Garamond" panose="02020404030301010803" pitchFamily="18" charset="0"/>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64118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21</a:t>
            </a:fld>
            <a:endParaRPr lang="cs-CZ" altLang="cs-CZ"/>
          </a:p>
        </p:txBody>
      </p:sp>
    </p:spTree>
    <p:extLst>
      <p:ext uri="{BB962C8B-B14F-4D97-AF65-F5344CB8AC3E}">
        <p14:creationId xmlns:p14="http://schemas.microsoft.com/office/powerpoint/2010/main" val="327023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22</a:t>
            </a:fld>
            <a:endParaRPr lang="cs-CZ" altLang="cs-CZ"/>
          </a:p>
        </p:txBody>
      </p:sp>
    </p:spTree>
    <p:extLst>
      <p:ext uri="{BB962C8B-B14F-4D97-AF65-F5344CB8AC3E}">
        <p14:creationId xmlns:p14="http://schemas.microsoft.com/office/powerpoint/2010/main" val="2729211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24</a:t>
            </a:fld>
            <a:endParaRPr lang="cs-CZ" altLang="cs-CZ"/>
          </a:p>
        </p:txBody>
      </p:sp>
    </p:spTree>
    <p:extLst>
      <p:ext uri="{BB962C8B-B14F-4D97-AF65-F5344CB8AC3E}">
        <p14:creationId xmlns:p14="http://schemas.microsoft.com/office/powerpoint/2010/main" val="2828600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26</a:t>
            </a:fld>
            <a:endParaRPr lang="cs-CZ" altLang="cs-CZ"/>
          </a:p>
        </p:txBody>
      </p:sp>
    </p:spTree>
    <p:extLst>
      <p:ext uri="{BB962C8B-B14F-4D97-AF65-F5344CB8AC3E}">
        <p14:creationId xmlns:p14="http://schemas.microsoft.com/office/powerpoint/2010/main" val="2935214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27</a:t>
            </a:fld>
            <a:endParaRPr lang="cs-CZ" altLang="cs-CZ"/>
          </a:p>
        </p:txBody>
      </p:sp>
    </p:spTree>
    <p:extLst>
      <p:ext uri="{BB962C8B-B14F-4D97-AF65-F5344CB8AC3E}">
        <p14:creationId xmlns:p14="http://schemas.microsoft.com/office/powerpoint/2010/main" val="192377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28</a:t>
            </a:fld>
            <a:endParaRPr lang="cs-CZ" altLang="cs-CZ"/>
          </a:p>
        </p:txBody>
      </p:sp>
    </p:spTree>
    <p:extLst>
      <p:ext uri="{BB962C8B-B14F-4D97-AF65-F5344CB8AC3E}">
        <p14:creationId xmlns:p14="http://schemas.microsoft.com/office/powerpoint/2010/main" val="1954399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29</a:t>
            </a:fld>
            <a:endParaRPr lang="cs-CZ" altLang="cs-CZ"/>
          </a:p>
        </p:txBody>
      </p:sp>
    </p:spTree>
    <p:extLst>
      <p:ext uri="{BB962C8B-B14F-4D97-AF65-F5344CB8AC3E}">
        <p14:creationId xmlns:p14="http://schemas.microsoft.com/office/powerpoint/2010/main" val="1844688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30</a:t>
            </a:fld>
            <a:endParaRPr lang="cs-CZ" altLang="cs-CZ"/>
          </a:p>
        </p:txBody>
      </p:sp>
    </p:spTree>
    <p:extLst>
      <p:ext uri="{BB962C8B-B14F-4D97-AF65-F5344CB8AC3E}">
        <p14:creationId xmlns:p14="http://schemas.microsoft.com/office/powerpoint/2010/main" val="1123263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32</a:t>
            </a:fld>
            <a:endParaRPr lang="cs-CZ" altLang="cs-CZ"/>
          </a:p>
        </p:txBody>
      </p:sp>
    </p:spTree>
    <p:extLst>
      <p:ext uri="{BB962C8B-B14F-4D97-AF65-F5344CB8AC3E}">
        <p14:creationId xmlns:p14="http://schemas.microsoft.com/office/powerpoint/2010/main" val="164674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34</a:t>
            </a:fld>
            <a:endParaRPr lang="cs-CZ" altLang="cs-CZ"/>
          </a:p>
        </p:txBody>
      </p:sp>
    </p:spTree>
    <p:extLst>
      <p:ext uri="{BB962C8B-B14F-4D97-AF65-F5344CB8AC3E}">
        <p14:creationId xmlns:p14="http://schemas.microsoft.com/office/powerpoint/2010/main" val="1365824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sz="1000" dirty="0">
              <a:latin typeface="Garamond" panose="02020404030301010803" pitchFamily="18" charset="0"/>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1715767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35</a:t>
            </a:fld>
            <a:endParaRPr lang="cs-CZ" altLang="cs-CZ"/>
          </a:p>
        </p:txBody>
      </p:sp>
    </p:spTree>
    <p:extLst>
      <p:ext uri="{BB962C8B-B14F-4D97-AF65-F5344CB8AC3E}">
        <p14:creationId xmlns:p14="http://schemas.microsoft.com/office/powerpoint/2010/main" val="3857019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37</a:t>
            </a:fld>
            <a:endParaRPr lang="cs-CZ" altLang="cs-CZ"/>
          </a:p>
        </p:txBody>
      </p:sp>
    </p:spTree>
    <p:extLst>
      <p:ext uri="{BB962C8B-B14F-4D97-AF65-F5344CB8AC3E}">
        <p14:creationId xmlns:p14="http://schemas.microsoft.com/office/powerpoint/2010/main" val="3281888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38</a:t>
            </a:fld>
            <a:endParaRPr lang="cs-CZ" altLang="cs-CZ"/>
          </a:p>
        </p:txBody>
      </p:sp>
    </p:spTree>
    <p:extLst>
      <p:ext uri="{BB962C8B-B14F-4D97-AF65-F5344CB8AC3E}">
        <p14:creationId xmlns:p14="http://schemas.microsoft.com/office/powerpoint/2010/main" val="21387410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39</a:t>
            </a:fld>
            <a:endParaRPr lang="cs-CZ" altLang="cs-CZ"/>
          </a:p>
        </p:txBody>
      </p:sp>
    </p:spTree>
    <p:extLst>
      <p:ext uri="{BB962C8B-B14F-4D97-AF65-F5344CB8AC3E}">
        <p14:creationId xmlns:p14="http://schemas.microsoft.com/office/powerpoint/2010/main" val="1827322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40</a:t>
            </a:fld>
            <a:endParaRPr lang="cs-CZ" altLang="cs-CZ"/>
          </a:p>
        </p:txBody>
      </p:sp>
    </p:spTree>
    <p:extLst>
      <p:ext uri="{BB962C8B-B14F-4D97-AF65-F5344CB8AC3E}">
        <p14:creationId xmlns:p14="http://schemas.microsoft.com/office/powerpoint/2010/main" val="1426636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41</a:t>
            </a:fld>
            <a:endParaRPr lang="cs-CZ" altLang="cs-CZ"/>
          </a:p>
        </p:txBody>
      </p:sp>
    </p:spTree>
    <p:extLst>
      <p:ext uri="{BB962C8B-B14F-4D97-AF65-F5344CB8AC3E}">
        <p14:creationId xmlns:p14="http://schemas.microsoft.com/office/powerpoint/2010/main" val="1481317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42</a:t>
            </a:fld>
            <a:endParaRPr lang="cs-CZ" altLang="cs-CZ"/>
          </a:p>
        </p:txBody>
      </p:sp>
    </p:spTree>
    <p:extLst>
      <p:ext uri="{BB962C8B-B14F-4D97-AF65-F5344CB8AC3E}">
        <p14:creationId xmlns:p14="http://schemas.microsoft.com/office/powerpoint/2010/main" val="20223351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43</a:t>
            </a:fld>
            <a:endParaRPr lang="cs-CZ" altLang="cs-CZ"/>
          </a:p>
        </p:txBody>
      </p:sp>
    </p:spTree>
    <p:extLst>
      <p:ext uri="{BB962C8B-B14F-4D97-AF65-F5344CB8AC3E}">
        <p14:creationId xmlns:p14="http://schemas.microsoft.com/office/powerpoint/2010/main" val="3675681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b="1"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44</a:t>
            </a:fld>
            <a:endParaRPr lang="cs-CZ" altLang="cs-CZ"/>
          </a:p>
        </p:txBody>
      </p:sp>
    </p:spTree>
    <p:extLst>
      <p:ext uri="{BB962C8B-B14F-4D97-AF65-F5344CB8AC3E}">
        <p14:creationId xmlns:p14="http://schemas.microsoft.com/office/powerpoint/2010/main" val="965099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sz="1000" dirty="0">
              <a:latin typeface="Garamond" panose="02020404030301010803" pitchFamily="18" charset="0"/>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13</a:t>
            </a:fld>
            <a:endParaRPr lang="cs-CZ" altLang="cs-CZ"/>
          </a:p>
        </p:txBody>
      </p:sp>
    </p:spTree>
    <p:extLst>
      <p:ext uri="{BB962C8B-B14F-4D97-AF65-F5344CB8AC3E}">
        <p14:creationId xmlns:p14="http://schemas.microsoft.com/office/powerpoint/2010/main" val="157456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sz="1000" dirty="0">
              <a:latin typeface="Garamond" panose="02020404030301010803" pitchFamily="18" charset="0"/>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626091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sz="1000" dirty="0">
              <a:latin typeface="Garamond" panose="02020404030301010803" pitchFamily="18" charset="0"/>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1230739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sz="1000" dirty="0">
              <a:latin typeface="Garamond" panose="02020404030301010803" pitchFamily="18" charset="0"/>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16</a:t>
            </a:fld>
            <a:endParaRPr lang="cs-CZ" altLang="cs-CZ"/>
          </a:p>
        </p:txBody>
      </p:sp>
    </p:spTree>
    <p:extLst>
      <p:ext uri="{BB962C8B-B14F-4D97-AF65-F5344CB8AC3E}">
        <p14:creationId xmlns:p14="http://schemas.microsoft.com/office/powerpoint/2010/main" val="1371577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sz="1000" dirty="0">
              <a:latin typeface="Garamond" panose="02020404030301010803" pitchFamily="18" charset="0"/>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17</a:t>
            </a:fld>
            <a:endParaRPr lang="cs-CZ" altLang="cs-CZ"/>
          </a:p>
        </p:txBody>
      </p:sp>
    </p:spTree>
    <p:extLst>
      <p:ext uri="{BB962C8B-B14F-4D97-AF65-F5344CB8AC3E}">
        <p14:creationId xmlns:p14="http://schemas.microsoft.com/office/powerpoint/2010/main" val="86339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19</a:t>
            </a:fld>
            <a:endParaRPr lang="cs-CZ" altLang="cs-CZ"/>
          </a:p>
        </p:txBody>
      </p:sp>
    </p:spTree>
    <p:extLst>
      <p:ext uri="{BB962C8B-B14F-4D97-AF65-F5344CB8AC3E}">
        <p14:creationId xmlns:p14="http://schemas.microsoft.com/office/powerpoint/2010/main" val="850100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20</a:t>
            </a:fld>
            <a:endParaRPr lang="cs-CZ" altLang="cs-CZ"/>
          </a:p>
        </p:txBody>
      </p:sp>
    </p:spTree>
    <p:extLst>
      <p:ext uri="{BB962C8B-B14F-4D97-AF65-F5344CB8AC3E}">
        <p14:creationId xmlns:p14="http://schemas.microsoft.com/office/powerpoint/2010/main" val="3977263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baseline="0">
                <a:solidFill>
                  <a:schemeClr val="bg1"/>
                </a:solidFill>
                <a:latin typeface="Garamond" panose="02020404030301010803" pitchFamily="18" charset="0"/>
              </a:defRPr>
            </a:lvl1pPr>
          </a:lstStyle>
          <a:p>
            <a:r>
              <a:rPr lang="pt-BR" dirty="0"/>
              <a:t>Úvodní seminář TPH I/ Katedra trestního práva</a:t>
            </a:r>
            <a:endParaRPr lang="en-GB"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baseline="0">
                <a:solidFill>
                  <a:schemeClr val="bg1"/>
                </a:solidFill>
                <a:latin typeface="Garamond" panose="02020404030301010803" pitchFamily="18" charset="0"/>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238272"/>
            <a:ext cx="11361600" cy="1171580"/>
          </a:xfrm>
        </p:spPr>
        <p:txBody>
          <a:bodyPr anchor="ctr"/>
          <a:lstStyle>
            <a:lvl1pPr algn="l">
              <a:lnSpc>
                <a:spcPts val="4400"/>
              </a:lnSpc>
              <a:defRPr sz="5400" cap="all" baseline="0">
                <a:solidFill>
                  <a:schemeClr val="bg1"/>
                </a:solidFill>
                <a:latin typeface="Garamond" panose="02020404030301010803" pitchFamily="18" charset="0"/>
              </a:defRPr>
            </a:lvl1pPr>
          </a:lstStyle>
          <a:p>
            <a:r>
              <a:rPr lang="cs-CZ" dirty="0"/>
              <a:t>Kliknutím lze upravit styl</a:t>
            </a:r>
          </a:p>
        </p:txBody>
      </p:sp>
      <p:sp>
        <p:nvSpPr>
          <p:cNvPr id="8" name="Podnadpis 2"/>
          <p:cNvSpPr>
            <a:spLocks noGrp="1"/>
          </p:cNvSpPr>
          <p:nvPr>
            <p:ph type="subTitle" idx="1"/>
          </p:nvPr>
        </p:nvSpPr>
        <p:spPr>
          <a:xfrm>
            <a:off x="398502" y="4116402"/>
            <a:ext cx="11361600" cy="1389876"/>
          </a:xfrm>
        </p:spPr>
        <p:txBody>
          <a:bodyPr anchor="ctr"/>
          <a:lstStyle>
            <a:lvl1pPr marL="0" indent="0" algn="l">
              <a:buNone/>
              <a:defRPr lang="cs-CZ" sz="4400" b="0" cap="all" baseline="0" dirty="0">
                <a:solidFill>
                  <a:schemeClr val="bg1"/>
                </a:solidFill>
                <a:latin typeface="Garamond" panose="02020404030301010803" pitchFamily="18" charset="0"/>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baseline="0">
                <a:solidFill>
                  <a:schemeClr val="bg1"/>
                </a:solidFill>
                <a:latin typeface="Garamond" panose="02020404030301010803" pitchFamily="18" charset="0"/>
              </a:defRPr>
            </a:lvl1pPr>
          </a:lstStyle>
          <a:p>
            <a:r>
              <a:rPr lang="pt-BR" dirty="0"/>
              <a:t>Úvodní seminář TPH I/ Katedra trestního práva</a:t>
            </a:r>
            <a:endParaRPr lang="en-GB"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baseline="0">
                <a:solidFill>
                  <a:schemeClr val="bg1"/>
                </a:solidFill>
                <a:latin typeface="Garamond" panose="02020404030301010803" pitchFamily="18" charset="0"/>
              </a:defRPr>
            </a:lvl1pPr>
          </a:lstStyle>
          <a:p>
            <a:fld id="{0DE708CC-0C3F-4567-9698-B54C0F35BD31}" type="slidenum">
              <a:rPr lang="cs-CZ" altLang="cs-CZ" smtClean="0"/>
              <a:pPr/>
              <a:t>‹#›</a:t>
            </a:fld>
            <a:endParaRPr lang="cs-CZ" alt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
        <p:nvSpPr>
          <p:cNvPr id="9" name="Nadpis 12">
            <a:extLst>
              <a:ext uri="{FF2B5EF4-FFF2-40B4-BE49-F238E27FC236}">
                <a16:creationId xmlns:a16="http://schemas.microsoft.com/office/drawing/2014/main" id="{01C45E5E-2CCB-4758-82EE-CD8FCC308272}"/>
              </a:ext>
            </a:extLst>
          </p:cNvPr>
          <p:cNvSpPr>
            <a:spLocks noGrp="1"/>
          </p:cNvSpPr>
          <p:nvPr>
            <p:ph type="title"/>
          </p:nvPr>
        </p:nvSpPr>
        <p:spPr>
          <a:xfrm>
            <a:off x="2270504" y="414000"/>
            <a:ext cx="8473696" cy="1278002"/>
          </a:xfrm>
        </p:spPr>
        <p:txBody>
          <a:bodyPr anchor="ctr"/>
          <a:lstStyle>
            <a:lvl1pPr algn="ctr">
              <a:defRPr sz="4400" cap="all" baseline="0">
                <a:solidFill>
                  <a:schemeClr val="bg1"/>
                </a:solidFill>
                <a:latin typeface="Garamond" panose="02020404030301010803" pitchFamily="18" charset="0"/>
              </a:defRPr>
            </a:lvl1pPr>
          </a:lstStyle>
          <a:p>
            <a:r>
              <a:rPr lang="cs-CZ" dirty="0"/>
              <a:t>Kliknutím lze upravit styl.</a:t>
            </a:r>
          </a:p>
        </p:txBody>
      </p:sp>
      <p:sp>
        <p:nvSpPr>
          <p:cNvPr id="10" name="Zástupný symbol pro obsah 2">
            <a:extLst>
              <a:ext uri="{FF2B5EF4-FFF2-40B4-BE49-F238E27FC236}">
                <a16:creationId xmlns:a16="http://schemas.microsoft.com/office/drawing/2014/main" id="{5848606A-F6CE-44C0-8E60-53061ECE4264}"/>
              </a:ext>
            </a:extLst>
          </p:cNvPr>
          <p:cNvSpPr>
            <a:spLocks noGrp="1"/>
          </p:cNvSpPr>
          <p:nvPr>
            <p:ph idx="1"/>
          </p:nvPr>
        </p:nvSpPr>
        <p:spPr>
          <a:xfrm>
            <a:off x="720000" y="2007704"/>
            <a:ext cx="10753200" cy="3824296"/>
          </a:xfrm>
          <a:prstGeom prst="rect">
            <a:avLst/>
          </a:prstGeom>
        </p:spPr>
        <p:txBody>
          <a:bodyPr/>
          <a:lstStyle>
            <a:lvl1pPr marL="252000" indent="-180000">
              <a:lnSpc>
                <a:spcPct val="150000"/>
              </a:lnSpc>
              <a:buClr>
                <a:schemeClr val="bg1"/>
              </a:buClr>
              <a:buSzPct val="120000"/>
              <a:buFont typeface="Garamond" panose="02020404030301010803" pitchFamily="18" charset="0"/>
              <a:buChar char="›"/>
              <a:defRPr b="0" baseline="0">
                <a:solidFill>
                  <a:schemeClr val="bg1"/>
                </a:solidFill>
                <a:latin typeface="Garamond" panose="02020404030301010803" pitchFamily="18" charset="0"/>
              </a:defRPr>
            </a:lvl1pPr>
            <a:lvl2pPr marL="504000" indent="-180000">
              <a:lnSpc>
                <a:spcPct val="100000"/>
              </a:lnSpc>
              <a:buClr>
                <a:schemeClr val="bg1"/>
              </a:buClr>
              <a:buSzPct val="120000"/>
              <a:buFont typeface="Garamond" panose="02020404030301010803" pitchFamily="18" charset="0"/>
              <a:buChar char="›"/>
              <a:defRPr sz="2000" baseline="0">
                <a:solidFill>
                  <a:schemeClr val="bg1"/>
                </a:solidFill>
                <a:latin typeface="Garamond" panose="02020404030301010803" pitchFamily="18" charset="0"/>
              </a:defRPr>
            </a:lvl2pPr>
            <a:lvl3pPr marL="1200150" indent="-285750">
              <a:buClr>
                <a:schemeClr val="bg1"/>
              </a:buClr>
              <a:buSzPct val="120000"/>
              <a:buFont typeface="Garamond" panose="02020404030301010803" pitchFamily="18" charset="0"/>
              <a:buChar char="›"/>
              <a:defRPr baseline="0">
                <a:solidFill>
                  <a:schemeClr val="bg1"/>
                </a:solidFill>
                <a:latin typeface="Garamond" panose="02020404030301010803" pitchFamily="18" charset="0"/>
              </a:defRPr>
            </a:lvl3pPr>
          </a:lstStyle>
          <a:p>
            <a:pPr lvl="0"/>
            <a:r>
              <a:rPr lang="cs-CZ" dirty="0"/>
              <a:t>Upravte styly předlohy textu.</a:t>
            </a:r>
          </a:p>
          <a:p>
            <a:pPr lvl="1"/>
            <a:r>
              <a:rPr lang="cs-CZ" dirty="0"/>
              <a:t>Druhá úroveň</a:t>
            </a:r>
          </a:p>
          <a:p>
            <a:pPr lvl="2"/>
            <a:r>
              <a:rPr lang="cs-CZ" dirty="0"/>
              <a:t>Třetí úroveň</a:t>
            </a:r>
          </a:p>
        </p:txBody>
      </p:sp>
    </p:spTree>
    <p:extLst>
      <p:ext uri="{BB962C8B-B14F-4D97-AF65-F5344CB8AC3E}">
        <p14:creationId xmlns:p14="http://schemas.microsoft.com/office/powerpoint/2010/main" val="1065952568"/>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dirty="0"/>
              <a:t>Kliknutím lze upravit styl.</a:t>
            </a:r>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dirty="0"/>
              <a:t>Upravte styly předlohy textu.</a:t>
            </a:r>
          </a:p>
          <a:p>
            <a:pPr lvl="1"/>
            <a:r>
              <a:rPr lang="cs-CZ" dirty="0"/>
              <a:t>Druhá úroveň</a:t>
            </a:r>
          </a:p>
          <a:p>
            <a:pPr lvl="2"/>
            <a:r>
              <a:rPr lang="cs-CZ" dirty="0"/>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92" r:id="rId1"/>
    <p:sldLayoutId id="2147483690" r:id="rId2"/>
    <p:sldLayoutId id="2147483694" r:id="rId3"/>
    <p:sldLayoutId id="2147483678" r:id="rId4"/>
    <p:sldLayoutId id="2147483684" r:id="rId5"/>
    <p:sldLayoutId id="2147483685" r:id="rId6"/>
    <p:sldLayoutId id="2147483688" r:id="rId7"/>
    <p:sldLayoutId id="2147483674" r:id="rId8"/>
    <p:sldLayoutId id="2147483673" r:id="rId9"/>
    <p:sldLayoutId id="2147483676" r:id="rId10"/>
    <p:sldLayoutId id="2147483675" r:id="rId11"/>
    <p:sldLayoutId id="2147483677" r:id="rId12"/>
    <p:sldLayoutId id="2147483686" r:id="rId13"/>
    <p:sldLayoutId id="2147483691" r:id="rId14"/>
    <p:sldLayoutId id="2147483693" r:id="rId15"/>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3509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10</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Základní zásady dokazování</a:t>
            </a:r>
            <a:endParaRPr lang="en-GB" dirty="0"/>
          </a:p>
        </p:txBody>
      </p:sp>
    </p:spTree>
    <p:extLst>
      <p:ext uri="{BB962C8B-B14F-4D97-AF65-F5344CB8AC3E}">
        <p14:creationId xmlns:p14="http://schemas.microsoft.com/office/powerpoint/2010/main" val="404194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57E422-8C58-4E51-838A-DB28EA5A6E32}"/>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C97EECB7-2717-4CD9-AD1F-D9299184E191}"/>
              </a:ext>
            </a:extLst>
          </p:cNvPr>
          <p:cNvSpPr>
            <a:spLocks noGrp="1"/>
          </p:cNvSpPr>
          <p:nvPr>
            <p:ph type="sldNum" sz="quarter" idx="11"/>
          </p:nvPr>
        </p:nvSpPr>
        <p:spPr/>
        <p:txBody>
          <a:bodyPr/>
          <a:lstStyle/>
          <a:p>
            <a:fld id="{0DE708CC-0C3F-4567-9698-B54C0F35BD31}" type="slidenum">
              <a:rPr lang="cs-CZ" altLang="cs-CZ" smtClean="0"/>
              <a:pPr/>
              <a:t>11</a:t>
            </a:fld>
            <a:endParaRPr lang="cs-CZ" altLang="cs-CZ" dirty="0"/>
          </a:p>
        </p:txBody>
      </p:sp>
      <p:sp>
        <p:nvSpPr>
          <p:cNvPr id="4" name="Nadpis 3">
            <a:extLst>
              <a:ext uri="{FF2B5EF4-FFF2-40B4-BE49-F238E27FC236}">
                <a16:creationId xmlns:a16="http://schemas.microsoft.com/office/drawing/2014/main" id="{213E657A-9486-45E7-A907-CE5B4EEB0152}"/>
              </a:ext>
            </a:extLst>
          </p:cNvPr>
          <p:cNvSpPr>
            <a:spLocks noGrp="1"/>
          </p:cNvSpPr>
          <p:nvPr>
            <p:ph type="title"/>
          </p:nvPr>
        </p:nvSpPr>
        <p:spPr/>
        <p:txBody>
          <a:bodyPr/>
          <a:lstStyle/>
          <a:p>
            <a:r>
              <a:rPr lang="cs-CZ" dirty="0"/>
              <a:t>Základní zásady</a:t>
            </a:r>
            <a:endParaRPr lang="en-GB" dirty="0"/>
          </a:p>
        </p:txBody>
      </p:sp>
      <p:sp>
        <p:nvSpPr>
          <p:cNvPr id="5" name="Zástupný obsah 4">
            <a:extLst>
              <a:ext uri="{FF2B5EF4-FFF2-40B4-BE49-F238E27FC236}">
                <a16:creationId xmlns:a16="http://schemas.microsoft.com/office/drawing/2014/main" id="{459E535F-BDA6-4942-A487-1E066DC41C7A}"/>
              </a:ext>
            </a:extLst>
          </p:cNvPr>
          <p:cNvSpPr>
            <a:spLocks noGrp="1"/>
          </p:cNvSpPr>
          <p:nvPr>
            <p:ph idx="1"/>
          </p:nvPr>
        </p:nvSpPr>
        <p:spPr>
          <a:xfrm>
            <a:off x="720000" y="2007704"/>
            <a:ext cx="10753200" cy="1895556"/>
          </a:xfrm>
        </p:spPr>
        <p:txBody>
          <a:bodyPr/>
          <a:lstStyle/>
          <a:p>
            <a:pPr algn="just">
              <a:lnSpc>
                <a:spcPct val="100000"/>
              </a:lnSpc>
              <a:spcBef>
                <a:spcPts val="600"/>
              </a:spcBef>
              <a:spcAft>
                <a:spcPts val="600"/>
              </a:spcAft>
            </a:pPr>
            <a:r>
              <a:rPr lang="cs-CZ" sz="2400" dirty="0"/>
              <a:t>Základní zásady představují určitá obecná východiska, základní stavební kameny,</a:t>
            </a:r>
            <a:br>
              <a:rPr lang="cs-CZ" sz="2400" dirty="0"/>
            </a:br>
            <a:r>
              <a:rPr lang="cs-CZ" sz="2400" dirty="0"/>
              <a:t>na nichž je určité právní odvětví vybudováno.</a:t>
            </a:r>
          </a:p>
          <a:p>
            <a:pPr algn="just">
              <a:lnSpc>
                <a:spcPct val="100000"/>
              </a:lnSpc>
              <a:spcBef>
                <a:spcPts val="600"/>
              </a:spcBef>
              <a:spcAft>
                <a:spcPts val="600"/>
              </a:spcAft>
            </a:pPr>
            <a:r>
              <a:rPr lang="cs-CZ" sz="2400" dirty="0"/>
              <a:t>V rámci základních zásad trestního řízení můžeme rozlišit specifickou skupinu základních zásad, které souvisejí právě s dokazováním. Jsou to:</a:t>
            </a:r>
          </a:p>
        </p:txBody>
      </p:sp>
      <p:sp>
        <p:nvSpPr>
          <p:cNvPr id="6" name="TextovéPole 5">
            <a:extLst>
              <a:ext uri="{FF2B5EF4-FFF2-40B4-BE49-F238E27FC236}">
                <a16:creationId xmlns:a16="http://schemas.microsoft.com/office/drawing/2014/main" id="{B100271A-B019-4DB0-BC97-34C1F94AEEFF}"/>
              </a:ext>
            </a:extLst>
          </p:cNvPr>
          <p:cNvSpPr txBox="1"/>
          <p:nvPr/>
        </p:nvSpPr>
        <p:spPr>
          <a:xfrm>
            <a:off x="720000" y="3903260"/>
            <a:ext cx="10752000" cy="1938992"/>
          </a:xfrm>
          <a:prstGeom prst="rect">
            <a:avLst/>
          </a:prstGeom>
          <a:noFill/>
        </p:spPr>
        <p:txBody>
          <a:bodyPr wrap="square" numCol="2" rtlCol="0">
            <a:spAutoFit/>
          </a:bodyPr>
          <a:lstStyle/>
          <a:p>
            <a:pPr marL="514350" indent="-514350">
              <a:spcBef>
                <a:spcPts val="1200"/>
              </a:spcBef>
              <a:buFont typeface="+mj-lt"/>
              <a:buAutoNum type="arabicPeriod"/>
            </a:pPr>
            <a:r>
              <a:rPr lang="cs-CZ" b="1" dirty="0">
                <a:solidFill>
                  <a:schemeClr val="bg1"/>
                </a:solidFill>
                <a:latin typeface="Garamond" panose="02020404030301010803" pitchFamily="18" charset="0"/>
              </a:rPr>
              <a:t>Zásada presumpce neviny</a:t>
            </a:r>
          </a:p>
          <a:p>
            <a:pPr marL="514350" indent="-514350">
              <a:buFont typeface="+mj-lt"/>
              <a:buAutoNum type="arabicPeriod"/>
            </a:pPr>
            <a:r>
              <a:rPr lang="cs-CZ" dirty="0">
                <a:solidFill>
                  <a:schemeClr val="bg1"/>
                </a:solidFill>
                <a:latin typeface="Garamond" panose="02020404030301010803" pitchFamily="18" charset="0"/>
              </a:rPr>
              <a:t>Zásada materiální pravdy</a:t>
            </a:r>
          </a:p>
          <a:p>
            <a:pPr marL="514350" indent="-514350">
              <a:buFont typeface="+mj-lt"/>
              <a:buAutoNum type="arabicPeriod"/>
            </a:pPr>
            <a:r>
              <a:rPr lang="cs-CZ" b="1" dirty="0">
                <a:solidFill>
                  <a:schemeClr val="bg1"/>
                </a:solidFill>
                <a:latin typeface="Garamond" panose="02020404030301010803" pitchFamily="18" charset="0"/>
              </a:rPr>
              <a:t>Zásada vyhledávací</a:t>
            </a:r>
            <a:endParaRPr lang="cs-CZ" dirty="0">
              <a:solidFill>
                <a:schemeClr val="bg1"/>
              </a:solidFill>
              <a:latin typeface="Garamond" panose="02020404030301010803" pitchFamily="18" charset="0"/>
            </a:endParaRPr>
          </a:p>
          <a:p>
            <a:pPr marL="514350" indent="-514350">
              <a:buFont typeface="+mj-lt"/>
              <a:buAutoNum type="arabicPeriod"/>
            </a:pPr>
            <a:endParaRPr lang="cs-CZ" b="1" dirty="0">
              <a:solidFill>
                <a:schemeClr val="bg1"/>
              </a:solidFill>
              <a:latin typeface="Garamond" panose="02020404030301010803" pitchFamily="18" charset="0"/>
            </a:endParaRPr>
          </a:p>
          <a:p>
            <a:pPr marL="514350" indent="-514350">
              <a:buFont typeface="+mj-lt"/>
              <a:buAutoNum type="arabicPeriod"/>
            </a:pPr>
            <a:endParaRPr lang="cs-CZ" b="1" dirty="0">
              <a:solidFill>
                <a:schemeClr val="bg1"/>
              </a:solidFill>
              <a:latin typeface="Garamond" panose="02020404030301010803" pitchFamily="18" charset="0"/>
            </a:endParaRPr>
          </a:p>
          <a:p>
            <a:pPr marL="514350" indent="-514350">
              <a:buFont typeface="+mj-lt"/>
              <a:buAutoNum type="arabicPeriod"/>
            </a:pPr>
            <a:r>
              <a:rPr lang="cs-CZ" b="1" dirty="0">
                <a:solidFill>
                  <a:schemeClr val="bg1"/>
                </a:solidFill>
                <a:latin typeface="Garamond" panose="02020404030301010803" pitchFamily="18" charset="0"/>
              </a:rPr>
              <a:t>Zásada bezprostřednosti</a:t>
            </a:r>
          </a:p>
          <a:p>
            <a:pPr marL="514350" indent="-514350">
              <a:buFont typeface="+mj-lt"/>
              <a:buAutoNum type="arabicPeriod"/>
            </a:pPr>
            <a:r>
              <a:rPr lang="cs-CZ" b="1" dirty="0">
                <a:solidFill>
                  <a:schemeClr val="bg1"/>
                </a:solidFill>
                <a:latin typeface="Garamond" panose="02020404030301010803" pitchFamily="18" charset="0"/>
              </a:rPr>
              <a:t>Zásada ústnosti</a:t>
            </a:r>
          </a:p>
          <a:p>
            <a:pPr marL="514350" indent="-514350">
              <a:buFont typeface="+mj-lt"/>
              <a:buAutoNum type="arabicPeriod"/>
            </a:pPr>
            <a:r>
              <a:rPr lang="cs-CZ" b="1" dirty="0">
                <a:solidFill>
                  <a:schemeClr val="bg1"/>
                </a:solidFill>
                <a:latin typeface="Garamond" panose="02020404030301010803" pitchFamily="18" charset="0"/>
              </a:rPr>
              <a:t>Zásada volného hodnocení důkazů</a:t>
            </a:r>
          </a:p>
          <a:p>
            <a:endParaRPr lang="en-GB" dirty="0"/>
          </a:p>
        </p:txBody>
      </p:sp>
    </p:spTree>
    <p:extLst>
      <p:ext uri="{BB962C8B-B14F-4D97-AF65-F5344CB8AC3E}">
        <p14:creationId xmlns:p14="http://schemas.microsoft.com/office/powerpoint/2010/main" val="34839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1000"/>
                                        <p:tgtEl>
                                          <p:spTgt spid="6">
                                            <p:txEl>
                                              <p:pRg st="2" end="2"/>
                                            </p:txEl>
                                          </p:spTgt>
                                        </p:tgtEl>
                                      </p:cBhvr>
                                    </p:animEffect>
                                    <p:anim calcmode="lin" valueType="num">
                                      <p:cBhvr>
                                        <p:cTn id="2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anim calcmode="lin" valueType="num">
                                      <p:cBhvr>
                                        <p:cTn id="3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1000"/>
                                        <p:tgtEl>
                                          <p:spTgt spid="6">
                                            <p:txEl>
                                              <p:pRg st="7" end="7"/>
                                            </p:txEl>
                                          </p:spTgt>
                                        </p:tgtEl>
                                      </p:cBhvr>
                                    </p:animEffect>
                                    <p:anim calcmode="lin" valueType="num">
                                      <p:cBhvr>
                                        <p:cTn id="4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57E422-8C58-4E51-838A-DB28EA5A6E32}"/>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C97EECB7-2717-4CD9-AD1F-D9299184E191}"/>
              </a:ext>
            </a:extLst>
          </p:cNvPr>
          <p:cNvSpPr>
            <a:spLocks noGrp="1"/>
          </p:cNvSpPr>
          <p:nvPr>
            <p:ph type="sldNum" sz="quarter" idx="11"/>
          </p:nvPr>
        </p:nvSpPr>
        <p:spPr/>
        <p:txBody>
          <a:bodyPr/>
          <a:lstStyle/>
          <a:p>
            <a:fld id="{0DE708CC-0C3F-4567-9698-B54C0F35BD31}" type="slidenum">
              <a:rPr lang="cs-CZ" altLang="cs-CZ" smtClean="0"/>
              <a:pPr/>
              <a:t>12</a:t>
            </a:fld>
            <a:endParaRPr lang="cs-CZ" altLang="cs-CZ" dirty="0"/>
          </a:p>
        </p:txBody>
      </p:sp>
      <p:sp>
        <p:nvSpPr>
          <p:cNvPr id="4" name="Nadpis 3">
            <a:extLst>
              <a:ext uri="{FF2B5EF4-FFF2-40B4-BE49-F238E27FC236}">
                <a16:creationId xmlns:a16="http://schemas.microsoft.com/office/drawing/2014/main" id="{213E657A-9486-45E7-A907-CE5B4EEB0152}"/>
              </a:ext>
            </a:extLst>
          </p:cNvPr>
          <p:cNvSpPr>
            <a:spLocks noGrp="1"/>
          </p:cNvSpPr>
          <p:nvPr>
            <p:ph type="title"/>
          </p:nvPr>
        </p:nvSpPr>
        <p:spPr/>
        <p:txBody>
          <a:bodyPr/>
          <a:lstStyle/>
          <a:p>
            <a:r>
              <a:rPr lang="cs-CZ" dirty="0"/>
              <a:t>Zásada presumpce neviny</a:t>
            </a:r>
            <a:endParaRPr lang="en-GB" dirty="0"/>
          </a:p>
        </p:txBody>
      </p:sp>
      <p:sp>
        <p:nvSpPr>
          <p:cNvPr id="5" name="Zástupný obsah 4">
            <a:extLst>
              <a:ext uri="{FF2B5EF4-FFF2-40B4-BE49-F238E27FC236}">
                <a16:creationId xmlns:a16="http://schemas.microsoft.com/office/drawing/2014/main" id="{459E535F-BDA6-4942-A487-1E066DC41C7A}"/>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Tato zásada je zakotvena v článku 40 odst. 2 Listiny a v § 2 odst. 2 </a:t>
            </a:r>
            <a:r>
              <a:rPr lang="cs-CZ" sz="2400" dirty="0" err="1"/>
              <a:t>tr</a:t>
            </a:r>
            <a:r>
              <a:rPr lang="cs-CZ" sz="2400" dirty="0"/>
              <a:t>. řádu.</a:t>
            </a:r>
          </a:p>
          <a:p>
            <a:pPr algn="just">
              <a:lnSpc>
                <a:spcPct val="100000"/>
              </a:lnSpc>
              <a:spcBef>
                <a:spcPts val="600"/>
              </a:spcBef>
              <a:spcAft>
                <a:spcPts val="600"/>
              </a:spcAft>
            </a:pPr>
            <a:r>
              <a:rPr lang="cs-CZ" sz="2400" dirty="0"/>
              <a:t>Smyslem této zásady je respekt k obecnému principu </a:t>
            </a:r>
            <a:r>
              <a:rPr lang="cs-CZ" sz="2400" i="1" dirty="0" err="1"/>
              <a:t>presumptio</a:t>
            </a:r>
            <a:r>
              <a:rPr lang="cs-CZ" sz="2400" i="1" dirty="0"/>
              <a:t> </a:t>
            </a:r>
            <a:r>
              <a:rPr lang="cs-CZ" sz="2400" i="1" dirty="0" err="1"/>
              <a:t>boni</a:t>
            </a:r>
            <a:r>
              <a:rPr lang="cs-CZ" sz="2400" i="1" dirty="0"/>
              <a:t> </a:t>
            </a:r>
            <a:r>
              <a:rPr lang="cs-CZ" sz="2400" i="1" dirty="0" err="1"/>
              <a:t>viri</a:t>
            </a:r>
            <a:r>
              <a:rPr lang="cs-CZ" sz="2400" dirty="0"/>
              <a:t>, tedy, že dokud není prokázán opak, je třeba na každého (nejen) občana hledět jako na řádného. </a:t>
            </a:r>
          </a:p>
          <a:p>
            <a:pPr algn="just">
              <a:lnSpc>
                <a:spcPct val="100000"/>
              </a:lnSpc>
              <a:spcBef>
                <a:spcPts val="600"/>
              </a:spcBef>
              <a:spcAft>
                <a:spcPts val="600"/>
              </a:spcAft>
            </a:pPr>
            <a:r>
              <a:rPr lang="cs-CZ" sz="2400" dirty="0"/>
              <a:t>Ze zásady presumpce neviny plynou tři důležitá procesní pravidla:</a:t>
            </a:r>
          </a:p>
          <a:p>
            <a:pPr marL="1433513" indent="-709613" algn="just">
              <a:lnSpc>
                <a:spcPct val="100000"/>
              </a:lnSpc>
              <a:spcBef>
                <a:spcPts val="600"/>
              </a:spcBef>
              <a:spcAft>
                <a:spcPts val="600"/>
              </a:spcAft>
              <a:buFont typeface="+mj-lt"/>
              <a:buAutoNum type="arabicPeriod"/>
            </a:pPr>
            <a:r>
              <a:rPr lang="cs-CZ" sz="2400" dirty="0"/>
              <a:t>In </a:t>
            </a:r>
            <a:r>
              <a:rPr lang="cs-CZ" sz="2400" dirty="0" err="1"/>
              <a:t>dubio</a:t>
            </a:r>
            <a:r>
              <a:rPr lang="cs-CZ" sz="2400" dirty="0"/>
              <a:t> pro </a:t>
            </a:r>
            <a:r>
              <a:rPr lang="cs-CZ" sz="2400" dirty="0" err="1"/>
              <a:t>reo</a:t>
            </a:r>
            <a:r>
              <a:rPr lang="cs-CZ" sz="2400" dirty="0"/>
              <a:t>.</a:t>
            </a:r>
          </a:p>
          <a:p>
            <a:pPr marL="1433513" indent="-709613" algn="just">
              <a:lnSpc>
                <a:spcPct val="100000"/>
              </a:lnSpc>
              <a:spcBef>
                <a:spcPts val="600"/>
              </a:spcBef>
              <a:spcAft>
                <a:spcPts val="600"/>
              </a:spcAft>
              <a:buFont typeface="+mj-lt"/>
              <a:buAutoNum type="arabicPeriod"/>
            </a:pPr>
            <a:r>
              <a:rPr lang="cs-CZ" sz="2400" dirty="0"/>
              <a:t>K odsouzení je třeba, aby obviněnému byla prokázána vina.</a:t>
            </a:r>
          </a:p>
          <a:p>
            <a:pPr marL="1433513" indent="-709613" algn="just">
              <a:lnSpc>
                <a:spcPct val="100000"/>
              </a:lnSpc>
              <a:spcBef>
                <a:spcPts val="600"/>
              </a:spcBef>
              <a:spcAft>
                <a:spcPts val="600"/>
              </a:spcAft>
              <a:buFont typeface="+mj-lt"/>
              <a:buAutoNum type="arabicPeriod"/>
            </a:pPr>
            <a:r>
              <a:rPr lang="cs-CZ" sz="2400" dirty="0"/>
              <a:t>Povinnost orgánů činných v trestním řízení postupovat přiměřeně a zdrženlivě co se zásahů do základní práv osoby, proti níž se trestní řízení vede, týče.</a:t>
            </a:r>
          </a:p>
        </p:txBody>
      </p:sp>
    </p:spTree>
    <p:extLst>
      <p:ext uri="{BB962C8B-B14F-4D97-AF65-F5344CB8AC3E}">
        <p14:creationId xmlns:p14="http://schemas.microsoft.com/office/powerpoint/2010/main" val="71773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57E422-8C58-4E51-838A-DB28EA5A6E32}"/>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C97EECB7-2717-4CD9-AD1F-D9299184E191}"/>
              </a:ext>
            </a:extLst>
          </p:cNvPr>
          <p:cNvSpPr>
            <a:spLocks noGrp="1"/>
          </p:cNvSpPr>
          <p:nvPr>
            <p:ph type="sldNum" sz="quarter" idx="11"/>
          </p:nvPr>
        </p:nvSpPr>
        <p:spPr/>
        <p:txBody>
          <a:bodyPr/>
          <a:lstStyle/>
          <a:p>
            <a:fld id="{0DE708CC-0C3F-4567-9698-B54C0F35BD31}" type="slidenum">
              <a:rPr lang="cs-CZ" altLang="cs-CZ" smtClean="0"/>
              <a:pPr/>
              <a:t>13</a:t>
            </a:fld>
            <a:endParaRPr lang="cs-CZ" altLang="cs-CZ" dirty="0"/>
          </a:p>
        </p:txBody>
      </p:sp>
      <p:sp>
        <p:nvSpPr>
          <p:cNvPr id="4" name="Nadpis 3">
            <a:extLst>
              <a:ext uri="{FF2B5EF4-FFF2-40B4-BE49-F238E27FC236}">
                <a16:creationId xmlns:a16="http://schemas.microsoft.com/office/drawing/2014/main" id="{213E657A-9486-45E7-A907-CE5B4EEB0152}"/>
              </a:ext>
            </a:extLst>
          </p:cNvPr>
          <p:cNvSpPr>
            <a:spLocks noGrp="1"/>
          </p:cNvSpPr>
          <p:nvPr>
            <p:ph type="title"/>
          </p:nvPr>
        </p:nvSpPr>
        <p:spPr/>
        <p:txBody>
          <a:bodyPr/>
          <a:lstStyle/>
          <a:p>
            <a:r>
              <a:rPr lang="cs-CZ" dirty="0"/>
              <a:t>Zásada Materiální pravdy</a:t>
            </a:r>
            <a:endParaRPr lang="en-GB" dirty="0"/>
          </a:p>
        </p:txBody>
      </p:sp>
      <p:sp>
        <p:nvSpPr>
          <p:cNvPr id="5" name="Zástupný obsah 4">
            <a:extLst>
              <a:ext uri="{FF2B5EF4-FFF2-40B4-BE49-F238E27FC236}">
                <a16:creationId xmlns:a16="http://schemas.microsoft.com/office/drawing/2014/main" id="{459E535F-BDA6-4942-A487-1E066DC41C7A}"/>
              </a:ext>
            </a:extLst>
          </p:cNvPr>
          <p:cNvSpPr>
            <a:spLocks noGrp="1"/>
          </p:cNvSpPr>
          <p:nvPr>
            <p:ph idx="1"/>
          </p:nvPr>
        </p:nvSpPr>
        <p:spPr>
          <a:xfrm>
            <a:off x="720000" y="1692002"/>
            <a:ext cx="10753200" cy="4535998"/>
          </a:xfrm>
        </p:spPr>
        <p:txBody>
          <a:bodyPr/>
          <a:lstStyle/>
          <a:p>
            <a:pPr>
              <a:lnSpc>
                <a:spcPct val="100000"/>
              </a:lnSpc>
              <a:spcBef>
                <a:spcPts val="600"/>
              </a:spcBef>
              <a:spcAft>
                <a:spcPts val="600"/>
              </a:spcAft>
            </a:pPr>
            <a:r>
              <a:rPr lang="cs-CZ" sz="2400" dirty="0"/>
              <a:t>Tato zásada je zakotvena v §  2 odst. 5 </a:t>
            </a:r>
            <a:r>
              <a:rPr lang="cs-CZ" sz="2400" dirty="0" err="1"/>
              <a:t>tr</a:t>
            </a:r>
            <a:r>
              <a:rPr lang="cs-CZ" sz="2400" dirty="0"/>
              <a:t>. řádu, lze ji však dovodit i z § 1 odst. 1 </a:t>
            </a:r>
            <a:r>
              <a:rPr lang="cs-CZ" sz="2400" dirty="0" err="1"/>
              <a:t>tr</a:t>
            </a:r>
            <a:r>
              <a:rPr lang="cs-CZ" sz="2400" dirty="0"/>
              <a:t>. řádu, tedy z účelu </a:t>
            </a:r>
            <a:r>
              <a:rPr lang="cs-CZ" sz="2400" dirty="0" err="1"/>
              <a:t>tr</a:t>
            </a:r>
            <a:r>
              <a:rPr lang="cs-CZ" sz="2400" dirty="0"/>
              <a:t>. řízení.</a:t>
            </a:r>
          </a:p>
          <a:p>
            <a:pPr algn="just">
              <a:lnSpc>
                <a:spcPct val="100000"/>
              </a:lnSpc>
              <a:spcBef>
                <a:spcPts val="600"/>
              </a:spcBef>
              <a:spcAft>
                <a:spcPts val="600"/>
              </a:spcAft>
            </a:pPr>
            <a:r>
              <a:rPr lang="cs-CZ" sz="2400" dirty="0"/>
              <a:t>Smyslem této zásady je </a:t>
            </a:r>
            <a:r>
              <a:rPr lang="cs-CZ" sz="2400" b="1" dirty="0"/>
              <a:t>bezpečně a spolehlivě zjistit skutkový stav věci </a:t>
            </a:r>
            <a:r>
              <a:rPr lang="cs-CZ" sz="2400" dirty="0"/>
              <a:t>tak, aby bylo možné rozhodnout o určité meritorní otázce </a:t>
            </a:r>
            <a:r>
              <a:rPr lang="cs-CZ" sz="2400" b="1" dirty="0"/>
              <a:t>bez důvodných pochybností</a:t>
            </a:r>
            <a:r>
              <a:rPr lang="cs-CZ" sz="2400" dirty="0"/>
              <a:t>.</a:t>
            </a:r>
          </a:p>
          <a:p>
            <a:pPr algn="just">
              <a:lnSpc>
                <a:spcPct val="100000"/>
              </a:lnSpc>
              <a:spcBef>
                <a:spcPts val="600"/>
              </a:spcBef>
              <a:spcAft>
                <a:spcPts val="600"/>
              </a:spcAft>
            </a:pPr>
            <a:r>
              <a:rPr lang="cs-CZ" sz="2400" dirty="0"/>
              <a:t>K tomu OČTŘ dospívají za pomoci různých pravidel s danou zásadou souvisejících. Kupř. jde o povinnost objasňovat se stejnou pečlivostí skutečnosti ve prospěch obviněného jako v jeho neprospěch; doznání obviněného nezbavuje povinnosti přezkoumat veškeré okolnosti případu; zákaz sugestivních či </a:t>
            </a:r>
            <a:r>
              <a:rPr lang="cs-CZ" sz="2400" dirty="0" err="1"/>
              <a:t>kapciózních</a:t>
            </a:r>
            <a:r>
              <a:rPr lang="cs-CZ" sz="2400" dirty="0"/>
              <a:t> otázek, zákaz nezákonného donucení či hrozby takového donucení.</a:t>
            </a:r>
          </a:p>
          <a:p>
            <a:pPr algn="just">
              <a:lnSpc>
                <a:spcPct val="100000"/>
              </a:lnSpc>
              <a:spcBef>
                <a:spcPts val="600"/>
              </a:spcBef>
              <a:spcAft>
                <a:spcPts val="600"/>
              </a:spcAft>
            </a:pPr>
            <a:endParaRPr lang="cs-CZ" sz="2400" dirty="0"/>
          </a:p>
        </p:txBody>
      </p:sp>
    </p:spTree>
    <p:extLst>
      <p:ext uri="{BB962C8B-B14F-4D97-AF65-F5344CB8AC3E}">
        <p14:creationId xmlns:p14="http://schemas.microsoft.com/office/powerpoint/2010/main" val="45383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57E422-8C58-4E51-838A-DB28EA5A6E32}"/>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C97EECB7-2717-4CD9-AD1F-D9299184E191}"/>
              </a:ext>
            </a:extLst>
          </p:cNvPr>
          <p:cNvSpPr>
            <a:spLocks noGrp="1"/>
          </p:cNvSpPr>
          <p:nvPr>
            <p:ph type="sldNum" sz="quarter" idx="11"/>
          </p:nvPr>
        </p:nvSpPr>
        <p:spPr/>
        <p:txBody>
          <a:bodyPr/>
          <a:lstStyle/>
          <a:p>
            <a:fld id="{0DE708CC-0C3F-4567-9698-B54C0F35BD31}" type="slidenum">
              <a:rPr lang="cs-CZ" altLang="cs-CZ" smtClean="0"/>
              <a:pPr/>
              <a:t>14</a:t>
            </a:fld>
            <a:endParaRPr lang="cs-CZ" altLang="cs-CZ" dirty="0"/>
          </a:p>
        </p:txBody>
      </p:sp>
      <p:sp>
        <p:nvSpPr>
          <p:cNvPr id="4" name="Nadpis 3">
            <a:extLst>
              <a:ext uri="{FF2B5EF4-FFF2-40B4-BE49-F238E27FC236}">
                <a16:creationId xmlns:a16="http://schemas.microsoft.com/office/drawing/2014/main" id="{213E657A-9486-45E7-A907-CE5B4EEB0152}"/>
              </a:ext>
            </a:extLst>
          </p:cNvPr>
          <p:cNvSpPr>
            <a:spLocks noGrp="1"/>
          </p:cNvSpPr>
          <p:nvPr>
            <p:ph type="title"/>
          </p:nvPr>
        </p:nvSpPr>
        <p:spPr/>
        <p:txBody>
          <a:bodyPr/>
          <a:lstStyle/>
          <a:p>
            <a:r>
              <a:rPr lang="cs-CZ" dirty="0"/>
              <a:t>Zásada Vyhledávací</a:t>
            </a:r>
            <a:endParaRPr lang="en-GB" dirty="0"/>
          </a:p>
        </p:txBody>
      </p:sp>
      <p:sp>
        <p:nvSpPr>
          <p:cNvPr id="5" name="Zástupný obsah 4">
            <a:extLst>
              <a:ext uri="{FF2B5EF4-FFF2-40B4-BE49-F238E27FC236}">
                <a16:creationId xmlns:a16="http://schemas.microsoft.com/office/drawing/2014/main" id="{459E535F-BDA6-4942-A487-1E066DC41C7A}"/>
              </a:ext>
            </a:extLst>
          </p:cNvPr>
          <p:cNvSpPr>
            <a:spLocks noGrp="1"/>
          </p:cNvSpPr>
          <p:nvPr>
            <p:ph idx="1"/>
          </p:nvPr>
        </p:nvSpPr>
        <p:spPr>
          <a:xfrm>
            <a:off x="720000" y="1692002"/>
            <a:ext cx="10753200" cy="4535998"/>
          </a:xfrm>
        </p:spPr>
        <p:txBody>
          <a:bodyPr/>
          <a:lstStyle/>
          <a:p>
            <a:pPr>
              <a:lnSpc>
                <a:spcPct val="100000"/>
              </a:lnSpc>
              <a:spcBef>
                <a:spcPts val="600"/>
              </a:spcBef>
              <a:spcAft>
                <a:spcPts val="600"/>
              </a:spcAft>
            </a:pPr>
            <a:r>
              <a:rPr lang="cs-CZ" sz="2400" dirty="0"/>
              <a:t>Tato zásada je zakotvena v § 2 odst. 5 </a:t>
            </a:r>
            <a:r>
              <a:rPr lang="cs-CZ" sz="2400" dirty="0" err="1"/>
              <a:t>tr</a:t>
            </a:r>
            <a:r>
              <a:rPr lang="cs-CZ" sz="2400" dirty="0"/>
              <a:t>. řádu</a:t>
            </a:r>
          </a:p>
          <a:p>
            <a:pPr algn="just">
              <a:lnSpc>
                <a:spcPct val="100000"/>
              </a:lnSpc>
              <a:spcBef>
                <a:spcPts val="600"/>
              </a:spcBef>
              <a:spcAft>
                <a:spcPts val="600"/>
              </a:spcAft>
            </a:pPr>
            <a:r>
              <a:rPr lang="cs-CZ" sz="2400" dirty="0"/>
              <a:t>Jde o </a:t>
            </a:r>
            <a:r>
              <a:rPr lang="cs-CZ" sz="2400" b="1" dirty="0"/>
              <a:t>konkretizaci zásady oficiality </a:t>
            </a:r>
            <a:r>
              <a:rPr lang="cs-CZ" sz="2400" dirty="0"/>
              <a:t>ve vztahu k dokazování. Smyslem uvedené zásady je zjišťovat závažné skutečnosti, bez ohledu na to, zda svědčí ve prospěch či v neprospěch obviněného, a to z úřední povinnosti. Opět je zde zřejmá vazba na zásadu materiální pravdy.</a:t>
            </a:r>
          </a:p>
          <a:p>
            <a:pPr algn="just">
              <a:lnSpc>
                <a:spcPct val="100000"/>
              </a:lnSpc>
              <a:spcBef>
                <a:spcPts val="600"/>
              </a:spcBef>
              <a:spcAft>
                <a:spcPts val="600"/>
              </a:spcAft>
            </a:pPr>
            <a:r>
              <a:rPr lang="cs-CZ" sz="2400" dirty="0"/>
              <a:t>V trestním řízení se projevuje (mimo jiné) tak, že: OČTŘ musí </a:t>
            </a:r>
            <a:r>
              <a:rPr lang="cs-CZ" sz="2400" b="1" dirty="0"/>
              <a:t>vyhledávat a provádět </a:t>
            </a:r>
            <a:r>
              <a:rPr lang="cs-CZ" sz="2400" dirty="0"/>
              <a:t>důkazy z vlastní iniciativy, soud případně může v hlavním líčení procesní strany vyzvat k provedení určitého důkazu (§ 215 </a:t>
            </a:r>
            <a:r>
              <a:rPr lang="cs-CZ" sz="2400" dirty="0" err="1"/>
              <a:t>tr</a:t>
            </a:r>
            <a:r>
              <a:rPr lang="cs-CZ" sz="2400" dirty="0"/>
              <a:t>. řádu), v trestním řízení nelze obecně ustoupit od dokazování tím, že určité </a:t>
            </a:r>
            <a:r>
              <a:rPr lang="cs-CZ" sz="2400" b="1" dirty="0"/>
              <a:t>skutečnosti strany prohlásí za nesporné</a:t>
            </a:r>
            <a:r>
              <a:rPr lang="cs-CZ" sz="2400" dirty="0"/>
              <a:t> (jako v civilním sporném řízení).</a:t>
            </a:r>
          </a:p>
        </p:txBody>
      </p:sp>
    </p:spTree>
    <p:extLst>
      <p:ext uri="{BB962C8B-B14F-4D97-AF65-F5344CB8AC3E}">
        <p14:creationId xmlns:p14="http://schemas.microsoft.com/office/powerpoint/2010/main" val="121195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57E422-8C58-4E51-838A-DB28EA5A6E32}"/>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C97EECB7-2717-4CD9-AD1F-D9299184E191}"/>
              </a:ext>
            </a:extLst>
          </p:cNvPr>
          <p:cNvSpPr>
            <a:spLocks noGrp="1"/>
          </p:cNvSpPr>
          <p:nvPr>
            <p:ph type="sldNum" sz="quarter" idx="11"/>
          </p:nvPr>
        </p:nvSpPr>
        <p:spPr/>
        <p:txBody>
          <a:bodyPr/>
          <a:lstStyle/>
          <a:p>
            <a:fld id="{0DE708CC-0C3F-4567-9698-B54C0F35BD31}" type="slidenum">
              <a:rPr lang="cs-CZ" altLang="cs-CZ" smtClean="0"/>
              <a:pPr/>
              <a:t>15</a:t>
            </a:fld>
            <a:endParaRPr lang="cs-CZ" altLang="cs-CZ" dirty="0"/>
          </a:p>
        </p:txBody>
      </p:sp>
      <p:sp>
        <p:nvSpPr>
          <p:cNvPr id="4" name="Nadpis 3">
            <a:extLst>
              <a:ext uri="{FF2B5EF4-FFF2-40B4-BE49-F238E27FC236}">
                <a16:creationId xmlns:a16="http://schemas.microsoft.com/office/drawing/2014/main" id="{213E657A-9486-45E7-A907-CE5B4EEB0152}"/>
              </a:ext>
            </a:extLst>
          </p:cNvPr>
          <p:cNvSpPr>
            <a:spLocks noGrp="1"/>
          </p:cNvSpPr>
          <p:nvPr>
            <p:ph type="title"/>
          </p:nvPr>
        </p:nvSpPr>
        <p:spPr/>
        <p:txBody>
          <a:bodyPr/>
          <a:lstStyle/>
          <a:p>
            <a:r>
              <a:rPr lang="cs-CZ" dirty="0"/>
              <a:t>Zásada Bezprostřednosti</a:t>
            </a:r>
            <a:endParaRPr lang="en-GB" dirty="0"/>
          </a:p>
        </p:txBody>
      </p:sp>
      <p:sp>
        <p:nvSpPr>
          <p:cNvPr id="5" name="Zástupný obsah 4">
            <a:extLst>
              <a:ext uri="{FF2B5EF4-FFF2-40B4-BE49-F238E27FC236}">
                <a16:creationId xmlns:a16="http://schemas.microsoft.com/office/drawing/2014/main" id="{459E535F-BDA6-4942-A487-1E066DC41C7A}"/>
              </a:ext>
            </a:extLst>
          </p:cNvPr>
          <p:cNvSpPr>
            <a:spLocks noGrp="1"/>
          </p:cNvSpPr>
          <p:nvPr>
            <p:ph idx="1"/>
          </p:nvPr>
        </p:nvSpPr>
        <p:spPr>
          <a:xfrm>
            <a:off x="720000" y="1692002"/>
            <a:ext cx="10753200" cy="4535998"/>
          </a:xfrm>
        </p:spPr>
        <p:txBody>
          <a:bodyPr/>
          <a:lstStyle/>
          <a:p>
            <a:pPr>
              <a:lnSpc>
                <a:spcPct val="100000"/>
              </a:lnSpc>
              <a:spcBef>
                <a:spcPts val="600"/>
              </a:spcBef>
              <a:spcAft>
                <a:spcPts val="600"/>
              </a:spcAft>
            </a:pPr>
            <a:r>
              <a:rPr lang="cs-CZ" sz="2400" dirty="0"/>
              <a:t>Tato zásada je zakotvena v § 2 odst. 12 </a:t>
            </a:r>
            <a:r>
              <a:rPr lang="cs-CZ" sz="2400" dirty="0" err="1"/>
              <a:t>tr</a:t>
            </a:r>
            <a:r>
              <a:rPr lang="cs-CZ" sz="2400" dirty="0"/>
              <a:t>. řádu</a:t>
            </a:r>
          </a:p>
          <a:p>
            <a:pPr algn="just">
              <a:lnSpc>
                <a:spcPct val="100000"/>
              </a:lnSpc>
              <a:spcBef>
                <a:spcPts val="600"/>
              </a:spcBef>
              <a:spcAft>
                <a:spcPts val="600"/>
              </a:spcAft>
            </a:pPr>
            <a:r>
              <a:rPr lang="cs-CZ" sz="2400" dirty="0"/>
              <a:t>Smyslem zásady bezprostřednosti je, že soud </a:t>
            </a:r>
            <a:r>
              <a:rPr lang="cs-CZ" sz="2400" b="1" dirty="0"/>
              <a:t>rozhoduje na základě důkazů před ním provedených</a:t>
            </a:r>
            <a:r>
              <a:rPr lang="cs-CZ" sz="2400" dirty="0"/>
              <a:t>, přičemž čerpá – je-li to možné, </a:t>
            </a:r>
            <a:r>
              <a:rPr lang="cs-CZ" sz="2400" b="1" dirty="0"/>
              <a:t>z pramene nejbližšího zjišťované skutečnosti</a:t>
            </a:r>
            <a:r>
              <a:rPr lang="cs-CZ" sz="2400" dirty="0"/>
              <a:t>. Pokud důkaz není proveden bezprostředně před soudem, musí být před ním proveden jiným zákonným způsobem.</a:t>
            </a:r>
          </a:p>
          <a:p>
            <a:pPr algn="just">
              <a:lnSpc>
                <a:spcPct val="100000"/>
              </a:lnSpc>
              <a:spcBef>
                <a:spcPts val="600"/>
              </a:spcBef>
              <a:spcAft>
                <a:spcPts val="600"/>
              </a:spcAft>
            </a:pPr>
            <a:r>
              <a:rPr lang="cs-CZ" sz="2400" dirty="0"/>
              <a:t>S uvedenou zásadou souvisí např.:</a:t>
            </a:r>
          </a:p>
          <a:p>
            <a:pPr lvl="1" algn="just">
              <a:spcBef>
                <a:spcPts val="600"/>
              </a:spcBef>
              <a:spcAft>
                <a:spcPts val="600"/>
              </a:spcAft>
            </a:pPr>
            <a:r>
              <a:rPr lang="cs-CZ" sz="2400" dirty="0"/>
              <a:t>pravidlo nezměnitelnosti složení soudu,</a:t>
            </a:r>
          </a:p>
          <a:p>
            <a:pPr lvl="1" algn="just">
              <a:spcBef>
                <a:spcPts val="600"/>
              </a:spcBef>
              <a:spcAft>
                <a:spcPts val="600"/>
              </a:spcAft>
            </a:pPr>
            <a:r>
              <a:rPr lang="cs-CZ" sz="2400" dirty="0"/>
              <a:t>institut náhradního soudce (§ 197 </a:t>
            </a:r>
            <a:r>
              <a:rPr lang="cs-CZ" sz="2400" dirty="0" err="1"/>
              <a:t>tr</a:t>
            </a:r>
            <a:r>
              <a:rPr lang="cs-CZ" sz="2400" dirty="0"/>
              <a:t>. řádu) či </a:t>
            </a:r>
          </a:p>
          <a:p>
            <a:pPr lvl="1" algn="just">
              <a:spcBef>
                <a:spcPts val="600"/>
              </a:spcBef>
              <a:spcAft>
                <a:spcPts val="600"/>
              </a:spcAft>
            </a:pPr>
            <a:r>
              <a:rPr lang="cs-CZ" sz="2400" dirty="0"/>
              <a:t>pravidlo </a:t>
            </a:r>
            <a:r>
              <a:rPr lang="cs-CZ" sz="2400" dirty="0" err="1"/>
              <a:t>nepřerušitelnosti</a:t>
            </a:r>
            <a:r>
              <a:rPr lang="cs-CZ" sz="2400" dirty="0"/>
              <a:t> soudního jednání.</a:t>
            </a:r>
          </a:p>
          <a:p>
            <a:pPr algn="just">
              <a:lnSpc>
                <a:spcPct val="100000"/>
              </a:lnSpc>
              <a:spcBef>
                <a:spcPts val="600"/>
              </a:spcBef>
              <a:spcAft>
                <a:spcPts val="600"/>
              </a:spcAft>
            </a:pPr>
            <a:endParaRPr lang="cs-CZ" sz="2400" dirty="0"/>
          </a:p>
        </p:txBody>
      </p:sp>
    </p:spTree>
    <p:extLst>
      <p:ext uri="{BB962C8B-B14F-4D97-AF65-F5344CB8AC3E}">
        <p14:creationId xmlns:p14="http://schemas.microsoft.com/office/powerpoint/2010/main" val="205539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57E422-8C58-4E51-838A-DB28EA5A6E32}"/>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C97EECB7-2717-4CD9-AD1F-D9299184E191}"/>
              </a:ext>
            </a:extLst>
          </p:cNvPr>
          <p:cNvSpPr>
            <a:spLocks noGrp="1"/>
          </p:cNvSpPr>
          <p:nvPr>
            <p:ph type="sldNum" sz="quarter" idx="11"/>
          </p:nvPr>
        </p:nvSpPr>
        <p:spPr/>
        <p:txBody>
          <a:bodyPr/>
          <a:lstStyle/>
          <a:p>
            <a:fld id="{0DE708CC-0C3F-4567-9698-B54C0F35BD31}" type="slidenum">
              <a:rPr lang="cs-CZ" altLang="cs-CZ" smtClean="0"/>
              <a:pPr/>
              <a:t>16</a:t>
            </a:fld>
            <a:endParaRPr lang="cs-CZ" altLang="cs-CZ" dirty="0"/>
          </a:p>
        </p:txBody>
      </p:sp>
      <p:sp>
        <p:nvSpPr>
          <p:cNvPr id="4" name="Nadpis 3">
            <a:extLst>
              <a:ext uri="{FF2B5EF4-FFF2-40B4-BE49-F238E27FC236}">
                <a16:creationId xmlns:a16="http://schemas.microsoft.com/office/drawing/2014/main" id="{213E657A-9486-45E7-A907-CE5B4EEB0152}"/>
              </a:ext>
            </a:extLst>
          </p:cNvPr>
          <p:cNvSpPr>
            <a:spLocks noGrp="1"/>
          </p:cNvSpPr>
          <p:nvPr>
            <p:ph type="title"/>
          </p:nvPr>
        </p:nvSpPr>
        <p:spPr/>
        <p:txBody>
          <a:bodyPr/>
          <a:lstStyle/>
          <a:p>
            <a:r>
              <a:rPr lang="cs-CZ" dirty="0"/>
              <a:t>Zásada Ústnosti</a:t>
            </a:r>
            <a:endParaRPr lang="en-GB" dirty="0"/>
          </a:p>
        </p:txBody>
      </p:sp>
      <p:sp>
        <p:nvSpPr>
          <p:cNvPr id="5" name="Zástupný obsah 4">
            <a:extLst>
              <a:ext uri="{FF2B5EF4-FFF2-40B4-BE49-F238E27FC236}">
                <a16:creationId xmlns:a16="http://schemas.microsoft.com/office/drawing/2014/main" id="{459E535F-BDA6-4942-A487-1E066DC41C7A}"/>
              </a:ext>
            </a:extLst>
          </p:cNvPr>
          <p:cNvSpPr>
            <a:spLocks noGrp="1"/>
          </p:cNvSpPr>
          <p:nvPr>
            <p:ph idx="1"/>
          </p:nvPr>
        </p:nvSpPr>
        <p:spPr>
          <a:xfrm>
            <a:off x="720000" y="1692002"/>
            <a:ext cx="10753200" cy="4535998"/>
          </a:xfrm>
        </p:spPr>
        <p:txBody>
          <a:bodyPr/>
          <a:lstStyle/>
          <a:p>
            <a:pPr>
              <a:lnSpc>
                <a:spcPct val="100000"/>
              </a:lnSpc>
              <a:spcBef>
                <a:spcPts val="600"/>
              </a:spcBef>
              <a:spcAft>
                <a:spcPts val="600"/>
              </a:spcAft>
            </a:pPr>
            <a:r>
              <a:rPr lang="cs-CZ" sz="2400" dirty="0"/>
              <a:t>Tato zásada je zakotvena v článku 96 odst. 2 Ústavy, v § 2 odst. 11 </a:t>
            </a:r>
            <a:r>
              <a:rPr lang="cs-CZ" sz="2400" dirty="0" err="1"/>
              <a:t>tr</a:t>
            </a:r>
            <a:r>
              <a:rPr lang="cs-CZ" sz="2400" dirty="0"/>
              <a:t>. řádu.</a:t>
            </a:r>
          </a:p>
          <a:p>
            <a:pPr algn="just">
              <a:lnSpc>
                <a:spcPct val="100000"/>
              </a:lnSpc>
              <a:spcBef>
                <a:spcPts val="600"/>
              </a:spcBef>
              <a:spcAft>
                <a:spcPts val="600"/>
              </a:spcAft>
            </a:pPr>
            <a:r>
              <a:rPr lang="cs-CZ" sz="2400" dirty="0"/>
              <a:t>Zásada ústnosti spočívá v tom, že soud</a:t>
            </a:r>
            <a:r>
              <a:rPr lang="cs-CZ" sz="2400" b="1" dirty="0"/>
              <a:t> rozhoduje na základě ústního přednesu stran a zpravidla ústně provedených důkazů </a:t>
            </a:r>
            <a:r>
              <a:rPr lang="cs-CZ" sz="2400" dirty="0"/>
              <a:t>(</a:t>
            </a:r>
            <a:r>
              <a:rPr lang="cs-CZ" sz="2400" i="1" dirty="0" err="1"/>
              <a:t>quod</a:t>
            </a:r>
            <a:r>
              <a:rPr lang="cs-CZ" sz="2400" i="1" dirty="0"/>
              <a:t> non </a:t>
            </a:r>
            <a:r>
              <a:rPr lang="cs-CZ" sz="2400" i="1" dirty="0" err="1"/>
              <a:t>est</a:t>
            </a:r>
            <a:r>
              <a:rPr lang="cs-CZ" sz="2400" i="1" dirty="0"/>
              <a:t> in </a:t>
            </a:r>
            <a:r>
              <a:rPr lang="cs-CZ" sz="2400" i="1" dirty="0" err="1"/>
              <a:t>foro</a:t>
            </a:r>
            <a:r>
              <a:rPr lang="cs-CZ" sz="2400" i="1" dirty="0"/>
              <a:t>, non </a:t>
            </a:r>
            <a:r>
              <a:rPr lang="cs-CZ" sz="2400" i="1" dirty="0" err="1"/>
              <a:t>est</a:t>
            </a:r>
            <a:r>
              <a:rPr lang="cs-CZ" sz="2400" i="1" dirty="0"/>
              <a:t> in </a:t>
            </a:r>
            <a:r>
              <a:rPr lang="cs-CZ" sz="2400" i="1" dirty="0" err="1"/>
              <a:t>mundo</a:t>
            </a:r>
            <a:r>
              <a:rPr lang="cs-CZ" sz="2400" dirty="0"/>
              <a:t>).</a:t>
            </a:r>
          </a:p>
          <a:p>
            <a:pPr algn="just">
              <a:lnSpc>
                <a:spcPct val="100000"/>
              </a:lnSpc>
              <a:spcBef>
                <a:spcPts val="600"/>
              </a:spcBef>
              <a:spcAft>
                <a:spcPts val="600"/>
              </a:spcAft>
            </a:pPr>
            <a:r>
              <a:rPr lang="cs-CZ" sz="2400" dirty="0"/>
              <a:t>Z této zásady pak existují </a:t>
            </a:r>
            <a:r>
              <a:rPr lang="cs-CZ" sz="2400" b="1" dirty="0"/>
              <a:t>dílčí výjimky</a:t>
            </a:r>
            <a:r>
              <a:rPr lang="cs-CZ" sz="2400" dirty="0"/>
              <a:t>, např. v podobě úpravy čtení protokolů </a:t>
            </a:r>
            <a:br>
              <a:rPr lang="cs-CZ" sz="2400" dirty="0"/>
            </a:br>
            <a:r>
              <a:rPr lang="cs-CZ" sz="2400" dirty="0"/>
              <a:t>o výpovědi svědka v rámci hlavního líčení či čtení protokolu o výpovědi svědka namísto jejich výslechu přímo v hlavním líčení (§ 211 </a:t>
            </a:r>
            <a:r>
              <a:rPr lang="cs-CZ" sz="2400" dirty="0" err="1"/>
              <a:t>tr</a:t>
            </a:r>
            <a:r>
              <a:rPr lang="cs-CZ" sz="2400" dirty="0"/>
              <a:t>. řádu).</a:t>
            </a:r>
          </a:p>
          <a:p>
            <a:pPr algn="just">
              <a:lnSpc>
                <a:spcPct val="100000"/>
              </a:lnSpc>
              <a:spcBef>
                <a:spcPts val="600"/>
              </a:spcBef>
              <a:spcAft>
                <a:spcPts val="600"/>
              </a:spcAft>
            </a:pPr>
            <a:r>
              <a:rPr lang="cs-CZ" sz="2400" dirty="0"/>
              <a:t>Rozdíl mezi zásadou ústnosti a bezprostřednosti lze demonstrovat na příkladu svědecké výpovědi z doslechu, která má sice charakter ústního přednesu, nicméně nesplňuje požadavek bezprostřednosti (jako výpověď očitého svědka).</a:t>
            </a:r>
          </a:p>
        </p:txBody>
      </p:sp>
    </p:spTree>
    <p:extLst>
      <p:ext uri="{BB962C8B-B14F-4D97-AF65-F5344CB8AC3E}">
        <p14:creationId xmlns:p14="http://schemas.microsoft.com/office/powerpoint/2010/main" val="351154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57E422-8C58-4E51-838A-DB28EA5A6E32}"/>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C97EECB7-2717-4CD9-AD1F-D9299184E191}"/>
              </a:ext>
            </a:extLst>
          </p:cNvPr>
          <p:cNvSpPr>
            <a:spLocks noGrp="1"/>
          </p:cNvSpPr>
          <p:nvPr>
            <p:ph type="sldNum" sz="quarter" idx="11"/>
          </p:nvPr>
        </p:nvSpPr>
        <p:spPr/>
        <p:txBody>
          <a:bodyPr/>
          <a:lstStyle/>
          <a:p>
            <a:fld id="{0DE708CC-0C3F-4567-9698-B54C0F35BD31}" type="slidenum">
              <a:rPr lang="cs-CZ" altLang="cs-CZ" smtClean="0"/>
              <a:pPr/>
              <a:t>17</a:t>
            </a:fld>
            <a:endParaRPr lang="cs-CZ" altLang="cs-CZ" dirty="0"/>
          </a:p>
        </p:txBody>
      </p:sp>
      <p:sp>
        <p:nvSpPr>
          <p:cNvPr id="4" name="Nadpis 3">
            <a:extLst>
              <a:ext uri="{FF2B5EF4-FFF2-40B4-BE49-F238E27FC236}">
                <a16:creationId xmlns:a16="http://schemas.microsoft.com/office/drawing/2014/main" id="{213E657A-9486-45E7-A907-CE5B4EEB0152}"/>
              </a:ext>
            </a:extLst>
          </p:cNvPr>
          <p:cNvSpPr>
            <a:spLocks noGrp="1"/>
          </p:cNvSpPr>
          <p:nvPr>
            <p:ph type="title"/>
          </p:nvPr>
        </p:nvSpPr>
        <p:spPr/>
        <p:txBody>
          <a:bodyPr/>
          <a:lstStyle/>
          <a:p>
            <a:r>
              <a:rPr lang="cs-CZ" dirty="0"/>
              <a:t>Zásada Volného hodnocení důkazů</a:t>
            </a:r>
            <a:endParaRPr lang="en-GB" dirty="0"/>
          </a:p>
        </p:txBody>
      </p:sp>
      <p:sp>
        <p:nvSpPr>
          <p:cNvPr id="5" name="Zástupný obsah 4">
            <a:extLst>
              <a:ext uri="{FF2B5EF4-FFF2-40B4-BE49-F238E27FC236}">
                <a16:creationId xmlns:a16="http://schemas.microsoft.com/office/drawing/2014/main" id="{459E535F-BDA6-4942-A487-1E066DC41C7A}"/>
              </a:ext>
            </a:extLst>
          </p:cNvPr>
          <p:cNvSpPr>
            <a:spLocks noGrp="1"/>
          </p:cNvSpPr>
          <p:nvPr>
            <p:ph idx="1"/>
          </p:nvPr>
        </p:nvSpPr>
        <p:spPr>
          <a:xfrm>
            <a:off x="720000" y="1692002"/>
            <a:ext cx="10753200" cy="4535998"/>
          </a:xfrm>
        </p:spPr>
        <p:txBody>
          <a:bodyPr/>
          <a:lstStyle/>
          <a:p>
            <a:pPr>
              <a:lnSpc>
                <a:spcPct val="100000"/>
              </a:lnSpc>
              <a:spcBef>
                <a:spcPts val="600"/>
              </a:spcBef>
              <a:spcAft>
                <a:spcPts val="600"/>
              </a:spcAft>
            </a:pPr>
            <a:r>
              <a:rPr lang="cs-CZ" sz="2400" dirty="0"/>
              <a:t>Tato zásada je zakotvena v § 2 odst. 6 </a:t>
            </a:r>
            <a:r>
              <a:rPr lang="cs-CZ" sz="2400" dirty="0" err="1"/>
              <a:t>tr</a:t>
            </a:r>
            <a:r>
              <a:rPr lang="cs-CZ" sz="2400" dirty="0"/>
              <a:t>. řádu.</a:t>
            </a:r>
          </a:p>
          <a:p>
            <a:pPr algn="just">
              <a:lnSpc>
                <a:spcPct val="100000"/>
              </a:lnSpc>
              <a:spcBef>
                <a:spcPts val="600"/>
              </a:spcBef>
              <a:spcAft>
                <a:spcPts val="600"/>
              </a:spcAft>
            </a:pPr>
            <a:r>
              <a:rPr lang="cs-CZ" sz="2400" dirty="0"/>
              <a:t>Smyslem této zásady je, že orgány činné v trestním řízení nejsou při hodnocení důkazů vázány žádnými formální pravidly (pokud jde např. o míru důkazů potřebných</a:t>
            </a:r>
            <a:br>
              <a:rPr lang="cs-CZ" sz="2400" dirty="0"/>
            </a:br>
            <a:r>
              <a:rPr lang="cs-CZ" sz="2400" dirty="0"/>
              <a:t>k prokázání určité skutečnosti, anebo co se věrohodnosti důkazu týče). OČTŘ tedy hodnotí důkazy podle svého vnitřního přesvědčení založeného na pečlivém uvážení všech okolností případu jednotlivě i v jejich souhrnu.</a:t>
            </a:r>
          </a:p>
          <a:p>
            <a:pPr>
              <a:lnSpc>
                <a:spcPct val="100000"/>
              </a:lnSpc>
              <a:spcBef>
                <a:spcPts val="600"/>
              </a:spcBef>
              <a:spcAft>
                <a:spcPts val="600"/>
              </a:spcAft>
            </a:pPr>
            <a:r>
              <a:rPr lang="cs-CZ" sz="2400" b="1" dirty="0"/>
              <a:t>Volné hodnocení není svévolné </a:t>
            </a:r>
            <a:r>
              <a:rPr lang="cs-CZ" sz="2400" dirty="0"/>
              <a:t>(viz § 125 </a:t>
            </a:r>
            <a:r>
              <a:rPr lang="cs-CZ" sz="2400" dirty="0" err="1"/>
              <a:t>tr</a:t>
            </a:r>
            <a:r>
              <a:rPr lang="cs-CZ" sz="2400" dirty="0"/>
              <a:t>. řádu, srov. ale § 314e-g či § 129 odst. 2 </a:t>
            </a:r>
            <a:r>
              <a:rPr lang="cs-CZ" sz="2400" dirty="0" err="1"/>
              <a:t>tr</a:t>
            </a:r>
            <a:r>
              <a:rPr lang="cs-CZ" sz="2400" dirty="0"/>
              <a:t>. řádu)!</a:t>
            </a:r>
          </a:p>
          <a:p>
            <a:pPr algn="just">
              <a:lnSpc>
                <a:spcPct val="100000"/>
              </a:lnSpc>
              <a:spcBef>
                <a:spcPts val="600"/>
              </a:spcBef>
              <a:spcAft>
                <a:spcPts val="600"/>
              </a:spcAft>
            </a:pPr>
            <a:r>
              <a:rPr lang="cs-CZ" sz="2400" dirty="0"/>
              <a:t>I tzv. nepřímé důkazy mohou vést k závěru o vině určité osoby trestným činem, jestliže společně tvoří tzv. nepřerušený řetězec.</a:t>
            </a:r>
          </a:p>
        </p:txBody>
      </p:sp>
    </p:spTree>
    <p:extLst>
      <p:ext uri="{BB962C8B-B14F-4D97-AF65-F5344CB8AC3E}">
        <p14:creationId xmlns:p14="http://schemas.microsoft.com/office/powerpoint/2010/main" val="215361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18</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Předmět a rozsah dokazování</a:t>
            </a:r>
            <a:endParaRPr lang="en-GB" dirty="0"/>
          </a:p>
        </p:txBody>
      </p:sp>
    </p:spTree>
    <p:extLst>
      <p:ext uri="{BB962C8B-B14F-4D97-AF65-F5344CB8AC3E}">
        <p14:creationId xmlns:p14="http://schemas.microsoft.com/office/powerpoint/2010/main" val="4241911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19</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Předmět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139998"/>
          </a:xfrm>
        </p:spPr>
        <p:txBody>
          <a:bodyPr/>
          <a:lstStyle/>
          <a:p>
            <a:pPr marL="72000" indent="0" algn="ctr" fontAlgn="ctr">
              <a:buNone/>
            </a:pPr>
            <a:r>
              <a:rPr lang="cs-CZ" sz="2400" dirty="0"/>
              <a:t>§ 89 odst. 1 </a:t>
            </a:r>
            <a:r>
              <a:rPr lang="cs-CZ" sz="2400" dirty="0" err="1"/>
              <a:t>tr</a:t>
            </a:r>
            <a:r>
              <a:rPr lang="cs-CZ" sz="2400" dirty="0"/>
              <a:t>. řádu</a:t>
            </a:r>
          </a:p>
          <a:p>
            <a:pPr marL="72000" indent="0" fontAlgn="ctr">
              <a:buNone/>
            </a:pPr>
            <a:r>
              <a:rPr lang="cs-CZ" sz="2400" dirty="0"/>
              <a:t>V trestním stíhání je v nezbytném rozsahu třeba dokazovat zejména:</a:t>
            </a:r>
          </a:p>
          <a:p>
            <a:pPr marL="529200" indent="-457200" fontAlgn="ctr">
              <a:lnSpc>
                <a:spcPct val="100000"/>
              </a:lnSpc>
              <a:spcBef>
                <a:spcPts val="300"/>
              </a:spcBef>
              <a:spcAft>
                <a:spcPts val="300"/>
              </a:spcAft>
              <a:buFont typeface="+mj-lt"/>
              <a:buAutoNum type="alphaLcParenR"/>
            </a:pPr>
            <a:r>
              <a:rPr lang="cs-CZ" sz="2400" dirty="0"/>
              <a:t>zda se stal skutek, v němž je spatřován trestný čin,</a:t>
            </a:r>
          </a:p>
          <a:p>
            <a:pPr marL="529200" indent="-457200" fontAlgn="ctr">
              <a:lnSpc>
                <a:spcPct val="100000"/>
              </a:lnSpc>
              <a:spcBef>
                <a:spcPts val="300"/>
              </a:spcBef>
              <a:spcAft>
                <a:spcPts val="300"/>
              </a:spcAft>
              <a:buFont typeface="+mj-lt"/>
              <a:buAutoNum type="alphaLcParenR"/>
            </a:pPr>
            <a:r>
              <a:rPr lang="cs-CZ" sz="2400" dirty="0"/>
              <a:t>zda tento skutek spáchal obviněný, případně z jakých pohnutek,</a:t>
            </a:r>
          </a:p>
          <a:p>
            <a:pPr marL="529200" indent="-457200" fontAlgn="ctr">
              <a:lnSpc>
                <a:spcPct val="100000"/>
              </a:lnSpc>
              <a:spcBef>
                <a:spcPts val="300"/>
              </a:spcBef>
              <a:spcAft>
                <a:spcPts val="300"/>
              </a:spcAft>
              <a:buFont typeface="+mj-lt"/>
              <a:buAutoNum type="alphaLcParenR"/>
            </a:pPr>
            <a:r>
              <a:rPr lang="cs-CZ" sz="2400" dirty="0"/>
              <a:t>podstatné okolnosti mající vliv na posouzení povahy a závažnosti činu,</a:t>
            </a:r>
          </a:p>
          <a:p>
            <a:pPr marL="529200" indent="-457200" fontAlgn="ctr">
              <a:lnSpc>
                <a:spcPct val="100000"/>
              </a:lnSpc>
              <a:spcBef>
                <a:spcPts val="300"/>
              </a:spcBef>
              <a:spcAft>
                <a:spcPts val="300"/>
              </a:spcAft>
              <a:buFont typeface="+mj-lt"/>
              <a:buAutoNum type="alphaLcParenR"/>
            </a:pPr>
            <a:r>
              <a:rPr lang="cs-CZ" sz="2400" dirty="0"/>
              <a:t>podstatné okolnosti k posouzení osobních poměrů pachatele,</a:t>
            </a:r>
          </a:p>
          <a:p>
            <a:pPr marL="529200" indent="-457200" fontAlgn="ctr">
              <a:lnSpc>
                <a:spcPct val="100000"/>
              </a:lnSpc>
              <a:spcBef>
                <a:spcPts val="300"/>
              </a:spcBef>
              <a:spcAft>
                <a:spcPts val="300"/>
              </a:spcAft>
              <a:buFont typeface="+mj-lt"/>
              <a:buAutoNum type="alphaLcParenR"/>
            </a:pPr>
            <a:r>
              <a:rPr lang="cs-CZ" sz="2400" dirty="0"/>
              <a:t>podstatné okolnosti umožňující stanovení následku, výše škody způsobené trestným činem a bezdůvodného obohacení,</a:t>
            </a:r>
          </a:p>
          <a:p>
            <a:pPr marL="529200" indent="-457200" fontAlgn="ctr">
              <a:lnSpc>
                <a:spcPct val="100000"/>
              </a:lnSpc>
              <a:spcBef>
                <a:spcPts val="300"/>
              </a:spcBef>
              <a:spcAft>
                <a:spcPts val="300"/>
              </a:spcAft>
              <a:buFont typeface="+mj-lt"/>
              <a:buAutoNum type="alphaLcParenR"/>
            </a:pPr>
            <a:r>
              <a:rPr lang="cs-CZ" sz="2400" dirty="0"/>
              <a:t>okolnosti, které vedly k trestné činnosti nebo umožnily její spáchání</a:t>
            </a:r>
            <a:r>
              <a:rPr lang="en-GB" sz="2400" dirty="0"/>
              <a:t>.</a:t>
            </a:r>
          </a:p>
        </p:txBody>
      </p:sp>
    </p:spTree>
    <p:extLst>
      <p:ext uri="{BB962C8B-B14F-4D97-AF65-F5344CB8AC3E}">
        <p14:creationId xmlns:p14="http://schemas.microsoft.com/office/powerpoint/2010/main" val="328089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238272"/>
            <a:ext cx="11361600" cy="2060596"/>
          </a:xfrm>
        </p:spPr>
        <p:txBody>
          <a:bodyPr/>
          <a:lstStyle/>
          <a:p>
            <a:r>
              <a:rPr lang="cs-CZ" dirty="0"/>
              <a:t>Dokazování a rozhodnutí</a:t>
            </a:r>
            <a:br>
              <a:rPr lang="cs-CZ" dirty="0"/>
            </a:br>
            <a:r>
              <a:rPr lang="cs-CZ" dirty="0"/>
              <a:t>v trestním řízení</a:t>
            </a:r>
            <a:endParaRPr lang="en-GB" dirty="0"/>
          </a:p>
        </p:txBody>
      </p:sp>
      <p:sp>
        <p:nvSpPr>
          <p:cNvPr id="5" name="Podnadpis 4">
            <a:extLst>
              <a:ext uri="{FF2B5EF4-FFF2-40B4-BE49-F238E27FC236}">
                <a16:creationId xmlns:a16="http://schemas.microsoft.com/office/drawing/2014/main" id="{09251335-EBC0-488A-BE26-B839E2080DC7}"/>
              </a:ext>
            </a:extLst>
          </p:cNvPr>
          <p:cNvSpPr>
            <a:spLocks noGrp="1"/>
          </p:cNvSpPr>
          <p:nvPr>
            <p:ph type="subTitle" idx="1"/>
          </p:nvPr>
        </p:nvSpPr>
        <p:spPr/>
        <p:txBody>
          <a:bodyPr/>
          <a:lstStyle/>
          <a:p>
            <a:r>
              <a:rPr lang="cs-CZ" dirty="0"/>
              <a:t>Mgr. David Čep</a:t>
            </a:r>
            <a:endParaRPr lang="en-GB" dirty="0"/>
          </a:p>
        </p:txBody>
      </p:sp>
    </p:spTree>
    <p:extLst>
      <p:ext uri="{BB962C8B-B14F-4D97-AF65-F5344CB8AC3E}">
        <p14:creationId xmlns:p14="http://schemas.microsoft.com/office/powerpoint/2010/main" val="325551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20</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Předmět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fontAlgn="ctr">
              <a:lnSpc>
                <a:spcPct val="100000"/>
              </a:lnSpc>
            </a:pPr>
            <a:r>
              <a:rPr lang="cs-CZ" sz="2400" dirty="0"/>
              <a:t>Z ustanovení § 89 odst. 1 </a:t>
            </a:r>
            <a:r>
              <a:rPr lang="cs-CZ" sz="2400" dirty="0" err="1"/>
              <a:t>tr</a:t>
            </a:r>
            <a:r>
              <a:rPr lang="cs-CZ" sz="2400" dirty="0"/>
              <a:t>. řádu (jakož i z dalších ustanovení) tak lze dovodit, že v trestním řízení se v podstatě dokazují:</a:t>
            </a:r>
          </a:p>
          <a:p>
            <a:pPr marL="72000" indent="0" algn="just" fontAlgn="ctr">
              <a:lnSpc>
                <a:spcPct val="100000"/>
              </a:lnSpc>
              <a:spcBef>
                <a:spcPts val="600"/>
              </a:spcBef>
              <a:buNone/>
            </a:pPr>
            <a:r>
              <a:rPr lang="cs-CZ" sz="2400" b="1" dirty="0"/>
              <a:t>Okolnosti významné pro rozhodnutí ve věci samé</a:t>
            </a:r>
          </a:p>
          <a:p>
            <a:pPr algn="just" fontAlgn="ctr">
              <a:lnSpc>
                <a:spcPct val="100000"/>
              </a:lnSpc>
            </a:pPr>
            <a:r>
              <a:rPr lang="cs-CZ" sz="2400" dirty="0"/>
              <a:t>Jsou to především okolnosti týkající se skutku, důvody vylučující jeho protiprávnost, okolnosti nasvědčující tomu, že tím kdo daný skutek spáchal, je obviněný, okolnosti vylučující trestnost atd.</a:t>
            </a:r>
          </a:p>
          <a:p>
            <a:pPr marL="72000" indent="0" algn="just" fontAlgn="ctr">
              <a:lnSpc>
                <a:spcPct val="100000"/>
              </a:lnSpc>
              <a:spcBef>
                <a:spcPts val="600"/>
              </a:spcBef>
              <a:buNone/>
            </a:pPr>
            <a:r>
              <a:rPr lang="cs-CZ" sz="2400" b="1" dirty="0"/>
              <a:t>Okolnosti které vedly k trestné činnosti nebo umožnily její spáchání</a:t>
            </a:r>
          </a:p>
          <a:p>
            <a:pPr algn="just" fontAlgn="ctr">
              <a:lnSpc>
                <a:spcPct val="100000"/>
              </a:lnSpc>
            </a:pPr>
            <a:r>
              <a:rPr lang="cs-CZ" sz="2400" dirty="0"/>
              <a:t>Mají význam především pro ukládání sankce, ale i z hlediska prevence další kriminality.</a:t>
            </a:r>
          </a:p>
          <a:p>
            <a:pPr marL="72000" indent="0" algn="just" fontAlgn="ctr">
              <a:lnSpc>
                <a:spcPct val="100000"/>
              </a:lnSpc>
              <a:spcBef>
                <a:spcPts val="600"/>
              </a:spcBef>
              <a:buNone/>
            </a:pPr>
            <a:r>
              <a:rPr lang="cs-CZ" sz="2400" b="1" dirty="0"/>
              <a:t>Okolnosti důležité pro postup trestního řízení</a:t>
            </a:r>
          </a:p>
          <a:p>
            <a:pPr algn="just" fontAlgn="ctr">
              <a:lnSpc>
                <a:spcPct val="100000"/>
              </a:lnSpc>
            </a:pPr>
            <a:r>
              <a:rPr lang="cs-CZ" sz="2400" dirty="0"/>
              <a:t>Zde patří především okolnosti odůvodňující vydání některého z mezitímních rozhodnutí, případně jiné relevantní skutečnosti (např. důvody odepření svědecké výpovědi).</a:t>
            </a:r>
          </a:p>
          <a:p>
            <a:pPr marL="72000" indent="0" algn="just" fontAlgn="ctr">
              <a:lnSpc>
                <a:spcPct val="100000"/>
              </a:lnSpc>
              <a:buNone/>
            </a:pPr>
            <a:endParaRPr lang="cs-CZ" sz="2400" dirty="0"/>
          </a:p>
        </p:txBody>
      </p:sp>
    </p:spTree>
    <p:extLst>
      <p:ext uri="{BB962C8B-B14F-4D97-AF65-F5344CB8AC3E}">
        <p14:creationId xmlns:p14="http://schemas.microsoft.com/office/powerpoint/2010/main" val="19614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21</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Rozsah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fontAlgn="ctr">
              <a:lnSpc>
                <a:spcPct val="100000"/>
              </a:lnSpc>
              <a:spcBef>
                <a:spcPts val="600"/>
              </a:spcBef>
              <a:spcAft>
                <a:spcPts val="600"/>
              </a:spcAft>
            </a:pPr>
            <a:r>
              <a:rPr lang="cs-CZ" sz="2400" dirty="0"/>
              <a:t>Jestliže vymezení předmětu dokazování stanovuje okruh skutečností, které je třeba dokazovat, </a:t>
            </a:r>
            <a:r>
              <a:rPr lang="cs-CZ" sz="2400" b="1" dirty="0"/>
              <a:t>rozsah dokazování </a:t>
            </a:r>
            <a:r>
              <a:rPr lang="cs-CZ" sz="2400" dirty="0"/>
              <a:t>určuje množství a kvalitu důkazů, kterými má být uvedený okruh dokazovaných skutečností dokázán. Jde tedy o vymezení hranic dokazování.</a:t>
            </a:r>
          </a:p>
          <a:p>
            <a:pPr algn="just" fontAlgn="ctr">
              <a:lnSpc>
                <a:spcPct val="100000"/>
              </a:lnSpc>
              <a:spcBef>
                <a:spcPts val="600"/>
              </a:spcBef>
              <a:spcAft>
                <a:spcPts val="600"/>
              </a:spcAft>
            </a:pPr>
            <a:r>
              <a:rPr lang="cs-CZ" sz="2400" dirty="0"/>
              <a:t>Zjednodušeně lze říci, že rozsah dokazování se odvíjí od toho, v jakém stadiu (případně fázi) se dané trestní řízení zrovna nachází. Jinými slovy </a:t>
            </a:r>
            <a:r>
              <a:rPr lang="cs-CZ" sz="2400" b="1" dirty="0"/>
              <a:t>rozsah dokazování </a:t>
            </a:r>
            <a:r>
              <a:rPr lang="cs-CZ" sz="2400" dirty="0"/>
              <a:t>bude podstatně užší </a:t>
            </a:r>
            <a:r>
              <a:rPr lang="cs-CZ" sz="2400" b="1" dirty="0"/>
              <a:t>na začátku trestního stíhání </a:t>
            </a:r>
            <a:r>
              <a:rPr lang="cs-CZ" sz="2400" dirty="0"/>
              <a:t>(§ 160 </a:t>
            </a:r>
            <a:r>
              <a:rPr lang="cs-CZ" sz="2400" dirty="0" err="1"/>
              <a:t>tr</a:t>
            </a:r>
            <a:r>
              <a:rPr lang="cs-CZ" sz="2400" dirty="0"/>
              <a:t>. řádu), kde se bude měnit spolu s vyloučením jednotlivých vyšetřovacích verzí, v porovnání s rozsahem dokazování v době podání obžaloby (§ 175 </a:t>
            </a:r>
            <a:r>
              <a:rPr lang="cs-CZ" sz="2400" dirty="0" err="1"/>
              <a:t>tr</a:t>
            </a:r>
            <a:r>
              <a:rPr lang="cs-CZ" sz="2400" dirty="0"/>
              <a:t>. řádu) a následně při rozhodování o vině a trestu.</a:t>
            </a:r>
          </a:p>
          <a:p>
            <a:pPr algn="just" fontAlgn="ctr">
              <a:lnSpc>
                <a:spcPct val="100000"/>
              </a:lnSpc>
              <a:spcBef>
                <a:spcPts val="600"/>
              </a:spcBef>
              <a:spcAft>
                <a:spcPts val="600"/>
              </a:spcAft>
            </a:pPr>
            <a:r>
              <a:rPr lang="cs-CZ" sz="2400" dirty="0"/>
              <a:t>V přípravném řízení je navíc dokazování podstatně </a:t>
            </a:r>
            <a:r>
              <a:rPr lang="cs-CZ" sz="2400" b="1" dirty="0"/>
              <a:t>omezeno na úkor hlavního líčení</a:t>
            </a:r>
            <a:r>
              <a:rPr lang="cs-CZ" sz="2400" dirty="0"/>
              <a:t>. Proto platí, že v přípravném řízení se dokazují jen základní skutkové okolnosti, a to </a:t>
            </a:r>
            <a:r>
              <a:rPr lang="cs-CZ" sz="2400" b="1" dirty="0"/>
              <a:t>v rozsahu nezbytném pro další rozhodnutí OČTŘ</a:t>
            </a:r>
            <a:r>
              <a:rPr lang="cs-CZ" sz="2400" dirty="0"/>
              <a:t> (§ 2 odst. 5 </a:t>
            </a:r>
            <a:r>
              <a:rPr lang="cs-CZ" sz="2400" dirty="0" err="1"/>
              <a:t>tr</a:t>
            </a:r>
            <a:r>
              <a:rPr lang="cs-CZ" sz="2400" dirty="0"/>
              <a:t>. řádu).</a:t>
            </a:r>
            <a:endParaRPr lang="en-GB" sz="2400" dirty="0"/>
          </a:p>
        </p:txBody>
      </p:sp>
    </p:spTree>
    <p:extLst>
      <p:ext uri="{BB962C8B-B14F-4D97-AF65-F5344CB8AC3E}">
        <p14:creationId xmlns:p14="http://schemas.microsoft.com/office/powerpoint/2010/main" val="52214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22</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Rozsah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fontAlgn="ctr">
              <a:lnSpc>
                <a:spcPct val="100000"/>
              </a:lnSpc>
              <a:spcBef>
                <a:spcPts val="600"/>
              </a:spcBef>
              <a:spcAft>
                <a:spcPts val="600"/>
              </a:spcAft>
            </a:pPr>
            <a:r>
              <a:rPr lang="cs-CZ" sz="2400" dirty="0"/>
              <a:t>Určité skutečnosti naopak </a:t>
            </a:r>
            <a:r>
              <a:rPr lang="cs-CZ" sz="2400" b="1" dirty="0"/>
              <a:t>předmětem dokazování </a:t>
            </a:r>
            <a:r>
              <a:rPr lang="cs-CZ" sz="2400" dirty="0"/>
              <a:t>v trestním řízení </a:t>
            </a:r>
            <a:r>
              <a:rPr lang="cs-CZ" sz="2400" b="1" dirty="0"/>
              <a:t>nejsou</a:t>
            </a:r>
            <a:r>
              <a:rPr lang="cs-CZ" sz="2400" dirty="0"/>
              <a:t>. V prvé řadě jde o </a:t>
            </a:r>
            <a:r>
              <a:rPr lang="cs-CZ" sz="2400" i="1" dirty="0"/>
              <a:t>notoriety</a:t>
            </a:r>
            <a:r>
              <a:rPr lang="cs-CZ" sz="2400" dirty="0"/>
              <a:t>, popřípadě jiné skutečnosti, které se podle obecné zkušenosti</a:t>
            </a:r>
            <a:br>
              <a:rPr lang="cs-CZ" sz="2400" dirty="0"/>
            </a:br>
            <a:r>
              <a:rPr lang="cs-CZ" sz="2400" dirty="0"/>
              <a:t>a ustálených pravidel považují za pravdivé, dokud o nich nevzniknou pochybnosti.</a:t>
            </a:r>
          </a:p>
          <a:p>
            <a:pPr algn="just" fontAlgn="ctr">
              <a:lnSpc>
                <a:spcPct val="100000"/>
              </a:lnSpc>
              <a:spcBef>
                <a:spcPts val="600"/>
              </a:spcBef>
              <a:spcAft>
                <a:spcPts val="600"/>
              </a:spcAft>
            </a:pPr>
            <a:r>
              <a:rPr lang="cs-CZ" sz="2400" dirty="0"/>
              <a:t>Příkladem notoriety může být, že v červenci je okolo 19 hodiny stále ještě velmi dobře vidět. Takovou skutečnost tedy není třeba prokazovat, ledaže ohledně ní nevzniknou pochybnosti.</a:t>
            </a:r>
          </a:p>
          <a:p>
            <a:pPr algn="just" fontAlgn="ctr">
              <a:lnSpc>
                <a:spcPct val="100000"/>
              </a:lnSpc>
              <a:spcBef>
                <a:spcPts val="600"/>
              </a:spcBef>
              <a:spcAft>
                <a:spcPts val="600"/>
              </a:spcAft>
            </a:pPr>
            <a:r>
              <a:rPr lang="cs-CZ" sz="2400" dirty="0"/>
              <a:t>Příkladem jiné skutečnosti, která se obecně považuje za pravdivou je, že osoba obviněného je příčetná, či že podléhá působnosti trestního zákoníku i trestního řádu.</a:t>
            </a:r>
          </a:p>
          <a:p>
            <a:pPr algn="just" fontAlgn="ctr">
              <a:lnSpc>
                <a:spcPct val="100000"/>
              </a:lnSpc>
              <a:spcBef>
                <a:spcPts val="600"/>
              </a:spcBef>
              <a:spcAft>
                <a:spcPts val="600"/>
              </a:spcAft>
            </a:pPr>
            <a:r>
              <a:rPr lang="cs-CZ" sz="2400" dirty="0"/>
              <a:t>Nedokazuje se ani obsah právních předpisů, neboť platí zásada </a:t>
            </a:r>
            <a:r>
              <a:rPr lang="cs-CZ" sz="2400" i="1" dirty="0" err="1"/>
              <a:t>iura</a:t>
            </a:r>
            <a:r>
              <a:rPr lang="cs-CZ" sz="2400" i="1" dirty="0"/>
              <a:t> </a:t>
            </a:r>
            <a:r>
              <a:rPr lang="cs-CZ" sz="2400" i="1" dirty="0" err="1"/>
              <a:t>novit</a:t>
            </a:r>
            <a:r>
              <a:rPr lang="cs-CZ" sz="2400" i="1" dirty="0"/>
              <a:t> curia</a:t>
            </a:r>
            <a:r>
              <a:rPr lang="cs-CZ" sz="2400" dirty="0"/>
              <a:t>.</a:t>
            </a:r>
          </a:p>
          <a:p>
            <a:pPr algn="just" fontAlgn="ctr">
              <a:lnSpc>
                <a:spcPct val="100000"/>
              </a:lnSpc>
              <a:spcBef>
                <a:spcPts val="600"/>
              </a:spcBef>
              <a:spcAft>
                <a:spcPts val="600"/>
              </a:spcAft>
            </a:pPr>
            <a:r>
              <a:rPr lang="cs-CZ" sz="2400" dirty="0"/>
              <a:t>Trestní řád nezná, až na výjimku (§ 314b odst. 2 a § 314d odst. 2 </a:t>
            </a:r>
            <a:r>
              <a:rPr lang="cs-CZ" sz="2400" dirty="0" err="1"/>
              <a:t>tr</a:t>
            </a:r>
            <a:r>
              <a:rPr lang="cs-CZ" sz="2400" dirty="0"/>
              <a:t>. řádu) tzv. nesporné skutečnosti, které není na základě prohlášení stran zapotřebí dokazovat.</a:t>
            </a:r>
          </a:p>
        </p:txBody>
      </p:sp>
    </p:spTree>
    <p:extLst>
      <p:ext uri="{BB962C8B-B14F-4D97-AF65-F5344CB8AC3E}">
        <p14:creationId xmlns:p14="http://schemas.microsoft.com/office/powerpoint/2010/main" val="302725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23</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Rozdělení důkazů</a:t>
            </a:r>
            <a:endParaRPr lang="en-GB" dirty="0"/>
          </a:p>
        </p:txBody>
      </p:sp>
    </p:spTree>
    <p:extLst>
      <p:ext uri="{BB962C8B-B14F-4D97-AF65-F5344CB8AC3E}">
        <p14:creationId xmlns:p14="http://schemas.microsoft.com/office/powerpoint/2010/main" val="4102284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24</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Rozdělení důkazů</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nSpc>
                <a:spcPct val="100000"/>
              </a:lnSpc>
              <a:spcBef>
                <a:spcPts val="600"/>
              </a:spcBef>
              <a:spcAft>
                <a:spcPts val="600"/>
              </a:spcAft>
            </a:pPr>
            <a:r>
              <a:rPr lang="cs-CZ" sz="2400" dirty="0"/>
              <a:t>Důkazy lze dělit na základě různých kritérií:</a:t>
            </a:r>
          </a:p>
          <a:p>
            <a:pPr marL="781200" lvl="1" indent="-457200">
              <a:spcBef>
                <a:spcPts val="600"/>
              </a:spcBef>
              <a:spcAft>
                <a:spcPts val="600"/>
              </a:spcAft>
              <a:buFont typeface="+mj-lt"/>
              <a:buAutoNum type="alphaLcParenR"/>
            </a:pPr>
            <a:r>
              <a:rPr lang="cs-CZ" sz="2400" b="1" dirty="0"/>
              <a:t>podle vztahu k obvinění </a:t>
            </a:r>
            <a:r>
              <a:rPr lang="cs-CZ" sz="2400" dirty="0"/>
              <a:t>na usvědčující a ospravedlňující,</a:t>
            </a:r>
          </a:p>
          <a:p>
            <a:pPr marL="781200" lvl="1" indent="-457200">
              <a:spcBef>
                <a:spcPts val="600"/>
              </a:spcBef>
              <a:spcAft>
                <a:spcPts val="600"/>
              </a:spcAft>
              <a:buFont typeface="+mj-lt"/>
              <a:buAutoNum type="alphaLcParenR"/>
            </a:pPr>
            <a:r>
              <a:rPr lang="cs-CZ" sz="2400" b="1" dirty="0"/>
              <a:t>podle pramene důkazu </a:t>
            </a:r>
            <a:r>
              <a:rPr lang="cs-CZ" sz="2400" dirty="0"/>
              <a:t>na osobní a věcné,</a:t>
            </a:r>
          </a:p>
          <a:p>
            <a:pPr marL="781200" lvl="1" indent="-457200">
              <a:spcBef>
                <a:spcPts val="600"/>
              </a:spcBef>
              <a:spcAft>
                <a:spcPts val="600"/>
              </a:spcAft>
              <a:buFont typeface="+mj-lt"/>
              <a:buAutoNum type="alphaLcParenR"/>
            </a:pPr>
            <a:r>
              <a:rPr lang="cs-CZ" sz="2400" b="1" dirty="0"/>
              <a:t>podle vztahu pramene zpráv o skutečnosti k dokazované skutečnosti</a:t>
            </a:r>
            <a:br>
              <a:rPr lang="cs-CZ" sz="2400" b="1" dirty="0"/>
            </a:br>
            <a:r>
              <a:rPr lang="cs-CZ" sz="2400" dirty="0"/>
              <a:t>na bezprostřední a odvozené,</a:t>
            </a:r>
          </a:p>
          <a:p>
            <a:pPr marL="781200" lvl="1" indent="-457200">
              <a:spcBef>
                <a:spcPts val="600"/>
              </a:spcBef>
              <a:spcAft>
                <a:spcPts val="600"/>
              </a:spcAft>
              <a:buFont typeface="+mj-lt"/>
              <a:buAutoNum type="alphaLcParenR"/>
            </a:pPr>
            <a:r>
              <a:rPr lang="cs-CZ" sz="2400" b="1" dirty="0"/>
              <a:t>podle vztahu k dokazované skutečnosti </a:t>
            </a:r>
            <a:r>
              <a:rPr lang="cs-CZ" sz="2400" dirty="0"/>
              <a:t>na přímé a nepřímé.</a:t>
            </a:r>
          </a:p>
          <a:p>
            <a:pPr>
              <a:spcBef>
                <a:spcPts val="600"/>
              </a:spcBef>
              <a:spcAft>
                <a:spcPts val="600"/>
              </a:spcAft>
            </a:pPr>
            <a:r>
              <a:rPr lang="cs-CZ" sz="2400" dirty="0"/>
              <a:t>Důkazy bezprostřední nelze směšovat s důkazy přímými, stejně jako důkazy odvozené nelze zaměňovat za důkazy nepřímé.</a:t>
            </a:r>
          </a:p>
        </p:txBody>
      </p:sp>
    </p:spTree>
    <p:extLst>
      <p:ext uri="{BB962C8B-B14F-4D97-AF65-F5344CB8AC3E}">
        <p14:creationId xmlns:p14="http://schemas.microsoft.com/office/powerpoint/2010/main" val="243180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25</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Průběh dokazování</a:t>
            </a:r>
            <a:endParaRPr lang="en-GB" dirty="0"/>
          </a:p>
        </p:txBody>
      </p:sp>
    </p:spTree>
    <p:extLst>
      <p:ext uri="{BB962C8B-B14F-4D97-AF65-F5344CB8AC3E}">
        <p14:creationId xmlns:p14="http://schemas.microsoft.com/office/powerpoint/2010/main" val="1119939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26</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Průběh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Dokazování se provádí ve všech stadiích trestního řízení, nicméně </a:t>
            </a:r>
            <a:r>
              <a:rPr lang="cs-CZ" sz="2400" b="1" dirty="0"/>
              <a:t>v každém stadiu má dokazování své zvláštnosti</a:t>
            </a:r>
            <a:r>
              <a:rPr lang="cs-CZ" sz="2400" dirty="0"/>
              <a:t> (kupř. provedení výslechu svědka jako neodkladného</a:t>
            </a:r>
            <a:br>
              <a:rPr lang="cs-CZ" sz="2400" dirty="0"/>
            </a:br>
            <a:r>
              <a:rPr lang="cs-CZ" sz="2400" dirty="0"/>
              <a:t>a neopakovatelného úkonu před zahájením trestního stíhání má své specifické podmínky – srov. § 158 odst. 9 ve spojení s § 158a </a:t>
            </a:r>
            <a:r>
              <a:rPr lang="cs-CZ" sz="2400" dirty="0" err="1"/>
              <a:t>tr</a:t>
            </a:r>
            <a:r>
              <a:rPr lang="cs-CZ" sz="2400" dirty="0"/>
              <a:t>. řádu).</a:t>
            </a:r>
          </a:p>
          <a:p>
            <a:pPr algn="just">
              <a:lnSpc>
                <a:spcPct val="100000"/>
              </a:lnSpc>
              <a:spcBef>
                <a:spcPts val="600"/>
              </a:spcBef>
              <a:spcAft>
                <a:spcPts val="600"/>
              </a:spcAft>
            </a:pPr>
            <a:r>
              <a:rPr lang="cs-CZ" sz="2400" dirty="0"/>
              <a:t>Před zahájením trestního stíhání (ve fázi prověřování v rámci přípravného řízení) dochází především k </a:t>
            </a:r>
            <a:r>
              <a:rPr lang="cs-CZ" sz="2400" b="1" dirty="0"/>
              <a:t>vyhledávání důkazů</a:t>
            </a:r>
            <a:r>
              <a:rPr lang="cs-CZ" sz="2400" dirty="0"/>
              <a:t>, případně za výjimečných okolností i k jejich provádění.</a:t>
            </a:r>
          </a:p>
          <a:p>
            <a:pPr algn="just">
              <a:lnSpc>
                <a:spcPct val="100000"/>
              </a:lnSpc>
              <a:spcBef>
                <a:spcPts val="600"/>
              </a:spcBef>
              <a:spcAft>
                <a:spcPts val="600"/>
              </a:spcAft>
            </a:pPr>
            <a:r>
              <a:rPr lang="cs-CZ" sz="2400" dirty="0"/>
              <a:t>Po zahájení trestního stíhání (fáze vyšetřování) pak dochází jak k </a:t>
            </a:r>
            <a:r>
              <a:rPr lang="cs-CZ" sz="2400" b="1" dirty="0"/>
              <a:t>vyhledávání</a:t>
            </a:r>
            <a:r>
              <a:rPr lang="cs-CZ" sz="2400" dirty="0"/>
              <a:t>, tak i k </a:t>
            </a:r>
            <a:r>
              <a:rPr lang="cs-CZ" sz="2400" b="1" dirty="0"/>
              <a:t>provádění důkazů </a:t>
            </a:r>
            <a:r>
              <a:rPr lang="cs-CZ" sz="2400" dirty="0"/>
              <a:t>(za podmínek § 164 odst. 1 </a:t>
            </a:r>
            <a:r>
              <a:rPr lang="cs-CZ" sz="2400" dirty="0" err="1"/>
              <a:t>tr</a:t>
            </a:r>
            <a:r>
              <a:rPr lang="cs-CZ" sz="2400" dirty="0"/>
              <a:t>. řádu; srov. ale odlišné podmínky pro tzv. rozšířené vyšetřování dle § 169 odst. 1 </a:t>
            </a:r>
            <a:r>
              <a:rPr lang="cs-CZ" sz="2400" dirty="0" err="1"/>
              <a:t>tr</a:t>
            </a:r>
            <a:r>
              <a:rPr lang="cs-CZ" sz="2400" dirty="0"/>
              <a:t>. řádu).</a:t>
            </a:r>
          </a:p>
          <a:p>
            <a:pPr algn="just">
              <a:lnSpc>
                <a:spcPct val="100000"/>
              </a:lnSpc>
              <a:spcBef>
                <a:spcPts val="600"/>
              </a:spcBef>
              <a:spcAft>
                <a:spcPts val="600"/>
              </a:spcAft>
            </a:pPr>
            <a:r>
              <a:rPr lang="cs-CZ" sz="2400" dirty="0"/>
              <a:t>V hlavním líčení se nachází těžiště dokazování – důkazy jsou </a:t>
            </a:r>
            <a:r>
              <a:rPr lang="cs-CZ" sz="2400" b="1" dirty="0"/>
              <a:t>prováděny a hodnoceny</a:t>
            </a:r>
            <a:r>
              <a:rPr lang="cs-CZ" sz="2400" dirty="0"/>
              <a:t>.</a:t>
            </a:r>
            <a:endParaRPr lang="en-GB" sz="2400" dirty="0"/>
          </a:p>
        </p:txBody>
      </p:sp>
    </p:spTree>
    <p:extLst>
      <p:ext uri="{BB962C8B-B14F-4D97-AF65-F5344CB8AC3E}">
        <p14:creationId xmlns:p14="http://schemas.microsoft.com/office/powerpoint/2010/main" val="358624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27</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Průběh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Průběh </a:t>
            </a:r>
            <a:r>
              <a:rPr lang="cs-CZ" sz="2400" dirty="0" err="1"/>
              <a:t>dokázování</a:t>
            </a:r>
            <a:r>
              <a:rPr lang="cs-CZ" sz="2400" dirty="0"/>
              <a:t> lze rozdělit na dílčí, vzájemně provázané, etapy, a to:</a:t>
            </a:r>
          </a:p>
          <a:p>
            <a:pPr marL="781200" lvl="1" indent="-457200" algn="just">
              <a:spcBef>
                <a:spcPts val="600"/>
              </a:spcBef>
              <a:spcAft>
                <a:spcPts val="600"/>
              </a:spcAft>
              <a:buFont typeface="+mj-lt"/>
              <a:buAutoNum type="arabicPeriod"/>
            </a:pPr>
            <a:r>
              <a:rPr lang="cs-CZ" sz="2400" b="1" dirty="0"/>
              <a:t>Vyhledávání důkazů</a:t>
            </a:r>
          </a:p>
          <a:p>
            <a:pPr marL="781200" lvl="1" indent="-457200" algn="just">
              <a:spcBef>
                <a:spcPts val="600"/>
              </a:spcBef>
              <a:spcAft>
                <a:spcPts val="600"/>
              </a:spcAft>
              <a:buFont typeface="+mj-lt"/>
              <a:buAutoNum type="arabicPeriod"/>
            </a:pPr>
            <a:r>
              <a:rPr lang="cs-CZ" sz="2400" b="1" dirty="0"/>
              <a:t>Opatření důkazů</a:t>
            </a:r>
          </a:p>
          <a:p>
            <a:pPr marL="781200" lvl="1" indent="-457200" algn="just">
              <a:spcBef>
                <a:spcPts val="600"/>
              </a:spcBef>
              <a:spcAft>
                <a:spcPts val="600"/>
              </a:spcAft>
              <a:buFont typeface="+mj-lt"/>
              <a:buAutoNum type="arabicPeriod"/>
            </a:pPr>
            <a:r>
              <a:rPr lang="cs-CZ" sz="2400" b="1" dirty="0"/>
              <a:t>Provádění a procesní zajištění důkazů</a:t>
            </a:r>
          </a:p>
          <a:p>
            <a:pPr marL="781200" lvl="1" indent="-457200" algn="just">
              <a:spcBef>
                <a:spcPts val="600"/>
              </a:spcBef>
              <a:spcAft>
                <a:spcPts val="600"/>
              </a:spcAft>
              <a:buFont typeface="+mj-lt"/>
              <a:buAutoNum type="arabicPeriod"/>
            </a:pPr>
            <a:r>
              <a:rPr lang="cs-CZ" sz="2400" b="1" dirty="0"/>
              <a:t>Prověrku důkazů</a:t>
            </a:r>
          </a:p>
          <a:p>
            <a:pPr marL="781200" lvl="1" indent="-457200" algn="just">
              <a:spcBef>
                <a:spcPts val="600"/>
              </a:spcBef>
              <a:spcAft>
                <a:spcPts val="600"/>
              </a:spcAft>
              <a:buFont typeface="+mj-lt"/>
              <a:buAutoNum type="arabicPeriod"/>
            </a:pPr>
            <a:r>
              <a:rPr lang="cs-CZ" sz="2400" b="1" dirty="0"/>
              <a:t>Hodnocení důkazů</a:t>
            </a:r>
            <a:endParaRPr lang="en-GB" sz="2400" b="1" dirty="0"/>
          </a:p>
        </p:txBody>
      </p:sp>
    </p:spTree>
    <p:extLst>
      <p:ext uri="{BB962C8B-B14F-4D97-AF65-F5344CB8AC3E}">
        <p14:creationId xmlns:p14="http://schemas.microsoft.com/office/powerpoint/2010/main" val="175764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28</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Průběh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marL="0" lvl="1" indent="0" algn="just">
              <a:spcBef>
                <a:spcPts val="600"/>
              </a:spcBef>
              <a:spcAft>
                <a:spcPts val="600"/>
              </a:spcAft>
              <a:buNone/>
            </a:pPr>
            <a:r>
              <a:rPr lang="cs-CZ" sz="2400" b="1" dirty="0"/>
              <a:t>Vyhledávání důkazů</a:t>
            </a:r>
          </a:p>
          <a:p>
            <a:pPr lvl="1" algn="just">
              <a:spcBef>
                <a:spcPts val="600"/>
              </a:spcBef>
              <a:spcAft>
                <a:spcPts val="600"/>
              </a:spcAft>
            </a:pPr>
            <a:r>
              <a:rPr lang="cs-CZ" sz="2400" dirty="0"/>
              <a:t>Souvisí se zásadou vyhledávací (§ 2 odst. 5 </a:t>
            </a:r>
            <a:r>
              <a:rPr lang="cs-CZ" sz="2400" dirty="0" err="1"/>
              <a:t>tr</a:t>
            </a:r>
            <a:r>
              <a:rPr lang="cs-CZ" sz="2400" dirty="0"/>
              <a:t>. řádu), přičemž důkazy vyhledávají především OČTŘ, avšak může tak učinit i každá ze stran (§ 89 odst. 2 </a:t>
            </a:r>
            <a:r>
              <a:rPr lang="cs-CZ" sz="2400" dirty="0" err="1"/>
              <a:t>tr</a:t>
            </a:r>
            <a:r>
              <a:rPr lang="cs-CZ" sz="2400" dirty="0"/>
              <a:t>. řádu, nesmí jej však bez součinnosti s OČTŘ provést). Tato fáze dokazování často probíhá neprocesními prostředky (</a:t>
            </a:r>
            <a:r>
              <a:rPr lang="cs-CZ" sz="2400" dirty="0" err="1"/>
              <a:t>vl</a:t>
            </a:r>
            <a:r>
              <a:rPr lang="cs-CZ" sz="2400" dirty="0"/>
              <a:t>. operativní činností policejního orgánu).</a:t>
            </a:r>
          </a:p>
          <a:p>
            <a:pPr marL="0" lvl="1" indent="0" algn="just">
              <a:spcBef>
                <a:spcPts val="600"/>
              </a:spcBef>
              <a:spcAft>
                <a:spcPts val="600"/>
              </a:spcAft>
              <a:buNone/>
            </a:pPr>
            <a:r>
              <a:rPr lang="cs-CZ" sz="2400" b="1" dirty="0"/>
              <a:t>Opatření důkazů</a:t>
            </a:r>
          </a:p>
          <a:p>
            <a:pPr marL="342900" lvl="1" indent="-342900" algn="just">
              <a:spcBef>
                <a:spcPts val="600"/>
              </a:spcBef>
              <a:spcAft>
                <a:spcPts val="600"/>
              </a:spcAft>
            </a:pPr>
            <a:r>
              <a:rPr lang="cs-CZ" sz="2400" dirty="0"/>
              <a:t>Navazuje na jeho vyhledání a znamená získání dispoziční moci nad důkazem (např.</a:t>
            </a:r>
            <a:br>
              <a:rPr lang="cs-CZ" sz="2400" dirty="0"/>
            </a:br>
            <a:r>
              <a:rPr lang="cs-CZ" sz="2400" dirty="0"/>
              <a:t>na základě vydání dané věci na výzvu policejního orgánu osobou, která ji měla u sebe).</a:t>
            </a:r>
          </a:p>
        </p:txBody>
      </p:sp>
    </p:spTree>
    <p:extLst>
      <p:ext uri="{BB962C8B-B14F-4D97-AF65-F5344CB8AC3E}">
        <p14:creationId xmlns:p14="http://schemas.microsoft.com/office/powerpoint/2010/main" val="264004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29</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Průběh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marL="0" lvl="1" indent="0" algn="just">
              <a:spcBef>
                <a:spcPts val="600"/>
              </a:spcBef>
              <a:spcAft>
                <a:spcPts val="600"/>
              </a:spcAft>
              <a:buNone/>
            </a:pPr>
            <a:r>
              <a:rPr lang="cs-CZ" sz="2400" b="1" dirty="0"/>
              <a:t>Provádění a procesní zajištění důkazů</a:t>
            </a:r>
          </a:p>
          <a:p>
            <a:pPr marL="342900" lvl="1" indent="-342900" algn="just">
              <a:spcBef>
                <a:spcPts val="600"/>
              </a:spcBef>
              <a:spcAft>
                <a:spcPts val="600"/>
              </a:spcAft>
            </a:pPr>
            <a:r>
              <a:rPr lang="cs-CZ" sz="2400" dirty="0"/>
              <a:t>Prováděním důkazu se rozumí získání zprávy o skutečnostech významných pro věc z pramene důkazu, a  to zákonem stanoveným způsobem (např. provedením výslechu svědka, ohledáním místa činu). Zajištění se pak děje sepsáním protokolu.</a:t>
            </a:r>
            <a:endParaRPr lang="cs-CZ" sz="2400" b="1" dirty="0"/>
          </a:p>
          <a:p>
            <a:pPr marL="0" lvl="1" indent="0" algn="just">
              <a:spcBef>
                <a:spcPts val="600"/>
              </a:spcBef>
              <a:spcAft>
                <a:spcPts val="600"/>
              </a:spcAft>
              <a:buNone/>
            </a:pPr>
            <a:r>
              <a:rPr lang="cs-CZ" sz="2400" b="1" dirty="0"/>
              <a:t>Prověrka důkazů</a:t>
            </a:r>
          </a:p>
          <a:p>
            <a:pPr lvl="1" algn="just">
              <a:spcBef>
                <a:spcPts val="600"/>
              </a:spcBef>
              <a:spcAft>
                <a:spcPts val="600"/>
              </a:spcAft>
            </a:pPr>
            <a:r>
              <a:rPr lang="cs-CZ" sz="2400" dirty="0"/>
              <a:t>Jejím účelem je zjistit kvalitu pramene důkazu, jakož i jeho spolehlivost, a to analýzou každého jednoho důkazu a jeho následným srovnáním s důkazy ostatními (např. kontrola obecných náležitostí znaleckého posudku, odpovědí na položené otázky, připojení znalecké doložky, ev. náprava zjištěných vad a následné srovnání s dalšími důkazy).</a:t>
            </a:r>
            <a:endParaRPr lang="cs-CZ" sz="2400" b="1" dirty="0"/>
          </a:p>
        </p:txBody>
      </p:sp>
    </p:spTree>
    <p:extLst>
      <p:ext uri="{BB962C8B-B14F-4D97-AF65-F5344CB8AC3E}">
        <p14:creationId xmlns:p14="http://schemas.microsoft.com/office/powerpoint/2010/main" val="132068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3</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Dokazování v trestním řízení</a:t>
            </a:r>
            <a:endParaRPr lang="en-GB" dirty="0"/>
          </a:p>
        </p:txBody>
      </p:sp>
    </p:spTree>
    <p:extLst>
      <p:ext uri="{BB962C8B-B14F-4D97-AF65-F5344CB8AC3E}">
        <p14:creationId xmlns:p14="http://schemas.microsoft.com/office/powerpoint/2010/main" val="4026388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30</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Průběh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marL="0" lvl="1" indent="0" algn="just">
              <a:spcBef>
                <a:spcPts val="600"/>
              </a:spcBef>
              <a:spcAft>
                <a:spcPts val="600"/>
              </a:spcAft>
              <a:buNone/>
            </a:pPr>
            <a:r>
              <a:rPr lang="cs-CZ" sz="2400" b="1" dirty="0"/>
              <a:t>Hodnocení důkazů</a:t>
            </a:r>
          </a:p>
          <a:p>
            <a:pPr marL="342900" lvl="1" indent="-342900" algn="just">
              <a:spcBef>
                <a:spcPts val="600"/>
              </a:spcBef>
              <a:spcAft>
                <a:spcPts val="600"/>
              </a:spcAft>
            </a:pPr>
            <a:r>
              <a:rPr lang="cs-CZ" sz="2400" dirty="0"/>
              <a:t>Jde o vyvrcholení procesu dokazování, při němž se uplatní zásada volného hodnocení důkazů (§ 2 odst. 6 </a:t>
            </a:r>
            <a:r>
              <a:rPr lang="cs-CZ" sz="2400" dirty="0" err="1"/>
              <a:t>tr</a:t>
            </a:r>
            <a:r>
              <a:rPr lang="cs-CZ" sz="2400" dirty="0"/>
              <a:t>. řádu). Hodnocení důkazů je myšlenková činnost orgánů činných v trestním řízení, v jejímž rámci určitému důkazu následně přiřazují určitou hodnotu, a to:</a:t>
            </a:r>
          </a:p>
          <a:p>
            <a:pPr marL="1153350" lvl="2" indent="-457200" algn="just">
              <a:spcBef>
                <a:spcPts val="600"/>
              </a:spcBef>
              <a:spcAft>
                <a:spcPts val="600"/>
              </a:spcAft>
              <a:buFont typeface="+mj-lt"/>
              <a:buAutoNum type="arabicPeriod"/>
            </a:pPr>
            <a:r>
              <a:rPr lang="cs-CZ" sz="2400" b="1" dirty="0"/>
              <a:t>Zákonnost důkazu </a:t>
            </a:r>
            <a:r>
              <a:rPr lang="cs-CZ" sz="2400" dirty="0"/>
              <a:t>-</a:t>
            </a:r>
            <a:r>
              <a:rPr lang="cs-CZ" sz="2400" b="1" dirty="0"/>
              <a:t> </a:t>
            </a:r>
            <a:r>
              <a:rPr lang="cs-CZ" sz="2400" dirty="0"/>
              <a:t>Byl důkaz opatřen v souladu se zákonem?</a:t>
            </a:r>
          </a:p>
          <a:p>
            <a:pPr marL="1153350" lvl="2" indent="-457200" algn="just">
              <a:spcBef>
                <a:spcPts val="600"/>
              </a:spcBef>
              <a:spcAft>
                <a:spcPts val="600"/>
              </a:spcAft>
              <a:buFont typeface="+mj-lt"/>
              <a:buAutoNum type="arabicPeriod"/>
            </a:pPr>
            <a:r>
              <a:rPr lang="cs-CZ" sz="2400" b="1" dirty="0"/>
              <a:t>Závažnost důkazu</a:t>
            </a:r>
            <a:r>
              <a:rPr lang="cs-CZ" sz="2400" dirty="0"/>
              <a:t> - Do jaké míry poskytuje poznatky o zjišťované skutečnosti?</a:t>
            </a:r>
            <a:endParaRPr lang="cs-CZ" sz="2400" b="1" dirty="0"/>
          </a:p>
          <a:p>
            <a:pPr marL="1153350" lvl="2" indent="-457200" algn="just">
              <a:spcBef>
                <a:spcPts val="600"/>
              </a:spcBef>
              <a:spcAft>
                <a:spcPts val="600"/>
              </a:spcAft>
              <a:buFont typeface="+mj-lt"/>
              <a:buAutoNum type="arabicPeriod"/>
            </a:pPr>
            <a:r>
              <a:rPr lang="cs-CZ" sz="2400" b="1" dirty="0"/>
              <a:t>Pravdivost důkazu </a:t>
            </a:r>
            <a:r>
              <a:rPr lang="cs-CZ" sz="2400" dirty="0"/>
              <a:t>(míra pravdivosti důkazu ukazuje jeho </a:t>
            </a:r>
            <a:r>
              <a:rPr lang="cs-CZ" sz="2400" b="1" dirty="0"/>
              <a:t>věrohodnost</a:t>
            </a:r>
            <a:r>
              <a:rPr lang="cs-CZ" sz="2400" dirty="0"/>
              <a:t>)</a:t>
            </a:r>
          </a:p>
          <a:p>
            <a:pPr marL="342900" lvl="1" indent="-342900" algn="just">
              <a:spcBef>
                <a:spcPts val="1200"/>
              </a:spcBef>
              <a:spcAft>
                <a:spcPts val="600"/>
              </a:spcAft>
            </a:pPr>
            <a:r>
              <a:rPr lang="cs-CZ" sz="2400" dirty="0"/>
              <a:t>OČTŘ hodnotí důkazy podle svého </a:t>
            </a:r>
            <a:r>
              <a:rPr lang="cs-CZ" sz="2400" b="1" dirty="0"/>
              <a:t>vnitřního přesvědčení </a:t>
            </a:r>
            <a:r>
              <a:rPr lang="cs-CZ" sz="2400" dirty="0"/>
              <a:t>založeného na </a:t>
            </a:r>
            <a:r>
              <a:rPr lang="cs-CZ" sz="2400" b="1" dirty="0"/>
              <a:t>pečlivém uvážení všech okolností případu</a:t>
            </a:r>
            <a:r>
              <a:rPr lang="cs-CZ" sz="2400" dirty="0"/>
              <a:t> </a:t>
            </a:r>
            <a:r>
              <a:rPr lang="cs-CZ" sz="2400" b="1" dirty="0"/>
              <a:t>jednotlivě i v jejich souhrnu</a:t>
            </a:r>
            <a:r>
              <a:rPr lang="cs-CZ" sz="2400" dirty="0"/>
              <a:t> (tomu pak musí odpovídat i odůvodnění jejich rozhodnutí – § 125 a § 134 odst.. 2 </a:t>
            </a:r>
            <a:r>
              <a:rPr lang="cs-CZ" sz="2400" dirty="0" err="1"/>
              <a:t>tr</a:t>
            </a:r>
            <a:r>
              <a:rPr lang="cs-CZ" sz="2400" dirty="0"/>
              <a:t>. řádu).</a:t>
            </a:r>
          </a:p>
        </p:txBody>
      </p:sp>
    </p:spTree>
    <p:extLst>
      <p:ext uri="{BB962C8B-B14F-4D97-AF65-F5344CB8AC3E}">
        <p14:creationId xmlns:p14="http://schemas.microsoft.com/office/powerpoint/2010/main" val="303209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31</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Absolutní a relativní neúčinnost důkazu</a:t>
            </a:r>
            <a:endParaRPr lang="en-GB" dirty="0"/>
          </a:p>
        </p:txBody>
      </p:sp>
    </p:spTree>
    <p:extLst>
      <p:ext uri="{BB962C8B-B14F-4D97-AF65-F5344CB8AC3E}">
        <p14:creationId xmlns:p14="http://schemas.microsoft.com/office/powerpoint/2010/main" val="879411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32</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Přípustnost, zákonnost</a:t>
            </a:r>
            <a:br>
              <a:rPr lang="cs-CZ" dirty="0"/>
            </a:br>
            <a:r>
              <a:rPr lang="cs-CZ" dirty="0"/>
              <a:t> a neúčinnost důkazu </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p:txBody>
          <a:bodyPr/>
          <a:lstStyle/>
          <a:p>
            <a:pPr algn="just">
              <a:lnSpc>
                <a:spcPct val="100000"/>
              </a:lnSpc>
              <a:spcBef>
                <a:spcPts val="600"/>
              </a:spcBef>
              <a:spcAft>
                <a:spcPts val="600"/>
              </a:spcAft>
            </a:pPr>
            <a:r>
              <a:rPr lang="cs-CZ" sz="2400" dirty="0"/>
              <a:t>Dle § 89 odst. 2 </a:t>
            </a:r>
            <a:r>
              <a:rPr lang="cs-CZ" sz="2400" dirty="0" err="1"/>
              <a:t>tr</a:t>
            </a:r>
            <a:r>
              <a:rPr lang="cs-CZ" sz="2400" dirty="0"/>
              <a:t>. řádu platí, že za důkaz může sloužit vše, co může přispět k objasnění věci. Rozhodovací praxe obecných soudů však přesto určité důkazy v trestním řízení </a:t>
            </a:r>
            <a:r>
              <a:rPr lang="cs-CZ" sz="2400" b="1" dirty="0"/>
              <a:t>nepřipouští</a:t>
            </a:r>
            <a:r>
              <a:rPr lang="cs-CZ" sz="2400" dirty="0"/>
              <a:t> (např. vyšetření na detektoru lži, vidění jasnovidce, ale i trestní oznámení).</a:t>
            </a:r>
          </a:p>
          <a:p>
            <a:pPr algn="just">
              <a:lnSpc>
                <a:spcPct val="100000"/>
              </a:lnSpc>
              <a:spcBef>
                <a:spcPts val="600"/>
              </a:spcBef>
              <a:spcAft>
                <a:spcPts val="600"/>
              </a:spcAft>
            </a:pPr>
            <a:r>
              <a:rPr lang="cs-CZ" sz="2400" dirty="0"/>
              <a:t>Vedle nepřípustných důkazů je třeba rozlišovat důkazy </a:t>
            </a:r>
            <a:r>
              <a:rPr lang="cs-CZ" sz="2400" b="1" dirty="0"/>
              <a:t>nezákonné</a:t>
            </a:r>
            <a:r>
              <a:rPr lang="cs-CZ" sz="2400" dirty="0"/>
              <a:t>, tj. takové, které byly opatřeny nebo provedeny v rozporu se zákonem. Teorie zde hovoří o </a:t>
            </a:r>
            <a:r>
              <a:rPr lang="cs-CZ" sz="2400" b="1" dirty="0"/>
              <a:t>neúčinných důkazech</a:t>
            </a:r>
            <a:r>
              <a:rPr lang="cs-CZ" sz="2400" dirty="0"/>
              <a:t>, kdy rozlišujeme:</a:t>
            </a:r>
          </a:p>
          <a:p>
            <a:pPr marL="781200" lvl="1" indent="-457200" algn="just">
              <a:spcBef>
                <a:spcPts val="600"/>
              </a:spcBef>
              <a:spcAft>
                <a:spcPts val="600"/>
              </a:spcAft>
              <a:buFont typeface="+mj-lt"/>
              <a:buAutoNum type="alphaLcParenR"/>
            </a:pPr>
            <a:r>
              <a:rPr lang="cs-CZ" sz="2400" b="1" dirty="0"/>
              <a:t>Absolutně </a:t>
            </a:r>
            <a:r>
              <a:rPr lang="cs-CZ" sz="2400" dirty="0"/>
              <a:t>neúčinné důkazy (např. nezákonné donucení - § 89 odst. 3 </a:t>
            </a:r>
            <a:r>
              <a:rPr lang="cs-CZ" sz="2400" dirty="0" err="1"/>
              <a:t>tr</a:t>
            </a:r>
            <a:r>
              <a:rPr lang="cs-CZ" sz="2400" dirty="0"/>
              <a:t> .řádu)</a:t>
            </a:r>
          </a:p>
          <a:p>
            <a:pPr marL="781200" lvl="1" indent="-457200" algn="just">
              <a:spcBef>
                <a:spcPts val="600"/>
              </a:spcBef>
              <a:spcAft>
                <a:spcPts val="600"/>
              </a:spcAft>
              <a:buFont typeface="+mj-lt"/>
              <a:buAutoNum type="alphaLcParenR"/>
            </a:pPr>
            <a:r>
              <a:rPr lang="cs-CZ" sz="2400" b="1" dirty="0"/>
              <a:t>Relativně</a:t>
            </a:r>
            <a:r>
              <a:rPr lang="cs-CZ" sz="2400" dirty="0"/>
              <a:t> neúčinné důkazy (např. absence všech zákonných náležitostí – nedostatek souhlasu státního zástupce s provedením osobní prohlídky a jeho dodat. udělení;</a:t>
            </a:r>
            <a:br>
              <a:rPr lang="cs-CZ" sz="2400" dirty="0"/>
            </a:br>
            <a:r>
              <a:rPr lang="cs-CZ" sz="2400" dirty="0"/>
              <a:t>§ 99 odst. 2 </a:t>
            </a:r>
            <a:r>
              <a:rPr lang="cs-CZ" sz="2400" dirty="0" err="1"/>
              <a:t>tr</a:t>
            </a:r>
            <a:r>
              <a:rPr lang="cs-CZ" sz="2400" dirty="0"/>
              <a:t>. řádu a dodat. zbavení povinnosti mlčenlivosti).</a:t>
            </a:r>
            <a:endParaRPr lang="en-GB" sz="2400" dirty="0"/>
          </a:p>
        </p:txBody>
      </p:sp>
    </p:spTree>
    <p:extLst>
      <p:ext uri="{BB962C8B-B14F-4D97-AF65-F5344CB8AC3E}">
        <p14:creationId xmlns:p14="http://schemas.microsoft.com/office/powerpoint/2010/main" val="360745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33</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Důkazní prostředky</a:t>
            </a:r>
            <a:endParaRPr lang="en-GB" dirty="0"/>
          </a:p>
        </p:txBody>
      </p:sp>
    </p:spTree>
    <p:extLst>
      <p:ext uri="{BB962C8B-B14F-4D97-AF65-F5344CB8AC3E}">
        <p14:creationId xmlns:p14="http://schemas.microsoft.com/office/powerpoint/2010/main" val="1593105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34</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Důkazní prostředky</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p:txBody>
          <a:bodyPr/>
          <a:lstStyle/>
          <a:p>
            <a:pPr marL="72000" indent="0" algn="ctr">
              <a:lnSpc>
                <a:spcPct val="100000"/>
              </a:lnSpc>
              <a:spcBef>
                <a:spcPts val="600"/>
              </a:spcBef>
              <a:spcAft>
                <a:spcPts val="600"/>
              </a:spcAft>
              <a:buNone/>
            </a:pPr>
            <a:r>
              <a:rPr lang="cs-CZ" sz="2400" dirty="0"/>
              <a:t>§ 89 odst. 2 věta první </a:t>
            </a:r>
            <a:r>
              <a:rPr lang="cs-CZ" sz="2400" dirty="0" err="1"/>
              <a:t>tr</a:t>
            </a:r>
            <a:r>
              <a:rPr lang="cs-CZ" sz="2400" dirty="0"/>
              <a:t>. řádu</a:t>
            </a:r>
          </a:p>
          <a:p>
            <a:pPr marL="72000" indent="0" algn="just">
              <a:lnSpc>
                <a:spcPct val="100000"/>
              </a:lnSpc>
              <a:spcBef>
                <a:spcPts val="600"/>
              </a:spcBef>
              <a:spcAft>
                <a:spcPts val="600"/>
              </a:spcAft>
              <a:buNone/>
            </a:pPr>
            <a:r>
              <a:rPr lang="cs-CZ" sz="2400" dirty="0"/>
              <a:t>Za důkaz může sloužit vše, co může přispět k objasnění věci, zejména výpovědi obviněného a svědků, znalecké posudky, věci a listiny důležité pro trestní řízení a ohledání</a:t>
            </a:r>
            <a:r>
              <a:rPr lang="en-GB" sz="2400" dirty="0"/>
              <a:t>.</a:t>
            </a:r>
            <a:endParaRPr lang="cs-CZ" sz="2400" dirty="0"/>
          </a:p>
          <a:p>
            <a:pPr algn="just">
              <a:lnSpc>
                <a:spcPct val="100000"/>
              </a:lnSpc>
              <a:spcBef>
                <a:spcPts val="600"/>
              </a:spcBef>
              <a:spcAft>
                <a:spcPts val="600"/>
              </a:spcAft>
            </a:pPr>
            <a:r>
              <a:rPr lang="cs-CZ" sz="2400" dirty="0"/>
              <a:t>Trestní řád obsahuje demonstrativní výčet důkazních prostředků, tzn. že </a:t>
            </a:r>
            <a:r>
              <a:rPr lang="cs-CZ" sz="2400" b="1" dirty="0"/>
              <a:t>za důkaz mohou sloužit i jiné, než zde uvedené důkazní prostředky </a:t>
            </a:r>
            <a:r>
              <a:rPr lang="cs-CZ" sz="2400" dirty="0"/>
              <a:t>(např. odposlech</a:t>
            </a:r>
            <a:br>
              <a:rPr lang="cs-CZ" sz="2400" dirty="0"/>
            </a:br>
            <a:r>
              <a:rPr lang="cs-CZ" sz="2400" dirty="0"/>
              <a:t>a záznam telekomunikačního provozu, anebo metoda pachové identifikace).</a:t>
            </a:r>
            <a:r>
              <a:rPr lang="en-GB" sz="2400" dirty="0"/>
              <a:t> </a:t>
            </a:r>
          </a:p>
        </p:txBody>
      </p:sp>
    </p:spTree>
    <p:extLst>
      <p:ext uri="{BB962C8B-B14F-4D97-AF65-F5344CB8AC3E}">
        <p14:creationId xmlns:p14="http://schemas.microsoft.com/office/powerpoint/2010/main" val="232662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35</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Důkazní prostředky</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p:txBody>
          <a:bodyPr/>
          <a:lstStyle/>
          <a:p>
            <a:pPr>
              <a:lnSpc>
                <a:spcPct val="100000"/>
              </a:lnSpc>
              <a:spcBef>
                <a:spcPts val="600"/>
              </a:spcBef>
              <a:spcAft>
                <a:spcPts val="600"/>
              </a:spcAft>
            </a:pPr>
            <a:r>
              <a:rPr lang="cs-CZ" sz="2400" b="1" dirty="0"/>
              <a:t>Výslech obviněného a obžalovaného </a:t>
            </a:r>
            <a:r>
              <a:rPr lang="cs-CZ" sz="2400" dirty="0"/>
              <a:t>(§ 91 a násl. </a:t>
            </a:r>
            <a:r>
              <a:rPr lang="cs-CZ" sz="2400" dirty="0" err="1"/>
              <a:t>tr</a:t>
            </a:r>
            <a:r>
              <a:rPr lang="cs-CZ" sz="2400" dirty="0"/>
              <a:t>. řádu)</a:t>
            </a:r>
          </a:p>
          <a:p>
            <a:pPr>
              <a:lnSpc>
                <a:spcPct val="100000"/>
              </a:lnSpc>
              <a:spcBef>
                <a:spcPts val="600"/>
              </a:spcBef>
              <a:spcAft>
                <a:spcPts val="600"/>
              </a:spcAft>
            </a:pPr>
            <a:r>
              <a:rPr lang="cs-CZ" sz="2400" b="1" dirty="0"/>
              <a:t>Výslech svědka </a:t>
            </a:r>
            <a:r>
              <a:rPr lang="cs-CZ" sz="2400" dirty="0"/>
              <a:t>(§ 97 a násl. </a:t>
            </a:r>
            <a:r>
              <a:rPr lang="cs-CZ" sz="2400" dirty="0" err="1"/>
              <a:t>tr</a:t>
            </a:r>
            <a:r>
              <a:rPr lang="cs-CZ" sz="2400" dirty="0"/>
              <a:t>. řádu)</a:t>
            </a:r>
          </a:p>
          <a:p>
            <a:pPr>
              <a:lnSpc>
                <a:spcPct val="100000"/>
              </a:lnSpc>
              <a:spcBef>
                <a:spcPts val="600"/>
              </a:spcBef>
              <a:spcAft>
                <a:spcPts val="600"/>
              </a:spcAft>
            </a:pPr>
            <a:r>
              <a:rPr lang="cs-CZ" sz="2400" b="1" dirty="0"/>
              <a:t>Znalecký posudek </a:t>
            </a:r>
            <a:r>
              <a:rPr lang="cs-CZ" sz="2400" dirty="0"/>
              <a:t>(výslech znalce) a </a:t>
            </a:r>
            <a:r>
              <a:rPr lang="cs-CZ" sz="2400" b="1" dirty="0"/>
              <a:t>odborné vyjádření </a:t>
            </a:r>
            <a:r>
              <a:rPr lang="cs-CZ" sz="2400" dirty="0"/>
              <a:t>[§ 105 a násl. </a:t>
            </a:r>
            <a:r>
              <a:rPr lang="cs-CZ" sz="2400" dirty="0" err="1"/>
              <a:t>tr</a:t>
            </a:r>
            <a:r>
              <a:rPr lang="cs-CZ" sz="2400" dirty="0"/>
              <a:t>. řádu]</a:t>
            </a:r>
          </a:p>
          <a:p>
            <a:pPr>
              <a:lnSpc>
                <a:spcPct val="100000"/>
              </a:lnSpc>
              <a:spcBef>
                <a:spcPts val="600"/>
              </a:spcBef>
              <a:spcAft>
                <a:spcPts val="600"/>
              </a:spcAft>
            </a:pPr>
            <a:r>
              <a:rPr lang="cs-CZ" sz="2400" b="1" dirty="0"/>
              <a:t>Ohledání osoby a věci </a:t>
            </a:r>
            <a:r>
              <a:rPr lang="cs-CZ" sz="2400" dirty="0"/>
              <a:t>(§ 113 a násl. </a:t>
            </a:r>
            <a:r>
              <a:rPr lang="cs-CZ" sz="2400" dirty="0" err="1"/>
              <a:t>tr</a:t>
            </a:r>
            <a:r>
              <a:rPr lang="cs-CZ" sz="2400" dirty="0"/>
              <a:t>. řádu)</a:t>
            </a:r>
          </a:p>
          <a:p>
            <a:pPr>
              <a:lnSpc>
                <a:spcPct val="100000"/>
              </a:lnSpc>
              <a:spcBef>
                <a:spcPts val="600"/>
              </a:spcBef>
              <a:spcAft>
                <a:spcPts val="600"/>
              </a:spcAft>
            </a:pPr>
            <a:r>
              <a:rPr lang="cs-CZ" sz="2400" b="1" dirty="0"/>
              <a:t>Přečtení listiny</a:t>
            </a:r>
            <a:endParaRPr lang="en-GB" sz="2400" b="1" dirty="0"/>
          </a:p>
        </p:txBody>
      </p:sp>
    </p:spTree>
    <p:extLst>
      <p:ext uri="{BB962C8B-B14F-4D97-AF65-F5344CB8AC3E}">
        <p14:creationId xmlns:p14="http://schemas.microsoft.com/office/powerpoint/2010/main" val="319017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36</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Zvláštní způsoby dokazování</a:t>
            </a:r>
            <a:endParaRPr lang="en-GB" dirty="0"/>
          </a:p>
        </p:txBody>
      </p:sp>
    </p:spTree>
    <p:extLst>
      <p:ext uri="{BB962C8B-B14F-4D97-AF65-F5344CB8AC3E}">
        <p14:creationId xmlns:p14="http://schemas.microsoft.com/office/powerpoint/2010/main" val="1796452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37</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Zvláštní způsoby dokazování</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Dokazování, jakožto specializovaná činnost orgánů činných v trestním řízení, souvisí</a:t>
            </a:r>
            <a:br>
              <a:rPr lang="cs-CZ" sz="2400" dirty="0"/>
            </a:br>
            <a:r>
              <a:rPr lang="cs-CZ" sz="2400" dirty="0"/>
              <a:t>do značné míry i s </a:t>
            </a:r>
            <a:r>
              <a:rPr lang="cs-CZ" sz="2400" b="1" dirty="0"/>
              <a:t>kriminalistikou</a:t>
            </a:r>
            <a:r>
              <a:rPr lang="cs-CZ" sz="2400" dirty="0"/>
              <a:t>.</a:t>
            </a:r>
          </a:p>
          <a:p>
            <a:pPr algn="just">
              <a:lnSpc>
                <a:spcPct val="100000"/>
              </a:lnSpc>
              <a:spcBef>
                <a:spcPts val="600"/>
              </a:spcBef>
              <a:spcAft>
                <a:spcPts val="600"/>
              </a:spcAft>
            </a:pPr>
            <a:r>
              <a:rPr lang="cs-CZ" sz="2400" dirty="0"/>
              <a:t>Tomu odpovídá i zařazení některých </a:t>
            </a:r>
            <a:r>
              <a:rPr lang="cs-CZ" sz="2400" b="1" dirty="0"/>
              <a:t>zvláštních způsobů dokazovaní</a:t>
            </a:r>
            <a:r>
              <a:rPr lang="cs-CZ" sz="2400" dirty="0"/>
              <a:t>, jež jsou obsaženy v § 104a až § 104e </a:t>
            </a:r>
            <a:r>
              <a:rPr lang="cs-CZ" sz="2400" dirty="0" err="1"/>
              <a:t>tr</a:t>
            </a:r>
            <a:r>
              <a:rPr lang="cs-CZ" sz="2400" dirty="0"/>
              <a:t>. řádu.</a:t>
            </a:r>
          </a:p>
          <a:p>
            <a:pPr algn="just">
              <a:lnSpc>
                <a:spcPct val="100000"/>
              </a:lnSpc>
              <a:spcBef>
                <a:spcPts val="600"/>
              </a:spcBef>
              <a:spcAft>
                <a:spcPts val="600"/>
              </a:spcAft>
            </a:pPr>
            <a:r>
              <a:rPr lang="cs-CZ" sz="2400" dirty="0"/>
              <a:t>Je třeba říci, že ačkoliv jsou tyto kriminalistické metody obsaženy výslovně</a:t>
            </a:r>
            <a:br>
              <a:rPr lang="cs-CZ" sz="2400" dirty="0"/>
            </a:br>
            <a:r>
              <a:rPr lang="cs-CZ" sz="2400" dirty="0"/>
              <a:t>v trestním řádu, neznamená to, že by výsledky jiných, zde výslovně neupravených kriminalistických metod, nebyly v trestním řízení přípustné jako důkaz.</a:t>
            </a:r>
          </a:p>
          <a:p>
            <a:pPr algn="just">
              <a:lnSpc>
                <a:spcPct val="100000"/>
              </a:lnSpc>
              <a:spcBef>
                <a:spcPts val="600"/>
              </a:spcBef>
              <a:spcAft>
                <a:spcPts val="600"/>
              </a:spcAft>
            </a:pPr>
            <a:r>
              <a:rPr lang="cs-CZ" sz="2400" dirty="0"/>
              <a:t>Proto lze v trestním řízení použít jako důkaz i výsledky jiných kriminalistických metod, např. </a:t>
            </a:r>
            <a:r>
              <a:rPr lang="cs-CZ" sz="2400" b="1" dirty="0"/>
              <a:t>daktyloskopie</a:t>
            </a:r>
            <a:r>
              <a:rPr lang="cs-CZ" sz="2400" dirty="0"/>
              <a:t>, či </a:t>
            </a:r>
            <a:r>
              <a:rPr lang="cs-CZ" sz="2400" b="1" dirty="0"/>
              <a:t>metody pachové identifikace</a:t>
            </a:r>
            <a:r>
              <a:rPr lang="cs-CZ" sz="2400" dirty="0"/>
              <a:t>.</a:t>
            </a:r>
            <a:endParaRPr lang="en-GB" sz="2400" dirty="0"/>
          </a:p>
        </p:txBody>
      </p:sp>
    </p:spTree>
    <p:extLst>
      <p:ext uri="{BB962C8B-B14F-4D97-AF65-F5344CB8AC3E}">
        <p14:creationId xmlns:p14="http://schemas.microsoft.com/office/powerpoint/2010/main" val="403360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38</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Konfrontace</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marL="72000" indent="0" algn="ctr">
              <a:lnSpc>
                <a:spcPct val="100000"/>
              </a:lnSpc>
              <a:spcBef>
                <a:spcPts val="600"/>
              </a:spcBef>
              <a:spcAft>
                <a:spcPts val="600"/>
              </a:spcAft>
              <a:buNone/>
            </a:pPr>
            <a:r>
              <a:rPr lang="cs-CZ" sz="2400" dirty="0"/>
              <a:t>§ 104a odst. 1 </a:t>
            </a:r>
            <a:r>
              <a:rPr lang="cs-CZ" sz="2400" dirty="0" err="1"/>
              <a:t>tr</a:t>
            </a:r>
            <a:r>
              <a:rPr lang="cs-CZ" sz="2400" dirty="0"/>
              <a:t>. řádu</a:t>
            </a:r>
          </a:p>
          <a:p>
            <a:pPr marL="72000" indent="0" algn="just">
              <a:lnSpc>
                <a:spcPct val="100000"/>
              </a:lnSpc>
              <a:spcBef>
                <a:spcPts val="600"/>
              </a:spcBef>
              <a:spcAft>
                <a:spcPts val="600"/>
              </a:spcAft>
              <a:buNone/>
            </a:pPr>
            <a:r>
              <a:rPr lang="cs-CZ" sz="2400" dirty="0"/>
              <a:t>Jestliže výpověď obviněného v závažných okolnostech nesouhlasí s výpovědí svědka nebo spoluobviněného, může být obviněný postaven svědkovi nebo spoluobviněnému tváří v tvář.</a:t>
            </a:r>
          </a:p>
          <a:p>
            <a:pPr algn="just">
              <a:lnSpc>
                <a:spcPct val="100000"/>
              </a:lnSpc>
              <a:spcBef>
                <a:spcPts val="600"/>
              </a:spcBef>
              <a:spcAft>
                <a:spcPts val="600"/>
              </a:spcAft>
            </a:pPr>
            <a:r>
              <a:rPr lang="cs-CZ" sz="2400" dirty="0"/>
              <a:t>Účelem konfrontace je </a:t>
            </a:r>
            <a:r>
              <a:rPr lang="cs-CZ" sz="2400" b="1" dirty="0"/>
              <a:t>odstranění rozporů </a:t>
            </a:r>
            <a:r>
              <a:rPr lang="cs-CZ" sz="2400" dirty="0"/>
              <a:t>ve výpovědích obviněného</a:t>
            </a:r>
            <a:br>
              <a:rPr lang="cs-CZ" sz="2400" dirty="0"/>
            </a:br>
            <a:r>
              <a:rPr lang="cs-CZ" sz="2400" dirty="0"/>
              <a:t>a svědka, spoluobviněných, popřípadě svědků (§ 104a odst. 2 </a:t>
            </a:r>
            <a:r>
              <a:rPr lang="cs-CZ" sz="2400" dirty="0" err="1"/>
              <a:t>tr</a:t>
            </a:r>
            <a:r>
              <a:rPr lang="cs-CZ" sz="2400" dirty="0"/>
              <a:t>. řádu).</a:t>
            </a:r>
            <a:br>
              <a:rPr lang="cs-CZ" sz="2400" dirty="0"/>
            </a:br>
            <a:r>
              <a:rPr lang="cs-CZ" sz="2400" dirty="0"/>
              <a:t>Ke konfrontaci lze tedy přistoupit až </a:t>
            </a:r>
            <a:r>
              <a:rPr lang="cs-CZ" sz="2400" b="1" dirty="0"/>
              <a:t>po předchozím výslechu </a:t>
            </a:r>
            <a:r>
              <a:rPr lang="cs-CZ" sz="2400" dirty="0"/>
              <a:t>daných osob.</a:t>
            </a:r>
          </a:p>
          <a:p>
            <a:pPr algn="just">
              <a:lnSpc>
                <a:spcPct val="100000"/>
              </a:lnSpc>
              <a:spcBef>
                <a:spcPts val="600"/>
              </a:spcBef>
              <a:spcAft>
                <a:spcPts val="600"/>
              </a:spcAft>
            </a:pPr>
            <a:r>
              <a:rPr lang="cs-CZ" sz="2400" dirty="0"/>
              <a:t>V určitých případech je konfrontace </a:t>
            </a:r>
            <a:r>
              <a:rPr lang="cs-CZ" sz="2400" b="1" dirty="0"/>
              <a:t>nepřípustná</a:t>
            </a:r>
            <a:r>
              <a:rPr lang="cs-CZ" sz="2400" dirty="0"/>
              <a:t> (srov. § 104a odst. 5 </a:t>
            </a:r>
            <a:r>
              <a:rPr lang="cs-CZ" sz="2400" dirty="0" err="1"/>
              <a:t>tr</a:t>
            </a:r>
            <a:r>
              <a:rPr lang="cs-CZ" sz="2400" dirty="0"/>
              <a:t>. řádu).</a:t>
            </a:r>
          </a:p>
          <a:p>
            <a:pPr algn="just">
              <a:lnSpc>
                <a:spcPct val="100000"/>
              </a:lnSpc>
              <a:spcBef>
                <a:spcPts val="600"/>
              </a:spcBef>
              <a:spcAft>
                <a:spcPts val="600"/>
              </a:spcAft>
            </a:pPr>
            <a:r>
              <a:rPr lang="cs-CZ" sz="2400" dirty="0"/>
              <a:t>Zásadně se provádí </a:t>
            </a:r>
            <a:r>
              <a:rPr lang="cs-CZ" sz="2400" b="1" dirty="0"/>
              <a:t>v řízení před soudem </a:t>
            </a:r>
            <a:r>
              <a:rPr lang="cs-CZ" sz="2400" dirty="0"/>
              <a:t>(ústnost a bezprostřednost), nicméně lze ji provést i v přípravném řízení, kdy protokol o jejím průběhu může být použit v hlavním líčení jako důkaz za podmínek uvedených v § 207 odst. 2 a § 211 odst. 1 až 4 </a:t>
            </a:r>
            <a:r>
              <a:rPr lang="cs-CZ" sz="2400" dirty="0" err="1"/>
              <a:t>tr</a:t>
            </a:r>
            <a:r>
              <a:rPr lang="cs-CZ" sz="2400" dirty="0"/>
              <a:t> .řádu.</a:t>
            </a:r>
          </a:p>
          <a:p>
            <a:pPr algn="just">
              <a:lnSpc>
                <a:spcPct val="100000"/>
              </a:lnSpc>
              <a:spcBef>
                <a:spcPts val="600"/>
              </a:spcBef>
              <a:spcAft>
                <a:spcPts val="600"/>
              </a:spcAft>
            </a:pPr>
            <a:endParaRPr lang="cs-CZ" sz="2400" dirty="0"/>
          </a:p>
        </p:txBody>
      </p:sp>
    </p:spTree>
    <p:extLst>
      <p:ext uri="{BB962C8B-B14F-4D97-AF65-F5344CB8AC3E}">
        <p14:creationId xmlns:p14="http://schemas.microsoft.com/office/powerpoint/2010/main" val="173371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39</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Rekognice</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marL="72000" indent="0" algn="ctr">
              <a:lnSpc>
                <a:spcPct val="100000"/>
              </a:lnSpc>
              <a:spcBef>
                <a:spcPts val="600"/>
              </a:spcBef>
              <a:spcAft>
                <a:spcPts val="600"/>
              </a:spcAft>
              <a:buNone/>
            </a:pPr>
            <a:r>
              <a:rPr lang="cs-CZ" sz="2400" dirty="0"/>
              <a:t>§ 104b odst. 1 </a:t>
            </a:r>
            <a:r>
              <a:rPr lang="cs-CZ" sz="2400" dirty="0" err="1"/>
              <a:t>tr</a:t>
            </a:r>
            <a:r>
              <a:rPr lang="cs-CZ" sz="2400" dirty="0"/>
              <a:t>. řádu</a:t>
            </a:r>
          </a:p>
          <a:p>
            <a:pPr marL="72000" indent="0" algn="just">
              <a:lnSpc>
                <a:spcPct val="100000"/>
              </a:lnSpc>
              <a:spcBef>
                <a:spcPts val="600"/>
              </a:spcBef>
              <a:spcAft>
                <a:spcPts val="600"/>
              </a:spcAft>
              <a:buNone/>
            </a:pPr>
            <a:r>
              <a:rPr lang="cs-CZ" sz="2400" dirty="0"/>
              <a:t>Rekognice se koná, je-li pro trestní řízení důležité, aby podezřelý, obviněný nebo svědek znovu poznal osobu nebo věc a určil tím jejich totožnost.</a:t>
            </a:r>
            <a:br>
              <a:rPr lang="cs-CZ" sz="2400" dirty="0"/>
            </a:br>
            <a:r>
              <a:rPr lang="cs-CZ" sz="2400" dirty="0"/>
              <a:t>K provádění rekognice se vždy přibere alespoň jedna osoba, která není na věci zúčastněna.</a:t>
            </a:r>
          </a:p>
          <a:p>
            <a:pPr algn="just">
              <a:lnSpc>
                <a:spcPct val="100000"/>
              </a:lnSpc>
              <a:spcBef>
                <a:spcPts val="600"/>
              </a:spcBef>
              <a:spcAft>
                <a:spcPts val="600"/>
              </a:spcAft>
            </a:pPr>
            <a:r>
              <a:rPr lang="cs-CZ" sz="2400" dirty="0"/>
              <a:t>Lze rozlišit rekognici:</a:t>
            </a:r>
          </a:p>
          <a:p>
            <a:pPr marL="781200" lvl="1" indent="-457200" algn="just">
              <a:spcBef>
                <a:spcPts val="600"/>
              </a:spcBef>
              <a:spcAft>
                <a:spcPts val="600"/>
              </a:spcAft>
              <a:buFont typeface="+mj-lt"/>
              <a:buAutoNum type="alphaLcParenR"/>
            </a:pPr>
            <a:r>
              <a:rPr lang="cs-CZ" sz="2400" dirty="0"/>
              <a:t>osob nebo věcí, anebo</a:t>
            </a:r>
          </a:p>
          <a:p>
            <a:pPr marL="781200" lvl="1" indent="-457200" algn="just">
              <a:spcBef>
                <a:spcPts val="600"/>
              </a:spcBef>
              <a:spcAft>
                <a:spcPts val="600"/>
              </a:spcAft>
              <a:buFont typeface="+mj-lt"/>
              <a:buAutoNum type="alphaLcParenR"/>
            </a:pPr>
            <a:r>
              <a:rPr lang="cs-CZ" sz="2400" dirty="0"/>
              <a:t>rekognici </a:t>
            </a:r>
            <a:r>
              <a:rPr lang="cs-CZ" sz="2400" i="1" dirty="0"/>
              <a:t>in natura </a:t>
            </a:r>
            <a:r>
              <a:rPr lang="cs-CZ" sz="2400" dirty="0"/>
              <a:t>nebo podle fotografií.</a:t>
            </a:r>
          </a:p>
          <a:p>
            <a:pPr algn="just">
              <a:lnSpc>
                <a:spcPct val="100000"/>
              </a:lnSpc>
              <a:spcBef>
                <a:spcPts val="600"/>
              </a:spcBef>
              <a:spcAft>
                <a:spcPts val="600"/>
              </a:spcAft>
            </a:pPr>
            <a:r>
              <a:rPr lang="cs-CZ" sz="2400" dirty="0"/>
              <a:t>Osobu, která bude rekognici provádět, je třeba před jejím započetím </a:t>
            </a:r>
            <a:r>
              <a:rPr lang="cs-CZ" sz="2400" b="1" dirty="0"/>
              <a:t>vyslechnout</a:t>
            </a:r>
            <a:r>
              <a:rPr lang="cs-CZ" sz="2400" dirty="0"/>
              <a:t>; </a:t>
            </a:r>
            <a:r>
              <a:rPr lang="cs-CZ" sz="2400" b="1" dirty="0"/>
              <a:t>pozor</a:t>
            </a:r>
            <a:r>
              <a:rPr lang="cs-CZ" sz="2400" dirty="0"/>
              <a:t> na zmaření rekognice (srov. § 104b odst. 2 </a:t>
            </a:r>
            <a:r>
              <a:rPr lang="cs-CZ" sz="2400" dirty="0" err="1"/>
              <a:t>tr</a:t>
            </a:r>
            <a:r>
              <a:rPr lang="cs-CZ" sz="2400" dirty="0"/>
              <a:t>. řádu).</a:t>
            </a:r>
          </a:p>
        </p:txBody>
      </p:sp>
    </p:spTree>
    <p:extLst>
      <p:ext uri="{BB962C8B-B14F-4D97-AF65-F5344CB8AC3E}">
        <p14:creationId xmlns:p14="http://schemas.microsoft.com/office/powerpoint/2010/main" val="343351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4</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Pojem, účel a základní pojmy dokazování</a:t>
            </a:r>
            <a:endParaRPr lang="en-GB" dirty="0"/>
          </a:p>
        </p:txBody>
      </p:sp>
    </p:spTree>
    <p:extLst>
      <p:ext uri="{BB962C8B-B14F-4D97-AF65-F5344CB8AC3E}">
        <p14:creationId xmlns:p14="http://schemas.microsoft.com/office/powerpoint/2010/main" val="403671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40</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Rekognice</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Pravidla provádění </a:t>
            </a:r>
            <a:r>
              <a:rPr lang="cs-CZ" sz="2400" b="1" dirty="0"/>
              <a:t>rekognice </a:t>
            </a:r>
            <a:r>
              <a:rPr lang="cs-CZ" sz="2400" b="1" i="1" dirty="0"/>
              <a:t>in natura </a:t>
            </a:r>
            <a:r>
              <a:rPr lang="cs-CZ" sz="2400" dirty="0"/>
              <a:t>obsahuje § 104b odst. 3, 5, 6 a 7 </a:t>
            </a:r>
            <a:r>
              <a:rPr lang="cs-CZ" sz="2400" dirty="0" err="1"/>
              <a:t>tr</a:t>
            </a:r>
            <a:r>
              <a:rPr lang="cs-CZ" sz="2400" dirty="0"/>
              <a:t>. řádu.</a:t>
            </a:r>
          </a:p>
          <a:p>
            <a:pPr algn="just">
              <a:lnSpc>
                <a:spcPct val="100000"/>
              </a:lnSpc>
              <a:spcBef>
                <a:spcPts val="600"/>
              </a:spcBef>
              <a:spcAft>
                <a:spcPts val="600"/>
              </a:spcAft>
            </a:pPr>
            <a:r>
              <a:rPr lang="cs-CZ" sz="2400" dirty="0"/>
              <a:t>Lze se setkat i s tzv. </a:t>
            </a:r>
            <a:r>
              <a:rPr lang="cs-CZ" sz="2400" i="1" dirty="0"/>
              <a:t>skrytou rekognicí </a:t>
            </a:r>
            <a:r>
              <a:rPr lang="cs-CZ" sz="2400" dirty="0"/>
              <a:t>(prováděnou za pomoci polopropustného zrcadla, videokonferenčního zařízení anebo jiného obdobného technického zařízení, typicky z důvodu ochrany osoby svědka, či utajení jeho totožnosti).</a:t>
            </a:r>
          </a:p>
          <a:p>
            <a:pPr algn="just">
              <a:lnSpc>
                <a:spcPct val="100000"/>
              </a:lnSpc>
              <a:spcBef>
                <a:spcPts val="600"/>
              </a:spcBef>
              <a:spcAft>
                <a:spcPts val="600"/>
              </a:spcAft>
            </a:pPr>
            <a:r>
              <a:rPr lang="cs-CZ" sz="2400" dirty="0"/>
              <a:t>Pravidla provádění </a:t>
            </a:r>
            <a:r>
              <a:rPr lang="cs-CZ" sz="2400" b="1" dirty="0"/>
              <a:t>rekognice fotografiemi </a:t>
            </a:r>
            <a:r>
              <a:rPr lang="cs-CZ" sz="2400" dirty="0"/>
              <a:t>upravuje § 104b odst. 4 </a:t>
            </a:r>
            <a:r>
              <a:rPr lang="cs-CZ" sz="2400" dirty="0" err="1"/>
              <a:t>tr</a:t>
            </a:r>
            <a:r>
              <a:rPr lang="cs-CZ" sz="2400" dirty="0"/>
              <a:t>. řádu.</a:t>
            </a:r>
          </a:p>
          <a:p>
            <a:pPr algn="just">
              <a:lnSpc>
                <a:spcPct val="100000"/>
              </a:lnSpc>
              <a:spcBef>
                <a:spcPts val="600"/>
              </a:spcBef>
              <a:spcAft>
                <a:spcPts val="600"/>
              </a:spcAft>
            </a:pPr>
            <a:r>
              <a:rPr lang="cs-CZ" sz="2400" dirty="0"/>
              <a:t>V případě, že se mezi předchozí výpovědí poznávající osoby a výsledky rekognice vyskytne rozpor, je třeba tuto osobu znovu vyslechnout.</a:t>
            </a:r>
          </a:p>
          <a:p>
            <a:pPr algn="just">
              <a:lnSpc>
                <a:spcPct val="100000"/>
              </a:lnSpc>
              <a:spcBef>
                <a:spcPts val="600"/>
              </a:spcBef>
              <a:spcAft>
                <a:spcPts val="600"/>
              </a:spcAft>
            </a:pPr>
            <a:r>
              <a:rPr lang="cs-CZ" sz="2400" dirty="0"/>
              <a:t>O průběhu rekognice (obdobně jako u jiných zvláštní způsobů dokazování) se sepíše protokol, který obsahuje i podrobný popis jejího provádění.</a:t>
            </a:r>
          </a:p>
          <a:p>
            <a:pPr marL="72000" indent="0" algn="just">
              <a:lnSpc>
                <a:spcPct val="100000"/>
              </a:lnSpc>
              <a:spcBef>
                <a:spcPts val="600"/>
              </a:spcBef>
              <a:spcAft>
                <a:spcPts val="600"/>
              </a:spcAft>
              <a:buNone/>
            </a:pPr>
            <a:endParaRPr lang="cs-CZ" sz="2400" dirty="0"/>
          </a:p>
        </p:txBody>
      </p:sp>
    </p:spTree>
    <p:extLst>
      <p:ext uri="{BB962C8B-B14F-4D97-AF65-F5344CB8AC3E}">
        <p14:creationId xmlns:p14="http://schemas.microsoft.com/office/powerpoint/2010/main" val="36506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41</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Vyšetřovací pokus</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marL="72000" indent="0" algn="ctr">
              <a:lnSpc>
                <a:spcPct val="100000"/>
              </a:lnSpc>
              <a:spcBef>
                <a:spcPts val="600"/>
              </a:spcBef>
              <a:spcAft>
                <a:spcPts val="600"/>
              </a:spcAft>
              <a:buNone/>
            </a:pPr>
            <a:r>
              <a:rPr lang="cs-CZ" sz="2400" dirty="0"/>
              <a:t>§ 104c odst. 1 </a:t>
            </a:r>
            <a:r>
              <a:rPr lang="cs-CZ" sz="2400" dirty="0" err="1"/>
              <a:t>tr</a:t>
            </a:r>
            <a:r>
              <a:rPr lang="cs-CZ" sz="2400" dirty="0"/>
              <a:t>. řádu</a:t>
            </a:r>
          </a:p>
          <a:p>
            <a:pPr marL="72000" indent="0" algn="just">
              <a:lnSpc>
                <a:spcPct val="100000"/>
              </a:lnSpc>
              <a:spcBef>
                <a:spcPts val="600"/>
              </a:spcBef>
              <a:spcAft>
                <a:spcPts val="600"/>
              </a:spcAft>
              <a:buNone/>
            </a:pPr>
            <a:r>
              <a:rPr lang="cs-CZ" sz="2400" dirty="0"/>
              <a:t>Vyšetřovací pokus se koná, mají-li být pozorováním v uměle vytvořených nebo obměňovaných podmínkách prověřeny nebo upřesněny skutečnosti zjištěné v trestním řízení, popřípadě zjištěny nové skutečnosti důležité pro trestní řízení</a:t>
            </a:r>
            <a:r>
              <a:rPr lang="en-GB" sz="2400" dirty="0"/>
              <a:t>.</a:t>
            </a:r>
            <a:endParaRPr lang="cs-CZ" sz="2400" dirty="0"/>
          </a:p>
          <a:p>
            <a:pPr algn="just">
              <a:lnSpc>
                <a:spcPct val="100000"/>
              </a:lnSpc>
              <a:spcBef>
                <a:spcPts val="600"/>
              </a:spcBef>
              <a:spcAft>
                <a:spcPts val="600"/>
              </a:spcAft>
            </a:pPr>
            <a:r>
              <a:rPr lang="cs-CZ" sz="2400" dirty="0"/>
              <a:t>Účelem vyšetřovacího pokusu je </a:t>
            </a:r>
            <a:r>
              <a:rPr lang="cs-CZ" sz="2400" b="1" dirty="0"/>
              <a:t>ověřit</a:t>
            </a:r>
            <a:r>
              <a:rPr lang="cs-CZ" sz="2400" dirty="0"/>
              <a:t>, zda se určitá skutečnost důležitá pro trestní řízení stala nebo mohla stát určitým způsobem a za určitých podmínek.</a:t>
            </a:r>
          </a:p>
          <a:p>
            <a:pPr algn="just">
              <a:lnSpc>
                <a:spcPct val="100000"/>
              </a:lnSpc>
              <a:spcBef>
                <a:spcPts val="600"/>
              </a:spcBef>
              <a:spcAft>
                <a:spcPts val="600"/>
              </a:spcAft>
            </a:pPr>
            <a:r>
              <a:rPr lang="cs-CZ" sz="2400" dirty="0"/>
              <a:t>Zákon jeho provedení zapovídá, </a:t>
            </a:r>
            <a:r>
              <a:rPr lang="cs-CZ" sz="2400" b="1" dirty="0"/>
              <a:t>není-li vhodný vzhledem k okolnostem případu </a:t>
            </a:r>
            <a:r>
              <a:rPr lang="cs-CZ" sz="2400" dirty="0"/>
              <a:t>(nebezpečné podmínky, např. výbuch plynu) </a:t>
            </a:r>
            <a:r>
              <a:rPr lang="cs-CZ" sz="2400" b="1" dirty="0"/>
              <a:t>nebo osobě </a:t>
            </a:r>
            <a:r>
              <a:rPr lang="cs-CZ" sz="2400" dirty="0"/>
              <a:t>podezřelého, obviněného atd. (např. hrozí prozrazení osobnosti utajovaného svědka, jeho napadení obviněným), </a:t>
            </a:r>
            <a:r>
              <a:rPr lang="cs-CZ" sz="2400" b="1" dirty="0"/>
              <a:t>anebo</a:t>
            </a:r>
            <a:r>
              <a:rPr lang="cs-CZ" sz="2400" dirty="0"/>
              <a:t> </a:t>
            </a:r>
            <a:r>
              <a:rPr lang="cs-CZ" sz="2400" b="1" dirty="0"/>
              <a:t>pokud lze jeho účelu dosáhnout jinak </a:t>
            </a:r>
            <a:r>
              <a:rPr lang="cs-CZ" sz="2400" dirty="0"/>
              <a:t>(např. opětovným výslechem) – subsidiarita.</a:t>
            </a:r>
          </a:p>
        </p:txBody>
      </p:sp>
    </p:spTree>
    <p:extLst>
      <p:ext uri="{BB962C8B-B14F-4D97-AF65-F5344CB8AC3E}">
        <p14:creationId xmlns:p14="http://schemas.microsoft.com/office/powerpoint/2010/main" val="108219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42</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Vyšetřovací pokus</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 104c odst. 3 </a:t>
            </a:r>
            <a:r>
              <a:rPr lang="cs-CZ" sz="2400" dirty="0" err="1"/>
              <a:t>tr</a:t>
            </a:r>
            <a:r>
              <a:rPr lang="cs-CZ" sz="2400" dirty="0"/>
              <a:t>. řádu dále podrobně upravuje podmínky provádění vyšetřovacího pokusu, jakož i účast dalších osob na něm.</a:t>
            </a:r>
          </a:p>
          <a:p>
            <a:pPr algn="just">
              <a:lnSpc>
                <a:spcPct val="100000"/>
              </a:lnSpc>
              <a:spcBef>
                <a:spcPts val="600"/>
              </a:spcBef>
              <a:spcAft>
                <a:spcPts val="600"/>
              </a:spcAft>
            </a:pPr>
            <a:r>
              <a:rPr lang="cs-CZ" sz="2400" dirty="0"/>
              <a:t>O průběhu vyšetřovacího pokusu se sepisuje protokol, který slouží jako listinný důkaz v řízení před soudem (§ 213 </a:t>
            </a:r>
            <a:r>
              <a:rPr lang="cs-CZ" sz="2400" dirty="0" err="1"/>
              <a:t>tr</a:t>
            </a:r>
            <a:r>
              <a:rPr lang="cs-CZ" sz="2400" dirty="0"/>
              <a:t>. řádu), </a:t>
            </a:r>
            <a:r>
              <a:rPr lang="cs-CZ" sz="2400" dirty="0" err="1"/>
              <a:t>ato</a:t>
            </a:r>
            <a:r>
              <a:rPr lang="cs-CZ" sz="2400" dirty="0"/>
              <a:t> včetně fotodokumentace, nákresů atd.</a:t>
            </a:r>
          </a:p>
        </p:txBody>
      </p:sp>
    </p:spTree>
    <p:extLst>
      <p:ext uri="{BB962C8B-B14F-4D97-AF65-F5344CB8AC3E}">
        <p14:creationId xmlns:p14="http://schemas.microsoft.com/office/powerpoint/2010/main" val="228986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43</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Rekonstrukce</a:t>
            </a:r>
            <a:endParaRPr lang="en-GB" dirty="0"/>
          </a:p>
        </p:txBody>
      </p:sp>
      <p:sp>
        <p:nvSpPr>
          <p:cNvPr id="5" name="Zástupný obsah 4">
            <a:extLst>
              <a:ext uri="{FF2B5EF4-FFF2-40B4-BE49-F238E27FC236}">
                <a16:creationId xmlns:a16="http://schemas.microsoft.com/office/drawing/2014/main" id="{2364904B-A809-48ED-84E7-EA74C1DCCDA6}"/>
              </a:ext>
            </a:extLst>
          </p:cNvPr>
          <p:cNvSpPr>
            <a:spLocks noGrp="1"/>
          </p:cNvSpPr>
          <p:nvPr>
            <p:ph idx="1"/>
          </p:nvPr>
        </p:nvSpPr>
        <p:spPr>
          <a:xfrm>
            <a:off x="720000" y="1692002"/>
            <a:ext cx="10753200" cy="4657998"/>
          </a:xfrm>
        </p:spPr>
        <p:txBody>
          <a:bodyPr/>
          <a:lstStyle/>
          <a:p>
            <a:pPr marL="72000" indent="0" algn="ctr">
              <a:lnSpc>
                <a:spcPct val="100000"/>
              </a:lnSpc>
              <a:spcBef>
                <a:spcPts val="600"/>
              </a:spcBef>
              <a:spcAft>
                <a:spcPts val="600"/>
              </a:spcAft>
              <a:buNone/>
            </a:pPr>
            <a:r>
              <a:rPr lang="cs-CZ" sz="2400" dirty="0"/>
              <a:t>§ 104d odst. 1 a 2 </a:t>
            </a:r>
            <a:r>
              <a:rPr lang="cs-CZ" sz="2400" dirty="0" err="1"/>
              <a:t>tr</a:t>
            </a:r>
            <a:r>
              <a:rPr lang="cs-CZ" sz="2400" dirty="0"/>
              <a:t>. řádu</a:t>
            </a:r>
          </a:p>
          <a:p>
            <a:pPr marL="72000" indent="0" algn="just">
              <a:lnSpc>
                <a:spcPct val="100000"/>
              </a:lnSpc>
              <a:spcBef>
                <a:spcPts val="600"/>
              </a:spcBef>
              <a:spcAft>
                <a:spcPts val="600"/>
              </a:spcAft>
              <a:buNone/>
            </a:pPr>
            <a:r>
              <a:rPr lang="cs-CZ" sz="2400" dirty="0"/>
              <a:t>(1) Rekonstrukce se koná, má-li být obnovením situace a okolnosti, za kterých byl trestný čin spáchán nebo které k němu mají podstatný vztah, prověřena výpověď podezřelého, obviněného, spoluobviněného, poškozeného nebo svědka, jestliže jiné důkazy provedené v trestním řízení nepostačují k objasnění věci.</a:t>
            </a:r>
          </a:p>
          <a:p>
            <a:pPr algn="just">
              <a:lnSpc>
                <a:spcPct val="100000"/>
              </a:lnSpc>
              <a:spcBef>
                <a:spcPts val="600"/>
              </a:spcBef>
              <a:spcAft>
                <a:spcPts val="600"/>
              </a:spcAft>
            </a:pPr>
            <a:r>
              <a:rPr lang="cs-CZ" sz="2400" dirty="0"/>
              <a:t>V podstatě jde o </a:t>
            </a:r>
            <a:r>
              <a:rPr lang="cs-CZ" sz="2400" b="1" dirty="0"/>
              <a:t>jeden či více vyšetřovacích pokusů </a:t>
            </a:r>
            <a:r>
              <a:rPr lang="cs-CZ" sz="2400" dirty="0"/>
              <a:t>(srov. § 104d odst. 2 </a:t>
            </a:r>
            <a:r>
              <a:rPr lang="cs-CZ" sz="2400" dirty="0" err="1"/>
              <a:t>tr</a:t>
            </a:r>
            <a:r>
              <a:rPr lang="cs-CZ" sz="2400" dirty="0"/>
              <a:t>. řádu), jejichž smyslem je souhrnné obnovení situace nebo skutkových okolností, za nichž byl trestný čin spáchán a které k němu mají podstatný vztah.</a:t>
            </a:r>
          </a:p>
          <a:p>
            <a:pPr algn="just">
              <a:lnSpc>
                <a:spcPct val="100000"/>
              </a:lnSpc>
              <a:spcBef>
                <a:spcPts val="600"/>
              </a:spcBef>
              <a:spcAft>
                <a:spcPts val="600"/>
              </a:spcAft>
            </a:pPr>
            <a:r>
              <a:rPr lang="cs-CZ" sz="2400" dirty="0"/>
              <a:t>Smyslem rekonstrukce je </a:t>
            </a:r>
            <a:r>
              <a:rPr lang="cs-CZ" sz="2400" b="1" dirty="0"/>
              <a:t>porovnat dosavadní skutková zjištění </a:t>
            </a:r>
            <a:r>
              <a:rPr lang="cs-CZ" sz="2400" dirty="0"/>
              <a:t>získaná z jiných důkazů </a:t>
            </a:r>
            <a:r>
              <a:rPr lang="cs-CZ" sz="2400" b="1" dirty="0"/>
              <a:t>s obnovenou situací, zpravidla na místě činu</a:t>
            </a:r>
            <a:r>
              <a:rPr lang="cs-CZ" sz="2400" dirty="0"/>
              <a:t>.</a:t>
            </a:r>
          </a:p>
          <a:p>
            <a:pPr algn="just">
              <a:lnSpc>
                <a:spcPct val="100000"/>
              </a:lnSpc>
              <a:spcBef>
                <a:spcPts val="600"/>
              </a:spcBef>
              <a:spcAft>
                <a:spcPts val="600"/>
              </a:spcAft>
            </a:pPr>
            <a:r>
              <a:rPr lang="cs-CZ" sz="2400" dirty="0"/>
              <a:t>Účastní-li se rekonstrukce obviněný, nesmí být nijak usměrňován (zmaření  důkazu!).</a:t>
            </a:r>
          </a:p>
        </p:txBody>
      </p:sp>
    </p:spTree>
    <p:extLst>
      <p:ext uri="{BB962C8B-B14F-4D97-AF65-F5344CB8AC3E}">
        <p14:creationId xmlns:p14="http://schemas.microsoft.com/office/powerpoint/2010/main" val="318106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ADA142-A7D5-4751-8F50-098859B7AAE0}"/>
              </a:ext>
            </a:extLst>
          </p:cNvPr>
          <p:cNvSpPr>
            <a:spLocks noGrp="1"/>
          </p:cNvSpPr>
          <p:nvPr>
            <p:ph type="ftr" sz="quarter" idx="10"/>
          </p:nvPr>
        </p:nvSpPr>
        <p:spPr>
          <a:xfrm>
            <a:off x="719999" y="6228000"/>
            <a:ext cx="10198209" cy="216000"/>
          </a:xfrm>
        </p:spPr>
        <p:txBody>
          <a:bodyPr/>
          <a:lstStyle/>
          <a:p>
            <a:r>
              <a:rPr lang="cs-CZ" dirty="0"/>
              <a:t>Zdroj: &lt;https://www.ahaonline.cz/galerie/</a:t>
            </a:r>
            <a:r>
              <a:rPr lang="cs-CZ" dirty="0" err="1"/>
              <a:t>musite</a:t>
            </a:r>
            <a:r>
              <a:rPr lang="cs-CZ" dirty="0"/>
              <a:t>-vedet/238818/jana-19-zavrazdili-palkou-a-macetou?foto=1&gt;.</a:t>
            </a:r>
          </a:p>
        </p:txBody>
      </p:sp>
      <p:sp>
        <p:nvSpPr>
          <p:cNvPr id="3" name="Zástupný symbol pro číslo snímku 2">
            <a:extLst>
              <a:ext uri="{FF2B5EF4-FFF2-40B4-BE49-F238E27FC236}">
                <a16:creationId xmlns:a16="http://schemas.microsoft.com/office/drawing/2014/main" id="{D3D693D1-30DA-4D19-B428-C661C64C35FC}"/>
              </a:ext>
            </a:extLst>
          </p:cNvPr>
          <p:cNvSpPr>
            <a:spLocks noGrp="1"/>
          </p:cNvSpPr>
          <p:nvPr>
            <p:ph type="sldNum" sz="quarter" idx="11"/>
          </p:nvPr>
        </p:nvSpPr>
        <p:spPr/>
        <p:txBody>
          <a:bodyPr/>
          <a:lstStyle/>
          <a:p>
            <a:fld id="{0DE708CC-0C3F-4567-9698-B54C0F35BD31}" type="slidenum">
              <a:rPr lang="cs-CZ" altLang="cs-CZ" smtClean="0"/>
              <a:pPr/>
              <a:t>44</a:t>
            </a:fld>
            <a:endParaRPr lang="cs-CZ" altLang="cs-CZ" dirty="0"/>
          </a:p>
        </p:txBody>
      </p:sp>
      <p:sp>
        <p:nvSpPr>
          <p:cNvPr id="4" name="Nadpis 3">
            <a:extLst>
              <a:ext uri="{FF2B5EF4-FFF2-40B4-BE49-F238E27FC236}">
                <a16:creationId xmlns:a16="http://schemas.microsoft.com/office/drawing/2014/main" id="{757E1389-8495-4E5F-8EE4-290DD79E94B8}"/>
              </a:ext>
            </a:extLst>
          </p:cNvPr>
          <p:cNvSpPr>
            <a:spLocks noGrp="1"/>
          </p:cNvSpPr>
          <p:nvPr>
            <p:ph type="title"/>
          </p:nvPr>
        </p:nvSpPr>
        <p:spPr/>
        <p:txBody>
          <a:bodyPr/>
          <a:lstStyle/>
          <a:p>
            <a:r>
              <a:rPr lang="cs-CZ" dirty="0"/>
              <a:t>Prověrka na místě</a:t>
            </a:r>
            <a:endParaRPr lang="en-GB" dirty="0"/>
          </a:p>
        </p:txBody>
      </p:sp>
      <p:sp>
        <p:nvSpPr>
          <p:cNvPr id="6" name="Zástupný obsah 5">
            <a:extLst>
              <a:ext uri="{FF2B5EF4-FFF2-40B4-BE49-F238E27FC236}">
                <a16:creationId xmlns:a16="http://schemas.microsoft.com/office/drawing/2014/main" id="{AE146412-201E-494A-A315-1D934B449BF8}"/>
              </a:ext>
            </a:extLst>
          </p:cNvPr>
          <p:cNvSpPr>
            <a:spLocks noGrp="1"/>
          </p:cNvSpPr>
          <p:nvPr>
            <p:ph idx="1"/>
          </p:nvPr>
        </p:nvSpPr>
        <p:spPr>
          <a:xfrm>
            <a:off x="720000" y="1692002"/>
            <a:ext cx="10753200" cy="4139998"/>
          </a:xfrm>
        </p:spPr>
        <p:txBody>
          <a:bodyPr/>
          <a:lstStyle/>
          <a:p>
            <a:pPr marL="72000" indent="0" algn="ctr">
              <a:lnSpc>
                <a:spcPct val="100000"/>
              </a:lnSpc>
              <a:spcBef>
                <a:spcPts val="600"/>
              </a:spcBef>
              <a:spcAft>
                <a:spcPts val="600"/>
              </a:spcAft>
              <a:buNone/>
            </a:pPr>
            <a:r>
              <a:rPr lang="cs-CZ" sz="2400" dirty="0"/>
              <a:t>§ 104d odst. 1 </a:t>
            </a:r>
            <a:r>
              <a:rPr lang="cs-CZ" sz="2400" dirty="0" err="1"/>
              <a:t>tr</a:t>
            </a:r>
            <a:r>
              <a:rPr lang="cs-CZ" sz="2400" dirty="0"/>
              <a:t>. řádu</a:t>
            </a:r>
          </a:p>
          <a:p>
            <a:pPr marL="72000" indent="0" algn="just">
              <a:lnSpc>
                <a:spcPct val="100000"/>
              </a:lnSpc>
              <a:spcBef>
                <a:spcPts val="600"/>
              </a:spcBef>
              <a:spcAft>
                <a:spcPts val="600"/>
              </a:spcAft>
              <a:buNone/>
            </a:pPr>
            <a:r>
              <a:rPr lang="cs-CZ" sz="2400" dirty="0"/>
              <a:t>Prověrka na místě se koná, je-li zapotřebí za osobní přítomnosti podezřelého, obviněného nebo svědka doplnit nebo upřesnit údaje důležité pro trestní řízení, které se vztahují k určitému míst</a:t>
            </a:r>
            <a:r>
              <a:rPr lang="en-GB" sz="2400" dirty="0"/>
              <a:t>u.</a:t>
            </a:r>
            <a:endParaRPr lang="cs-CZ" sz="2400" dirty="0"/>
          </a:p>
          <a:p>
            <a:pPr algn="just">
              <a:lnSpc>
                <a:spcPct val="100000"/>
              </a:lnSpc>
              <a:spcBef>
                <a:spcPts val="600"/>
              </a:spcBef>
              <a:spcAft>
                <a:spcPts val="600"/>
              </a:spcAft>
            </a:pPr>
            <a:r>
              <a:rPr lang="cs-CZ" sz="2400" dirty="0"/>
              <a:t>I zde se přiměřeně užijí ustanovení o vyšetřovacím pokusu (§ 104d odst. 2 </a:t>
            </a:r>
            <a:r>
              <a:rPr lang="cs-CZ" sz="2400" dirty="0" err="1"/>
              <a:t>tr</a:t>
            </a:r>
            <a:r>
              <a:rPr lang="cs-CZ" sz="2400" dirty="0"/>
              <a:t>. řádu).</a:t>
            </a:r>
          </a:p>
          <a:p>
            <a:pPr algn="just">
              <a:lnSpc>
                <a:spcPct val="100000"/>
              </a:lnSpc>
              <a:spcBef>
                <a:spcPts val="600"/>
              </a:spcBef>
              <a:spcAft>
                <a:spcPts val="600"/>
              </a:spcAft>
            </a:pPr>
            <a:r>
              <a:rPr lang="cs-CZ" sz="2400" dirty="0"/>
              <a:t>Účelem prověrky na místě je pak </a:t>
            </a:r>
            <a:r>
              <a:rPr lang="cs-CZ" sz="2400" b="1" dirty="0"/>
              <a:t>prověřit skutečnosti uvedené ve výpovědi dané osoby přímo na místě </a:t>
            </a:r>
            <a:r>
              <a:rPr lang="cs-CZ" sz="2400" dirty="0"/>
              <a:t>(např. ztotožnění chat, do nichž se obviněný měl údajně vloupat, samotným obviněným). Jde tedy o upřesnění konkrétních údajů již získaných z výpovědi.</a:t>
            </a:r>
          </a:p>
          <a:p>
            <a:pPr algn="just">
              <a:lnSpc>
                <a:spcPct val="100000"/>
              </a:lnSpc>
              <a:spcBef>
                <a:spcPts val="600"/>
              </a:spcBef>
              <a:spcAft>
                <a:spcPts val="600"/>
              </a:spcAft>
            </a:pPr>
            <a:r>
              <a:rPr lang="cs-CZ" sz="2400" dirty="0"/>
              <a:t>Jde o podstatně užší úkon než rekonstrukce a zpravidla se jej účastní jen daná osoba</a:t>
            </a:r>
            <a:br>
              <a:rPr lang="cs-CZ" sz="2400" dirty="0"/>
            </a:br>
            <a:r>
              <a:rPr lang="cs-CZ" sz="2400" dirty="0"/>
              <a:t>a orgán činný v trestním řízení (není třeba znalců, techniků atd.).</a:t>
            </a:r>
            <a:endParaRPr lang="en-GB" sz="2400" dirty="0"/>
          </a:p>
        </p:txBody>
      </p:sp>
    </p:spTree>
    <p:extLst>
      <p:ext uri="{BB962C8B-B14F-4D97-AF65-F5344CB8AC3E}">
        <p14:creationId xmlns:p14="http://schemas.microsoft.com/office/powerpoint/2010/main" val="310132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45</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Rozhodnutí v trestním řízení</a:t>
            </a:r>
            <a:endParaRPr lang="en-GB" dirty="0"/>
          </a:p>
        </p:txBody>
      </p:sp>
    </p:spTree>
    <p:extLst>
      <p:ext uri="{BB962C8B-B14F-4D97-AF65-F5344CB8AC3E}">
        <p14:creationId xmlns:p14="http://schemas.microsoft.com/office/powerpoint/2010/main" val="953861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46</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Pojem, druhy a struktura rozhodnutí</a:t>
            </a:r>
            <a:endParaRPr lang="en-GB" dirty="0"/>
          </a:p>
        </p:txBody>
      </p:sp>
    </p:spTree>
    <p:extLst>
      <p:ext uri="{BB962C8B-B14F-4D97-AF65-F5344CB8AC3E}">
        <p14:creationId xmlns:p14="http://schemas.microsoft.com/office/powerpoint/2010/main" val="2785628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47</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Pojem rozhodnutí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139997"/>
          </a:xfrm>
        </p:spPr>
        <p:txBody>
          <a:bodyPr/>
          <a:lstStyle/>
          <a:p>
            <a:pPr algn="just">
              <a:lnSpc>
                <a:spcPct val="100000"/>
              </a:lnSpc>
              <a:spcBef>
                <a:spcPts val="600"/>
              </a:spcBef>
              <a:spcAft>
                <a:spcPts val="600"/>
              </a:spcAft>
            </a:pPr>
            <a:r>
              <a:rPr lang="cs-CZ" sz="2400" dirty="0"/>
              <a:t>Rozhodnutí představuje </a:t>
            </a:r>
            <a:r>
              <a:rPr lang="cs-CZ" sz="2400" b="1" dirty="0"/>
              <a:t>nejdůležitější procesní úkon </a:t>
            </a:r>
            <a:r>
              <a:rPr lang="cs-CZ" sz="2400" dirty="0"/>
              <a:t>(individuální právní akt) orgánů činných v trestním řízení.</a:t>
            </a:r>
          </a:p>
          <a:p>
            <a:pPr algn="just">
              <a:lnSpc>
                <a:spcPct val="100000"/>
              </a:lnSpc>
              <a:spcBef>
                <a:spcPts val="600"/>
              </a:spcBef>
              <a:spcAft>
                <a:spcPts val="600"/>
              </a:spcAft>
            </a:pPr>
            <a:r>
              <a:rPr lang="cs-CZ" sz="2400" dirty="0"/>
              <a:t>Vedle rozhodnutí lze rozlišovat i tzv. </a:t>
            </a:r>
            <a:r>
              <a:rPr lang="cs-CZ" sz="2400" b="1" dirty="0"/>
              <a:t>opatření</a:t>
            </a:r>
            <a:r>
              <a:rPr lang="cs-CZ" sz="2400" dirty="0"/>
              <a:t>, která jsou procesnímu úkony spíše organizačně-technického charakteru, jejichž účelem je zajistit řádný průběh trestního řízení (opatřením je například předvedení, přibrání znalce, ustanovení obhájce a další).</a:t>
            </a:r>
          </a:p>
          <a:p>
            <a:pPr algn="just">
              <a:lnSpc>
                <a:spcPct val="100000"/>
              </a:lnSpc>
              <a:spcBef>
                <a:spcPts val="600"/>
              </a:spcBef>
              <a:spcAft>
                <a:spcPts val="600"/>
              </a:spcAft>
            </a:pPr>
            <a:r>
              <a:rPr lang="cs-CZ" sz="2400" dirty="0"/>
              <a:t>Naopak rozhodnutí mají zásadní význam, odráží se v nich výsledek projednání určité otázky nebo procesního postupu. Nejvýznamnějšími rozhodnutími jsou tzv. </a:t>
            </a:r>
            <a:r>
              <a:rPr lang="cs-CZ" sz="2400" b="1" dirty="0"/>
              <a:t>meritorní rozhodnutí</a:t>
            </a:r>
            <a:r>
              <a:rPr lang="cs-CZ" sz="2400" dirty="0"/>
              <a:t>, tj. rozhodnutí jimiž se rozhoduje ve věci samé (usnesení o zastavení trestního stíhání, rozsudek o vině a trestu atd.).</a:t>
            </a:r>
            <a:endParaRPr lang="en-GB" sz="2400" dirty="0"/>
          </a:p>
        </p:txBody>
      </p:sp>
    </p:spTree>
    <p:extLst>
      <p:ext uri="{BB962C8B-B14F-4D97-AF65-F5344CB8AC3E}">
        <p14:creationId xmlns:p14="http://schemas.microsoft.com/office/powerpoint/2010/main" val="228169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48</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Druhy rozhodnutí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139997"/>
          </a:xfrm>
        </p:spPr>
        <p:txBody>
          <a:bodyPr/>
          <a:lstStyle/>
          <a:p>
            <a:pPr algn="just">
              <a:lnSpc>
                <a:spcPct val="100000"/>
              </a:lnSpc>
              <a:spcBef>
                <a:spcPts val="600"/>
              </a:spcBef>
              <a:spcAft>
                <a:spcPts val="600"/>
              </a:spcAft>
            </a:pPr>
            <a:r>
              <a:rPr lang="cs-CZ" sz="2400" dirty="0"/>
              <a:t>Existují čtyři základní druhy rozhodnutí:</a:t>
            </a:r>
          </a:p>
          <a:p>
            <a:pPr marL="781200" lvl="1" indent="-457200" algn="just">
              <a:spcBef>
                <a:spcPts val="600"/>
              </a:spcBef>
              <a:spcAft>
                <a:spcPts val="600"/>
              </a:spcAft>
              <a:buFont typeface="+mj-lt"/>
              <a:buAutoNum type="arabicPeriod"/>
            </a:pPr>
            <a:r>
              <a:rPr lang="cs-CZ" sz="2400" b="1" dirty="0"/>
              <a:t>Rozsudek</a:t>
            </a:r>
            <a:r>
              <a:rPr lang="cs-CZ" sz="2400" dirty="0"/>
              <a:t> – rozhoduje jedině soud, a to senát nebo samosoudce</a:t>
            </a:r>
          </a:p>
          <a:p>
            <a:pPr marL="781200" lvl="1" indent="-457200" algn="just">
              <a:spcBef>
                <a:spcPts val="600"/>
              </a:spcBef>
              <a:spcAft>
                <a:spcPts val="600"/>
              </a:spcAft>
              <a:buFont typeface="+mj-lt"/>
              <a:buAutoNum type="arabicPeriod"/>
            </a:pPr>
            <a:r>
              <a:rPr lang="cs-CZ" sz="2400" b="1" dirty="0"/>
              <a:t>Trestní příkaz </a:t>
            </a:r>
            <a:r>
              <a:rPr lang="cs-CZ" sz="2400" dirty="0"/>
              <a:t>– rozhoduje jím jedině samosoudce</a:t>
            </a:r>
          </a:p>
          <a:p>
            <a:pPr marL="781200" lvl="1" indent="-457200" algn="just">
              <a:spcBef>
                <a:spcPts val="600"/>
              </a:spcBef>
              <a:spcAft>
                <a:spcPts val="600"/>
              </a:spcAft>
              <a:buFont typeface="+mj-lt"/>
              <a:buAutoNum type="arabicPeriod"/>
            </a:pPr>
            <a:r>
              <a:rPr lang="cs-CZ" sz="2400" b="1" dirty="0"/>
              <a:t>Usnesení</a:t>
            </a:r>
            <a:r>
              <a:rPr lang="cs-CZ" sz="2400" dirty="0"/>
              <a:t> – rozhodují jím soud a všechny jiné orgány činné v trestním řízení</a:t>
            </a:r>
          </a:p>
          <a:p>
            <a:pPr marL="781200" lvl="1" indent="-457200" algn="just">
              <a:spcBef>
                <a:spcPts val="600"/>
              </a:spcBef>
              <a:spcAft>
                <a:spcPts val="600"/>
              </a:spcAft>
              <a:buFont typeface="+mj-lt"/>
              <a:buAutoNum type="arabicPeriod"/>
            </a:pPr>
            <a:r>
              <a:rPr lang="cs-CZ" sz="2400" b="1" dirty="0"/>
              <a:t>Rozhodnutí</a:t>
            </a:r>
            <a:r>
              <a:rPr lang="cs-CZ" sz="2400" dirty="0"/>
              <a:t> </a:t>
            </a:r>
            <a:r>
              <a:rPr lang="cs-CZ" sz="2400" b="1" i="1" dirty="0" err="1"/>
              <a:t>sui</a:t>
            </a:r>
            <a:r>
              <a:rPr lang="cs-CZ" sz="2400" b="1" i="1" dirty="0"/>
              <a:t> generis </a:t>
            </a:r>
            <a:r>
              <a:rPr lang="cs-CZ" sz="2400" dirty="0"/>
              <a:t>– rozhodují jimi všechny orgány činné v trestním řízení, není proti nim přípustný opravný prostředek</a:t>
            </a:r>
            <a:endParaRPr lang="en-GB" sz="2400" dirty="0"/>
          </a:p>
        </p:txBody>
      </p:sp>
    </p:spTree>
    <p:extLst>
      <p:ext uri="{BB962C8B-B14F-4D97-AF65-F5344CB8AC3E}">
        <p14:creationId xmlns:p14="http://schemas.microsoft.com/office/powerpoint/2010/main" val="114094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a:xfrm>
            <a:off x="720000" y="6228000"/>
            <a:ext cx="10753200" cy="216000"/>
          </a:xfrm>
        </p:spPr>
        <p:txBody>
          <a:bodyPr/>
          <a:lstStyle/>
          <a:p>
            <a:r>
              <a:rPr lang="cs-CZ" dirty="0"/>
              <a:t>Srov. např.: &lt;http://www.nsoud.cz/Judikatura/</a:t>
            </a:r>
            <a:r>
              <a:rPr lang="cs-CZ" dirty="0" err="1"/>
              <a:t>judikatura_ns.nsf</a:t>
            </a:r>
            <a:r>
              <a:rPr lang="cs-CZ" dirty="0"/>
              <a:t>/</a:t>
            </a:r>
            <a:r>
              <a:rPr lang="cs-CZ" dirty="0" err="1"/>
              <a:t>WebSearch</a:t>
            </a:r>
            <a:r>
              <a:rPr lang="cs-CZ" dirty="0"/>
              <a:t>/734A0E0E6C1D747CC1257A4E006578FE?openDocument&amp;Highlight=0,&gt;.</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49</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Struktura rozhodnutí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139997"/>
          </a:xfrm>
        </p:spPr>
        <p:txBody>
          <a:bodyPr/>
          <a:lstStyle/>
          <a:p>
            <a:pPr algn="just">
              <a:lnSpc>
                <a:spcPct val="100000"/>
              </a:lnSpc>
              <a:spcBef>
                <a:spcPts val="600"/>
              </a:spcBef>
              <a:spcAft>
                <a:spcPts val="600"/>
              </a:spcAft>
            </a:pPr>
            <a:r>
              <a:rPr lang="cs-CZ" sz="2400" dirty="0"/>
              <a:t>Lze demonstrovat na příkladu rozsudku, jakožto nejvýznamnějšího druhu rozhodnutí, jimž soud zpravidla rozhoduje ve věci samé (§ 225 a násl. </a:t>
            </a:r>
            <a:r>
              <a:rPr lang="cs-CZ" sz="2400" dirty="0" err="1"/>
              <a:t>tr</a:t>
            </a:r>
            <a:r>
              <a:rPr lang="cs-CZ" sz="2400" dirty="0"/>
              <a:t>. řádu).</a:t>
            </a:r>
          </a:p>
          <a:p>
            <a:pPr marL="781200" lvl="1" indent="-457200" algn="just">
              <a:spcBef>
                <a:spcPts val="600"/>
              </a:spcBef>
              <a:spcAft>
                <a:spcPts val="600"/>
              </a:spcAft>
              <a:buFont typeface="+mj-lt"/>
              <a:buAutoNum type="arabicPeriod"/>
            </a:pPr>
            <a:r>
              <a:rPr lang="cs-CZ" sz="2400" b="1" dirty="0"/>
              <a:t>Úvodní část rozsudku </a:t>
            </a:r>
            <a:r>
              <a:rPr lang="cs-CZ" sz="2400" dirty="0"/>
              <a:t>(záhlaví)</a:t>
            </a:r>
          </a:p>
          <a:p>
            <a:pPr marL="781200" lvl="1" indent="-457200">
              <a:spcBef>
                <a:spcPts val="600"/>
              </a:spcBef>
              <a:spcAft>
                <a:spcPts val="600"/>
              </a:spcAft>
              <a:buFont typeface="+mj-lt"/>
              <a:buAutoNum type="arabicPeriod"/>
            </a:pPr>
            <a:r>
              <a:rPr lang="cs-CZ" sz="2400" b="1" dirty="0"/>
              <a:t>Výroková část rozsudku </a:t>
            </a:r>
            <a:r>
              <a:rPr lang="cs-CZ" sz="2400" dirty="0"/>
              <a:t>(enunciát)</a:t>
            </a:r>
            <a:br>
              <a:rPr lang="cs-CZ" sz="2400" dirty="0"/>
            </a:br>
            <a:r>
              <a:rPr lang="cs-CZ" sz="2400" dirty="0"/>
              <a:t>výrok o vině, o trestu, o náhradě škody, nemajetkové újmy nebo o vydání bezdůvodného obohacení a o ochranném opatření</a:t>
            </a:r>
          </a:p>
          <a:p>
            <a:pPr marL="781200" lvl="1" indent="-457200" algn="just">
              <a:spcBef>
                <a:spcPts val="600"/>
              </a:spcBef>
              <a:spcAft>
                <a:spcPts val="600"/>
              </a:spcAft>
              <a:buFont typeface="+mj-lt"/>
              <a:buAutoNum type="arabicPeriod"/>
            </a:pPr>
            <a:r>
              <a:rPr lang="cs-CZ" sz="2400" b="1" dirty="0"/>
              <a:t>Odůvodnění rozsudku</a:t>
            </a:r>
          </a:p>
          <a:p>
            <a:pPr marL="781200" lvl="1" indent="-457200" algn="just">
              <a:spcBef>
                <a:spcPts val="600"/>
              </a:spcBef>
              <a:spcAft>
                <a:spcPts val="600"/>
              </a:spcAft>
              <a:buFont typeface="+mj-lt"/>
              <a:buAutoNum type="arabicPeriod"/>
            </a:pPr>
            <a:r>
              <a:rPr lang="cs-CZ" sz="2400" b="1" dirty="0"/>
              <a:t>Poučení o odvolání</a:t>
            </a:r>
            <a:endParaRPr lang="en-GB" sz="2400" b="1" dirty="0"/>
          </a:p>
        </p:txBody>
      </p:sp>
    </p:spTree>
    <p:extLst>
      <p:ext uri="{BB962C8B-B14F-4D97-AF65-F5344CB8AC3E}">
        <p14:creationId xmlns:p14="http://schemas.microsoft.com/office/powerpoint/2010/main" val="37078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5</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Pojem dokazování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algn="just">
              <a:lnSpc>
                <a:spcPct val="100000"/>
              </a:lnSpc>
            </a:pPr>
            <a:r>
              <a:rPr lang="cs-CZ" sz="2400" b="1" dirty="0"/>
              <a:t>Dokazováním</a:t>
            </a:r>
            <a:r>
              <a:rPr lang="cs-CZ" sz="2400" dirty="0"/>
              <a:t> rozumíme trestním řádem upravenou činnost orgánů činných v trestním řízení, prováděnou případně za zákonem vymezené součinnosti stran, která slouží k poznání konkrétních skutkových okolností důležitých pro další postup orgánů činných v trestním řízení, a v konečném důsledku i pro jejich rozhodnutí.</a:t>
            </a:r>
          </a:p>
          <a:p>
            <a:pPr algn="just">
              <a:lnSpc>
                <a:spcPct val="100000"/>
              </a:lnSpc>
            </a:pPr>
            <a:endParaRPr lang="cs-CZ" sz="2400" dirty="0"/>
          </a:p>
          <a:p>
            <a:pPr algn="just">
              <a:lnSpc>
                <a:spcPct val="100000"/>
              </a:lnSpc>
            </a:pPr>
            <a:r>
              <a:rPr lang="cs-CZ" sz="2400" dirty="0"/>
              <a:t>Dokazování úzce souvisí se samotným </a:t>
            </a:r>
            <a:r>
              <a:rPr lang="cs-CZ" sz="2400" b="1" dirty="0"/>
              <a:t>účelem trestního řízení</a:t>
            </a:r>
            <a:r>
              <a:rPr lang="cs-CZ" sz="2400" dirty="0"/>
              <a:t>, který vymezuje § 1 odst. 1 </a:t>
            </a:r>
            <a:r>
              <a:rPr lang="cs-CZ" sz="2400" dirty="0" err="1"/>
              <a:t>tr</a:t>
            </a:r>
            <a:r>
              <a:rPr lang="cs-CZ" sz="2400" dirty="0"/>
              <a:t>. řádu a tedy i se zásadou materiální pravdy.</a:t>
            </a:r>
          </a:p>
          <a:p>
            <a:pPr algn="just">
              <a:lnSpc>
                <a:spcPct val="100000"/>
              </a:lnSpc>
            </a:pPr>
            <a:endParaRPr lang="cs-CZ" sz="2400" dirty="0"/>
          </a:p>
          <a:p>
            <a:pPr algn="just">
              <a:lnSpc>
                <a:spcPct val="100000"/>
              </a:lnSpc>
            </a:pPr>
            <a:r>
              <a:rPr lang="cs-CZ" sz="2400" dirty="0"/>
              <a:t>Vzhledem k tomu, že trestní právo je zaměřeno na určitý skutek, který se stal </a:t>
            </a:r>
            <a:r>
              <a:rPr lang="cs-CZ" sz="2400" b="1" dirty="0"/>
              <a:t>v minulosti</a:t>
            </a:r>
            <a:r>
              <a:rPr lang="cs-CZ" sz="2400" dirty="0"/>
              <a:t>, je tato činnost orgánů činných v trestním řízení nenahraditelná.</a:t>
            </a:r>
            <a:endParaRPr lang="en-GB" sz="2400" dirty="0"/>
          </a:p>
        </p:txBody>
      </p:sp>
    </p:spTree>
    <p:extLst>
      <p:ext uri="{BB962C8B-B14F-4D97-AF65-F5344CB8AC3E}">
        <p14:creationId xmlns:p14="http://schemas.microsoft.com/office/powerpoint/2010/main" val="102982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50</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Požadavky na odůvodnění rozhodnutí</a:t>
            </a:r>
            <a:endParaRPr lang="en-GB" dirty="0"/>
          </a:p>
        </p:txBody>
      </p:sp>
    </p:spTree>
    <p:extLst>
      <p:ext uri="{BB962C8B-B14F-4D97-AF65-F5344CB8AC3E}">
        <p14:creationId xmlns:p14="http://schemas.microsoft.com/office/powerpoint/2010/main" val="1850762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a:xfrm>
            <a:off x="720000" y="6228000"/>
            <a:ext cx="10753200" cy="216000"/>
          </a:xfrm>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51</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odůvodnění rozhodnutí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Požadavky na odůvodnění rozhodnutí plynou z § 125 </a:t>
            </a:r>
            <a:r>
              <a:rPr lang="cs-CZ" sz="2400" dirty="0" err="1"/>
              <a:t>tr</a:t>
            </a:r>
            <a:r>
              <a:rPr lang="cs-CZ" sz="2400" dirty="0"/>
              <a:t>. řádu [v případě rozsudku (srov. ale § 129 odst. 2 </a:t>
            </a:r>
            <a:r>
              <a:rPr lang="cs-CZ" sz="2400" dirty="0" err="1"/>
              <a:t>tr</a:t>
            </a:r>
            <a:r>
              <a:rPr lang="cs-CZ" sz="2400" dirty="0"/>
              <a:t>. řádu)], anebo z § 134 odst. 2 </a:t>
            </a:r>
            <a:r>
              <a:rPr lang="cs-CZ" sz="2400" dirty="0" err="1"/>
              <a:t>tr</a:t>
            </a:r>
            <a:r>
              <a:rPr lang="cs-CZ" sz="2400" dirty="0"/>
              <a:t>. řádu [(v případě usnesení, srov. ale</a:t>
            </a:r>
            <a:br>
              <a:rPr lang="cs-CZ" sz="2400" dirty="0"/>
            </a:br>
            <a:r>
              <a:rPr lang="cs-CZ" sz="2400" dirty="0"/>
              <a:t>§ 136 odst. 3 </a:t>
            </a:r>
            <a:r>
              <a:rPr lang="cs-CZ" sz="2400" dirty="0" err="1"/>
              <a:t>tr</a:t>
            </a:r>
            <a:r>
              <a:rPr lang="cs-CZ" sz="2400" dirty="0"/>
              <a:t>. řádu)], či § 177 písm. d) </a:t>
            </a:r>
            <a:r>
              <a:rPr lang="cs-CZ" sz="2400" dirty="0" err="1"/>
              <a:t>tr</a:t>
            </a:r>
            <a:r>
              <a:rPr lang="cs-CZ" sz="2400" dirty="0"/>
              <a:t>. řádu [v případě obžaloby]. U trestního příkazu platí, že tento odůvodnění neobsahuje (§ srov. § 314g odst. 1 </a:t>
            </a:r>
            <a:r>
              <a:rPr lang="cs-CZ" sz="2400" dirty="0" err="1"/>
              <a:t>tr</a:t>
            </a:r>
            <a:r>
              <a:rPr lang="cs-CZ" sz="2400" dirty="0"/>
              <a:t>. řádu </a:t>
            </a:r>
            <a:r>
              <a:rPr lang="cs-CZ" sz="2400" i="1" dirty="0"/>
              <a:t>a contrario</a:t>
            </a:r>
            <a:r>
              <a:rPr lang="cs-CZ" sz="2400" dirty="0"/>
              <a:t>).</a:t>
            </a:r>
          </a:p>
          <a:p>
            <a:pPr algn="just">
              <a:lnSpc>
                <a:spcPct val="100000"/>
              </a:lnSpc>
              <a:spcBef>
                <a:spcPts val="600"/>
              </a:spcBef>
              <a:spcAft>
                <a:spcPts val="600"/>
              </a:spcAft>
            </a:pPr>
            <a:r>
              <a:rPr lang="cs-CZ" sz="2400" dirty="0"/>
              <a:t>Odůvodnění rozhodnutí představuje </a:t>
            </a:r>
            <a:r>
              <a:rPr lang="cs-CZ" sz="2400" b="1" dirty="0"/>
              <a:t>těžiště jeho přesvědčivosti</a:t>
            </a:r>
            <a:r>
              <a:rPr lang="cs-CZ" sz="2400" dirty="0"/>
              <a:t> a je zcela nezbytné i z hlediska </a:t>
            </a:r>
            <a:r>
              <a:rPr lang="cs-CZ" sz="2400" b="1" dirty="0"/>
              <a:t>přezkoumatelnosti</a:t>
            </a:r>
            <a:r>
              <a:rPr lang="cs-CZ" sz="2400" dirty="0"/>
              <a:t> rozhodnutí v rámci řízení o opravných prostředcích. Neméně významný je i </a:t>
            </a:r>
            <a:r>
              <a:rPr lang="cs-CZ" sz="2400" b="1" dirty="0"/>
              <a:t>výchovný účinek </a:t>
            </a:r>
            <a:r>
              <a:rPr lang="cs-CZ" sz="2400" dirty="0"/>
              <a:t>náležitě a přesvědčivě odůvodněného rozhodnutí, a to jak ve vztahu k obviněnému, tak i vůči společnosti jako celku.</a:t>
            </a:r>
          </a:p>
          <a:p>
            <a:pPr algn="just">
              <a:lnSpc>
                <a:spcPct val="100000"/>
              </a:lnSpc>
              <a:spcBef>
                <a:spcPts val="600"/>
              </a:spcBef>
              <a:spcAft>
                <a:spcPts val="600"/>
              </a:spcAft>
            </a:pPr>
            <a:r>
              <a:rPr lang="cs-CZ" sz="2400" dirty="0"/>
              <a:t>Odůvodnění všech výroků soudního rozhodnutí musí vycházet z provedeného hodnocení důkazů (§ 2 odst. 6 </a:t>
            </a:r>
            <a:r>
              <a:rPr lang="cs-CZ" sz="2400" dirty="0" err="1"/>
              <a:t>tr</a:t>
            </a:r>
            <a:r>
              <a:rPr lang="cs-CZ" sz="2400" dirty="0"/>
              <a:t>. řádu), v souladu s požadavky na odůvodnění toho kterého rozhodnutí [srov. § 125 odst. 1, § 134 odst. 2 a např. § 177 písm. d) </a:t>
            </a:r>
            <a:r>
              <a:rPr lang="cs-CZ" sz="2400" dirty="0" err="1"/>
              <a:t>tr</a:t>
            </a:r>
            <a:r>
              <a:rPr lang="cs-CZ" sz="2400" dirty="0"/>
              <a:t>. řádu].</a:t>
            </a:r>
            <a:endParaRPr lang="en-GB" sz="2400" dirty="0"/>
          </a:p>
        </p:txBody>
      </p:sp>
    </p:spTree>
    <p:extLst>
      <p:ext uri="{BB962C8B-B14F-4D97-AF65-F5344CB8AC3E}">
        <p14:creationId xmlns:p14="http://schemas.microsoft.com/office/powerpoint/2010/main" val="45931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52</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Jak se rozhodnutí stane pravomocným a vykonatelným</a:t>
            </a:r>
            <a:endParaRPr lang="en-GB" dirty="0"/>
          </a:p>
        </p:txBody>
      </p:sp>
    </p:spTree>
    <p:extLst>
      <p:ext uri="{BB962C8B-B14F-4D97-AF65-F5344CB8AC3E}">
        <p14:creationId xmlns:p14="http://schemas.microsoft.com/office/powerpoint/2010/main" val="5749420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a:xfrm>
            <a:off x="720000" y="6228000"/>
            <a:ext cx="10753200" cy="216000"/>
          </a:xfrm>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53</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Cesta k právní moci</a:t>
            </a:r>
            <a:br>
              <a:rPr lang="cs-CZ" dirty="0"/>
            </a:br>
            <a:r>
              <a:rPr lang="cs-CZ" dirty="0"/>
              <a:t>a vykonatelnosti</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Rozsudek i usnesení je třeba:</a:t>
            </a:r>
          </a:p>
          <a:p>
            <a:pPr marL="781200" lvl="1" indent="-457200" algn="just">
              <a:spcBef>
                <a:spcPts val="600"/>
              </a:spcBef>
              <a:spcAft>
                <a:spcPts val="600"/>
              </a:spcAft>
              <a:buFont typeface="+mj-lt"/>
              <a:buAutoNum type="arabicPeriod"/>
            </a:pPr>
            <a:r>
              <a:rPr lang="cs-CZ" sz="2400" b="1" dirty="0"/>
              <a:t>Usnést se na něm </a:t>
            </a:r>
            <a:r>
              <a:rPr lang="cs-CZ" sz="2400" dirty="0"/>
              <a:t>(rozhoduje-li se senát, děje se tak na základě porady a jeho následného hlasování, o němž se pořizuje protokol).</a:t>
            </a:r>
          </a:p>
          <a:p>
            <a:pPr marL="781200" lvl="1" indent="-457200" algn="just">
              <a:spcBef>
                <a:spcPts val="600"/>
              </a:spcBef>
              <a:spcAft>
                <a:spcPts val="600"/>
              </a:spcAft>
              <a:buFont typeface="+mj-lt"/>
              <a:buAutoNum type="arabicPeriod"/>
            </a:pPr>
            <a:r>
              <a:rPr lang="cs-CZ" sz="2400" b="1" dirty="0"/>
              <a:t>Vyhlásit jej </a:t>
            </a:r>
            <a:r>
              <a:rPr lang="cs-CZ" sz="2400" dirty="0"/>
              <a:t>(rozsudek je třeba vždy vyhlásit veřejně, usnesení se vyhlašuje zpravidla).</a:t>
            </a:r>
          </a:p>
          <a:p>
            <a:pPr marL="781200" lvl="1" indent="-457200" algn="just">
              <a:spcBef>
                <a:spcPts val="600"/>
              </a:spcBef>
              <a:spcAft>
                <a:spcPts val="600"/>
              </a:spcAft>
              <a:buFont typeface="+mj-lt"/>
              <a:buAutoNum type="arabicPeriod"/>
            </a:pPr>
            <a:r>
              <a:rPr lang="cs-CZ" sz="2400" b="1" dirty="0"/>
              <a:t>Vyhotovit jej písemně </a:t>
            </a:r>
            <a:r>
              <a:rPr lang="cs-CZ" sz="2400" dirty="0"/>
              <a:t>(rozsudek vždy, u usnesení existují dílčí výjimky).</a:t>
            </a:r>
          </a:p>
          <a:p>
            <a:pPr marL="781200" lvl="1" indent="-457200" algn="just">
              <a:spcBef>
                <a:spcPts val="600"/>
              </a:spcBef>
              <a:spcAft>
                <a:spcPts val="600"/>
              </a:spcAft>
              <a:buFont typeface="+mj-lt"/>
              <a:buAutoNum type="arabicPeriod"/>
            </a:pPr>
            <a:r>
              <a:rPr lang="cs-CZ" sz="2400" b="1" dirty="0"/>
              <a:t>Oznámit jej </a:t>
            </a:r>
            <a:r>
              <a:rPr lang="cs-CZ" sz="2400" dirty="0"/>
              <a:t>(buďto vyhlášením, anebo doručením).</a:t>
            </a:r>
          </a:p>
          <a:p>
            <a:pPr algn="just">
              <a:spcBef>
                <a:spcPts val="600"/>
              </a:spcBef>
              <a:spcAft>
                <a:spcPts val="600"/>
              </a:spcAft>
            </a:pPr>
            <a:r>
              <a:rPr lang="cs-CZ" sz="2400" dirty="0"/>
              <a:t>Trestní příkaz se vyhotovuje písemně a oznamuje se doručením.</a:t>
            </a:r>
            <a:endParaRPr lang="en-GB" sz="2400" dirty="0"/>
          </a:p>
        </p:txBody>
      </p:sp>
    </p:spTree>
    <p:extLst>
      <p:ext uri="{BB962C8B-B14F-4D97-AF65-F5344CB8AC3E}">
        <p14:creationId xmlns:p14="http://schemas.microsoft.com/office/powerpoint/2010/main" val="74031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54</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nSpc>
                <a:spcPct val="100000"/>
              </a:lnSpc>
            </a:pPr>
            <a:r>
              <a:rPr lang="cs-CZ" dirty="0"/>
              <a:t>Právní moc a vykonatelnost rozhodnutí</a:t>
            </a:r>
            <a:endParaRPr lang="en-GB" dirty="0"/>
          </a:p>
        </p:txBody>
      </p:sp>
    </p:spTree>
    <p:extLst>
      <p:ext uri="{BB962C8B-B14F-4D97-AF65-F5344CB8AC3E}">
        <p14:creationId xmlns:p14="http://schemas.microsoft.com/office/powerpoint/2010/main" val="40083680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55</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Právní moc rozhodnutí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algn="just">
              <a:lnSpc>
                <a:spcPct val="100000"/>
              </a:lnSpc>
              <a:spcBef>
                <a:spcPts val="600"/>
              </a:spcBef>
              <a:spcAft>
                <a:spcPts val="600"/>
              </a:spcAft>
            </a:pPr>
            <a:r>
              <a:rPr lang="cs-CZ" sz="2400" dirty="0"/>
              <a:t>Jde o důležitou vlastnost rozhodnutí znamenající jeho </a:t>
            </a:r>
            <a:r>
              <a:rPr lang="cs-CZ" sz="2400" b="1" dirty="0"/>
              <a:t>nezměnitelnost</a:t>
            </a:r>
            <a:r>
              <a:rPr lang="cs-CZ" sz="2400" dirty="0"/>
              <a:t> (formální právní moc) a </a:t>
            </a:r>
            <a:r>
              <a:rPr lang="cs-CZ" sz="2400" b="1" dirty="0"/>
              <a:t>závaznost</a:t>
            </a:r>
            <a:r>
              <a:rPr lang="cs-CZ" sz="2400" dirty="0"/>
              <a:t> (materiální právní moc).</a:t>
            </a:r>
          </a:p>
          <a:p>
            <a:pPr algn="just">
              <a:lnSpc>
                <a:spcPct val="100000"/>
              </a:lnSpc>
              <a:spcBef>
                <a:spcPts val="600"/>
              </a:spcBef>
              <a:spcAft>
                <a:spcPts val="600"/>
              </a:spcAft>
            </a:pPr>
            <a:r>
              <a:rPr lang="cs-CZ" sz="2400" dirty="0"/>
              <a:t>Pravomocné je takové rozhodnutí, které </a:t>
            </a:r>
            <a:r>
              <a:rPr lang="cs-CZ" sz="2400" b="1" dirty="0"/>
              <a:t>nelze zvrátit řádným opravným prostředkem</a:t>
            </a:r>
            <a:r>
              <a:rPr lang="cs-CZ" sz="2400" dirty="0"/>
              <a:t>, tzn. Pravomocné rozhodnutí musí být respektováno všemi orgány činnými v trestním řízení a dotčenými osobami (je pro ně bez dalšího </a:t>
            </a:r>
            <a:r>
              <a:rPr lang="cs-CZ" sz="2400" b="1" dirty="0"/>
              <a:t>závazné</a:t>
            </a:r>
            <a:r>
              <a:rPr lang="cs-CZ" sz="2400" dirty="0"/>
              <a:t>).</a:t>
            </a:r>
          </a:p>
          <a:p>
            <a:pPr algn="just">
              <a:lnSpc>
                <a:spcPct val="100000"/>
              </a:lnSpc>
              <a:spcBef>
                <a:spcPts val="600"/>
              </a:spcBef>
              <a:spcAft>
                <a:spcPts val="600"/>
              </a:spcAft>
            </a:pPr>
            <a:r>
              <a:rPr lang="cs-CZ" sz="2400" dirty="0"/>
              <a:t>Pravomocným se tak např. stane rozsudek o vině a trestu poté, co marně uplyne lhůta </a:t>
            </a:r>
            <a:br>
              <a:rPr lang="cs-CZ" sz="2400" dirty="0"/>
            </a:br>
            <a:r>
              <a:rPr lang="cs-CZ" sz="2400" dirty="0"/>
              <a:t>k podání odvolání všem oprávněným osobám, anebo poté, co je odvolání zamítnuto jako nedůvodné (dnem vyhlášení tohoto rozhodnutí).</a:t>
            </a:r>
          </a:p>
          <a:p>
            <a:pPr algn="just">
              <a:lnSpc>
                <a:spcPct val="100000"/>
              </a:lnSpc>
              <a:spcBef>
                <a:spcPts val="600"/>
              </a:spcBef>
              <a:spcAft>
                <a:spcPts val="600"/>
              </a:spcAft>
            </a:pPr>
            <a:r>
              <a:rPr lang="cs-CZ" sz="2400" dirty="0"/>
              <a:t>Lze dále rozlišovat PM úplnou a částečnou (po podání opravného prostředku zde existuje výrok, který již nelze v opravném řízení přezkoumat), popřípadě absolutní (výrok je PM vůči všem osobám, které jej mohou napadnout opravným prostředkem) </a:t>
            </a:r>
            <a:br>
              <a:rPr lang="cs-CZ" sz="2400" dirty="0"/>
            </a:br>
            <a:r>
              <a:rPr lang="cs-CZ" sz="2400" dirty="0"/>
              <a:t>a relativní.</a:t>
            </a:r>
            <a:endParaRPr lang="en-GB" sz="2400" dirty="0"/>
          </a:p>
        </p:txBody>
      </p:sp>
    </p:spTree>
    <p:extLst>
      <p:ext uri="{BB962C8B-B14F-4D97-AF65-F5344CB8AC3E}">
        <p14:creationId xmlns:p14="http://schemas.microsoft.com/office/powerpoint/2010/main" val="84725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56</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Vykonatelnost rozhodnutí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2027582"/>
            <a:ext cx="10753200" cy="3804417"/>
          </a:xfrm>
        </p:spPr>
        <p:txBody>
          <a:bodyPr/>
          <a:lstStyle/>
          <a:p>
            <a:pPr algn="just">
              <a:lnSpc>
                <a:spcPct val="100000"/>
              </a:lnSpc>
              <a:spcBef>
                <a:spcPts val="600"/>
              </a:spcBef>
              <a:spcAft>
                <a:spcPts val="600"/>
              </a:spcAft>
            </a:pPr>
            <a:r>
              <a:rPr lang="cs-CZ" sz="2400" dirty="0"/>
              <a:t>Vykonatelnost je další vlastností rozhodnutí, kterou je třeba od PM odlišovat. Vykonatelnost rozhodnutí znamená způsobilost přistoupit k výkonu rozhodnutí (§ 315 </a:t>
            </a:r>
            <a:r>
              <a:rPr lang="cs-CZ" sz="2400" dirty="0" err="1"/>
              <a:t>tr</a:t>
            </a:r>
            <a:r>
              <a:rPr lang="cs-CZ" sz="2400" dirty="0"/>
              <a:t>. řádu).</a:t>
            </a:r>
          </a:p>
          <a:p>
            <a:pPr algn="just">
              <a:lnSpc>
                <a:spcPct val="100000"/>
              </a:lnSpc>
              <a:spcBef>
                <a:spcPts val="600"/>
              </a:spcBef>
              <a:spcAft>
                <a:spcPts val="600"/>
              </a:spcAft>
            </a:pPr>
            <a:r>
              <a:rPr lang="cs-CZ" sz="2400" b="1" dirty="0"/>
              <a:t>Rozsudek</a:t>
            </a:r>
            <a:r>
              <a:rPr lang="cs-CZ" sz="2400" dirty="0"/>
              <a:t> se stává vykonatelným společně s jeho právní mocí. Přestože je rozsudek vykonatelný, nemusí být ještě nezbytně vykonán (např. nemusí nezbytně dojít k výkonu trestu odnětí svobody v případě, kdy bude povolen soudem jeho odklad).</a:t>
            </a:r>
          </a:p>
          <a:p>
            <a:pPr algn="just">
              <a:lnSpc>
                <a:spcPct val="100000"/>
              </a:lnSpc>
              <a:spcBef>
                <a:spcPts val="600"/>
              </a:spcBef>
              <a:spcAft>
                <a:spcPts val="600"/>
              </a:spcAft>
            </a:pPr>
            <a:r>
              <a:rPr lang="cs-CZ" sz="2400" b="1" dirty="0"/>
              <a:t>Usnesení</a:t>
            </a:r>
            <a:r>
              <a:rPr lang="cs-CZ" sz="2400" dirty="0"/>
              <a:t> je vykonatelné společně s jeho právní mocí, nicméně některá usnesení jsou vykonatelná ještě před nabytím právní moci, jestliže zákon proti takovému usnesení výslovně přiznává právo podat stížnost, ale výslovně nestanoví, že tato má odkladný účinek.</a:t>
            </a:r>
            <a:endParaRPr lang="en-GB" sz="2400" dirty="0"/>
          </a:p>
        </p:txBody>
      </p:sp>
    </p:spTree>
    <p:extLst>
      <p:ext uri="{BB962C8B-B14F-4D97-AF65-F5344CB8AC3E}">
        <p14:creationId xmlns:p14="http://schemas.microsoft.com/office/powerpoint/2010/main" val="226901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EC1350-ED32-4E6E-84FB-3E3F911EF896}"/>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47683A8E-9D53-4752-8777-11D892EB1B9B}"/>
              </a:ext>
            </a:extLst>
          </p:cNvPr>
          <p:cNvSpPr>
            <a:spLocks noGrp="1"/>
          </p:cNvSpPr>
          <p:nvPr>
            <p:ph type="sldNum" sz="quarter" idx="11"/>
          </p:nvPr>
        </p:nvSpPr>
        <p:spPr/>
        <p:txBody>
          <a:bodyPr/>
          <a:lstStyle/>
          <a:p>
            <a:fld id="{0DE708CC-0C3F-4567-9698-B54C0F35BD31}" type="slidenum">
              <a:rPr lang="cs-CZ" altLang="cs-CZ" smtClean="0"/>
              <a:pPr/>
              <a:t>57</a:t>
            </a:fld>
            <a:endParaRPr lang="cs-CZ" altLang="cs-CZ" dirty="0"/>
          </a:p>
        </p:txBody>
      </p:sp>
      <p:sp>
        <p:nvSpPr>
          <p:cNvPr id="4" name="Nadpis 3">
            <a:extLst>
              <a:ext uri="{FF2B5EF4-FFF2-40B4-BE49-F238E27FC236}">
                <a16:creationId xmlns:a16="http://schemas.microsoft.com/office/drawing/2014/main" id="{5C7FE9C6-31D1-4160-9AE5-2B050FFC1764}"/>
              </a:ext>
            </a:extLst>
          </p:cNvPr>
          <p:cNvSpPr>
            <a:spLocks noGrp="1"/>
          </p:cNvSpPr>
          <p:nvPr>
            <p:ph type="title"/>
          </p:nvPr>
        </p:nvSpPr>
        <p:spPr>
          <a:xfrm>
            <a:off x="398502" y="2529444"/>
            <a:ext cx="11361600" cy="2766951"/>
          </a:xfrm>
        </p:spPr>
        <p:txBody>
          <a:bodyPr/>
          <a:lstStyle/>
          <a:p>
            <a:pPr algn="ctr">
              <a:lnSpc>
                <a:spcPct val="100000"/>
              </a:lnSpc>
            </a:pPr>
            <a:r>
              <a:rPr lang="cs-CZ" dirty="0"/>
              <a:t>Děkuji Vám za pozornost</a:t>
            </a:r>
            <a:endParaRPr lang="en-GB" dirty="0"/>
          </a:p>
        </p:txBody>
      </p:sp>
    </p:spTree>
    <p:extLst>
      <p:ext uri="{BB962C8B-B14F-4D97-AF65-F5344CB8AC3E}">
        <p14:creationId xmlns:p14="http://schemas.microsoft.com/office/powerpoint/2010/main" val="40525679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0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6</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err="1"/>
              <a:t>ÚČel</a:t>
            </a:r>
            <a:r>
              <a:rPr lang="cs-CZ" dirty="0"/>
              <a:t> dokazování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algn="just">
              <a:lnSpc>
                <a:spcPct val="100000"/>
              </a:lnSpc>
            </a:pPr>
            <a:r>
              <a:rPr lang="cs-CZ" sz="2400" b="1" dirty="0"/>
              <a:t>Účelem dokazování </a:t>
            </a:r>
            <a:r>
              <a:rPr lang="cs-CZ" sz="2400" dirty="0"/>
              <a:t>je rekonstruovat minulé skutečnosti tak, aby poznání takové skutečnosti bylo jejím pravým odrazem. Účelem dokazování je tedy zjištění skutkového stavu dané trestní věci bez důvodných pochybností, a to v rozsahu, který je nezbytný pro příslušné rozhodnutí orgánu činného v trestním řízení (§ 2 odst. 5 </a:t>
            </a:r>
            <a:r>
              <a:rPr lang="cs-CZ" sz="2400" dirty="0" err="1"/>
              <a:t>tr</a:t>
            </a:r>
            <a:r>
              <a:rPr lang="cs-CZ" sz="2400" dirty="0"/>
              <a:t>. řádu).</a:t>
            </a:r>
          </a:p>
          <a:p>
            <a:pPr algn="just">
              <a:lnSpc>
                <a:spcPct val="100000"/>
              </a:lnSpc>
            </a:pPr>
            <a:endParaRPr lang="cs-CZ" sz="2400" dirty="0"/>
          </a:p>
          <a:p>
            <a:pPr algn="just">
              <a:lnSpc>
                <a:spcPct val="100000"/>
              </a:lnSpc>
            </a:pPr>
            <a:r>
              <a:rPr lang="cs-CZ" sz="2400" dirty="0"/>
              <a:t>Tím se trestní řízení </a:t>
            </a:r>
            <a:r>
              <a:rPr lang="cs-CZ" sz="2400" b="1" dirty="0"/>
              <a:t>liší od sporného civilního řízení</a:t>
            </a:r>
            <a:r>
              <a:rPr lang="cs-CZ" sz="2400" dirty="0"/>
              <a:t>, kde nejde o pravdu materiální (jak se věc skutečně udála), ale o pravdu formální, tj. čí tvrzení</a:t>
            </a:r>
            <a:br>
              <a:rPr lang="cs-CZ" sz="2400" dirty="0"/>
            </a:br>
            <a:r>
              <a:rPr lang="cs-CZ" sz="2400" dirty="0"/>
              <a:t>o pravdě se bude jevit jako přesvědčivější.</a:t>
            </a:r>
            <a:endParaRPr lang="en-GB" sz="2400" dirty="0"/>
          </a:p>
        </p:txBody>
      </p:sp>
    </p:spTree>
    <p:extLst>
      <p:ext uri="{BB962C8B-B14F-4D97-AF65-F5344CB8AC3E}">
        <p14:creationId xmlns:p14="http://schemas.microsoft.com/office/powerpoint/2010/main" val="364888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7</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Základní pojmy dokazování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marL="72000" indent="0" algn="just">
              <a:spcBef>
                <a:spcPts val="600"/>
              </a:spcBef>
              <a:spcAft>
                <a:spcPts val="600"/>
              </a:spcAft>
              <a:buNone/>
            </a:pPr>
            <a:r>
              <a:rPr lang="cs-CZ" sz="2400" b="1" dirty="0"/>
              <a:t>Důkazní právo</a:t>
            </a:r>
          </a:p>
          <a:p>
            <a:pPr algn="just">
              <a:lnSpc>
                <a:spcPct val="100000"/>
              </a:lnSpc>
              <a:spcBef>
                <a:spcPts val="600"/>
              </a:spcBef>
              <a:spcAft>
                <a:spcPts val="600"/>
              </a:spcAft>
            </a:pPr>
            <a:r>
              <a:rPr lang="cs-CZ" sz="2400" dirty="0"/>
              <a:t>Souhrn pravidel a předpisů upravujících jednotlivá stadia dokazování v rámci trestního řízení. Zákonný postup orgánů činných v trestním řízení, ale i dalších subjektů (§ 89 odst. 2 v. druhá či § 215 odst. 1, 2 </a:t>
            </a:r>
            <a:r>
              <a:rPr lang="cs-CZ" sz="2400" dirty="0" err="1"/>
              <a:t>tr</a:t>
            </a:r>
            <a:r>
              <a:rPr lang="cs-CZ" sz="2400" dirty="0"/>
              <a:t>. řádu).</a:t>
            </a:r>
          </a:p>
          <a:p>
            <a:pPr marL="72000" indent="0" algn="just">
              <a:spcBef>
                <a:spcPts val="600"/>
              </a:spcBef>
              <a:spcAft>
                <a:spcPts val="600"/>
              </a:spcAft>
              <a:buNone/>
            </a:pPr>
            <a:r>
              <a:rPr lang="cs-CZ" sz="2400" b="1" dirty="0"/>
              <a:t>Důkazní prostředek</a:t>
            </a:r>
          </a:p>
          <a:p>
            <a:pPr algn="just">
              <a:lnSpc>
                <a:spcPct val="100000"/>
              </a:lnSpc>
              <a:spcBef>
                <a:spcPts val="600"/>
              </a:spcBef>
              <a:spcAft>
                <a:spcPts val="600"/>
              </a:spcAft>
            </a:pPr>
            <a:r>
              <a:rPr lang="cs-CZ" sz="2400" dirty="0"/>
              <a:t>Jde o procesní činnost orgánu činného v trestním řízení, za zákonné součinnosti stran, která slouží k poznání skutkové okolnosti jež má být zjištěna. Příkladem důkazního prostředku může být výslech svědka či obviněného, nebo např. ohledání věci, čtení listiny, přehrání zvukového záznamu atd.</a:t>
            </a:r>
          </a:p>
        </p:txBody>
      </p:sp>
    </p:spTree>
    <p:extLst>
      <p:ext uri="{BB962C8B-B14F-4D97-AF65-F5344CB8AC3E}">
        <p14:creationId xmlns:p14="http://schemas.microsoft.com/office/powerpoint/2010/main" val="34116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8</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Základní pojmy dokazování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marL="72000" indent="0" algn="just">
              <a:buNone/>
            </a:pPr>
            <a:r>
              <a:rPr lang="cs-CZ" sz="2400" b="1" dirty="0"/>
              <a:t>Pramen důkazu</a:t>
            </a:r>
          </a:p>
          <a:p>
            <a:pPr algn="just">
              <a:lnSpc>
                <a:spcPct val="100000"/>
              </a:lnSpc>
              <a:spcBef>
                <a:spcPts val="600"/>
              </a:spcBef>
              <a:spcAft>
                <a:spcPts val="600"/>
              </a:spcAft>
            </a:pPr>
            <a:r>
              <a:rPr lang="cs-CZ" sz="2400" dirty="0"/>
              <a:t>Konkrétní zdroj, nositel informace, z něhož se čerpá poznatek, jenž je předmětem dokazování. Pramenem může být osoba (osobní důkazy) nebo věc (věcné důkazy).</a:t>
            </a:r>
          </a:p>
          <a:p>
            <a:pPr marL="72000" indent="0" algn="just">
              <a:buNone/>
            </a:pPr>
            <a:r>
              <a:rPr lang="cs-CZ" sz="2400" b="1" dirty="0"/>
              <a:t>Důkaz</a:t>
            </a:r>
          </a:p>
          <a:p>
            <a:pPr algn="just">
              <a:lnSpc>
                <a:spcPct val="100000"/>
              </a:lnSpc>
              <a:spcBef>
                <a:spcPts val="600"/>
              </a:spcBef>
              <a:spcAft>
                <a:spcPts val="600"/>
              </a:spcAft>
            </a:pPr>
            <a:r>
              <a:rPr lang="cs-CZ" sz="2400" dirty="0"/>
              <a:t>Přímý poznatek nebo výsledek činnosti orgánu činného v trestním řízení získaný z pramene důkazu za pomoci důkazního prostředku. Důkazem je tak např. obsah výpovědi svědka, obsah listiny, poznatky získané při ohledání místa činu atd.</a:t>
            </a:r>
          </a:p>
          <a:p>
            <a:pPr marL="72000" indent="0" algn="just">
              <a:spcBef>
                <a:spcPts val="600"/>
              </a:spcBef>
              <a:spcAft>
                <a:spcPts val="600"/>
              </a:spcAft>
              <a:buNone/>
            </a:pPr>
            <a:r>
              <a:rPr lang="cs-CZ" sz="2400" b="1" dirty="0"/>
              <a:t>Předmět důkazu (dokazování)</a:t>
            </a:r>
          </a:p>
          <a:p>
            <a:pPr algn="just">
              <a:lnSpc>
                <a:spcPct val="100000"/>
              </a:lnSpc>
              <a:spcBef>
                <a:spcPts val="600"/>
              </a:spcBef>
              <a:spcAft>
                <a:spcPts val="600"/>
              </a:spcAft>
            </a:pPr>
            <a:r>
              <a:rPr lang="cs-CZ" sz="2400" dirty="0"/>
              <a:t>Jde o okolnost důležitou pro trestní řízení, která má být zjištěna a na níž zpravidla přímo nebo nepřímo závisí rozhodnutí ve věci samé.</a:t>
            </a:r>
          </a:p>
          <a:p>
            <a:pPr marL="72000" indent="0" algn="just">
              <a:buNone/>
            </a:pPr>
            <a:endParaRPr lang="en-GB" sz="2400" dirty="0"/>
          </a:p>
        </p:txBody>
      </p:sp>
    </p:spTree>
    <p:extLst>
      <p:ext uri="{BB962C8B-B14F-4D97-AF65-F5344CB8AC3E}">
        <p14:creationId xmlns:p14="http://schemas.microsoft.com/office/powerpoint/2010/main" val="418311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714EB8-922B-47F9-80B6-7CA2973329CF}"/>
              </a:ext>
            </a:extLst>
          </p:cNvPr>
          <p:cNvSpPr>
            <a:spLocks noGrp="1"/>
          </p:cNvSpPr>
          <p:nvPr>
            <p:ph type="ftr" sz="quarter" idx="10"/>
          </p:nvPr>
        </p:nvSpPr>
        <p:spPr/>
        <p:txBody>
          <a:bodyPr/>
          <a:lstStyle/>
          <a:p>
            <a:r>
              <a:rPr lang="cs-CZ" dirty="0"/>
              <a:t>Dokazování a rozhodnutí v trestním řízení/ Katedra trestního práva</a:t>
            </a:r>
          </a:p>
        </p:txBody>
      </p:sp>
      <p:sp>
        <p:nvSpPr>
          <p:cNvPr id="3" name="Zástupný symbol pro číslo snímku 2">
            <a:extLst>
              <a:ext uri="{FF2B5EF4-FFF2-40B4-BE49-F238E27FC236}">
                <a16:creationId xmlns:a16="http://schemas.microsoft.com/office/drawing/2014/main" id="{A8E9CF32-70C7-400D-AC6D-AB394503DA5A}"/>
              </a:ext>
            </a:extLst>
          </p:cNvPr>
          <p:cNvSpPr>
            <a:spLocks noGrp="1"/>
          </p:cNvSpPr>
          <p:nvPr>
            <p:ph type="sldNum" sz="quarter" idx="11"/>
          </p:nvPr>
        </p:nvSpPr>
        <p:spPr/>
        <p:txBody>
          <a:bodyPr/>
          <a:lstStyle/>
          <a:p>
            <a:fld id="{0DE708CC-0C3F-4567-9698-B54C0F35BD31}" type="slidenum">
              <a:rPr lang="cs-CZ" altLang="cs-CZ" smtClean="0"/>
              <a:pPr/>
              <a:t>9</a:t>
            </a:fld>
            <a:endParaRPr lang="cs-CZ" altLang="cs-CZ" dirty="0"/>
          </a:p>
        </p:txBody>
      </p:sp>
      <p:sp>
        <p:nvSpPr>
          <p:cNvPr id="4" name="Nadpis 3">
            <a:extLst>
              <a:ext uri="{FF2B5EF4-FFF2-40B4-BE49-F238E27FC236}">
                <a16:creationId xmlns:a16="http://schemas.microsoft.com/office/drawing/2014/main" id="{F7931347-545D-4674-9DE8-5C02E3201CD5}"/>
              </a:ext>
            </a:extLst>
          </p:cNvPr>
          <p:cNvSpPr>
            <a:spLocks noGrp="1"/>
          </p:cNvSpPr>
          <p:nvPr>
            <p:ph type="title"/>
          </p:nvPr>
        </p:nvSpPr>
        <p:spPr/>
        <p:txBody>
          <a:bodyPr/>
          <a:lstStyle/>
          <a:p>
            <a:r>
              <a:rPr lang="cs-CZ" dirty="0"/>
              <a:t>Základní pojmy dokazování</a:t>
            </a:r>
            <a:endParaRPr lang="en-GB" dirty="0"/>
          </a:p>
        </p:txBody>
      </p:sp>
      <p:sp>
        <p:nvSpPr>
          <p:cNvPr id="5" name="Zástupný obsah 4">
            <a:extLst>
              <a:ext uri="{FF2B5EF4-FFF2-40B4-BE49-F238E27FC236}">
                <a16:creationId xmlns:a16="http://schemas.microsoft.com/office/drawing/2014/main" id="{BC8C4096-D374-48E0-9218-56B974F652C0}"/>
              </a:ext>
            </a:extLst>
          </p:cNvPr>
          <p:cNvSpPr>
            <a:spLocks noGrp="1"/>
          </p:cNvSpPr>
          <p:nvPr>
            <p:ph idx="1"/>
          </p:nvPr>
        </p:nvSpPr>
        <p:spPr>
          <a:xfrm>
            <a:off x="720000" y="1692002"/>
            <a:ext cx="10753200" cy="4535998"/>
          </a:xfrm>
        </p:spPr>
        <p:txBody>
          <a:bodyPr/>
          <a:lstStyle/>
          <a:p>
            <a:pPr marL="72000" indent="0" algn="just">
              <a:lnSpc>
                <a:spcPct val="100000"/>
              </a:lnSpc>
              <a:spcBef>
                <a:spcPts val="600"/>
              </a:spcBef>
              <a:spcAft>
                <a:spcPts val="600"/>
              </a:spcAft>
              <a:buNone/>
            </a:pPr>
            <a:r>
              <a:rPr lang="cs-CZ" sz="2400" b="1" dirty="0"/>
              <a:t>Určení předmětu (rozsahu) dokazování</a:t>
            </a:r>
          </a:p>
          <a:p>
            <a:pPr algn="just">
              <a:lnSpc>
                <a:spcPct val="100000"/>
              </a:lnSpc>
              <a:spcBef>
                <a:spcPts val="600"/>
              </a:spcBef>
              <a:spcAft>
                <a:spcPts val="600"/>
              </a:spcAft>
            </a:pPr>
            <a:r>
              <a:rPr lang="cs-CZ" sz="2400" dirty="0"/>
              <a:t>Stanovení okruhu okolností, jež je třeba v té které věci dokazovat a určení, jakým okruhem důkazů se tak bude dít, není neměnné. Naopak v průběhu trestního řízení může neustále doznávat změn, a to v návaznosti na dosavadní výsledky trestního řízení.</a:t>
            </a:r>
          </a:p>
          <a:p>
            <a:pPr algn="just">
              <a:lnSpc>
                <a:spcPct val="100000"/>
              </a:lnSpc>
              <a:spcBef>
                <a:spcPts val="600"/>
              </a:spcBef>
              <a:spcAft>
                <a:spcPts val="600"/>
              </a:spcAft>
            </a:pPr>
            <a:r>
              <a:rPr lang="cs-CZ" sz="2400" dirty="0"/>
              <a:t>Tak např. v průběhu řízení je zjištěno, že trestný čin byl spáchán společným jednáním dvou osob, čímž se rozsah dokazování rozšiřuje i ve vztahu k této druhé (např. dosud neustanovené) osobě.</a:t>
            </a:r>
          </a:p>
          <a:p>
            <a:pPr algn="just">
              <a:lnSpc>
                <a:spcPct val="100000"/>
              </a:lnSpc>
              <a:spcBef>
                <a:spcPts val="600"/>
              </a:spcBef>
              <a:spcAft>
                <a:spcPts val="600"/>
              </a:spcAft>
            </a:pPr>
            <a:r>
              <a:rPr lang="cs-CZ" sz="2400" dirty="0"/>
              <a:t>Orgány činné v trestním řízení si tak musejí v každé fázi trestního řízení </a:t>
            </a:r>
            <a:r>
              <a:rPr lang="cs-CZ" sz="2400" b="1" dirty="0"/>
              <a:t>ujasnit předmět dokazování </a:t>
            </a:r>
            <a:r>
              <a:rPr lang="cs-CZ" sz="2400" dirty="0"/>
              <a:t>(co) a jeho rozsah (jak a čím, včetně množství).</a:t>
            </a:r>
            <a:endParaRPr lang="en-GB" sz="2400" dirty="0"/>
          </a:p>
        </p:txBody>
      </p:sp>
    </p:spTree>
    <p:extLst>
      <p:ext uri="{BB962C8B-B14F-4D97-AF65-F5344CB8AC3E}">
        <p14:creationId xmlns:p14="http://schemas.microsoft.com/office/powerpoint/2010/main" val="104898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TM04033929[[fn=Břidlice]]</Template>
  <TotalTime>5112</TotalTime>
  <Words>3827</Words>
  <Application>Microsoft Office PowerPoint</Application>
  <PresentationFormat>Širokoúhlá obrazovka</PresentationFormat>
  <Paragraphs>385</Paragraphs>
  <Slides>58</Slides>
  <Notes>28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58</vt:i4>
      </vt:variant>
    </vt:vector>
  </HeadingPairs>
  <TitlesOfParts>
    <vt:vector size="63" baseType="lpstr">
      <vt:lpstr>Arial</vt:lpstr>
      <vt:lpstr>Garamond</vt:lpstr>
      <vt:lpstr>Tahoma</vt:lpstr>
      <vt:lpstr>Wingdings</vt:lpstr>
      <vt:lpstr>Prezentace_MU_CZ</vt:lpstr>
      <vt:lpstr>Prezentace aplikace PowerPoint</vt:lpstr>
      <vt:lpstr>Dokazování a rozhodnutí v trestním řízení</vt:lpstr>
      <vt:lpstr>Dokazování v trestním řízení</vt:lpstr>
      <vt:lpstr>Pojem, účel a základní pojmy dokazování</vt:lpstr>
      <vt:lpstr>Pojem dokazování</vt:lpstr>
      <vt:lpstr>ÚČel dokazování</vt:lpstr>
      <vt:lpstr>Základní pojmy dokazování</vt:lpstr>
      <vt:lpstr>Základní pojmy dokazování</vt:lpstr>
      <vt:lpstr>Základní pojmy dokazování</vt:lpstr>
      <vt:lpstr>Základní zásady dokazování</vt:lpstr>
      <vt:lpstr>Základní zásady</vt:lpstr>
      <vt:lpstr>Zásada presumpce neviny</vt:lpstr>
      <vt:lpstr>Zásada Materiální pravdy</vt:lpstr>
      <vt:lpstr>Zásada Vyhledávací</vt:lpstr>
      <vt:lpstr>Zásada Bezprostřednosti</vt:lpstr>
      <vt:lpstr>Zásada Ústnosti</vt:lpstr>
      <vt:lpstr>Zásada Volného hodnocení důkazů</vt:lpstr>
      <vt:lpstr>Předmět a rozsah dokazování</vt:lpstr>
      <vt:lpstr>Předmět dokazování</vt:lpstr>
      <vt:lpstr>Předmět dokazování</vt:lpstr>
      <vt:lpstr>Rozsah dokazování</vt:lpstr>
      <vt:lpstr>Rozsah dokazování</vt:lpstr>
      <vt:lpstr>Rozdělení důkazů</vt:lpstr>
      <vt:lpstr>Rozdělení důkazů</vt:lpstr>
      <vt:lpstr>Průběh dokazování</vt:lpstr>
      <vt:lpstr>Průběh dokazování</vt:lpstr>
      <vt:lpstr>Průběh dokazování</vt:lpstr>
      <vt:lpstr>Průběh dokazování</vt:lpstr>
      <vt:lpstr>Průběh dokazování</vt:lpstr>
      <vt:lpstr>Průběh dokazování</vt:lpstr>
      <vt:lpstr>Absolutní a relativní neúčinnost důkazu</vt:lpstr>
      <vt:lpstr>Přípustnost, zákonnost  a neúčinnost důkazu </vt:lpstr>
      <vt:lpstr>Důkazní prostředky</vt:lpstr>
      <vt:lpstr>Důkazní prostředky</vt:lpstr>
      <vt:lpstr>Důkazní prostředky</vt:lpstr>
      <vt:lpstr>Zvláštní způsoby dokazování</vt:lpstr>
      <vt:lpstr>Zvláštní způsoby dokazování</vt:lpstr>
      <vt:lpstr>Konfrontace</vt:lpstr>
      <vt:lpstr>Rekognice</vt:lpstr>
      <vt:lpstr>Rekognice</vt:lpstr>
      <vt:lpstr>Vyšetřovací pokus</vt:lpstr>
      <vt:lpstr>Vyšetřovací pokus</vt:lpstr>
      <vt:lpstr>Rekonstrukce</vt:lpstr>
      <vt:lpstr>Prověrka na místě</vt:lpstr>
      <vt:lpstr>Rozhodnutí v trestním řízení</vt:lpstr>
      <vt:lpstr>Pojem, druhy a struktura rozhodnutí</vt:lpstr>
      <vt:lpstr>Pojem rozhodnutí</vt:lpstr>
      <vt:lpstr>Druhy rozhodnutí</vt:lpstr>
      <vt:lpstr>Struktura rozhodnutí</vt:lpstr>
      <vt:lpstr>Požadavky na odůvodnění rozhodnutí</vt:lpstr>
      <vt:lpstr>odůvodnění rozhodnutí</vt:lpstr>
      <vt:lpstr>Jak se rozhodnutí stane pravomocným a vykonatelným</vt:lpstr>
      <vt:lpstr>Cesta k právní moci a vykonatelnosti</vt:lpstr>
      <vt:lpstr>Právní moc a vykonatelnost rozhodnutí</vt:lpstr>
      <vt:lpstr>Právní moc rozhodnutí</vt:lpstr>
      <vt:lpstr>Vykonatelnost rozhodnutí</vt:lpstr>
      <vt:lpstr>Děkuji Vám za pozornost</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ZVLÁŠTNÍ ČÁST TRESTNÍHO ZÁKONÍKU, HLAVY VIII AŽ XIII</dc:title>
  <dc:creator>David Čep</dc:creator>
  <cp:lastModifiedBy>David Čep</cp:lastModifiedBy>
  <cp:revision>187</cp:revision>
  <cp:lastPrinted>1601-01-01T00:00:00Z</cp:lastPrinted>
  <dcterms:created xsi:type="dcterms:W3CDTF">2018-12-05T17:32:08Z</dcterms:created>
  <dcterms:modified xsi:type="dcterms:W3CDTF">2019-03-09T09:17:26Z</dcterms:modified>
</cp:coreProperties>
</file>