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14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3" autoAdjust="0"/>
    <p:restoredTop sz="96754" autoAdjust="0"/>
  </p:normalViewPr>
  <p:slideViewPr>
    <p:cSldViewPr snapToGrid="0">
      <p:cViewPr varScale="1">
        <p:scale>
          <a:sx n="53" d="100"/>
          <a:sy n="53" d="100"/>
        </p:scale>
        <p:origin x="77" y="13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14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6810E9-86EE-47CD-9B8C-8B8850FA7B5B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6135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482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14C87B5-43FC-4889-A2AD-4D41621715C8}" type="slidenum">
              <a:rPr lang="cs-CZ" altLang="cs-CZ"/>
              <a:pPr algn="r" eaLnBrk="1" hangingPunct="1">
                <a:spcBef>
                  <a:spcPct val="0"/>
                </a:spcBef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0080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686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6E5777-38C6-42CE-A7DA-D7FF54E3ED02}" type="slidenum">
              <a:rPr lang="cs-CZ" altLang="cs-CZ"/>
              <a:pPr algn="r" eaLnBrk="1" hangingPunct="1">
                <a:spcBef>
                  <a:spcPct val="0"/>
                </a:spcBef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9559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891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0BAE992-1951-4B0D-B32F-579890FD62A9}" type="slidenum">
              <a:rPr lang="cs-CZ" altLang="cs-CZ"/>
              <a:pPr algn="r" eaLnBrk="1" hangingPunct="1"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33561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096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65E071-2704-42A3-AE18-885B1E878AF9}" type="slidenum">
              <a:rPr lang="cs-CZ" altLang="cs-CZ"/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44177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301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AE95B31-0CF5-4402-B703-B983D2C5CD7F}" type="slidenum">
              <a:rPr lang="cs-CZ" altLang="cs-CZ"/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84829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506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CFAEC7-6952-4408-B768-210847336EF3}" type="slidenum">
              <a:rPr lang="cs-CZ" altLang="cs-CZ"/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0121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710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3485951-1363-43CD-B2ED-DA90B70F3753}" type="slidenum">
              <a:rPr lang="cs-CZ" altLang="cs-CZ"/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4180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915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F8996B2-7ED4-42F8-BED1-C0AE37D1A1FC}" type="slidenum">
              <a:rPr lang="cs-CZ" altLang="cs-CZ"/>
              <a:pPr algn="r" eaLnBrk="1" hangingPunct="1">
                <a:spcBef>
                  <a:spcPct val="0"/>
                </a:spcBef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80669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915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F8996B2-7ED4-42F8-BED1-C0AE37D1A1FC}" type="slidenum">
              <a:rPr lang="cs-CZ" altLang="cs-CZ"/>
              <a:pPr algn="r" eaLnBrk="1" hangingPunct="1">
                <a:spcBef>
                  <a:spcPct val="0"/>
                </a:spcBef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69730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799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6B1B4A-824C-4C13-814B-707CCC209748}" type="slidenum">
              <a:rPr lang="cs-CZ" altLang="cs-CZ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64799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30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278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3694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7810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7792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932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1822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36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1645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37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28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38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9892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006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1D984A-9738-4233-BC33-177C3242417E}" type="slidenum">
              <a:rPr lang="cs-CZ" altLang="cs-CZ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03470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789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65FB26-E768-48A0-A20A-961CEC1DC08D}" type="slidenum">
              <a:rPr lang="cs-CZ" altLang="cs-CZ"/>
              <a:pPr algn="r" eaLnBrk="1" hangingPunct="1">
                <a:spcBef>
                  <a:spcPct val="0"/>
                </a:spcBef>
              </a:pPr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0072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5394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6992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8587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7387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599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B11D3B-1AAF-4CF5-9401-66E1BA45AEB5}" type="slidenum">
              <a:rPr lang="cs-CZ" altLang="cs-CZ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5288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458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55D75BA-841A-4152-B467-A2ED5BC84CB1}" type="slidenum">
              <a:rPr lang="cs-CZ" altLang="cs-CZ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5022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4736A2-0A43-4946-92F5-AA301708A946}" type="slidenum">
              <a:rPr lang="cs-CZ" altLang="cs-CZ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5026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1B2624-C771-4628-8E7B-392319DDC5FE}" type="slidenum">
              <a:rPr lang="cs-CZ" altLang="cs-CZ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5078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8EE3F17-6551-4D26-AC15-56BCC608AD65}" type="slidenum">
              <a:rPr lang="cs-CZ" altLang="cs-CZ"/>
              <a:pPr algn="r" eaLnBrk="1" hangingPunct="1">
                <a:spcBef>
                  <a:spcPct val="0"/>
                </a:spcBef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2005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277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1AFA449-BFA9-4BBD-BB89-0244A1C88321}" type="slidenum">
              <a:rPr lang="cs-CZ" altLang="cs-CZ"/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1155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57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Katedra pracovního práva a sociálního zabezpečení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Prevence, BOZP, povinnost k náhradě majetkové a nemajetkové újmy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Základy pracovního práva BZ405Zk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51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19536" y="1125564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latin typeface="Calibri" pitchFamily="34" charset="0"/>
              </a:rPr>
              <a:t>Mladiství</a:t>
            </a:r>
            <a:endParaRPr lang="cs-CZ" sz="3800" dirty="0"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042864" y="1844824"/>
            <a:ext cx="8229600" cy="4248472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>
                <a:latin typeface="Calibri" panose="020F0502020204030204" pitchFamily="34" charset="0"/>
              </a:rPr>
              <a:t>Zaměstnavatel je povinen vést seznam mladistvých zaměstnanců, kteří jsou u něj </a:t>
            </a:r>
            <a:r>
              <a:rPr lang="cs-CZ" sz="2600" dirty="0">
                <a:latin typeface="Calibri" panose="020F0502020204030204" pitchFamily="34" charset="0"/>
              </a:rPr>
              <a:t>zaměstnáni.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Zaměstnavatel je povinen zabezpečit na své náklady, aby mladiství zaměstnanci byli vyšetřeni poskytovatelem pracovnělékařských služeb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před </a:t>
            </a:r>
            <a:r>
              <a:rPr lang="cs-CZ" sz="2400" dirty="0">
                <a:latin typeface="Calibri" panose="020F0502020204030204" pitchFamily="34" charset="0"/>
              </a:rPr>
              <a:t>vznikem pracovního poměru a před převedením na jinou práci,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pravidelně </a:t>
            </a:r>
            <a:r>
              <a:rPr lang="cs-CZ" sz="2400" dirty="0">
                <a:latin typeface="Calibri" panose="020F0502020204030204" pitchFamily="34" charset="0"/>
              </a:rPr>
              <a:t>podle potřeby, nejméně však jedenkrát ročně. </a:t>
            </a:r>
          </a:p>
          <a:p>
            <a:r>
              <a:rPr lang="cs-CZ" sz="2600" dirty="0">
                <a:latin typeface="Calibri" panose="020F0502020204030204" pitchFamily="34" charset="0"/>
              </a:rPr>
              <a:t>Mladiství </a:t>
            </a:r>
            <a:r>
              <a:rPr lang="cs-CZ" sz="2600" dirty="0">
                <a:latin typeface="Calibri" panose="020F0502020204030204" pitchFamily="34" charset="0"/>
              </a:rPr>
              <a:t>zaměstnanci jsou povinni podrobit se stanoveným lékařským vyšetřením.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2086000"/>
            <a:ext cx="8229600" cy="4151313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Pravidla pro posouzení povinnosti k náhradě újmy v pracovněprávních vztazích obsahuje přímo zákoník práce.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Zvlášť je upravena povinnost k náhradě újmy ze strany zaměstnance a zaměstnavatele.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V úpravě povinnosti zaměstnance k náhradě škody se projevuje ochrana slabší strany.</a:t>
            </a:r>
          </a:p>
        </p:txBody>
      </p:sp>
      <p:sp>
        <p:nvSpPr>
          <p:cNvPr id="15363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2CDF532-76EA-49E1-8355-F8A677C4698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19536" y="105266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800" b="1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Náhrada majetkové a nemajetkové újmy</a:t>
            </a:r>
          </a:p>
        </p:txBody>
      </p:sp>
    </p:spTree>
    <p:extLst>
      <p:ext uri="{BB962C8B-B14F-4D97-AF65-F5344CB8AC3E}">
        <p14:creationId xmlns:p14="http://schemas.microsoft.com/office/powerpoint/2010/main" val="179368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>
          <a:xfrm>
            <a:off x="1919536" y="1941984"/>
            <a:ext cx="8229600" cy="4151313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Zaměstnavatel je povinen zajišťovat takové pracovní podmínky, aby mohli zaměstnanci pracovat bez ohrožení zdraví a majetku.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Zaměstnavatel je oprávněn v nezbytném rozsahu provádět kontrolu věcí, které zaměstnanci k němu vnášejí nebo od něho odnášejí, popřípadě provádět prohlídky zaměstnanců.</a:t>
            </a:r>
          </a:p>
        </p:txBody>
      </p:sp>
      <p:sp>
        <p:nvSpPr>
          <p:cNvPr id="17411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797F73C-DEFA-465C-A992-A502967C1F85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813" y="980729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800" b="1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Předcházení škodám</a:t>
            </a:r>
          </a:p>
        </p:txBody>
      </p:sp>
    </p:spTree>
    <p:extLst>
      <p:ext uri="{BB962C8B-B14F-4D97-AF65-F5344CB8AC3E}">
        <p14:creationId xmlns:p14="http://schemas.microsoft.com/office/powerpoint/2010/main" val="245808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>
          <a:xfrm>
            <a:off x="1991544" y="2013992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Zaměstnanec je povinen počínat si tak, aby nedocházelo k majetkové újmě (škoda), nemajetkové újmě ani k bezdůvodnému obohacení.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Pokud zaměstnanec zjistí hrozící škodu, musí splnit povinnost: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oznamovací 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 err="1">
                <a:latin typeface="Calibri" panose="020F0502020204030204" pitchFamily="34" charset="0"/>
              </a:rPr>
              <a:t>zakročovací</a:t>
            </a:r>
            <a:r>
              <a:rPr lang="cs-CZ" altLang="cs-CZ" sz="2000" dirty="0">
                <a:latin typeface="Calibri" panose="020F0502020204030204" pitchFamily="34" charset="0"/>
              </a:rPr>
              <a:t>. 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Nemá-li </a:t>
            </a:r>
            <a:r>
              <a:rPr lang="cs-CZ" altLang="cs-CZ" dirty="0">
                <a:latin typeface="Calibri" panose="020F0502020204030204" pitchFamily="34" charset="0"/>
              </a:rPr>
              <a:t>zaměstnanec vytvořeny potřebné pracovní podmínky, je povinen oznámit tuto skutečnost nadřízenému. </a:t>
            </a:r>
          </a:p>
        </p:txBody>
      </p:sp>
      <p:sp>
        <p:nvSpPr>
          <p:cNvPr id="19459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B7DC0E9-06B3-46FC-9FD7-3534CE6DDCE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928813" y="980654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Předcházení škodám</a:t>
            </a:r>
          </a:p>
        </p:txBody>
      </p:sp>
    </p:spTree>
    <p:extLst>
      <p:ext uri="{BB962C8B-B14F-4D97-AF65-F5344CB8AC3E}">
        <p14:creationId xmlns:p14="http://schemas.microsoft.com/office/powerpoint/2010/main" val="426201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2"/>
          <p:cNvSpPr>
            <a:spLocks noGrp="1"/>
          </p:cNvSpPr>
          <p:nvPr>
            <p:ph idx="4294967295"/>
          </p:nvPr>
        </p:nvSpPr>
        <p:spPr>
          <a:xfrm>
            <a:off x="1991544" y="1941984"/>
            <a:ext cx="8229600" cy="4151312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Až na výjimky platí, že povinnost k náhradě škody se posoudí podle zákoníku práce jen v případě, kdy ke vzniku škody došlo: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při plnění pracovních úkolů, nebo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v přímé souvislosti s plněním pracovních úkolů.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I když škoda vznikla mezi osobami v postavení zaměstnance a zaměstnavatele, bude posouzena podle občanského zákoníku, pokud nevznikla při plnění pracovních úkolů nebo v souvislosti s ním.</a:t>
            </a:r>
          </a:p>
        </p:txBody>
      </p:sp>
      <p:sp>
        <p:nvSpPr>
          <p:cNvPr id="21507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720B02A-DCA5-4DDA-AD84-8D22A601A59A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813" y="83663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Zvláštnost pracovněprávní náhrady škody</a:t>
            </a:r>
          </a:p>
        </p:txBody>
      </p:sp>
    </p:spTree>
    <p:extLst>
      <p:ext uri="{BB962C8B-B14F-4D97-AF65-F5344CB8AC3E}">
        <p14:creationId xmlns:p14="http://schemas.microsoft.com/office/powerpoint/2010/main" val="299565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628800"/>
            <a:ext cx="8229600" cy="496855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Plněním pracovních úkolů se rozumí:</a:t>
            </a:r>
          </a:p>
          <a:p>
            <a:pPr lvl="1"/>
            <a:r>
              <a:rPr lang="cs-CZ" altLang="cs-CZ" sz="2200" dirty="0">
                <a:latin typeface="Calibri" panose="020F0502020204030204" pitchFamily="34" charset="0"/>
              </a:rPr>
              <a:t>výkon pracovních povinností vyplývajících z pracovního poměru a z dohod o pracích konaných mimo pracovní poměr,</a:t>
            </a:r>
          </a:p>
          <a:p>
            <a:pPr lvl="1"/>
            <a:r>
              <a:rPr lang="cs-CZ" altLang="cs-CZ" sz="2200" dirty="0">
                <a:latin typeface="Calibri" panose="020F0502020204030204" pitchFamily="34" charset="0"/>
              </a:rPr>
              <a:t>jiná činnost vykonávaná na příkaz zaměstnavatele,</a:t>
            </a:r>
          </a:p>
          <a:p>
            <a:pPr lvl="1"/>
            <a:r>
              <a:rPr lang="cs-CZ" altLang="cs-CZ" sz="2200" dirty="0">
                <a:latin typeface="Calibri" panose="020F0502020204030204" pitchFamily="34" charset="0"/>
              </a:rPr>
              <a:t>činnost, která je předmětem pracovní cesty,</a:t>
            </a:r>
          </a:p>
          <a:p>
            <a:pPr lvl="1"/>
            <a:r>
              <a:rPr lang="cs-CZ" altLang="cs-CZ" sz="2200" dirty="0">
                <a:latin typeface="Calibri" panose="020F0502020204030204" pitchFamily="34" charset="0"/>
              </a:rPr>
              <a:t>činnost konaná pro zaměstnavatele na podnět zástupce zaměstnanců nebo jiných zaměstnanců,</a:t>
            </a:r>
          </a:p>
          <a:p>
            <a:pPr lvl="1"/>
            <a:r>
              <a:rPr lang="cs-CZ" altLang="cs-CZ" sz="2200" dirty="0">
                <a:latin typeface="Calibri" panose="020F0502020204030204" pitchFamily="34" charset="0"/>
              </a:rPr>
              <a:t>činnost konaná pro zaměstnavatele z vlastní iniciativy, pokud k ní zaměstnanec nepotřebuje zvláštní oprávnění nebo ji nevykonává proti výslovnému zákazu zaměstnavatele,</a:t>
            </a:r>
          </a:p>
          <a:p>
            <a:pPr lvl="1"/>
            <a:r>
              <a:rPr lang="cs-CZ" altLang="cs-CZ" sz="2200" dirty="0">
                <a:latin typeface="Calibri" panose="020F0502020204030204" pitchFamily="34" charset="0"/>
              </a:rPr>
              <a:t>dobrovolná výpomoc organizovaná zaměstnavatelem.</a:t>
            </a:r>
          </a:p>
          <a:p>
            <a:pPr lvl="1"/>
            <a:endParaRPr lang="cs-CZ" altLang="cs-CZ" sz="2400" dirty="0"/>
          </a:p>
        </p:txBody>
      </p:sp>
      <p:sp>
        <p:nvSpPr>
          <p:cNvPr id="23555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B250EBC-916F-45D5-B62C-9D63E294549B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813" y="76463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Plnění pracovních úkolů</a:t>
            </a:r>
          </a:p>
        </p:txBody>
      </p:sp>
    </p:spTree>
    <p:extLst>
      <p:ext uri="{BB962C8B-B14F-4D97-AF65-F5344CB8AC3E}">
        <p14:creationId xmlns:p14="http://schemas.microsoft.com/office/powerpoint/2010/main" val="10231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/>
          <p:cNvSpPr>
            <a:spLocks noGrp="1"/>
          </p:cNvSpPr>
          <p:nvPr>
            <p:ph idx="4294967295"/>
          </p:nvPr>
        </p:nvSpPr>
        <p:spPr>
          <a:xfrm>
            <a:off x="1335314" y="1772818"/>
            <a:ext cx="8813822" cy="4248472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>
                <a:latin typeface="Calibri" panose="020F0502020204030204" pitchFamily="34" charset="0"/>
              </a:rPr>
              <a:t>V přímé souvislosti s plněním pracovních úkolů jsou: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úkony potřebné k výkonu práce a úkony během práce obvyklé nebo nutné před počátkem práce nebo po jejím skončení konané v objektu zaměstnavatele,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úkony obvyklé v době přestávky v práci na jídlo a oddech konané v objektu zaměstnavatele,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vyšetření u poskytovatele zdravotních služeb prováděné na příkaz zaměstnavatele nebo vyšetření v souvislosti s noční prací, ošetření při první pomoci a cesta k němu a zpět,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školení zaměstnanců kterým se sleduje zvyšování jejich odborné připravenosti,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cesta ke stravování nebo k ošetření u poskytovatele zdravotních služeb a zpět, konaná v objektu zaměstnavatele.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V přímé souvislosti s plněním pracovních úkolů není: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cesta do zaměstnání a zpět,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stravování,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  <a:ea typeface="+mn-ea"/>
                <a:cs typeface="+mn-cs"/>
              </a:rPr>
              <a:t>vyšetření nebo ošetření u poskytovatele zdravotních služeb.</a:t>
            </a:r>
          </a:p>
        </p:txBody>
      </p:sp>
      <p:sp>
        <p:nvSpPr>
          <p:cNvPr id="25603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775A96F-219C-4D6D-A820-5645FD98515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813" y="980654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Souvislost s plněním pracovních úkolů</a:t>
            </a:r>
          </a:p>
        </p:txBody>
      </p:sp>
    </p:spTree>
    <p:extLst>
      <p:ext uri="{BB962C8B-B14F-4D97-AF65-F5344CB8AC3E}">
        <p14:creationId xmlns:p14="http://schemas.microsoft.com/office/powerpoint/2010/main" val="26336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4294967295"/>
          </p:nvPr>
        </p:nvSpPr>
        <p:spPr>
          <a:xfrm>
            <a:off x="2063552" y="2302024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Pro případ povinnosti zaměstnance nahradit škodu upravuje zákoník práce: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obecnou povinnost nahradit škodu,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zvláštní formy povinnosti k náhradě škody.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Obecná povinnost k náhradě škody se uplatní, pokud nejsou splněny podmínky pro žádnou ze zvláštních forem.</a:t>
            </a:r>
          </a:p>
        </p:txBody>
      </p:sp>
      <p:sp>
        <p:nvSpPr>
          <p:cNvPr id="27651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90CFAD1-2074-4765-AF5C-2D1E63A1B84E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813" y="105266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400" dirty="0">
                <a:latin typeface="Calibri" panose="020F0502020204030204" pitchFamily="34" charset="0"/>
                <a:ea typeface="+mj-ea"/>
                <a:cs typeface="+mj-cs"/>
              </a:rPr>
              <a:t>Povinnost zaměstnance nahradit škodu</a:t>
            </a:r>
            <a:endParaRPr lang="cs-CZ" sz="34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51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28813" y="2019300"/>
            <a:ext cx="8271643" cy="42180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Podmínky vzniku povinnosti nahradit škodu: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porušení povinnosti,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při plnění pracovních úkolů nebo v souvislosti s ním,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vznik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příčinná souvislost,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zavinění</a:t>
            </a:r>
            <a:r>
              <a:rPr lang="cs-CZ" altLang="cs-CZ" sz="2400" dirty="0" smtClean="0">
                <a:latin typeface="Calibri" panose="020F0502020204030204" pitchFamily="34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alibri" panose="020F0502020204030204" pitchFamily="34" charset="0"/>
            </a:endParaRPr>
          </a:p>
          <a:p>
            <a:r>
              <a:rPr lang="cs-CZ" altLang="cs-CZ" dirty="0" smtClean="0">
                <a:latin typeface="Calibri" panose="020F0502020204030204" pitchFamily="34" charset="0"/>
              </a:rPr>
              <a:t>Naplnění všech znaků musí prokázat zaměstnavatel.</a:t>
            </a:r>
          </a:p>
        </p:txBody>
      </p:sp>
      <p:sp>
        <p:nvSpPr>
          <p:cNvPr id="29699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D108E74-DAA3-46DC-A58A-A603A45F58CB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813" y="105266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2800" dirty="0">
                <a:latin typeface="Calibri" panose="020F0502020204030204" pitchFamily="34" charset="0"/>
                <a:ea typeface="+mj-ea"/>
                <a:cs typeface="+mj-cs"/>
              </a:rPr>
              <a:t>Obecná povinnost zaměstnance nahradit škodu</a:t>
            </a:r>
            <a:endParaRPr lang="cs-CZ" sz="28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063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2"/>
          <p:cNvSpPr>
            <a:spLocks noGrp="1"/>
          </p:cNvSpPr>
          <p:nvPr>
            <p:ph idx="4294967295"/>
          </p:nvPr>
        </p:nvSpPr>
        <p:spPr>
          <a:xfrm>
            <a:off x="2063552" y="2230016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V případě vzniku škody tak v důsledku porušení povinnosti zaměstnavatele se povinnost zaměstnance k náhradě škody se poměrně omezí.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Pokud došlo k porušení povinnosti ze strany více zaměstnanců, hradí každý z nich poměrnou část škody podle míry svého zavinění.</a:t>
            </a:r>
          </a:p>
        </p:txBody>
      </p:sp>
      <p:sp>
        <p:nvSpPr>
          <p:cNvPr id="31747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DFD6FBD-D690-438E-A8C9-79E07CDCE907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928813" y="105266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2800" dirty="0">
                <a:latin typeface="Calibri" panose="020F0502020204030204" pitchFamily="34" charset="0"/>
                <a:ea typeface="+mj-ea"/>
                <a:cs typeface="+mj-cs"/>
              </a:rPr>
              <a:t>Obecná povinnost zaměstnance nahradit škodu</a:t>
            </a:r>
            <a:endParaRPr lang="cs-CZ" sz="28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75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19536" y="1125539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Pracovní podmínky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042864" y="2060848"/>
            <a:ext cx="8229600" cy="424847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Zaměstnavatelé jsou povinni zajišťovat pracovní podmínky: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bezpečné,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hygienické,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příznivé.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Zaměstnavatelé jsou také povinni zajisti pro zaměstnance pracovnělékařské služby.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Příznivé pracovní podmínky vytváří zaměstnavatel v rámci péče o zaměstnance.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15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/>
          <p:cNvSpPr>
            <a:spLocks noGrp="1"/>
          </p:cNvSpPr>
          <p:nvPr>
            <p:ph idx="4294967295"/>
          </p:nvPr>
        </p:nvSpPr>
        <p:spPr>
          <a:xfrm>
            <a:off x="2279576" y="2413374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Pokud byla škoda způsobena z nedbalosti, může zaměstnavatel vyžadovat náhradu škody jen do výše </a:t>
            </a:r>
            <a:r>
              <a:rPr lang="cs-CZ" altLang="cs-CZ" dirty="0" err="1" smtClean="0">
                <a:latin typeface="Calibri" panose="020F0502020204030204" pitchFamily="34" charset="0"/>
              </a:rPr>
              <a:t>čtyřapůlnásobku</a:t>
            </a:r>
            <a:r>
              <a:rPr lang="cs-CZ" altLang="cs-CZ" dirty="0" smtClean="0">
                <a:latin typeface="Calibri" panose="020F0502020204030204" pitchFamily="34" charset="0"/>
              </a:rPr>
              <a:t> průměrného výdělku.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Omezení neplatí v případě vzniku škody v opilosti nebo pod vlivem návykových látek.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V případě úmyslného zavinění může zaměstnavatel vyžadovat: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náhradu celé skutečné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náhradu ušlého zisku.</a:t>
            </a:r>
          </a:p>
        </p:txBody>
      </p:sp>
      <p:sp>
        <p:nvSpPr>
          <p:cNvPr id="33795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E331521-6320-4A78-A5C9-AC8A2D2BBAEA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7" name="Nadpis 1"/>
          <p:cNvSpPr>
            <a:spLocks/>
          </p:cNvSpPr>
          <p:nvPr/>
        </p:nvSpPr>
        <p:spPr bwMode="auto">
          <a:xfrm>
            <a:off x="1928813" y="105266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2800" dirty="0">
                <a:latin typeface="Calibri" panose="020F0502020204030204" pitchFamily="34" charset="0"/>
                <a:ea typeface="+mj-ea"/>
                <a:cs typeface="+mj-cs"/>
              </a:rPr>
              <a:t>Obecná povinnost zaměstnance nahradit škodu</a:t>
            </a:r>
            <a:endParaRPr lang="cs-CZ" sz="28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05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2"/>
          <p:cNvSpPr>
            <a:spLocks noGrp="1"/>
          </p:cNvSpPr>
          <p:nvPr>
            <p:ph idx="4294967295"/>
          </p:nvPr>
        </p:nvSpPr>
        <p:spPr>
          <a:xfrm>
            <a:off x="2114872" y="1797968"/>
            <a:ext cx="8229600" cy="4151312"/>
          </a:xfrm>
        </p:spPr>
        <p:txBody>
          <a:bodyPr/>
          <a:lstStyle/>
          <a:p>
            <a:r>
              <a:rPr lang="cs-CZ" altLang="cs-CZ" sz="2400" dirty="0">
                <a:latin typeface="Calibri" panose="020F0502020204030204" pitchFamily="34" charset="0"/>
              </a:rPr>
              <a:t>Odpovědnost za neodvrácení škody se může uplatnit, pokud zaměstnanec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neupozornil na hrozící škodu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neodvrátil škodu.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Primárně má zaměstnavatel náhradu vyžadovat od skutečného škůdce.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Požadovaný rozsah náhrady nesmí převýšit trojnásobek průměrného měsíčního výdělku.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Zaměstnanec není povinen nahradit škodu, kterou způsobil při odvracení škody, jestliže: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tento stav sám úmyslně nevyvolal 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počínal si způsobem přiměřeným okolnostem.</a:t>
            </a:r>
          </a:p>
        </p:txBody>
      </p:sp>
      <p:sp>
        <p:nvSpPr>
          <p:cNvPr id="35843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016AC90-BF93-4B49-A63D-DD8B0C1210F5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813" y="908646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Neodvrácení </a:t>
            </a: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škody</a:t>
            </a:r>
            <a:endParaRPr lang="cs-CZ" sz="3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093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2"/>
          <p:cNvSpPr>
            <a:spLocks noGrp="1"/>
          </p:cNvSpPr>
          <p:nvPr>
            <p:ph idx="4294967295"/>
          </p:nvPr>
        </p:nvSpPr>
        <p:spPr>
          <a:xfrm>
            <a:off x="2042864" y="1556792"/>
            <a:ext cx="8229600" cy="4151312"/>
          </a:xfrm>
        </p:spPr>
        <p:txBody>
          <a:bodyPr/>
          <a:lstStyle/>
          <a:p>
            <a:r>
              <a:rPr lang="cs-CZ" altLang="cs-CZ" sz="2400" dirty="0">
                <a:latin typeface="Calibri" panose="020F0502020204030204" pitchFamily="34" charset="0"/>
              </a:rPr>
              <a:t>Tzv. hmotná odpovědnost.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Předpokladem je uzavření dohody o odpovědnosti k ochraně hodnot svěřených zaměstnanci k vyúčtování.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Dohoda musí být uzavřena písemně.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Zaměstnanec může uzavřít dohodu o odpovědnosti nejdříve v den, kdy dosáhne 18 let.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Dohoda může být uzavřena, pokud: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jde o hodnoty, které jsou předmětem obratu nebo oběhu,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má zaměstnanec možnost osobní dispozice po celou dobu svěření.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V dohodě nemusí být přímo popsány hodnoty, které byly nebo budou zaměstnanci svěřeny.</a:t>
            </a:r>
          </a:p>
        </p:txBody>
      </p:sp>
      <p:sp>
        <p:nvSpPr>
          <p:cNvPr id="37891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B52CEFA-7257-48DA-A21D-6352563BFA8C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813" y="83663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92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2132856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V případě schodku (tzv. manko) zaměstnavatel nemusí zaměstnanci prokazovat, že škodu zavinil.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Zavinění se předpokládá a je na zaměstnanci, aby se případně vyvinil, tj. prokázal, že škoda vznikla zčásti nebo bez jeho zavinění.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Důvodem pro vyvinění může být mimo jiné to, že zaměstnanci nebylo v důsledku zanedbání povinnosti zaměstnavatele znemožněno se svěřenými hodnotami nakládat.</a:t>
            </a:r>
          </a:p>
        </p:txBody>
      </p:sp>
      <p:sp>
        <p:nvSpPr>
          <p:cNvPr id="39939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4D39BC8-1F8A-4756-9850-CB62DDCB01F9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7" name="Nadpis 1"/>
          <p:cNvSpPr>
            <a:spLocks/>
          </p:cNvSpPr>
          <p:nvPr/>
        </p:nvSpPr>
        <p:spPr bwMode="auto">
          <a:xfrm>
            <a:off x="1928813" y="83663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612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sah 2"/>
          <p:cNvSpPr>
            <a:spLocks noGrp="1"/>
          </p:cNvSpPr>
          <p:nvPr>
            <p:ph idx="4294967295"/>
          </p:nvPr>
        </p:nvSpPr>
        <p:spPr>
          <a:xfrm>
            <a:off x="1919536" y="1941984"/>
            <a:ext cx="8362950" cy="4151312"/>
          </a:xfrm>
        </p:spPr>
        <p:txBody>
          <a:bodyPr/>
          <a:lstStyle/>
          <a:p>
            <a:r>
              <a:rPr lang="cs-CZ" altLang="cs-CZ" sz="2400" dirty="0">
                <a:latin typeface="Calibri" panose="020F0502020204030204" pitchFamily="34" charset="0"/>
              </a:rPr>
              <a:t>Zaměstnavatel může vyžadovat náhradu škody v plném rozsahu.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Dohoda o odpovědnosti může být uzavřena jako individuální, nebo společná.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Při společné odpovědnosti musí být nejdříve zjištěno, který z nich vznik škody zavinil. 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Pokud to není možné, určí se jednotlivým zaměstnancům podíl náhrady škody podle poměru dosažených hrubých výdělků.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U jednotlivých zaměstnanců, s výjimkou vedoucího a jeho zástupce, nesmí podíl náhrady škody přesáhnout jeden průměrný měsíční výdělek.</a:t>
            </a:r>
          </a:p>
        </p:txBody>
      </p:sp>
      <p:sp>
        <p:nvSpPr>
          <p:cNvPr id="41987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1D52E13-B273-414F-BA27-E5E6C351759D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928813" y="83663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355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sah 2"/>
          <p:cNvSpPr>
            <a:spLocks noGrp="1"/>
          </p:cNvSpPr>
          <p:nvPr>
            <p:ph idx="4294967295"/>
          </p:nvPr>
        </p:nvSpPr>
        <p:spPr>
          <a:xfrm>
            <a:off x="1970856" y="1797968"/>
            <a:ext cx="8229600" cy="4151312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Zaměstnanec může od dohody o odpovědnosti odstoupit, pokud: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vykonává jinou práci,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je převáděn na jinou práci nebo pracoviště,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zaměstnavatel do 15 dnů od obdržení písemného upozornění neodstranil závady v pracovních podmínkách, které brání řádnému hospodaření se svěřenými hodnotami.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Při společné odpovědnosti může odstoupit, pokud 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na pracoviště zařazen jiný zaměstnanec nebo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ustanoven jiný vedoucí nebo jeho zástupce.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Odstoupení musí být písemné.</a:t>
            </a:r>
          </a:p>
          <a:p>
            <a:pPr lvl="1"/>
            <a:endParaRPr lang="cs-CZ" altLang="cs-CZ" sz="2200" dirty="0">
              <a:latin typeface="Calibri" panose="020F0502020204030204" pitchFamily="34" charset="0"/>
            </a:endParaRPr>
          </a:p>
        </p:txBody>
      </p:sp>
      <p:sp>
        <p:nvSpPr>
          <p:cNvPr id="44035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ED42B4D-9AED-4A7C-AE8E-2440A09D8A83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928813" y="83663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433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sah 2"/>
          <p:cNvSpPr>
            <a:spLocks noGrp="1"/>
          </p:cNvSpPr>
          <p:nvPr>
            <p:ph idx="4294967295"/>
          </p:nvPr>
        </p:nvSpPr>
        <p:spPr>
          <a:xfrm>
            <a:off x="2042864" y="1941984"/>
            <a:ext cx="8229600" cy="4151312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Předpokladem je svěření věci na základě: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písemného potvrzení, nebo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dohody o odpovědnosti za ztrátu svěřené věci (v případě, kdy hodnota věci přesahuje 50 000 Kč).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Zaměstnanec musí mít možnost osobní dispozice se svěřenou věcí.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Pro zavinění platí totéž, co u odpovědnosti za schodek.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Zaměstnavatel může vyžadovat náhradu škody v plné výši.</a:t>
            </a:r>
          </a:p>
          <a:p>
            <a:endParaRPr lang="cs-CZ" altLang="cs-CZ" dirty="0" smtClean="0">
              <a:latin typeface="Calibri" panose="020F0502020204030204" pitchFamily="34" charset="0"/>
            </a:endParaRPr>
          </a:p>
        </p:txBody>
      </p:sp>
      <p:sp>
        <p:nvSpPr>
          <p:cNvPr id="46083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D0A8EC8-06B4-4B46-8B15-4908A2ACEEA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813" y="105266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4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400" dirty="0">
                <a:latin typeface="Calibri" panose="020F0502020204030204" pitchFamily="34" charset="0"/>
                <a:ea typeface="+mj-ea"/>
                <a:cs typeface="+mj-cs"/>
              </a:rPr>
              <a:t>svěřenou věc</a:t>
            </a:r>
            <a:endParaRPr lang="cs-CZ" sz="34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51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/>
          <p:cNvSpPr>
            <a:spLocks noGrp="1"/>
          </p:cNvSpPr>
          <p:nvPr>
            <p:ph idx="4294967295"/>
          </p:nvPr>
        </p:nvSpPr>
        <p:spPr>
          <a:xfrm>
            <a:off x="1991544" y="1797968"/>
            <a:ext cx="8229600" cy="4151313"/>
          </a:xfrm>
        </p:spPr>
        <p:txBody>
          <a:bodyPr/>
          <a:lstStyle/>
          <a:p>
            <a:r>
              <a:rPr lang="cs-CZ" altLang="cs-CZ" sz="2200" dirty="0">
                <a:latin typeface="Calibri" panose="020F0502020204030204" pitchFamily="34" charset="0"/>
              </a:rPr>
              <a:t>Zaměstnavatel musí určit výši požadované náhrady škody.</a:t>
            </a:r>
          </a:p>
          <a:p>
            <a:r>
              <a:rPr lang="cs-CZ" altLang="cs-CZ" sz="2200" dirty="0">
                <a:latin typeface="Calibri" panose="020F0502020204030204" pitchFamily="34" charset="0"/>
              </a:rPr>
              <a:t>Při určení výše škody na věci se vychází z ceny v době poškození nebo ztráty.</a:t>
            </a:r>
          </a:p>
          <a:p>
            <a:r>
              <a:rPr lang="cs-CZ" altLang="cs-CZ" sz="2200" dirty="0">
                <a:latin typeface="Calibri" panose="020F0502020204030204" pitchFamily="34" charset="0"/>
              </a:rPr>
              <a:t>Zaměstnavatel je povinen: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oznámit zaměstnanci výši požadované náhrady škody zpravidla do 1 měsíce ode dne, kdy bylo zjištěno, že škoda vznikla a že zaměstnanci vznikla povinnost ji nahradit,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libri" panose="020F0502020204030204" pitchFamily="34" charset="0"/>
              </a:rPr>
              <a:t>projednat se zaměstnancem výši požadované náhrady škody</a:t>
            </a:r>
            <a:r>
              <a:rPr lang="cs-CZ" altLang="cs-CZ" sz="2400" dirty="0">
                <a:latin typeface="Calibri" panose="020F0502020204030204" pitchFamily="34" charset="0"/>
              </a:rPr>
              <a:t>.</a:t>
            </a:r>
          </a:p>
          <a:p>
            <a:r>
              <a:rPr lang="cs-CZ" altLang="cs-CZ" sz="2200" dirty="0">
                <a:latin typeface="Calibri" panose="020F0502020204030204" pitchFamily="34" charset="0"/>
              </a:rPr>
              <a:t>Pokud výše požadované náhrady škody přesahuje 1 000 Kč, musí zaměstnavatel souvislosti náhrady škody projednat s odborovou organizací.</a:t>
            </a:r>
          </a:p>
        </p:txBody>
      </p:sp>
      <p:sp>
        <p:nvSpPr>
          <p:cNvPr id="48131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D8403F-F2B5-43B2-B0BF-B2A275733C7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774825" y="980729"/>
            <a:ext cx="8642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Uplatnění práva zaměstnavatelem</a:t>
            </a:r>
            <a:endParaRPr lang="cs-CZ" sz="3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7883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/>
          <p:cNvSpPr>
            <a:spLocks noGrp="1"/>
          </p:cNvSpPr>
          <p:nvPr>
            <p:ph idx="4294967295"/>
          </p:nvPr>
        </p:nvSpPr>
        <p:spPr>
          <a:xfrm>
            <a:off x="1991544" y="1797968"/>
            <a:ext cx="8229600" cy="4151313"/>
          </a:xfrm>
        </p:spPr>
        <p:txBody>
          <a:bodyPr/>
          <a:lstStyle/>
          <a:p>
            <a:r>
              <a:rPr lang="cs-CZ" altLang="cs-CZ" dirty="0">
                <a:latin typeface="Calibri" panose="020F0502020204030204" pitchFamily="34" charset="0"/>
              </a:rPr>
              <a:t>Zaměstnavatel může zaměstnance vyzvat, aby svou povinnost nahradit škodu uznal.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Zaměstnavatel může zaměstnance vyzvat k uzavření dohody o způsobu náhrady škody, která bude obsahovat: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výše požadované náhrady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způsob a termín poskytnutí náhrady škody zaměstnancem.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Dohoda musí být uzavřena písemně.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Škoda má být nahrazena uvedením v předešlý stav. Není-li to možné, bude nahrazena peněžitým plněním.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Soud může z důvodů zvláštního zřetele hodných výši náhrady škody přiměřeně snížit (moderační právo).</a:t>
            </a:r>
          </a:p>
          <a:p>
            <a:endParaRPr lang="cs-CZ" altLang="cs-CZ" sz="2200" dirty="0">
              <a:latin typeface="Calibri" panose="020F0502020204030204" pitchFamily="34" charset="0"/>
            </a:endParaRPr>
          </a:p>
        </p:txBody>
      </p:sp>
      <p:sp>
        <p:nvSpPr>
          <p:cNvPr id="48131" name="Zástupný symbol pro číslo snímku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D8403F-F2B5-43B2-B0BF-B2A275733C7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774825" y="980729"/>
            <a:ext cx="8642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Uplatnění práva zaměstnavatelem</a:t>
            </a:r>
            <a:endParaRPr lang="cs-CZ" sz="3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6737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19536" y="2230016"/>
            <a:ext cx="8229600" cy="4151312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Pro </a:t>
            </a:r>
            <a:r>
              <a:rPr lang="cs-CZ" dirty="0">
                <a:latin typeface="Calibri" panose="020F0502020204030204" pitchFamily="34" charset="0"/>
              </a:rPr>
              <a:t>případ povinnosti </a:t>
            </a:r>
            <a:r>
              <a:rPr lang="cs-CZ" dirty="0" smtClean="0">
                <a:latin typeface="Calibri" panose="020F0502020204030204" pitchFamily="34" charset="0"/>
              </a:rPr>
              <a:t>zaměstnavatele nahradit </a:t>
            </a:r>
            <a:r>
              <a:rPr lang="cs-CZ" dirty="0">
                <a:latin typeface="Calibri" panose="020F0502020204030204" pitchFamily="34" charset="0"/>
              </a:rPr>
              <a:t>škodu upravuje zákoník práce: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obecnou povinnost nahradit škodu,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zvláštní formy povinnosti k náhradě škody.</a:t>
            </a:r>
          </a:p>
          <a:p>
            <a:r>
              <a:rPr lang="cs-CZ" dirty="0">
                <a:latin typeface="Calibri" panose="020F0502020204030204" pitchFamily="34" charset="0"/>
              </a:rPr>
              <a:t>Obecná povinnost k náhradě škody se uplatní, pokud nejsou splněny podmínky pro žádnou ze zvláštních forem.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207" y="105266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latin typeface="Calibri" pitchFamily="34" charset="0"/>
              </a:rPr>
              <a:t>Povinnost zaměstnavatele k náhradě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4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042864" y="414364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latin typeface="Calibri" pitchFamily="34" charset="0"/>
              </a:rPr>
              <a:t>Bezpečnost a ochrana zdraví při práci</a:t>
            </a:r>
            <a:endParaRPr lang="cs-CZ" sz="3800" dirty="0"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042864" y="1349829"/>
            <a:ext cx="8229600" cy="4959491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Zaměstnavatelé musí zajišťovat bezpečnost práce s ohledem na rizika možného ohrožení života a zdraví zaměstnanců, která se týkají výkonu práce.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 musí rizika: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aktivně vyhledávat,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zjišťovat příčiny,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odstraňovat, nebo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minimalizovat.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57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772816"/>
            <a:ext cx="8229600" cy="4536504"/>
          </a:xfrm>
        </p:spPr>
        <p:txBody>
          <a:bodyPr/>
          <a:lstStyle/>
          <a:p>
            <a:r>
              <a:rPr lang="cs-CZ" sz="2200" dirty="0">
                <a:latin typeface="Calibri" panose="020F0502020204030204" pitchFamily="34" charset="0"/>
              </a:rPr>
              <a:t>Podmínky vzniku: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porušení povinnosti (buď ze strany zaměstnavatele, nebo i jiné osoby),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při plnění pracovních úkolů nebo v souvislosti s ním,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vznik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příčinná souvislost.</a:t>
            </a:r>
          </a:p>
          <a:p>
            <a:r>
              <a:rPr lang="cs-CZ" sz="2200" dirty="0">
                <a:latin typeface="Calibri" panose="020F0502020204030204" pitchFamily="34" charset="0"/>
              </a:rPr>
              <a:t>Pokud ke vzniku škody dojde mezi zaměstnancem a zaměstnavatelem, ovšem nikoli při plnění pracovních úkolů nebo v souvislosti s ním, posoudí se náhrada škody podle občanského zákoníku.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847529" y="90872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9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916832"/>
            <a:ext cx="8229600" cy="4248472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Součástí podmínek vzniku povinnosti k náhradě škody není zavinění.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Zákon počítá s možností liberace.</a:t>
            </a:r>
          </a:p>
          <a:p>
            <a:r>
              <a:rPr lang="cs-CZ" dirty="0">
                <a:latin typeface="Calibri" panose="020F0502020204030204" pitchFamily="34" charset="0"/>
              </a:rPr>
              <a:t>Liberace může být: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úplná,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částečná.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 úplné liberaci může dojít jen při uplatnění povinnosti zaměstnavatele nahradit škodu způsobenou pracovním úrazem nebo nemocí z povolání.</a:t>
            </a:r>
          </a:p>
          <a:p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847529" y="90872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13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772816"/>
            <a:ext cx="8229600" cy="4536504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K částečné liberaci dochází, pokud škodu zavinil také poškozený zaměstnanec.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Zaměstnavatel není povinen nahradit zaměstnanci škodu na dopravním prostředku, kterého použil při plnění pracovních úkolů nebo v souvislosti s ním bez jeho souhlasu.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Totéž platí pro nářadí, zařízení a jiné věci potřebné pro výkon práce, kterých zaměstnanec použil bez zaměstnavatelova souhlasu.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Nejde o liberaci, nýbrž o případ, kdy povinnost nahradit škodu vůbec nevznikne.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847529" y="90872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2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2132856"/>
            <a:ext cx="8229600" cy="3791446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Zaměstnavatel musí zaměstnanci nahradit také škodu, kterou mu způsobili porušením právním povinností v rámci plnění pracovních úkolů zaměstnavatele zaměstnanci jednající jeho jménem.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Podmínkou vzniku povinnosti k náhradě škody zde není vznik škody při plnění pracovních úkolů nebo v přímé souvislosti s ním.</a:t>
            </a:r>
          </a:p>
          <a:p>
            <a:r>
              <a:rPr lang="cs-CZ" dirty="0">
                <a:latin typeface="Calibri" panose="020F0502020204030204" pitchFamily="34" charset="0"/>
              </a:rPr>
              <a:t>Rozsudek Nejvyššího soudu ze dne 30. 3. 2004, </a:t>
            </a:r>
            <a:r>
              <a:rPr lang="cs-CZ" dirty="0" err="1">
                <a:latin typeface="Calibri" panose="020F0502020204030204" pitchFamily="34" charset="0"/>
              </a:rPr>
              <a:t>sp</a:t>
            </a:r>
            <a:r>
              <a:rPr lang="cs-CZ" dirty="0">
                <a:latin typeface="Calibri" panose="020F0502020204030204" pitchFamily="34" charset="0"/>
              </a:rPr>
              <a:t>. zn. 21 </a:t>
            </a:r>
            <a:r>
              <a:rPr lang="cs-CZ" dirty="0" err="1">
                <a:latin typeface="Calibri" panose="020F0502020204030204" pitchFamily="34" charset="0"/>
              </a:rPr>
              <a:t>Cdo</a:t>
            </a:r>
            <a:r>
              <a:rPr lang="cs-CZ" dirty="0">
                <a:latin typeface="Calibri" panose="020F0502020204030204" pitchFamily="34" charset="0"/>
              </a:rPr>
              <a:t> 2343/2003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847529" y="1052662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2085826"/>
            <a:ext cx="8229600" cy="4151486"/>
          </a:xfrm>
        </p:spPr>
        <p:txBody>
          <a:bodyPr/>
          <a:lstStyle/>
          <a:p>
            <a:r>
              <a:rPr lang="cs-CZ" sz="2600" dirty="0">
                <a:latin typeface="Calibri" panose="020F0502020204030204" pitchFamily="34" charset="0"/>
              </a:rPr>
              <a:t>Zaměstnavatel </a:t>
            </a:r>
            <a:r>
              <a:rPr lang="cs-CZ" sz="2600" dirty="0">
                <a:latin typeface="Calibri" panose="020F0502020204030204" pitchFamily="34" charset="0"/>
              </a:rPr>
              <a:t>je povinen nahradit zaměstnanci věcnou </a:t>
            </a:r>
            <a:r>
              <a:rPr lang="cs-CZ" sz="2600" dirty="0">
                <a:latin typeface="Calibri" panose="020F0502020204030204" pitchFamily="34" charset="0"/>
              </a:rPr>
              <a:t>škodu, kterou utrpěl </a:t>
            </a:r>
            <a:r>
              <a:rPr lang="cs-CZ" sz="2600" dirty="0">
                <a:latin typeface="Calibri" panose="020F0502020204030204" pitchFamily="34" charset="0"/>
              </a:rPr>
              <a:t>při </a:t>
            </a:r>
            <a:r>
              <a:rPr lang="cs-CZ" sz="2600" dirty="0">
                <a:latin typeface="Calibri" panose="020F0502020204030204" pitchFamily="34" charset="0"/>
              </a:rPr>
              <a:t>odvracení škody hrozící zaměstnavateli nebo nebezpečí hrozící životu nebo </a:t>
            </a:r>
            <a:r>
              <a:rPr lang="cs-CZ" sz="2600" dirty="0">
                <a:latin typeface="Calibri" panose="020F0502020204030204" pitchFamily="34" charset="0"/>
              </a:rPr>
              <a:t>zdraví.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Zaměstnanec má právo na náhradu škody, jen </a:t>
            </a:r>
            <a:r>
              <a:rPr lang="cs-CZ" sz="2600" dirty="0">
                <a:latin typeface="Calibri" panose="020F0502020204030204" pitchFamily="34" charset="0"/>
              </a:rPr>
              <a:t>jestliže škoda nevznikla </a:t>
            </a:r>
            <a:r>
              <a:rPr lang="cs-CZ" sz="2600" dirty="0">
                <a:latin typeface="Calibri" panose="020F0502020204030204" pitchFamily="34" charset="0"/>
              </a:rPr>
              <a:t>jeho úmyslným </a:t>
            </a:r>
            <a:r>
              <a:rPr lang="cs-CZ" sz="2600" dirty="0">
                <a:latin typeface="Calibri" panose="020F0502020204030204" pitchFamily="34" charset="0"/>
              </a:rPr>
              <a:t>jednáním </a:t>
            </a:r>
            <a:r>
              <a:rPr lang="cs-CZ" sz="2600" dirty="0">
                <a:latin typeface="Calibri" panose="020F0502020204030204" pitchFamily="34" charset="0"/>
              </a:rPr>
              <a:t>a počínal si způsobem </a:t>
            </a:r>
            <a:r>
              <a:rPr lang="cs-CZ" sz="2600" dirty="0">
                <a:latin typeface="Calibri" panose="020F0502020204030204" pitchFamily="34" charset="0"/>
              </a:rPr>
              <a:t>přiměřeným okolnostem. </a:t>
            </a:r>
            <a:endParaRPr lang="cs-CZ" sz="2600" dirty="0">
              <a:latin typeface="Calibri" panose="020F0502020204030204" pitchFamily="34" charset="0"/>
            </a:endParaRPr>
          </a:p>
          <a:p>
            <a:r>
              <a:rPr lang="cs-CZ" sz="2600" dirty="0">
                <a:latin typeface="Calibri" panose="020F0502020204030204" pitchFamily="34" charset="0"/>
              </a:rPr>
              <a:t>Pokud zaměstnanec současně utrpěl újmu na zdraví, poskytne se náhrada věcné škody v rámci odškodnění pracovního úrazu.</a:t>
            </a:r>
            <a:endParaRPr lang="cs-CZ" sz="26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207" y="105266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latin typeface="Calibri" pitchFamily="34" charset="0"/>
              </a:rPr>
              <a:t>Škoda vzniklá při odvracení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1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869802"/>
            <a:ext cx="8229600" cy="415148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Zaměstnavatel </a:t>
            </a:r>
            <a:r>
              <a:rPr lang="cs-CZ" dirty="0" smtClean="0">
                <a:latin typeface="Calibri" panose="020F0502020204030204" pitchFamily="34" charset="0"/>
              </a:rPr>
              <a:t>je povinen nahradit zaměstnanci škodu </a:t>
            </a:r>
            <a:r>
              <a:rPr lang="cs-CZ" dirty="0">
                <a:latin typeface="Calibri" panose="020F0502020204030204" pitchFamily="34" charset="0"/>
              </a:rPr>
              <a:t>na věcech, které se obvykle nosí do práce a které si zaměstnanec odložil při plnění pracovních </a:t>
            </a:r>
            <a:r>
              <a:rPr lang="cs-CZ" dirty="0" smtClean="0">
                <a:latin typeface="Calibri" panose="020F0502020204030204" pitchFamily="34" charset="0"/>
              </a:rPr>
              <a:t>úkolů.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Věci musely být odloženy na místě </a:t>
            </a:r>
            <a:r>
              <a:rPr lang="cs-CZ" dirty="0">
                <a:latin typeface="Calibri" panose="020F0502020204030204" pitchFamily="34" charset="0"/>
              </a:rPr>
              <a:t>k tomu určeném nebo obvyklém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Škodu na věcech, které se obvykle do práce nenosí, musí zaměstnavatel nahradit jen do výše 10 000 Kč.</a:t>
            </a:r>
          </a:p>
          <a:p>
            <a:r>
              <a:rPr lang="cs-CZ" dirty="0">
                <a:latin typeface="Calibri" panose="020F0502020204030204" pitchFamily="34" charset="0"/>
              </a:rPr>
              <a:t>Škodu na věcech, které se obvykle do práce </a:t>
            </a:r>
            <a:r>
              <a:rPr lang="cs-CZ" dirty="0" smtClean="0">
                <a:latin typeface="Calibri" panose="020F0502020204030204" pitchFamily="34" charset="0"/>
              </a:rPr>
              <a:t>nosí</a:t>
            </a:r>
            <a:r>
              <a:rPr lang="cs-CZ" dirty="0">
                <a:latin typeface="Calibri" panose="020F0502020204030204" pitchFamily="34" charset="0"/>
              </a:rPr>
              <a:t>, musí zaměstnavatel nahradit </a:t>
            </a:r>
            <a:r>
              <a:rPr lang="cs-CZ" dirty="0" smtClean="0">
                <a:latin typeface="Calibri" panose="020F0502020204030204" pitchFamily="34" charset="0"/>
              </a:rPr>
              <a:t>v plné výši.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Zaměstnanec musí právo na náhradu škody uplatnit bezodkladně, nejpozději do 15 dnů.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207" y="980729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>
                <a:solidFill>
                  <a:schemeClr val="tx2"/>
                </a:solidFill>
                <a:latin typeface="Calibri" pitchFamily="34" charset="0"/>
              </a:rPr>
              <a:t>Škoda na odložených věcech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2132856"/>
            <a:ext cx="8229600" cy="4032448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Zaměstnavatel je povinen nahradit zaměstnanci celou skutečnou škodu.</a:t>
            </a:r>
          </a:p>
          <a:p>
            <a:r>
              <a:rPr lang="cs-CZ" dirty="0">
                <a:latin typeface="Calibri" panose="020F0502020204030204" pitchFamily="34" charset="0"/>
              </a:rPr>
              <a:t>V případě škody způsobené úmyslně může zaměstnanec požadovat i náhradu ušlého zisku.</a:t>
            </a:r>
          </a:p>
          <a:p>
            <a:r>
              <a:rPr lang="cs-CZ" dirty="0">
                <a:latin typeface="Calibri" panose="020F0502020204030204" pitchFamily="34" charset="0"/>
              </a:rPr>
              <a:t>Zaměstnavatel je povinen nahradit škodu uvedením v předešlý stav. Není-li to možné, musí poskytnout peněžitou náhradu.</a:t>
            </a: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207" y="980654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>
                <a:solidFill>
                  <a:schemeClr val="tx2"/>
                </a:solidFill>
                <a:latin typeface="Calibri" pitchFamily="34" charset="0"/>
              </a:rPr>
              <a:t>Rozsah a způsob náhrady škody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1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2301850"/>
            <a:ext cx="8229600" cy="3791446"/>
          </a:xfrm>
        </p:spPr>
        <p:txBody>
          <a:bodyPr/>
          <a:lstStyle/>
          <a:p>
            <a:r>
              <a:rPr lang="cs-CZ" sz="2600" dirty="0">
                <a:latin typeface="Calibri" panose="020F0502020204030204" pitchFamily="34" charset="0"/>
              </a:rPr>
              <a:t>Při určení výše škody na věci se vychází z ceny v době poškození nebo ztráty.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Zohledňuje se opotřebení.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Rozhodná není pořizovací cena, ani cena nové věci, která bude muset být pořízena.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Z ceny v době poškození nebo ztráty se vychází, tj. lze vzít do úvahy i další okolnosti.</a:t>
            </a:r>
            <a:endParaRPr lang="cs-CZ" sz="26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207" y="105266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>
                <a:solidFill>
                  <a:schemeClr val="tx2"/>
                </a:solidFill>
                <a:latin typeface="Calibri" pitchFamily="34" charset="0"/>
              </a:rPr>
              <a:t>Výše škody na věci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19536" y="2230016"/>
            <a:ext cx="8229600" cy="4151312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Právní úprava odškodňování vychází ze samotného jádra úpravy pracovněprávních vztahů, které spočívá v péči o bezpečné a zdraví neohrožující pracovní podmínky.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Pokud navzdory snaze zajistit bezpečnost práce zaměstnanec utrpí pracovní úraz nebo nemoc z povolání, má právo na náhradu škody i nemajetkové újmy.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Jde o snahu odškodnit všechny negativní důsledky pracovního úrazu nebo nemoci z povolání.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847529" y="90872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000" dirty="0">
                <a:solidFill>
                  <a:schemeClr val="tx2"/>
                </a:solidFill>
                <a:latin typeface="Calibri" pitchFamily="34" charset="0"/>
              </a:rPr>
              <a:t>Odškodňování pracovních úrazů a nemocí z povolání</a:t>
            </a:r>
            <a:endParaRPr lang="cs-CZ" sz="3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76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772816"/>
            <a:ext cx="8229600" cy="4583534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Ustanovení § 365 odst. 1 zákoníku práce stanoví, že se dále postupuje podle § 205d zákona č. 65/1965 Sb. (starý zákoník práce).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Jde </a:t>
            </a:r>
            <a:r>
              <a:rPr lang="cs-CZ" dirty="0">
                <a:latin typeface="Calibri" panose="020F0502020204030204" pitchFamily="34" charset="0"/>
              </a:rPr>
              <a:t>o </a:t>
            </a:r>
            <a:r>
              <a:rPr lang="cs-CZ" dirty="0" smtClean="0">
                <a:latin typeface="Calibri" panose="020F0502020204030204" pitchFamily="34" charset="0"/>
              </a:rPr>
              <a:t>ú</a:t>
            </a:r>
            <a:r>
              <a:rPr lang="cs-CZ" altLang="cs-CZ" dirty="0" smtClean="0">
                <a:latin typeface="Calibri" panose="020F0502020204030204" pitchFamily="34" charset="0"/>
              </a:rPr>
              <a:t>pravu zákonného </a:t>
            </a:r>
            <a:r>
              <a:rPr lang="cs-CZ" altLang="cs-CZ" dirty="0">
                <a:latin typeface="Calibri" panose="020F0502020204030204" pitchFamily="34" charset="0"/>
              </a:rPr>
              <a:t>pojištění odpovědnosti zaměstnavatele za škodu při pracovním úrazu nebo nemoci z povolání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Zaměstnavatelé jsou povinně pojištěni: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u České pojišťovny, pokud s ní měli sjednáno pojištění k 31. 12. 1992, nebo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u Kooperativy.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Povinné pojištění se nevztahuje na organizační složky státu.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847529" y="90872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>
                <a:solidFill>
                  <a:schemeClr val="tx2"/>
                </a:solidFill>
                <a:latin typeface="Calibri" pitchFamily="34" charset="0"/>
              </a:rPr>
              <a:t>Zákonné pojištění zaměstnavatelů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34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19536" y="1053556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latin typeface="Calibri" pitchFamily="34" charset="0"/>
              </a:rPr>
              <a:t>Bezpečnost a ochrana zdraví při práci</a:t>
            </a:r>
            <a:endParaRPr lang="cs-CZ" sz="3800" dirty="0"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042864" y="1916832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Zaměstnavatel musí nést náklady spojené se zajišťováním bezpečnosti práce a nesmí je přenášet na zaměstnance.</a:t>
            </a:r>
          </a:p>
          <a:p>
            <a:pPr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Zaměstnavatel je povinen: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nepřipustit, aby zaměstnanec vykonával práce neodpovídající schopnostem a zdravotní způsobilosti,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zajistit zaměstnancům školení o právních a ostatních předpisech v oblasti bezpečnosti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zajišťovat bezpečnost vůči všem osobám, které se s jeho vědomím zdržují na pracovišti.</a:t>
            </a:r>
          </a:p>
          <a:p>
            <a:pPr lvl="1"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26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941984"/>
            <a:ext cx="8229600" cy="4151313"/>
          </a:xfrm>
        </p:spPr>
        <p:txBody>
          <a:bodyPr/>
          <a:lstStyle/>
          <a:p>
            <a:r>
              <a:rPr lang="cs-CZ" altLang="cs-CZ" sz="3000" dirty="0">
                <a:latin typeface="Calibri" panose="020F0502020204030204" pitchFamily="34" charset="0"/>
              </a:rPr>
              <a:t>Zaměstnavatel je povinen poskytnout zaměstnanci náhradu újmy, kterou utrpěl v důsledku pracovního úrazu nebo nemoci z povolání.</a:t>
            </a:r>
          </a:p>
          <a:p>
            <a:r>
              <a:rPr lang="cs-CZ" altLang="cs-CZ" sz="3000" dirty="0">
                <a:latin typeface="Calibri" panose="020F0502020204030204" pitchFamily="34" charset="0"/>
              </a:rPr>
              <a:t>Nahrazuje se: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600" dirty="0">
                <a:latin typeface="Calibri" panose="020F0502020204030204" pitchFamily="34" charset="0"/>
              </a:rPr>
              <a:t>nemajetková újma (bolest, ztížení společenského uplatnění),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600" dirty="0">
                <a:latin typeface="Calibri" panose="020F0502020204030204" pitchFamily="34" charset="0"/>
              </a:rPr>
              <a:t>majetková újma (náklady na léčení, ušlý výdělek).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B3AECC-435A-4306-9FB5-AD10E872D3C9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460" name="Nadpis 1"/>
          <p:cNvSpPr>
            <a:spLocks/>
          </p:cNvSpPr>
          <p:nvPr/>
        </p:nvSpPr>
        <p:spPr bwMode="auto">
          <a:xfrm>
            <a:off x="1928813" y="980729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dirty="0"/>
              <a:t>Odškodnění pracovního úrazu</a:t>
            </a:r>
          </a:p>
        </p:txBody>
      </p:sp>
    </p:spTree>
    <p:extLst>
      <p:ext uri="{BB962C8B-B14F-4D97-AF65-F5344CB8AC3E}">
        <p14:creationId xmlns:p14="http://schemas.microsoft.com/office/powerpoint/2010/main" val="36691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916832"/>
            <a:ext cx="8229600" cy="4248472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Pracovním úrazem 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poškození zdraví nebo smrt zaměstnance,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v důsledku krátkodobého, náhlého a násilného působení zevních vlivů (úrazový děj),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při plnění pracovních úkolů nebo v souvislosti s ním.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Pracovním úrazem je také úraz, který zaměstnanec utrpěl pro plnění pracovních úkolů.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Nemocemi z povolání jsou nemoci uvedené v nařízení vlády č. 290/1995 Sb</a:t>
            </a:r>
            <a:r>
              <a:rPr lang="cs-CZ" altLang="cs-CZ" sz="2600" dirty="0">
                <a:latin typeface="Calibri" panose="020F0502020204030204" pitchFamily="34" charset="0"/>
              </a:rPr>
              <a:t>.</a:t>
            </a: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847529" y="90872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>
                <a:solidFill>
                  <a:schemeClr val="tx2"/>
                </a:solidFill>
                <a:latin typeface="Calibri" pitchFamily="34" charset="0"/>
              </a:rPr>
              <a:t>Pracovní úraz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988840"/>
            <a:ext cx="8229600" cy="4320480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Zaměstnanec je povinen bezodkladně oznámit vedoucímu zaměstnanci svůj pracovní úraz, stejně jako úraz jiného zaměstnance nebo jiné osoby.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Nesplnění oznamovací povinnosti může vyústit v nemožnost prokázat, že se jednalo o pracovní úraz.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Zaměstnanec musí spolupracovat při objasňování příčin pracovního úrazu.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847529" y="90872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>
                <a:solidFill>
                  <a:schemeClr val="tx2"/>
                </a:solidFill>
                <a:latin typeface="Calibri" pitchFamily="34" charset="0"/>
              </a:rPr>
              <a:t>Povinnosti zaměstnance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80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916832"/>
            <a:ext cx="8229600" cy="3791446"/>
          </a:xfrm>
        </p:spPr>
        <p:txBody>
          <a:bodyPr/>
          <a:lstStyle/>
          <a:p>
            <a:r>
              <a:rPr lang="cs-CZ" altLang="cs-CZ" dirty="0">
                <a:latin typeface="Calibri" panose="020F0502020204030204" pitchFamily="34" charset="0"/>
              </a:rPr>
              <a:t>Zaměstnavatel, u něhož k pracovnímu úrazu došlo, je povinen: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objasnit příčiny a okolnosti vzniku tohoto úrazu za účasti zaměstnance, pokud to zdravotní stav zaměstnance dovoluje, svědků a za účasti odborové organizace a zástupce pro oblast bezpečnosti a ochrany zdraví při práci,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bez vážných důvodů neměnit stav na místě úrazu do doby objasnění příčin a okolností vzniku pracovního úrazu,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ohlásit pracovní úraz a zaslat záznam o úrazu stanoveným orgánům a institucím,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přijímat opatření proti opakování pracovních úrazů.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1847529" y="90872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>
                <a:solidFill>
                  <a:schemeClr val="tx2"/>
                </a:solidFill>
                <a:latin typeface="Calibri" pitchFamily="34" charset="0"/>
              </a:rPr>
              <a:t>Povinnosti zaměstnavatele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869802"/>
            <a:ext cx="8229600" cy="4151486"/>
          </a:xfrm>
        </p:spPr>
        <p:txBody>
          <a:bodyPr/>
          <a:lstStyle/>
          <a:p>
            <a:pPr>
              <a:defRPr/>
            </a:pPr>
            <a:r>
              <a:rPr lang="cs-CZ" sz="2600" dirty="0">
                <a:latin typeface="Calibri" panose="020F0502020204030204" pitchFamily="34" charset="0"/>
              </a:rPr>
              <a:t>Zaměstnavatel se zcela zprostí </a:t>
            </a:r>
            <a:r>
              <a:rPr lang="cs-CZ" sz="2600" dirty="0">
                <a:latin typeface="Calibri" panose="020F0502020204030204" pitchFamily="34" charset="0"/>
              </a:rPr>
              <a:t>povinnosti nahradit škodu, </a:t>
            </a:r>
            <a:r>
              <a:rPr lang="cs-CZ" sz="2600" dirty="0">
                <a:latin typeface="Calibri" panose="020F0502020204030204" pitchFamily="34" charset="0"/>
              </a:rPr>
              <a:t>pokud </a:t>
            </a:r>
            <a:r>
              <a:rPr lang="cs-CZ" sz="2600" dirty="0">
                <a:latin typeface="Calibri" panose="020F0502020204030204" pitchFamily="34" charset="0"/>
              </a:rPr>
              <a:t>vznikla</a:t>
            </a:r>
            <a:r>
              <a:rPr lang="cs-CZ" sz="2600" dirty="0">
                <a:latin typeface="Calibri" panose="020F050202020403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z důvodu zaviněného porušení povinnosti zaměstnancem,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v důsledku opilosti nebo vlivu návykových látek,</a:t>
            </a:r>
          </a:p>
          <a:p>
            <a:pPr marL="457200" lvl="1">
              <a:defRPr/>
            </a:pPr>
            <a:r>
              <a:rPr lang="cs-CZ" sz="2600" dirty="0">
                <a:latin typeface="Calibri" panose="020F0502020204030204" pitchFamily="34" charset="0"/>
              </a:rPr>
              <a:t>jestliže se jednalo o jedinou příčinu vzniku škody.</a:t>
            </a:r>
          </a:p>
          <a:p>
            <a:pPr>
              <a:defRPr/>
            </a:pPr>
            <a:r>
              <a:rPr lang="cs-CZ" sz="2600" dirty="0">
                <a:latin typeface="Calibri" panose="020F0502020204030204" pitchFamily="34" charset="0"/>
              </a:rPr>
              <a:t>Zaměstnavatel se částečně zprostí </a:t>
            </a:r>
            <a:r>
              <a:rPr lang="cs-CZ" sz="2600" dirty="0">
                <a:latin typeface="Calibri" panose="020F0502020204030204" pitchFamily="34" charset="0"/>
              </a:rPr>
              <a:t>povinnosti nahradit škodu, </a:t>
            </a:r>
            <a:r>
              <a:rPr lang="cs-CZ" sz="2600" dirty="0">
                <a:latin typeface="Calibri" panose="020F0502020204030204" pitchFamily="34" charset="0"/>
              </a:rPr>
              <a:t>pokud: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některý z výše uvedených důvodů byl jednou z příčin vzniku škody,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zaměstnanec jednal lehkomyslně, i když si musel být vědom, že si může způsobit újmu na zdraví.</a:t>
            </a: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207" y="980729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>
                <a:solidFill>
                  <a:schemeClr val="tx2"/>
                </a:solidFill>
                <a:latin typeface="Calibri" pitchFamily="34" charset="0"/>
              </a:rPr>
              <a:t>Zproštění se povinnosti nahradit škodu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01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981200" y="1916832"/>
            <a:ext cx="8229600" cy="4151486"/>
          </a:xfrm>
        </p:spPr>
        <p:txBody>
          <a:bodyPr/>
          <a:lstStyle/>
          <a:p>
            <a:r>
              <a:rPr lang="cs-CZ" altLang="cs-CZ" dirty="0">
                <a:latin typeface="Calibri" panose="020F0502020204030204" pitchFamily="34" charset="0"/>
              </a:rPr>
              <a:t>Pokud zaměstnanec utrpěl pracovní úraz a zaměstnavatel se nezprostil odpovědnosti, má zaměstnanec právo na náhradu: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ztráty na výdělku,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bolesti a ztížení společenského uplatnění,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účelně vynaložených nákladů spojených s léčením,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věcné škody.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V případě smrtelného pracovního úrazu mají pozůstalí ještě právo 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náhradu přiměřených nákladů spojených s pohřbem,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náhradu nákladů na výživu pozůstalých,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jednorázové odškodnění</a:t>
            </a:r>
            <a:r>
              <a:rPr lang="cs-CZ" altLang="cs-CZ" sz="1800" dirty="0">
                <a:latin typeface="Calibri" panose="020F0502020204030204" pitchFamily="34" charset="0"/>
              </a:rPr>
              <a:t>.</a:t>
            </a:r>
            <a:endParaRPr lang="cs-CZ" altLang="cs-CZ" sz="18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1928207" y="980654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>
                <a:solidFill>
                  <a:schemeClr val="tx2"/>
                </a:solidFill>
                <a:latin typeface="Calibri" pitchFamily="34" charset="0"/>
              </a:rPr>
              <a:t>Druhy náhrad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9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19536" y="83671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latin typeface="Calibri" pitchFamily="34" charset="0"/>
              </a:rPr>
              <a:t>Bezpečnost a ochrana zdraví při práci</a:t>
            </a:r>
            <a:endParaRPr lang="cs-CZ" sz="3800" dirty="0"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042864" y="1484784"/>
            <a:ext cx="8229600" cy="424847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Zaměstnanci mají právo: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na zajištění bezpečnosti práce, na informace o rizicích práce a na informace o opatřeních na ochranu před jejich působením,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odmítnout výkon práce,  o níž mají důvodně za to, že bezprostředně a závažným způsobem ohrožuje jejich život nebo zdraví, případně život nebo zdraví jiných osob.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Zaměstnanci jsou povinni: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účastnit se školení zaměřených na bezpečnost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nepožívat alkoholické nápoje a nezneužívat jiné návykové látky na pracovištích zaměstnavatele a v pracovní době i mimo tato pracoviště, nevstupovat pod jejich vlivem na pracoviště zaměstnavatele,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nekouřit na pracovištích a v jiných prostorách, kde jsou účinkům kouření vystaveni také nekuřáci,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podrobit se na pokyn oprávněného vedoucího zaměstnance písemně určeného zaměstnavatelem zjištění, zda není pod vlivem alkoholu nebo jiných návykových látek.</a:t>
            </a:r>
          </a:p>
          <a:p>
            <a:pPr lvl="1"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9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19536" y="1125539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Zvláštní pracovní podmínky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042864" y="1772816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Některým zaměstnancům garantuje zákon zvláštní pracovní podmínky: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osoby se zdravotním postižením,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ženy v souvislosti s těhotenstvím a mateřstvím,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zaměstnanci pečující o děti nebo jiné osoby,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mladiství.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Jeden z projevů slaďování pracovního a rodinného (soukromého) života.</a:t>
            </a:r>
          </a:p>
          <a:p>
            <a:pPr lvl="1">
              <a:spcBef>
                <a:spcPts val="800"/>
              </a:spcBef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sz="2600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63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991544" y="191683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600" dirty="0">
                <a:latin typeface="Calibri" panose="020F0502020204030204" pitchFamily="34" charset="0"/>
              </a:rPr>
              <a:t>Zaměstnankyně nesmí být zaměstnávány pracemi, které ohrožují jejich mateřství.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Zakázané práce a pracoviště určuje vyhláška č. 180/2015 Sb.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Pokud koná těhotná zaměstnankyně zakázanou práci, musí být převedena na jinou práci.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Požádá-li těhotná zaměstnankyně </a:t>
            </a:r>
            <a:r>
              <a:rPr lang="cs-CZ" sz="2600" dirty="0">
                <a:latin typeface="Calibri" panose="020F0502020204030204" pitchFamily="34" charset="0"/>
              </a:rPr>
              <a:t>nebo zaměstnankyně </a:t>
            </a:r>
            <a:r>
              <a:rPr lang="cs-CZ" sz="2600" dirty="0">
                <a:latin typeface="Calibri" panose="020F0502020204030204" pitchFamily="34" charset="0"/>
              </a:rPr>
              <a:t>–matka d konce devátého měsíce po porodu o převedení na denní práci, musí zaměstnavatel vyhovět.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Nadpis 4"/>
          <p:cNvSpPr>
            <a:spLocks noGrp="1"/>
          </p:cNvSpPr>
          <p:nvPr>
            <p:ph type="title"/>
          </p:nvPr>
        </p:nvSpPr>
        <p:spPr>
          <a:xfrm>
            <a:off x="1775520" y="1125539"/>
            <a:ext cx="8352928" cy="503237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2800" dirty="0">
                <a:latin typeface="Calibri" panose="020F0502020204030204" pitchFamily="34" charset="0"/>
              </a:rPr>
              <a:t>Ochrana ženy </a:t>
            </a:r>
            <a:r>
              <a:rPr lang="cs-CZ" altLang="cs-CZ" sz="2800" dirty="0">
                <a:latin typeface="Calibri" panose="020F0502020204030204" pitchFamily="34" charset="0"/>
              </a:rPr>
              <a:t>v souvislosti s těhotenstvím a </a:t>
            </a:r>
            <a:r>
              <a:rPr lang="cs-CZ" altLang="cs-CZ" sz="2800" dirty="0">
                <a:latin typeface="Calibri" panose="020F0502020204030204" pitchFamily="34" charset="0"/>
              </a:rPr>
              <a:t>mateřstvím</a:t>
            </a:r>
            <a:endParaRPr lang="cs-CZ" alt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45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19536" y="1125564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latin typeface="Calibri" pitchFamily="34" charset="0"/>
              </a:rPr>
              <a:t>Mladiství</a:t>
            </a:r>
            <a:endParaRPr lang="cs-CZ" sz="3800" dirty="0"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042864" y="1916832"/>
            <a:ext cx="8229600" cy="424847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Mladistvým je zaměstnanec, který nedosáhl věku 18 let.</a:t>
            </a:r>
          </a:p>
          <a:p>
            <a:pPr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Zaměstnavatelé </a:t>
            </a:r>
            <a:r>
              <a:rPr lang="cs-CZ" sz="2600" dirty="0">
                <a:latin typeface="Calibri" panose="020F0502020204030204" pitchFamily="34" charset="0"/>
              </a:rPr>
              <a:t>smějí zaměstnávat mladistvé zaměstnance pouze pracemi, které jsou přiměřené jejich fyzickému a rozumovému rozvoji, a poskytují jim při práci zvýšenou péči</a:t>
            </a:r>
            <a:r>
              <a:rPr lang="cs-CZ" sz="2600" dirty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cs-CZ" altLang="cs-CZ" sz="2600" dirty="0">
                <a:latin typeface="Calibri" panose="020F0502020204030204" pitchFamily="34" charset="0"/>
              </a:rPr>
              <a:t>Zvláštní pravidla v oblasti pracovní doby: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nejvýše 40 hodin týdně i při více pracovněprávních vztazích,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nejvýše 8 hodin denně,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odpočinek mezi směnami alespoň 12 hodin,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Calibri" panose="020F0502020204030204" pitchFamily="34" charset="0"/>
              </a:rPr>
              <a:t>odpočinek v týdnu alespoň 48 hodin.</a:t>
            </a:r>
            <a:endParaRPr lang="cs-CZ" altLang="cs-CZ" sz="22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19536" y="1125564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>
                <a:latin typeface="Calibri" pitchFamily="34" charset="0"/>
              </a:rPr>
              <a:t>Mladiství</a:t>
            </a:r>
            <a:endParaRPr lang="cs-CZ" sz="3800" dirty="0"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042864" y="2132856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>
                <a:latin typeface="Calibri" panose="020F0502020204030204" pitchFamily="34" charset="0"/>
              </a:rPr>
              <a:t>Mladiství zaměstnanci nesmějí pracovat: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přesčas,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v noci (kromě výjimek),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pod zemí při těžbě nerostů nebo při ražení tunelů a štol,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nepřiměřenými a příliš nebezpečnými pracemi (stanoveno vyhláškou),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pracemi, při nichž jsou vystaveni zvýšenému nebezpečí úrazu nebo při jejichž výkonu by mohli vážně ohrozit bezpečnost a zdraví jiných osob.</a:t>
            </a: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0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prezentace_PF_MU_CZ_2019</Template>
  <TotalTime>8</TotalTime>
  <Words>3029</Words>
  <Application>Microsoft Office PowerPoint</Application>
  <PresentationFormat>Širokoúhlá obrazovka</PresentationFormat>
  <Paragraphs>363</Paragraphs>
  <Slides>45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Calibri</vt:lpstr>
      <vt:lpstr>Tahoma</vt:lpstr>
      <vt:lpstr>Wingdings</vt:lpstr>
      <vt:lpstr>Prezentace_MU_CZ</vt:lpstr>
      <vt:lpstr>Prevence, BOZP, povinnost k náhradě majetkové a nemajetkové újmy</vt:lpstr>
      <vt:lpstr>Pracovní podmínky</vt:lpstr>
      <vt:lpstr>Bezpečnost a ochrana zdraví při práci</vt:lpstr>
      <vt:lpstr>Bezpečnost a ochrana zdraví při práci</vt:lpstr>
      <vt:lpstr>Bezpečnost a ochrana zdraví při práci</vt:lpstr>
      <vt:lpstr>Zvláštní pracovní podmínky</vt:lpstr>
      <vt:lpstr>Ochrana ženy v souvislosti s těhotenstvím a mateřstvím</vt:lpstr>
      <vt:lpstr>Mladiství</vt:lpstr>
      <vt:lpstr>Mladiství</vt:lpstr>
      <vt:lpstr>Mladiství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Prevence, BOZP, povinnost k náhradě majetkové a nemajetkové újmy</dc:title>
  <dc:creator>104220</dc:creator>
  <cp:lastModifiedBy>104220</cp:lastModifiedBy>
  <cp:revision>1</cp:revision>
  <cp:lastPrinted>1601-01-01T00:00:00Z</cp:lastPrinted>
  <dcterms:created xsi:type="dcterms:W3CDTF">2019-05-17T06:25:55Z</dcterms:created>
  <dcterms:modified xsi:type="dcterms:W3CDTF">2019-05-17T06:34:05Z</dcterms:modified>
</cp:coreProperties>
</file>