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841" r:id="rId2"/>
    <p:sldId id="853" r:id="rId3"/>
    <p:sldId id="854" r:id="rId4"/>
    <p:sldId id="855" r:id="rId5"/>
    <p:sldId id="852" r:id="rId6"/>
    <p:sldId id="821" r:id="rId7"/>
    <p:sldId id="822" r:id="rId8"/>
    <p:sldId id="846" r:id="rId9"/>
    <p:sldId id="847" r:id="rId10"/>
    <p:sldId id="848" r:id="rId11"/>
    <p:sldId id="849" r:id="rId12"/>
    <p:sldId id="850" r:id="rId13"/>
    <p:sldId id="851" r:id="rId14"/>
    <p:sldId id="823" r:id="rId15"/>
    <p:sldId id="824" r:id="rId16"/>
    <p:sldId id="825" r:id="rId17"/>
    <p:sldId id="826" r:id="rId18"/>
    <p:sldId id="827" r:id="rId19"/>
    <p:sldId id="828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2" r:id="rId29"/>
    <p:sldId id="701" r:id="rId30"/>
    <p:sldId id="703" r:id="rId31"/>
    <p:sldId id="705" r:id="rId32"/>
    <p:sldId id="706" r:id="rId33"/>
    <p:sldId id="707" r:id="rId34"/>
    <p:sldId id="708" r:id="rId35"/>
    <p:sldId id="709" r:id="rId36"/>
    <p:sldId id="711" r:id="rId37"/>
    <p:sldId id="715" r:id="rId38"/>
    <p:sldId id="717" r:id="rId39"/>
    <p:sldId id="719" r:id="rId40"/>
    <p:sldId id="721" r:id="rId41"/>
    <p:sldId id="722" r:id="rId42"/>
    <p:sldId id="724" r:id="rId43"/>
    <p:sldId id="732" r:id="rId44"/>
    <p:sldId id="733" r:id="rId45"/>
    <p:sldId id="734" r:id="rId46"/>
    <p:sldId id="736" r:id="rId47"/>
    <p:sldId id="738" r:id="rId48"/>
    <p:sldId id="739" r:id="rId49"/>
    <p:sldId id="745" r:id="rId50"/>
    <p:sldId id="747" r:id="rId51"/>
    <p:sldId id="649" r:id="rId52"/>
    <p:sldId id="651" r:id="rId53"/>
    <p:sldId id="648" r:id="rId54"/>
    <p:sldId id="831" r:id="rId55"/>
    <p:sldId id="832" r:id="rId56"/>
    <p:sldId id="833" r:id="rId57"/>
    <p:sldId id="621" r:id="rId58"/>
    <p:sldId id="653" r:id="rId59"/>
    <p:sldId id="610" r:id="rId60"/>
    <p:sldId id="609" r:id="rId61"/>
    <p:sldId id="838" r:id="rId62"/>
    <p:sldId id="839" r:id="rId63"/>
    <p:sldId id="834" r:id="rId64"/>
    <p:sldId id="857" r:id="rId65"/>
    <p:sldId id="620" r:id="rId66"/>
    <p:sldId id="650" r:id="rId67"/>
    <p:sldId id="856" r:id="rId68"/>
    <p:sldId id="858" r:id="rId69"/>
    <p:sldId id="835" r:id="rId70"/>
    <p:sldId id="836" r:id="rId71"/>
    <p:sldId id="837" r:id="rId72"/>
    <p:sldId id="655" r:id="rId73"/>
    <p:sldId id="512" r:id="rId74"/>
    <p:sldId id="611" r:id="rId75"/>
    <p:sldId id="614" r:id="rId76"/>
    <p:sldId id="637" r:id="rId77"/>
    <p:sldId id="661" r:id="rId78"/>
    <p:sldId id="615" r:id="rId79"/>
    <p:sldId id="840" r:id="rId80"/>
    <p:sldId id="619" r:id="rId81"/>
    <p:sldId id="617" r:id="rId82"/>
    <p:sldId id="639" r:id="rId83"/>
    <p:sldId id="665" r:id="rId84"/>
    <p:sldId id="666" r:id="rId85"/>
    <p:sldId id="671" r:id="rId86"/>
    <p:sldId id="670" r:id="rId87"/>
    <p:sldId id="559" r:id="rId88"/>
    <p:sldId id="628" r:id="rId89"/>
    <p:sldId id="517" r:id="rId90"/>
    <p:sldId id="678" r:id="rId91"/>
    <p:sldId id="675" r:id="rId92"/>
    <p:sldId id="676" r:id="rId93"/>
    <p:sldId id="679" r:id="rId94"/>
    <p:sldId id="677" r:id="rId95"/>
    <p:sldId id="685" r:id="rId96"/>
    <p:sldId id="830" r:id="rId97"/>
    <p:sldId id="680" r:id="rId98"/>
    <p:sldId id="681" r:id="rId99"/>
    <p:sldId id="682" r:id="rId100"/>
    <p:sldId id="683" r:id="rId101"/>
    <p:sldId id="684" r:id="rId102"/>
    <p:sldId id="760" r:id="rId103"/>
    <p:sldId id="764" r:id="rId104"/>
    <p:sldId id="763" r:id="rId105"/>
    <p:sldId id="762" r:id="rId106"/>
    <p:sldId id="761" r:id="rId107"/>
    <p:sldId id="772" r:id="rId108"/>
    <p:sldId id="768" r:id="rId109"/>
    <p:sldId id="770" r:id="rId110"/>
    <p:sldId id="771" r:id="rId111"/>
    <p:sldId id="773" r:id="rId112"/>
    <p:sldId id="775" r:id="rId113"/>
    <p:sldId id="776" r:id="rId114"/>
    <p:sldId id="777" r:id="rId115"/>
    <p:sldId id="779" r:id="rId116"/>
    <p:sldId id="780" r:id="rId117"/>
    <p:sldId id="783" r:id="rId118"/>
    <p:sldId id="784" r:id="rId119"/>
    <p:sldId id="787" r:id="rId120"/>
    <p:sldId id="820" r:id="rId121"/>
    <p:sldId id="256" r:id="rId1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ěch Vomáčka" initials="VV" lastIdx="1" clrIdx="0">
    <p:extLst>
      <p:ext uri="{19B8F6BF-5375-455C-9EA6-DF929625EA0E}">
        <p15:presenceInfo xmlns:p15="http://schemas.microsoft.com/office/powerpoint/2012/main" userId="Vojtěch Vomáč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494" autoAdjust="0"/>
  </p:normalViewPr>
  <p:slideViewPr>
    <p:cSldViewPr>
      <p:cViewPr varScale="1">
        <p:scale>
          <a:sx n="110" d="100"/>
          <a:sy n="110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957C-DC7A-43DA-B6A9-B99579EDB4BC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FA38D-A500-4CF7-A902-5919CCD69A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8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61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9144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" name="Shape 10"/>
          <p:cNvSpPr/>
          <p:nvPr/>
        </p:nvSpPr>
        <p:spPr>
          <a:xfrm>
            <a:off x="0" y="1"/>
            <a:ext cx="9144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9144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9144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" name="Shape 13"/>
          <p:cNvSpPr/>
          <p:nvPr/>
        </p:nvSpPr>
        <p:spPr>
          <a:xfrm>
            <a:off x="0" y="6112101"/>
            <a:ext cx="91440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3468567"/>
            <a:ext cx="5810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A6A9-9E08-4458-8F66-37D58F05BFB3}" type="datetimeFigureOut">
              <a:rPr lang="cs-CZ" smtClean="0"/>
              <a:pPr/>
              <a:t>8. 5. 2019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://www.ceskatelevize.cz/ct24/regiony/302143-vitkovicke-strojirny-prijmou-desitky-lidi-z-uzavrene-ocelarny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zp.cz/ippc/ippc4.nsf/appliances.xsp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zp.cz/ippc" TargetMode="External"/><Relationship Id="rId4" Type="http://schemas.openxmlformats.org/officeDocument/2006/relationships/hyperlink" Target="http://eippcb.jrc.ec.europa.eu/reference/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z.cz/" TargetMode="Externa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nssoud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hyperlink" Target="http://www.google.cz/url?sa=i&amp;rct=j&amp;q=&amp;esrc=s&amp;frm=1&amp;source=images&amp;cd=&amp;cad=rja&amp;uact=8&amp;ved=0CAcQjRw&amp;url=http://news.bbc.co.uk/2/hi/europe/1003618.stm&amp;ei=r-wPVeuFN4WwPPftgHA&amp;bvm=bv.88528373,d.d24&amp;psig=AFQjCNGTDpDnALrxv_KSJ4WnskXyl0FycA&amp;ust=1427193342342213" TargetMode="External"/><Relationship Id="rId7" Type="http://schemas.openxmlformats.org/officeDocument/2006/relationships/hyperlink" Target="http://www.google.cz/url?sa=i&amp;rct=j&amp;q=&amp;esrc=s&amp;frm=1&amp;source=images&amp;cd=&amp;cad=rja&amp;uact=8&amp;ved=0CAcQjRw&amp;url=http://news.bbc.co.uk/2/hi/europe/1009318.stm&amp;ei=4-wPVY7vFY2CPdCygKgG&amp;bvm=bv.88528373,d.d24&amp;psig=AFQjCNGTDpDnALrxv_KSJ4WnskXyl0FycA&amp;ust=1427193342342213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3.jpeg"/><Relationship Id="rId5" Type="http://schemas.openxmlformats.org/officeDocument/2006/relationships/hyperlink" Target="http://www.google.cz/url?sa=i&amp;rct=j&amp;q=&amp;esrc=s&amp;frm=1&amp;source=images&amp;cd=&amp;cad=rja&amp;uact=8&amp;ved=0CAcQjRw&amp;url=http://article.wn.com/view/2001/04/04/Czech_Rep_Local_Press_Digest_April_4/&amp;ei=yuwPVdPLOcW7PfTFgYgL&amp;bvm=bv.88528373,d.d24&amp;psig=AFQjCNGTDpDnALrxv_KSJ4WnskXyl0FycA&amp;ust=1427193342342213" TargetMode="External"/><Relationship Id="rId10" Type="http://schemas.openxmlformats.org/officeDocument/2006/relationships/hyperlink" Target="http://www.google.cz/url?sa=i&amp;rct=j&amp;q=&amp;esrc=s&amp;frm=1&amp;source=images&amp;cd=&amp;cad=rja&amp;uact=8&amp;ved=0CAcQjRw&amp;url=http://zpravy.idnes.cz/odpurci-temelina-budou-blokovat-hranice-az-do-pondeli-pd6-/domaci.aspx?c=A001031_081710_domaci_jpl&amp;ei=De0PVcDUNsOdPa-9gZgE&amp;bvm=bv.88528373,d.d24&amp;psig=AFQjCNG_x8R0w29Qrjqh_cwM8aVA1cJu3Q&amp;ust=1427193478469639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5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google.cz/url?sa=i&amp;rct=j&amp;q=&amp;esrc=s&amp;frm=1&amp;source=images&amp;cd=&amp;cad=rja&amp;uact=8&amp;ved=0CAcQjRw&amp;url=http://blogs.wsj.com/emergingeurope/2010/01/15/micronesia-wants-czechs-scrap-coal-fired-plant-czechs-may-want-more-warmth/&amp;ei=QewPVYqSI8O3OPiegQg&amp;bvm=bv.88528373,d.d24&amp;psig=AFQjCNGj49Sz6EJ12swrXNjPS3Td3kkUdA&amp;ust=1427193270171395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brno.idnes.cz/avion-pristavba-brno-ikea-zvetseni-dum-/brno-zpravy.aspx?c=A161003_145845_brno-zpravy_mav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portal.cenia.cz/eiasea/view/SEA100_koncepce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enia.cz/eiasea/view/eia100_cr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115616" y="3140968"/>
            <a:ext cx="7218488" cy="11597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algn="l"/>
            <a:r>
              <a:rPr lang="cs-CZ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Základy práva životního prostředí - </a:t>
            </a:r>
            <a:r>
              <a:rPr lang="cs-CZ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BZ406Zk</a:t>
            </a:r>
            <a:br>
              <a:rPr lang="cs-CZ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3200" i="1" dirty="0">
                <a:solidFill>
                  <a:schemeClr val="bg1"/>
                </a:solidFill>
              </a:rPr>
              <a:t>Ochrana životního prostředí v procesech podle stavebního zákona. </a:t>
            </a:r>
            <a:br>
              <a:rPr lang="cs-CZ" sz="3200" i="1" dirty="0">
                <a:solidFill>
                  <a:schemeClr val="bg1"/>
                </a:solidFill>
              </a:rPr>
            </a:br>
            <a:r>
              <a:rPr lang="cs-CZ" sz="3200" i="1" dirty="0">
                <a:solidFill>
                  <a:schemeClr val="bg1"/>
                </a:solidFill>
              </a:rPr>
              <a:t>Posuzování vlivů na životní prostředí.</a:t>
            </a:r>
            <a:br>
              <a:rPr lang="cs-CZ" sz="3200" i="1" dirty="0">
                <a:solidFill>
                  <a:schemeClr val="bg1"/>
                </a:solidFill>
              </a:rPr>
            </a:br>
            <a:r>
              <a:rPr lang="cs-CZ" sz="3200" i="1" dirty="0">
                <a:solidFill>
                  <a:schemeClr val="bg1"/>
                </a:solidFill>
              </a:rPr>
              <a:t>Integrované povolování.</a:t>
            </a:r>
            <a:endParaRPr lang="en-US" sz="32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508635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859995"/>
            <a:ext cx="4322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57204" y="5176589"/>
          <a:ext cx="518324" cy="51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3456432" imgH="3450336" progId="">
                  <p:embed/>
                </p:oleObj>
              </mc:Choice>
              <mc:Fallback>
                <p:oleObj r:id="rId4" imgW="3456432" imgH="3450336" progId="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4" y="5176589"/>
                        <a:ext cx="518324" cy="51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86" y="5199208"/>
            <a:ext cx="486705" cy="5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48" y="5086351"/>
            <a:ext cx="1446402" cy="6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97394" y="4665396"/>
            <a:ext cx="4186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Cambria" panose="02040503050406030204" pitchFamily="18" charset="0"/>
                <a:ea typeface="Roboto Slab" panose="020B0604020202020204" charset="0"/>
              </a:rPr>
              <a:t>Mgr. Vojtěch Vomáčka, Ph.D., LL.M.</a:t>
            </a:r>
          </a:p>
          <a:p>
            <a:endParaRPr lang="cs-CZ" dirty="0">
              <a:solidFill>
                <a:schemeClr val="bg1"/>
              </a:solidFill>
              <a:latin typeface="Cambria" panose="02040503050406030204" pitchFamily="18" charset="0"/>
              <a:ea typeface="Roboto Slab" panose="020B06040202020202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71879" y="5176589"/>
            <a:ext cx="436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itchFamily="18" charset="0"/>
                <a:ea typeface="Roboto Slab" panose="020B0604020202020204" charset="0"/>
              </a:rPr>
              <a:t>26. 4. 2019</a:t>
            </a:r>
            <a:endParaRPr lang="cs-CZ" b="1" dirty="0">
              <a:solidFill>
                <a:schemeClr val="accent3"/>
              </a:solidFill>
              <a:latin typeface="Cambria" pitchFamily="18" charset="0"/>
              <a:ea typeface="Roboto Slab" panose="020B0604020202020204" charset="0"/>
            </a:endParaRPr>
          </a:p>
          <a:p>
            <a:endParaRPr lang="cs-CZ" sz="1200" b="1" dirty="0">
              <a:latin typeface="Cambria" pitchFamily="18" charset="0"/>
              <a:ea typeface="Roboto Slab" panose="020B0604020202020204" charset="0"/>
            </a:endParaRPr>
          </a:p>
          <a:p>
            <a:endParaRPr lang="cs-CZ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4768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Návaznost územní plánování x povolování</a:t>
            </a:r>
            <a:endParaRPr lang="cs-CZ" sz="2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§ </a:t>
            </a:r>
            <a:r>
              <a:rPr lang="cs-CZ" b="1" dirty="0" smtClean="0"/>
              <a:t>12 zákona č. 114/1992 Sb., o ochraně přírody a krajiny</a:t>
            </a: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sz="3400" b="1" dirty="0" smtClean="0"/>
              <a:t>Ochrana </a:t>
            </a:r>
            <a:r>
              <a:rPr lang="cs-CZ" sz="3400" b="1" dirty="0"/>
              <a:t>krajinného rázu a přírodní park</a:t>
            </a:r>
          </a:p>
          <a:p>
            <a:pPr algn="just"/>
            <a:r>
              <a:rPr lang="cs-CZ" sz="3400" b="1" dirty="0"/>
              <a:t>(1)</a:t>
            </a:r>
            <a:r>
              <a:rPr lang="cs-CZ" sz="3400" dirty="0"/>
              <a:t> Krajinný ráz, kterým je zejména přírodní, kulturní a historická charakteristika určitého místa či oblasti, je chráněn před činností snižující jeho estetickou a přírodní hodnotu. Zásahy do krajinného rázu, zejména umisťování a povolování staveb, mohou být prováděny pouze s ohledem na zachování významných krajinných prvků, zvláště chráněných území, kulturních dominant krajiny, harmonické měřítko a vztahy v krajině.</a:t>
            </a:r>
          </a:p>
          <a:p>
            <a:pPr algn="just"/>
            <a:r>
              <a:rPr lang="cs-CZ" sz="3400" b="1" dirty="0"/>
              <a:t>(2)</a:t>
            </a:r>
            <a:r>
              <a:rPr lang="cs-CZ" sz="3400" dirty="0"/>
              <a:t> </a:t>
            </a:r>
            <a:r>
              <a:rPr lang="cs-CZ" sz="3400" b="1" i="1" dirty="0">
                <a:solidFill>
                  <a:schemeClr val="accent6"/>
                </a:solidFill>
              </a:rPr>
              <a:t>K umisťování a povolování staveb, jakož i jiným činnostem, které by mohly snížit nebo změnit krajinný ráz, je nezbytný souhlas orgánu ochrany přírody. </a:t>
            </a:r>
            <a:r>
              <a:rPr lang="cs-CZ" sz="3400" dirty="0"/>
              <a:t>Podrobnosti ochrany krajinného rázu může stanovit ministerstvo životního prostředí obecně závazným právním předpisem.</a:t>
            </a:r>
          </a:p>
          <a:p>
            <a:pPr algn="just"/>
            <a:r>
              <a:rPr lang="cs-CZ" sz="3400" b="1" dirty="0"/>
              <a:t>(3)</a:t>
            </a:r>
            <a:r>
              <a:rPr lang="cs-CZ" sz="3400" dirty="0"/>
              <a:t> K ochraně krajinného rázu s významnými soustředěnými estetickými a přírodními hodnotami, který není zvláště chráněn podle části třetí tohoto zákona, může orgán ochrany přírody zřídit obecně závazným právním předpisem přírodní park a stanovit omezení takového využití území, které by znamenalo zničení, poškození nebo rušení stavu tohoto území.</a:t>
            </a:r>
          </a:p>
          <a:p>
            <a:pPr algn="just"/>
            <a:r>
              <a:rPr lang="cs-CZ" sz="3400" b="1" dirty="0"/>
              <a:t>(4)</a:t>
            </a:r>
            <a:r>
              <a:rPr lang="cs-CZ" sz="3400" dirty="0"/>
              <a:t> </a:t>
            </a:r>
            <a:r>
              <a:rPr lang="cs-CZ" sz="3400" b="1" i="1" dirty="0">
                <a:solidFill>
                  <a:schemeClr val="accent2"/>
                </a:solidFill>
              </a:rPr>
              <a:t>Krajinný ráz se neposuzuje v zastavěném území a v zastavitelných plochách, pro které je územním plánem nebo regulačním plánem stanoveno plošné a prostorové uspořádání a podmínky ochrany krajinného rázu dohodnuté s orgánem ochrany </a:t>
            </a:r>
            <a:r>
              <a:rPr lang="cs-CZ" sz="3400" b="1" i="1" dirty="0" smtClean="0">
                <a:solidFill>
                  <a:schemeClr val="accent2"/>
                </a:solidFill>
              </a:rPr>
              <a:t>přírody</a:t>
            </a:r>
            <a:r>
              <a:rPr lang="cs-CZ" sz="3400" dirty="0" smtClean="0"/>
              <a:t>.</a:t>
            </a:r>
            <a:endParaRPr lang="cs-CZ" sz="3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2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Účast veřejnosti v navazujícím řízení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4112" y="948690"/>
            <a:ext cx="88803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Speciální úprava vůči úpravě účastenství v jiných předpisech!!! (§ 70 ZOPK, § 7 IPPC atd.)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Vždy </a:t>
            </a:r>
            <a:r>
              <a:rPr lang="cs-CZ" dirty="0"/>
              <a:t>se jedná o </a:t>
            </a:r>
            <a:r>
              <a:rPr lang="cs-CZ" b="1" dirty="0">
                <a:solidFill>
                  <a:srgbClr val="FF0000"/>
                </a:solidFill>
              </a:rPr>
              <a:t>řízení s velkým počtem účastníků </a:t>
            </a:r>
            <a:r>
              <a:rPr lang="cs-CZ" dirty="0"/>
              <a:t>podle správního řádu, bez ohledu na skutečný počet </a:t>
            </a:r>
            <a:r>
              <a:rPr lang="cs-CZ" dirty="0" smtClean="0"/>
              <a:t>účastníků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B050"/>
                </a:solidFill>
              </a:rPr>
              <a:t>Veřejnosti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/>
              <a:t>svědčí v navazujícím řízení </a:t>
            </a:r>
            <a:r>
              <a:rPr lang="cs-CZ" b="1" dirty="0"/>
              <a:t>konzultativní účast, která umožňuje každé osobě uplatnit připomínky k záměru</a:t>
            </a:r>
            <a:r>
              <a:rPr lang="cs-CZ" dirty="0"/>
              <a:t>. Tyto osoby se však nestávají účastníky řízení, správní orgán je pouze povinen se s podanými připomínkami vypořádat v odůvodnění rozhodnutí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50"/>
                </a:solidFill>
              </a:rPr>
              <a:t>Dotčená veřejnost </a:t>
            </a:r>
            <a:r>
              <a:rPr lang="cs-CZ" dirty="0"/>
              <a:t>dle § 3 písm. i) bod 2 zákona EIA (opět pouze ekologické spolky při splnění uvedených podmínek) může </a:t>
            </a:r>
            <a:r>
              <a:rPr lang="cs-CZ" b="1" dirty="0"/>
              <a:t>získat postavení plnoprávného účastníka navazujícího řízení</a:t>
            </a:r>
            <a:r>
              <a:rPr lang="cs-CZ" dirty="0"/>
              <a:t>, kterému předcházelo posuzování vlivů na životní prostředí. Musí se však ve 30denní lhůtě ode dne zveřejnění informací o navazujícím řízení přihlásit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Konzultativní ani plnoprávná účast v navazujícím řízení není </a:t>
            </a:r>
            <a:r>
              <a:rPr lang="cs-CZ" dirty="0" smtClean="0"/>
              <a:t>podmíněna </a:t>
            </a:r>
            <a:r>
              <a:rPr lang="cs-CZ" dirty="0"/>
              <a:t>aktivní účastí v předchozím procesu EIA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Proti </a:t>
            </a:r>
            <a:r>
              <a:rPr lang="cs-CZ" dirty="0" smtClean="0"/>
              <a:t>rozhodnutí vydaném v navazujícím </a:t>
            </a:r>
            <a:r>
              <a:rPr lang="cs-CZ" dirty="0"/>
              <a:t>řízení </a:t>
            </a:r>
            <a:r>
              <a:rPr lang="cs-CZ" dirty="0" smtClean="0"/>
              <a:t>se lze odvolat. </a:t>
            </a:r>
            <a:r>
              <a:rPr lang="cs-CZ" dirty="0"/>
              <a:t>Aktivní legitimaci k podání odvolání mají obecně všichni </a:t>
            </a:r>
            <a:r>
              <a:rPr lang="cs-CZ" dirty="0" smtClean="0"/>
              <a:t>účastníci daného </a:t>
            </a:r>
            <a:r>
              <a:rPr lang="cs-CZ" dirty="0"/>
              <a:t>navazujícího. Zákon EIA však umožňuje ekologickým </a:t>
            </a:r>
            <a:r>
              <a:rPr lang="cs-CZ" dirty="0" smtClean="0"/>
              <a:t>spolkům splňujícím </a:t>
            </a:r>
            <a:r>
              <a:rPr lang="cs-CZ" dirty="0"/>
              <a:t>podmínky odvolat se proti rozhodnutí vydanému v </a:t>
            </a:r>
            <a:r>
              <a:rPr lang="cs-CZ" dirty="0" smtClean="0"/>
              <a:t>navazujícím řízení </a:t>
            </a:r>
            <a:r>
              <a:rPr lang="cs-CZ" dirty="0"/>
              <a:t>i v případě, že nebyly účastníky prvostupňového </a:t>
            </a:r>
            <a:r>
              <a:rPr lang="cs-CZ" dirty="0" smtClean="0"/>
              <a:t>řízení.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soudní ochraně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7512" y="137669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Dotčená </a:t>
            </a:r>
            <a:r>
              <a:rPr lang="cs-CZ" sz="2400" dirty="0"/>
              <a:t>veřejnost se může žalobou </a:t>
            </a:r>
            <a:r>
              <a:rPr lang="cs-CZ" sz="2400" dirty="0" smtClean="0"/>
              <a:t>domáhat zrušení </a:t>
            </a:r>
            <a:r>
              <a:rPr lang="cs-CZ" sz="2400" dirty="0"/>
              <a:t>rozhodnutí vydaného v navazujícím řízení </a:t>
            </a:r>
            <a:r>
              <a:rPr lang="cs-CZ" sz="2400" dirty="0" smtClean="0"/>
              <a:t>a napadat </a:t>
            </a:r>
            <a:r>
              <a:rPr lang="cs-CZ" sz="2400" dirty="0"/>
              <a:t>hmotnou nebo procesní </a:t>
            </a:r>
            <a:r>
              <a:rPr lang="cs-CZ" sz="2400" dirty="0" smtClean="0"/>
              <a:t>zákonnost tohoto </a:t>
            </a:r>
            <a:r>
              <a:rPr lang="cs-CZ" sz="2400" dirty="0"/>
              <a:t>rozhodnutí (§ 9d ZEIA)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Má </a:t>
            </a:r>
            <a:r>
              <a:rPr lang="cs-CZ" sz="2400" dirty="0"/>
              <a:t>se za to, že </a:t>
            </a:r>
            <a:r>
              <a:rPr lang="cs-CZ" sz="2400" dirty="0" smtClean="0"/>
              <a:t>ekologické spolky mají </a:t>
            </a:r>
            <a:r>
              <a:rPr lang="cs-CZ" sz="2400" dirty="0"/>
              <a:t>práva, na kterých </a:t>
            </a:r>
            <a:r>
              <a:rPr lang="cs-CZ" sz="2400" dirty="0" smtClean="0"/>
              <a:t>mohou být rozhodnutím vydaným </a:t>
            </a:r>
            <a:r>
              <a:rPr lang="cs-CZ" sz="2400" dirty="0"/>
              <a:t>v navazujícím řízení </a:t>
            </a:r>
            <a:r>
              <a:rPr lang="cs-CZ" sz="2400" dirty="0" smtClean="0"/>
              <a:t>zkráceny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Přípustnost </a:t>
            </a:r>
            <a:r>
              <a:rPr lang="cs-CZ" sz="2400" dirty="0"/>
              <a:t>žaloby po vyčerpání </a:t>
            </a:r>
            <a:r>
              <a:rPr lang="cs-CZ" sz="2400" dirty="0" smtClean="0"/>
              <a:t>řádného opravného </a:t>
            </a:r>
            <a:r>
              <a:rPr lang="cs-CZ" sz="2400" dirty="0"/>
              <a:t>prostředku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Soud </a:t>
            </a:r>
            <a:r>
              <a:rPr lang="cs-CZ" sz="2400" dirty="0"/>
              <a:t>o žalobě rozhodne do 90 dnů </a:t>
            </a:r>
            <a:r>
              <a:rPr lang="cs-CZ" sz="2400" dirty="0" smtClean="0"/>
              <a:t>po jejím doručení soud </a:t>
            </a:r>
            <a:r>
              <a:rPr lang="cs-CZ" sz="2400" dirty="0"/>
              <a:t>rozhodne i bez návrhu </a:t>
            </a:r>
            <a:r>
              <a:rPr lang="cs-CZ" sz="2400" dirty="0" smtClean="0"/>
              <a:t>o přiznání </a:t>
            </a:r>
            <a:r>
              <a:rPr lang="cs-CZ" sz="2400" dirty="0"/>
              <a:t>odkladného účinku </a:t>
            </a:r>
            <a:r>
              <a:rPr lang="cs-CZ" sz="2400" dirty="0" smtClean="0"/>
              <a:t>žalobě nebo o návrhu na vydání předběžného opatření, hrozí-li </a:t>
            </a:r>
            <a:r>
              <a:rPr lang="cs-CZ" sz="2400" dirty="0"/>
              <a:t>realizací záměru závažné </a:t>
            </a:r>
            <a:r>
              <a:rPr lang="cs-CZ" sz="2400" dirty="0" smtClean="0"/>
              <a:t>škody na </a:t>
            </a:r>
            <a:r>
              <a:rPr lang="cs-CZ" sz="2400" dirty="0"/>
              <a:t>životním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8517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IPPC: Integrované povolování</a:t>
            </a:r>
            <a:endParaRPr lang="cs-CZ" sz="4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7584" y="1844824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K čemu IPPC slouží?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Co se integruje a kdy?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Specifika oproti běžnému povolování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/>
              <a:t>Vztah EIA x </a:t>
            </a:r>
            <a:r>
              <a:rPr lang="cs-CZ" sz="3200" b="1" dirty="0" smtClean="0"/>
              <a:t>IPPC?</a:t>
            </a:r>
            <a:endParaRPr lang="cs-CZ" sz="3200" b="1" dirty="0"/>
          </a:p>
          <a:p>
            <a:pPr marL="457200" indent="-457200">
              <a:buFont typeface="Arial" pitchFamily="34" charset="0"/>
              <a:buChar char="•"/>
            </a:pPr>
            <a:endParaRPr lang="cs-CZ" sz="32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79715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Integrovaná </a:t>
            </a:r>
            <a:r>
              <a:rPr lang="cs-CZ" sz="2000" i="1" dirty="0"/>
              <a:t>prevence a omezování znečištění (z angl. </a:t>
            </a:r>
            <a:r>
              <a:rPr lang="cs-CZ" sz="2000" b="1" i="1" dirty="0" err="1"/>
              <a:t>I</a:t>
            </a:r>
            <a:r>
              <a:rPr lang="cs-CZ" sz="2000" i="1" dirty="0" err="1"/>
              <a:t>ntegrated</a:t>
            </a:r>
            <a:r>
              <a:rPr lang="cs-CZ" sz="2000" i="1" dirty="0"/>
              <a:t> </a:t>
            </a:r>
            <a:r>
              <a:rPr lang="cs-CZ" sz="2000" b="1" i="1" dirty="0" err="1"/>
              <a:t>P</a:t>
            </a:r>
            <a:r>
              <a:rPr lang="cs-CZ" sz="2000" i="1" dirty="0" err="1"/>
              <a:t>ollution</a:t>
            </a:r>
            <a:r>
              <a:rPr lang="cs-CZ" sz="2000" i="1" dirty="0"/>
              <a:t> </a:t>
            </a:r>
            <a:r>
              <a:rPr lang="cs-CZ" sz="2000" b="1" i="1" dirty="0" err="1"/>
              <a:t>P</a:t>
            </a:r>
            <a:r>
              <a:rPr lang="cs-CZ" sz="2000" i="1" dirty="0" err="1"/>
              <a:t>revention</a:t>
            </a:r>
            <a:r>
              <a:rPr lang="cs-CZ" sz="2000" i="1" dirty="0"/>
              <a:t> and </a:t>
            </a:r>
            <a:r>
              <a:rPr lang="cs-CZ" sz="2000" b="1" i="1" dirty="0" err="1"/>
              <a:t>C</a:t>
            </a:r>
            <a:r>
              <a:rPr lang="cs-CZ" sz="2000" i="1" dirty="0" err="1"/>
              <a:t>ontrol</a:t>
            </a:r>
            <a:r>
              <a:rPr lang="cs-CZ" sz="2000" i="1" dirty="0"/>
              <a:t> - </a:t>
            </a:r>
            <a:r>
              <a:rPr lang="cs-CZ" sz="2000" b="1" i="1" dirty="0"/>
              <a:t>IPPC</a:t>
            </a:r>
            <a:r>
              <a:rPr lang="cs-CZ" sz="2000" i="1" dirty="0"/>
              <a:t>) je pokročilým způsobem regulace vybraných průmyslových a zemědělských činností při dosažení vysoké úrovně ochrany životního prostředí jako celku.</a:t>
            </a:r>
          </a:p>
        </p:txBody>
      </p:sp>
    </p:spTree>
    <p:extLst>
      <p:ext uri="{BB962C8B-B14F-4D97-AF65-F5344CB8AC3E}">
        <p14:creationId xmlns:p14="http://schemas.microsoft.com/office/powerpoint/2010/main" val="1275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</a:t>
            </a:r>
            <a:r>
              <a:rPr lang="cs-CZ" sz="4000" b="1" smtClean="0"/>
              <a:t>– forma?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Co je integrované povolování?</a:t>
            </a:r>
          </a:p>
          <a:p>
            <a:r>
              <a:rPr lang="cs-CZ" sz="2400" b="1" dirty="0" smtClean="0">
                <a:solidFill>
                  <a:schemeClr val="accent3"/>
                </a:solidFill>
              </a:rPr>
              <a:t>Proces upravený v zák. č. </a:t>
            </a:r>
            <a:r>
              <a:rPr lang="cs-CZ" sz="2400" b="1" dirty="0">
                <a:solidFill>
                  <a:schemeClr val="accent3"/>
                </a:solidFill>
              </a:rPr>
              <a:t>76/2002 Sb., </a:t>
            </a:r>
            <a:r>
              <a:rPr lang="cs-CZ" sz="2400" b="1" dirty="0" smtClean="0">
                <a:solidFill>
                  <a:schemeClr val="accent3"/>
                </a:solidFill>
              </a:rPr>
              <a:t>o </a:t>
            </a:r>
            <a:r>
              <a:rPr lang="cs-CZ" sz="2400" b="1" dirty="0">
                <a:solidFill>
                  <a:schemeClr val="accent3"/>
                </a:solidFill>
              </a:rPr>
              <a:t>integrované prevenci a o omezování znečištění, o integrovaném registru znečišťování a o změně některých zákonů (zákon o integrované prevenci)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" y="368375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Preventivní nástroj unijního původu, odlišný od </a:t>
            </a:r>
            <a:r>
              <a:rPr lang="cs-CZ" sz="2000" i="1" dirty="0" smtClean="0"/>
              <a:t>end-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pipe</a:t>
            </a:r>
            <a:r>
              <a:rPr lang="cs-CZ" sz="2000" dirty="0" smtClean="0"/>
              <a:t> </a:t>
            </a:r>
            <a:r>
              <a:rPr lang="cs-CZ" sz="2000" b="1" dirty="0" smtClean="0"/>
              <a:t>regulace nebo  ekonomických nástrojů typu emisních povolenek. 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C00000"/>
                </a:solidFill>
              </a:rPr>
              <a:t>Správní </a:t>
            </a:r>
            <a:r>
              <a:rPr lang="cs-CZ" sz="2000" b="1" u="sng" dirty="0" smtClean="0">
                <a:solidFill>
                  <a:srgbClr val="C00000"/>
                </a:solidFill>
              </a:rPr>
              <a:t>rozhodnutí vydávané ve správním řízení</a:t>
            </a:r>
            <a:endParaRPr lang="cs-CZ" sz="2000" b="1" u="sng" dirty="0">
              <a:solidFill>
                <a:srgbClr val="C00000"/>
              </a:solidFill>
            </a:endParaRPr>
          </a:p>
          <a:p>
            <a:r>
              <a:rPr lang="cs-CZ" sz="2000" b="1" dirty="0" smtClean="0"/>
              <a:t>- kterým </a:t>
            </a:r>
            <a:r>
              <a:rPr lang="cs-CZ" sz="2000" b="1" dirty="0"/>
              <a:t>se </a:t>
            </a:r>
            <a:r>
              <a:rPr lang="cs-CZ" sz="2000" b="1" dirty="0">
                <a:solidFill>
                  <a:srgbClr val="C00000"/>
                </a:solidFill>
              </a:rPr>
              <a:t>stanoví podmínky k provozu zařízení</a:t>
            </a:r>
          </a:p>
          <a:p>
            <a:r>
              <a:rPr lang="cs-CZ" sz="2000" b="1" dirty="0" smtClean="0"/>
              <a:t>- </a:t>
            </a:r>
            <a:r>
              <a:rPr lang="cs-CZ" sz="2000" b="1" dirty="0"/>
              <a:t>a které se vydává </a:t>
            </a:r>
            <a:r>
              <a:rPr lang="cs-CZ" sz="2000" b="1" dirty="0">
                <a:solidFill>
                  <a:srgbClr val="C00000"/>
                </a:solidFill>
              </a:rPr>
              <a:t>namísto rozhodnutí, stanovisek, vyjádření a </a:t>
            </a:r>
            <a:r>
              <a:rPr lang="cs-CZ" sz="2000" b="1" dirty="0" smtClean="0">
                <a:solidFill>
                  <a:srgbClr val="C00000"/>
                </a:solidFill>
              </a:rPr>
              <a:t>souhlasů vydávaných </a:t>
            </a:r>
            <a:r>
              <a:rPr lang="cs-CZ" sz="2000" b="1" dirty="0">
                <a:solidFill>
                  <a:srgbClr val="C00000"/>
                </a:solidFill>
              </a:rPr>
              <a:t>podle zvláštních právních předpisů </a:t>
            </a:r>
            <a:r>
              <a:rPr lang="cs-CZ" sz="2000" b="1" dirty="0"/>
              <a:t>v oblasti ochrany </a:t>
            </a:r>
            <a:r>
              <a:rPr lang="cs-CZ" sz="2000" b="1" dirty="0" smtClean="0"/>
              <a:t>životního prostředí</a:t>
            </a:r>
            <a:r>
              <a:rPr lang="cs-CZ" sz="2000" b="1" dirty="0"/>
              <a:t>, ochrany veřejného zdraví a v oblasti zemědělství</a:t>
            </a:r>
            <a:r>
              <a:rPr lang="cs-CZ" sz="2000" b="1" dirty="0" smtClean="0"/>
              <a:t>, </a:t>
            </a:r>
            <a:r>
              <a:rPr lang="cs-CZ" sz="2000" b="1" dirty="0">
                <a:solidFill>
                  <a:srgbClr val="C00000"/>
                </a:solidFill>
              </a:rPr>
              <a:t>pokud to tyto předpisy </a:t>
            </a:r>
            <a:r>
              <a:rPr lang="cs-CZ" sz="2000" b="1" dirty="0" smtClean="0">
                <a:solidFill>
                  <a:srgbClr val="C00000"/>
                </a:solidFill>
              </a:rPr>
              <a:t>umožňují.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Principy IPPC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7260" y="983417"/>
            <a:ext cx="77768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Integrace</a:t>
            </a:r>
            <a:r>
              <a:rPr lang="cs-CZ" sz="1600" b="1" dirty="0">
                <a:solidFill>
                  <a:srgbClr val="FF0000"/>
                </a:solidFill>
              </a:rPr>
              <a:t>:</a:t>
            </a:r>
          </a:p>
          <a:p>
            <a:r>
              <a:rPr lang="cs-CZ" sz="1200" b="1" dirty="0" smtClean="0"/>
              <a:t>	Jednotný </a:t>
            </a:r>
            <a:r>
              <a:rPr lang="cs-CZ" sz="1200" b="1" dirty="0"/>
              <a:t>přístup ke stanovování podmínek IP v rámci EU.</a:t>
            </a:r>
          </a:p>
          <a:p>
            <a:r>
              <a:rPr lang="cs-CZ" sz="1200" b="1" dirty="0" smtClean="0"/>
              <a:t>	Hodnocení </a:t>
            </a:r>
            <a:r>
              <a:rPr lang="cs-CZ" sz="1200" b="1" dirty="0"/>
              <a:t>vlivu provozu zařízení na ŽP jako celku.</a:t>
            </a:r>
          </a:p>
          <a:p>
            <a:r>
              <a:rPr lang="cs-CZ" sz="1200" b="1" dirty="0" smtClean="0"/>
              <a:t>	Přechod </a:t>
            </a:r>
            <a:r>
              <a:rPr lang="cs-CZ" sz="1200" b="1" dirty="0"/>
              <a:t>od samostatné ochrany jednotlivých složek ŽP k ochraně ŽP jako celku.</a:t>
            </a:r>
          </a:p>
          <a:p>
            <a:endParaRPr lang="cs-CZ" sz="1200" b="1" dirty="0"/>
          </a:p>
          <a:p>
            <a:r>
              <a:rPr lang="cs-CZ" sz="1600" b="1" dirty="0" smtClean="0">
                <a:solidFill>
                  <a:srgbClr val="FF0000"/>
                </a:solidFill>
              </a:rPr>
              <a:t>Jedno </a:t>
            </a:r>
            <a:r>
              <a:rPr lang="cs-CZ" sz="1600" b="1" dirty="0">
                <a:solidFill>
                  <a:srgbClr val="FF0000"/>
                </a:solidFill>
              </a:rPr>
              <a:t>povolení, jedno povolovací místo:</a:t>
            </a:r>
          </a:p>
          <a:p>
            <a:r>
              <a:rPr lang="cs-CZ" sz="1200" b="1" dirty="0" smtClean="0"/>
              <a:t>	Povolení </a:t>
            </a:r>
            <a:r>
              <a:rPr lang="cs-CZ" sz="1200" b="1" dirty="0"/>
              <a:t>vydávají krajské úřady – jsou koordinátory jednotlivých specializovaných stanovisek k ochraně </a:t>
            </a:r>
            <a:r>
              <a:rPr lang="cs-CZ" sz="1200" b="1" dirty="0" smtClean="0"/>
              <a:t>	ŽP </a:t>
            </a:r>
            <a:r>
              <a:rPr lang="cs-CZ" sz="1200" b="1" dirty="0"/>
              <a:t>a zdraví člověka.</a:t>
            </a:r>
          </a:p>
          <a:p>
            <a:r>
              <a:rPr lang="cs-CZ" sz="1200" b="1" dirty="0" smtClean="0"/>
              <a:t>	Povolení </a:t>
            </a:r>
            <a:r>
              <a:rPr lang="cs-CZ" sz="1200" b="1" dirty="0"/>
              <a:t>nahradí více rozhodnutí, vyjádření a souhlasů, vyžadovaných pro stavební povolení.</a:t>
            </a:r>
          </a:p>
          <a:p>
            <a:endParaRPr lang="cs-CZ" sz="1200" b="1" dirty="0" smtClean="0"/>
          </a:p>
          <a:p>
            <a:r>
              <a:rPr lang="cs-CZ" sz="1600" b="1" dirty="0" smtClean="0">
                <a:solidFill>
                  <a:srgbClr val="FF0000"/>
                </a:solidFill>
              </a:rPr>
              <a:t>Subsidiarita</a:t>
            </a:r>
            <a:r>
              <a:rPr lang="cs-CZ" sz="1600" b="1" dirty="0">
                <a:solidFill>
                  <a:srgbClr val="FF0000"/>
                </a:solidFill>
              </a:rPr>
              <a:t>:</a:t>
            </a:r>
          </a:p>
          <a:p>
            <a:r>
              <a:rPr lang="cs-CZ" sz="1200" b="1" dirty="0" smtClean="0"/>
              <a:t>	Přenášení </a:t>
            </a:r>
            <a:r>
              <a:rPr lang="cs-CZ" sz="1200" b="1" dirty="0"/>
              <a:t>rozhodovací pravomoci na nejnižší možnou úroveň.</a:t>
            </a:r>
          </a:p>
          <a:p>
            <a:r>
              <a:rPr lang="cs-CZ" sz="1200" b="1" dirty="0" smtClean="0"/>
              <a:t>	Důraz </a:t>
            </a:r>
            <a:r>
              <a:rPr lang="cs-CZ" sz="1200" b="1" dirty="0"/>
              <a:t>je kladen na regionální rozhodování a zodpovědnost za kvalitu životního prostředí v místě </a:t>
            </a:r>
            <a:r>
              <a:rPr lang="cs-CZ" sz="1200" b="1" dirty="0" smtClean="0"/>
              <a:t>	působení </a:t>
            </a:r>
            <a:r>
              <a:rPr lang="cs-CZ" sz="1200" b="1" dirty="0"/>
              <a:t>daného zařízení.</a:t>
            </a:r>
          </a:p>
          <a:p>
            <a:endParaRPr lang="cs-CZ" sz="1200" b="1" dirty="0" smtClean="0"/>
          </a:p>
          <a:p>
            <a:r>
              <a:rPr lang="cs-CZ" sz="1600" b="1" dirty="0" smtClean="0">
                <a:solidFill>
                  <a:srgbClr val="FF0000"/>
                </a:solidFill>
              </a:rPr>
              <a:t>Dialog </a:t>
            </a:r>
            <a:r>
              <a:rPr lang="cs-CZ" sz="1600" b="1" dirty="0">
                <a:solidFill>
                  <a:srgbClr val="FF0000"/>
                </a:solidFill>
              </a:rPr>
              <a:t>a vyjednávání:</a:t>
            </a:r>
          </a:p>
          <a:p>
            <a:r>
              <a:rPr lang="cs-CZ" sz="1200" b="1" dirty="0" smtClean="0"/>
              <a:t>	Používá </a:t>
            </a:r>
            <a:r>
              <a:rPr lang="cs-CZ" sz="1200" b="1" dirty="0"/>
              <a:t>se při stanovení konkrétních podmínek povolení provozu mezi povolovacím úřadem  a </a:t>
            </a:r>
            <a:r>
              <a:rPr lang="cs-CZ" sz="1200" b="1" dirty="0" smtClean="0"/>
              <a:t>	provozovatelem. </a:t>
            </a:r>
            <a:r>
              <a:rPr lang="cs-CZ" sz="1200" b="1" dirty="0"/>
              <a:t>Zákon o IPPC je často přezdíván jako zákon o vyjednávání.</a:t>
            </a:r>
          </a:p>
          <a:p>
            <a:endParaRPr lang="cs-CZ" sz="1200" b="1" dirty="0" smtClean="0"/>
          </a:p>
          <a:p>
            <a:r>
              <a:rPr lang="cs-CZ" sz="1600" b="1" dirty="0" smtClean="0">
                <a:solidFill>
                  <a:srgbClr val="FF0000"/>
                </a:solidFill>
              </a:rPr>
              <a:t>Transparentnost</a:t>
            </a:r>
            <a:r>
              <a:rPr lang="cs-CZ" sz="1600" b="1" dirty="0">
                <a:solidFill>
                  <a:srgbClr val="FF0000"/>
                </a:solidFill>
              </a:rPr>
              <a:t>:</a:t>
            </a:r>
          </a:p>
          <a:p>
            <a:r>
              <a:rPr lang="cs-CZ" sz="1200" b="1" dirty="0" smtClean="0"/>
              <a:t>	Možnost </a:t>
            </a:r>
            <a:r>
              <a:rPr lang="cs-CZ" sz="1200" b="1" dirty="0"/>
              <a:t>aktivní spoluúčasti veřejnosti na procesu stanovování podmínek povolení provozu.</a:t>
            </a:r>
          </a:p>
          <a:p>
            <a:endParaRPr lang="cs-CZ" sz="1200" b="1" dirty="0" smtClean="0"/>
          </a:p>
          <a:p>
            <a:r>
              <a:rPr lang="cs-CZ" sz="1600" b="1" dirty="0" smtClean="0">
                <a:solidFill>
                  <a:srgbClr val="FF0000"/>
                </a:solidFill>
              </a:rPr>
              <a:t>Harmonizace </a:t>
            </a:r>
            <a:r>
              <a:rPr lang="cs-CZ" sz="1600" b="1" dirty="0">
                <a:solidFill>
                  <a:srgbClr val="FF0000"/>
                </a:solidFill>
              </a:rPr>
              <a:t>složkových limitů a parametrů: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1200" b="1" dirty="0" smtClean="0"/>
              <a:t>	Složkové </a:t>
            </a:r>
            <a:r>
              <a:rPr lang="cs-CZ" sz="1200" b="1" dirty="0"/>
              <a:t>emisní limity a limity </a:t>
            </a:r>
            <a:r>
              <a:rPr lang="cs-CZ" sz="1200" b="1" dirty="0" smtClean="0"/>
              <a:t>BAT </a:t>
            </a:r>
            <a:r>
              <a:rPr lang="cs-CZ" sz="1200" b="1" dirty="0"/>
              <a:t>se někdy liší.</a:t>
            </a:r>
          </a:p>
          <a:p>
            <a:r>
              <a:rPr lang="cs-CZ" sz="1200" b="1" dirty="0" smtClean="0"/>
              <a:t>	Předepsané </a:t>
            </a:r>
            <a:r>
              <a:rPr lang="cs-CZ" sz="1200" b="1" dirty="0"/>
              <a:t>emisní limitní hodnoty v integrovaném povolení nesmí složkové limity zmírňovat a umožnit </a:t>
            </a:r>
            <a:r>
              <a:rPr lang="cs-CZ" sz="1200" b="1" dirty="0" smtClean="0"/>
              <a:t>	jejich </a:t>
            </a:r>
            <a:r>
              <a:rPr lang="cs-CZ" sz="1200" b="1" dirty="0"/>
              <a:t>nedodržování.</a:t>
            </a:r>
          </a:p>
          <a:p>
            <a:r>
              <a:rPr lang="cs-CZ" sz="1200" b="1" dirty="0" smtClean="0"/>
              <a:t>	Nelze </a:t>
            </a:r>
            <a:r>
              <a:rPr lang="cs-CZ" sz="1200" b="1" dirty="0"/>
              <a:t>předepisovat  žádné techniky nebo konkrétní technologie, ale pokud se výhradně uvedou v </a:t>
            </a:r>
            <a:r>
              <a:rPr lang="cs-CZ" sz="1200" b="1" dirty="0" smtClean="0"/>
              <a:t>	rozhodnutí </a:t>
            </a:r>
            <a:r>
              <a:rPr lang="cs-CZ" sz="1200" b="1" dirty="0"/>
              <a:t>o integrovaném povolení, jsou takové podmínky závazné. Pokud se  provozovatel rozhodne </a:t>
            </a:r>
            <a:r>
              <a:rPr lang="cs-CZ" sz="1200" b="1" dirty="0" smtClean="0"/>
              <a:t>	pro </a:t>
            </a:r>
            <a:r>
              <a:rPr lang="cs-CZ" sz="1200" b="1" dirty="0"/>
              <a:t>změnu technologie, je nucen žádat o změnu povolení příslušný krajský úřad.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7396" y="227687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co se povoluje?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216332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Kategorie činností:</a:t>
            </a:r>
          </a:p>
          <a:p>
            <a:endParaRPr lang="cs-CZ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Energetika</a:t>
            </a:r>
            <a:endParaRPr lang="cs-CZ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Výroba </a:t>
            </a:r>
            <a:r>
              <a:rPr lang="cs-CZ" sz="2800" b="1" dirty="0"/>
              <a:t>a zpracování kovů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Zpracování </a:t>
            </a:r>
            <a:r>
              <a:rPr lang="cs-CZ" sz="2800" b="1" dirty="0"/>
              <a:t>nerostů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Chemický </a:t>
            </a:r>
            <a:r>
              <a:rPr lang="cs-CZ" sz="2800" b="1" dirty="0"/>
              <a:t>průmysl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Nakládání </a:t>
            </a:r>
            <a:r>
              <a:rPr lang="cs-CZ" sz="2800" b="1" dirty="0"/>
              <a:t>s odpady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Ostatní </a:t>
            </a:r>
            <a:r>
              <a:rPr lang="cs-CZ" sz="2800" b="1" dirty="0"/>
              <a:t>průmyslové činnosti</a:t>
            </a:r>
          </a:p>
        </p:txBody>
      </p:sp>
    </p:spTree>
    <p:extLst>
      <p:ext uri="{BB962C8B-B14F-4D97-AF65-F5344CB8AC3E}">
        <p14:creationId xmlns:p14="http://schemas.microsoft.com/office/powerpoint/2010/main" val="3801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smysl a účel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2383" y="4909805"/>
            <a:ext cx="832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4"/>
              </a:rPr>
              <a:t>http://www.ceskatelevize.cz/ct24/regiony/302143-vitkovicke-strojirny-prijmou-desitky-lidi-z-uzavrene-ocelarny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772816"/>
            <a:ext cx="5630763" cy="31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co nahrazuje?</a:t>
            </a:r>
            <a:endParaRPr lang="cs-CZ" sz="4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" y="116632"/>
            <a:ext cx="8361918" cy="55446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585512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www.mzp.cz/ippc/ippc4.nsf/appliances.xsp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92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povinnost? 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4174" y="2275917"/>
            <a:ext cx="84062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Povinně: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Zařízení</a:t>
            </a:r>
            <a:r>
              <a:rPr lang="cs-CZ" sz="2400" dirty="0"/>
              <a:t>, ve kterém probíhá</a:t>
            </a:r>
          </a:p>
          <a:p>
            <a:r>
              <a:rPr lang="cs-CZ" sz="2400" dirty="0" smtClean="0"/>
              <a:t>- jedna </a:t>
            </a:r>
            <a:r>
              <a:rPr lang="cs-CZ" sz="2400" dirty="0"/>
              <a:t>či více průmyslových činností vymezených </a:t>
            </a:r>
            <a:r>
              <a:rPr lang="cs-CZ" sz="2400" b="1" dirty="0">
                <a:solidFill>
                  <a:srgbClr val="C00000"/>
                </a:solidFill>
              </a:rPr>
              <a:t>v příloze č. 1 zákona</a:t>
            </a:r>
            <a:r>
              <a:rPr lang="cs-CZ" sz="2400" dirty="0"/>
              <a:t>,</a:t>
            </a:r>
          </a:p>
          <a:p>
            <a:r>
              <a:rPr lang="cs-CZ" sz="2400" dirty="0" smtClean="0"/>
              <a:t>- </a:t>
            </a:r>
            <a:r>
              <a:rPr lang="cs-CZ" sz="2400" b="1" dirty="0" smtClean="0">
                <a:solidFill>
                  <a:srgbClr val="C00000"/>
                </a:solidFill>
              </a:rPr>
              <a:t>související činnosti </a:t>
            </a:r>
            <a:r>
              <a:rPr lang="cs-CZ" sz="2400" dirty="0" smtClean="0"/>
              <a:t>v </a:t>
            </a:r>
            <a:r>
              <a:rPr lang="cs-CZ" sz="2400" dirty="0"/>
              <a:t>dotčeném </a:t>
            </a:r>
            <a:r>
              <a:rPr lang="cs-CZ" sz="2400" dirty="0" smtClean="0"/>
              <a:t>místě, které by mohly </a:t>
            </a:r>
            <a:r>
              <a:rPr lang="cs-CZ" sz="2400" dirty="0"/>
              <a:t>ovlivnit emise a </a:t>
            </a:r>
            <a:r>
              <a:rPr lang="cs-CZ" sz="2400" dirty="0" smtClean="0"/>
              <a:t>znečištění,</a:t>
            </a:r>
            <a:endParaRPr lang="cs-CZ" sz="2400" dirty="0"/>
          </a:p>
          <a:p>
            <a:r>
              <a:rPr lang="cs-CZ" sz="2400" dirty="0" smtClean="0"/>
              <a:t>- ne výzkum, vývoj </a:t>
            </a:r>
            <a:r>
              <a:rPr lang="cs-CZ" sz="2400" dirty="0"/>
              <a:t>a zkoušení </a:t>
            </a:r>
            <a:r>
              <a:rPr lang="cs-CZ" sz="2400" dirty="0" smtClean="0"/>
              <a:t>nových výrobků </a:t>
            </a:r>
            <a:r>
              <a:rPr lang="cs-CZ" sz="2400" dirty="0"/>
              <a:t>a </a:t>
            </a:r>
            <a:r>
              <a:rPr lang="cs-CZ" sz="2400" dirty="0" smtClean="0"/>
              <a:t>procesů</a:t>
            </a:r>
          </a:p>
          <a:p>
            <a:endParaRPr lang="cs-CZ" sz="2400" dirty="0" smtClean="0"/>
          </a:p>
          <a:p>
            <a:r>
              <a:rPr lang="cs-CZ" sz="2400" b="1" dirty="0">
                <a:solidFill>
                  <a:srgbClr val="00B050"/>
                </a:solidFill>
              </a:rPr>
              <a:t>Dobrovolně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zařízení</a:t>
            </a:r>
            <a:r>
              <a:rPr lang="cs-CZ" sz="2400" dirty="0"/>
              <a:t>, ve kterém neprobíhá žádná činnost uvedená v příloze č. </a:t>
            </a:r>
            <a:r>
              <a:rPr lang="cs-CZ" sz="2400" dirty="0" smtClean="0"/>
              <a:t>1 zákona</a:t>
            </a:r>
          </a:p>
          <a:p>
            <a:pPr marL="342900" indent="-342900"/>
            <a:endParaRPr lang="cs-CZ" sz="2400" dirty="0" smtClean="0"/>
          </a:p>
          <a:p>
            <a:pPr marL="342900" indent="-342900"/>
            <a:r>
              <a:rPr lang="cs-CZ" sz="2400" dirty="0" smtClean="0"/>
              <a:t> důvody pro/proti?</a:t>
            </a:r>
          </a:p>
          <a:p>
            <a:r>
              <a:rPr lang="cs-CZ" sz="2400" dirty="0" smtClean="0"/>
              <a:t>			</a:t>
            </a:r>
            <a:endParaRPr lang="cs-CZ" sz="24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216333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Může být integrované povolení vydáno i pro zařízení, pro které není </a:t>
            </a:r>
            <a:r>
              <a:rPr lang="cs-CZ" sz="2400" b="1" dirty="0" smtClean="0"/>
              <a:t>ze zákona </a:t>
            </a:r>
            <a:r>
              <a:rPr lang="cs-CZ" sz="2400" b="1" dirty="0"/>
              <a:t>povinné?</a:t>
            </a:r>
          </a:p>
        </p:txBody>
      </p:sp>
    </p:spTree>
    <p:extLst>
      <p:ext uri="{BB962C8B-B14F-4D97-AF65-F5344CB8AC3E}">
        <p14:creationId xmlns:p14="http://schemas.microsoft.com/office/powerpoint/2010/main" val="36922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co nahrazuje?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7524" y="1628800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Povolení, závazná stanoviska a stanoviska podle:</a:t>
            </a:r>
          </a:p>
          <a:p>
            <a:endParaRPr lang="cs-CZ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/>
                </a:solidFill>
              </a:rPr>
              <a:t>Vodní </a:t>
            </a:r>
            <a:r>
              <a:rPr lang="cs-CZ" sz="2000" b="1" dirty="0">
                <a:solidFill>
                  <a:schemeClr val="accent3"/>
                </a:solidFill>
              </a:rPr>
              <a:t>zákon (§ 126 odst. </a:t>
            </a:r>
            <a:r>
              <a:rPr lang="cs-CZ" sz="2000" b="1" dirty="0" smtClean="0">
                <a:solidFill>
                  <a:schemeClr val="accent3"/>
                </a:solidFill>
              </a:rPr>
              <a:t>5)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/>
                </a:solidFill>
              </a:rPr>
              <a:t>Zákon o </a:t>
            </a:r>
            <a:r>
              <a:rPr lang="cs-CZ" sz="2000" b="1" dirty="0">
                <a:solidFill>
                  <a:schemeClr val="accent3"/>
                </a:solidFill>
              </a:rPr>
              <a:t>ochraně ovzduší (§ 40 odst. </a:t>
            </a:r>
            <a:r>
              <a:rPr lang="cs-CZ" sz="2000" b="1" dirty="0" smtClean="0">
                <a:solidFill>
                  <a:schemeClr val="accent3"/>
                </a:solidFill>
              </a:rPr>
              <a:t>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/>
                </a:solidFill>
              </a:rPr>
              <a:t>Zákon </a:t>
            </a:r>
            <a:r>
              <a:rPr lang="cs-CZ" sz="2000" b="1" dirty="0">
                <a:solidFill>
                  <a:schemeClr val="accent3"/>
                </a:solidFill>
              </a:rPr>
              <a:t>o odpadech (§ 82 odst. </a:t>
            </a:r>
            <a:r>
              <a:rPr lang="cs-CZ" sz="2000" b="1" dirty="0" smtClean="0">
                <a:solidFill>
                  <a:schemeClr val="accent3"/>
                </a:solidFill>
              </a:rPr>
              <a:t>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accent3"/>
                </a:solidFill>
              </a:rPr>
              <a:t>Lázeňský zákon (§ 37 odst. </a:t>
            </a:r>
            <a:r>
              <a:rPr lang="cs-CZ" sz="2000" b="1" dirty="0" smtClean="0">
                <a:solidFill>
                  <a:schemeClr val="accent3"/>
                </a:solidFill>
              </a:rPr>
              <a:t>6</a:t>
            </a:r>
            <a:r>
              <a:rPr lang="cs-CZ" sz="2400" b="1" dirty="0" smtClean="0">
                <a:solidFill>
                  <a:schemeClr val="accent3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3"/>
                </a:solidFill>
              </a:rPr>
              <a:t>Zákon o ochraně </a:t>
            </a:r>
            <a:r>
              <a:rPr lang="cs-CZ" sz="2400" b="1" dirty="0">
                <a:solidFill>
                  <a:schemeClr val="accent3"/>
                </a:solidFill>
              </a:rPr>
              <a:t>veřejného zdraví (§ 31 odst. </a:t>
            </a:r>
            <a:r>
              <a:rPr lang="cs-CZ" sz="2400" b="1" dirty="0" smtClean="0">
                <a:solidFill>
                  <a:schemeClr val="accent3"/>
                </a:solidFill>
              </a:rPr>
              <a:t>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chemeClr val="accent3"/>
                </a:solidFill>
              </a:rPr>
              <a:t>Veterinární zákon (§ </a:t>
            </a:r>
            <a:r>
              <a:rPr lang="cs-CZ" sz="2400" b="1" dirty="0" smtClean="0">
                <a:solidFill>
                  <a:schemeClr val="accent3"/>
                </a:solidFill>
              </a:rPr>
              <a:t>77a)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/>
          </a:p>
          <a:p>
            <a:r>
              <a:rPr lang="cs-CZ" sz="2400" b="1" dirty="0" smtClean="0"/>
              <a:t>Např. povolení k nakládání s vodami, povolení k provozu stacionárního zdroje </a:t>
            </a:r>
            <a:r>
              <a:rPr lang="cs-CZ" sz="2400" b="1" dirty="0" smtClean="0"/>
              <a:t>znečištění, povolení k provozování zařízení pro nakládání s odpady, povolení o výjimce z hlukových limitů</a:t>
            </a:r>
            <a:endParaRPr lang="cs-CZ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 smtClean="0"/>
          </a:p>
          <a:p>
            <a:endParaRPr lang="cs-CZ" sz="2800" b="1" dirty="0"/>
          </a:p>
          <a:p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60212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Přechodná ustanovení – pokrývání již existujících zařízení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379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ÚSES</a:t>
            </a:r>
          </a:p>
          <a:p>
            <a:pPr marL="0" indent="0" algn="just">
              <a:buNone/>
            </a:pPr>
            <a:r>
              <a:rPr lang="cs-CZ" dirty="0"/>
              <a:t>Územní systém ekologické stability </a:t>
            </a:r>
            <a:r>
              <a:rPr lang="cs-CZ" dirty="0" smtClean="0"/>
              <a:t>-</a:t>
            </a:r>
            <a:r>
              <a:rPr lang="cs-CZ" dirty="0"/>
              <a:t> vzájemně propojený soubor přirozených i pozměněných, avšak přírodě blízkých ekosystémů, které udržují přírodní rovnováhu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Nadregionální – Regionální - Místní</a:t>
            </a:r>
          </a:p>
          <a:p>
            <a:pPr marL="0" indent="0" algn="just">
              <a:buNone/>
            </a:pPr>
            <a:r>
              <a:rPr lang="cs-CZ" b="1" dirty="0"/>
              <a:t>Skladebné části ÚSES</a:t>
            </a:r>
          </a:p>
          <a:p>
            <a:pPr marL="0" indent="0" algn="just">
              <a:buNone/>
            </a:pPr>
            <a:r>
              <a:rPr lang="cs-CZ" dirty="0" smtClean="0"/>
              <a:t>Biocentrum – Biokoridor – Interakční prvek</a:t>
            </a:r>
          </a:p>
          <a:p>
            <a:pPr marL="0" indent="0" algn="just">
              <a:buNone/>
            </a:pPr>
            <a:r>
              <a:rPr lang="cs-CZ" b="1" dirty="0"/>
              <a:t>Plán ÚSES</a:t>
            </a:r>
            <a:r>
              <a:rPr lang="cs-CZ" dirty="0"/>
              <a:t> je podkladem pro projekty systémů ekologické stability, provádění pozemkových úprav, zpracování </a:t>
            </a:r>
            <a:r>
              <a:rPr lang="cs-CZ" u="sng" dirty="0"/>
              <a:t>územně plánovací dokumentace</a:t>
            </a:r>
            <a:r>
              <a:rPr lang="cs-CZ" dirty="0"/>
              <a:t>, lesní hospodářské plány, vodohospodářské a jiné dokumenty ochrany a obnovy krajiny.</a:t>
            </a:r>
            <a:endParaRPr lang="cs-CZ" dirty="0" smtClean="0"/>
          </a:p>
          <a:p>
            <a:pPr marL="0" indent="0" algn="just">
              <a:buNone/>
            </a:pPr>
            <a:endParaRPr lang="cs-CZ" b="1" dirty="0"/>
          </a:p>
        </p:txBody>
      </p:sp>
      <p:pic>
        <p:nvPicPr>
          <p:cNvPr id="11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co nahrazuje?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628800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Stanovené </a:t>
            </a:r>
            <a:r>
              <a:rPr lang="cs-CZ" sz="2800" dirty="0"/>
              <a:t>emisní limity </a:t>
            </a:r>
            <a:r>
              <a:rPr lang="cs-CZ" sz="2800" dirty="0" smtClean="0"/>
              <a:t>nesmí </a:t>
            </a:r>
            <a:r>
              <a:rPr lang="cs-CZ" sz="2800" dirty="0"/>
              <a:t>být </a:t>
            </a:r>
            <a:r>
              <a:rPr lang="cs-CZ" sz="2800" dirty="0" smtClean="0"/>
              <a:t>mírnější </a:t>
            </a:r>
            <a:r>
              <a:rPr lang="cs-CZ" sz="2800" dirty="0"/>
              <a:t>než emisní limity, které by jinak byly stanoveny podle zvláštních právních předpisů</a:t>
            </a:r>
            <a:r>
              <a:rPr lang="cs-CZ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000" i="1" dirty="0"/>
              <a:t>Stanovení přísnějších limitů na odtoku </a:t>
            </a:r>
            <a:r>
              <a:rPr lang="pl-PL" sz="2000" i="1" dirty="0" smtClean="0"/>
              <a:t>ze </a:t>
            </a:r>
            <a:r>
              <a:rPr lang="cs-CZ" sz="2000" i="1" dirty="0"/>
              <a:t>zařízení do kanalizace bez přihlédnutí k již vybudované ČOV by pro životní prostředí bylo naopak zatěžující, neboť v konečném důsledku, jak již uvedl žalovaný, by znamenalo nutnost „předčištění vypouštěných vod“, tj. vybudování vlastního čistícího objektu (se spotřebou surovin a energie) a nejen nevyužití plné efektivity stávající ČOV, ale narušení i samotného procesu čištění, založeného na složení odpadních vod natékajících na čistírnu</a:t>
            </a:r>
            <a:r>
              <a:rPr lang="cs-CZ" sz="2000" i="1" dirty="0" smtClean="0"/>
              <a:t>. </a:t>
            </a:r>
            <a:r>
              <a:rPr lang="cs-CZ" sz="2000" dirty="0" smtClean="0"/>
              <a:t>(rozsudek NSS ze dne </a:t>
            </a:r>
            <a:r>
              <a:rPr lang="pt-BR" sz="2000" dirty="0"/>
              <a:t>23. 1. 2014, č. j. 9 As </a:t>
            </a:r>
            <a:r>
              <a:rPr lang="pt-BR" sz="2000" dirty="0" smtClean="0"/>
              <a:t>37/2013-47</a:t>
            </a:r>
            <a:r>
              <a:rPr lang="cs-CZ" sz="2000" dirty="0" smtClean="0"/>
              <a:t>).</a:t>
            </a:r>
            <a:endParaRPr lang="cs-CZ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 smtClean="0"/>
          </a:p>
          <a:p>
            <a:endParaRPr lang="cs-CZ" sz="2800" b="1" dirty="0"/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400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IPPC – kdy je třeba doložit?</a:t>
            </a:r>
            <a:endParaRPr lang="cs-CZ" sz="4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3119" y="1382947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2400" dirty="0"/>
              <a:t>V jaké fázi realizace záměru je investor povinen požádat o integrované povolení</a:t>
            </a:r>
            <a:r>
              <a:rPr lang="cs-CZ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/>
            <a:r>
              <a:rPr lang="cs-CZ" sz="1400" b="1" dirty="0"/>
              <a:t>§ </a:t>
            </a:r>
            <a:r>
              <a:rPr lang="cs-CZ" sz="1400" b="1" dirty="0" smtClean="0"/>
              <a:t>45</a:t>
            </a:r>
            <a:endParaRPr lang="cs-CZ" sz="1400" b="1" dirty="0"/>
          </a:p>
          <a:p>
            <a:pPr algn="just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>
                <a:solidFill>
                  <a:srgbClr val="FF0000"/>
                </a:solidFill>
              </a:rPr>
              <a:t>1) Práva a povinnosti vyplývající ze stavebního povolení, nebo společného povolení, kterým se stavba umisťuje a povoluje, vydaného pro zařízení podle zvláštního právního </a:t>
            </a:r>
            <a:r>
              <a:rPr lang="cs-CZ" sz="1400" b="1" dirty="0" smtClean="0">
                <a:solidFill>
                  <a:srgbClr val="FF0000"/>
                </a:solidFill>
              </a:rPr>
              <a:t>předpisu </a:t>
            </a:r>
            <a:r>
              <a:rPr lang="cs-CZ" sz="1400" b="1" dirty="0">
                <a:solidFill>
                  <a:srgbClr val="FF0000"/>
                </a:solidFill>
              </a:rPr>
              <a:t>lze vykonávat nejdříve ode dne právní moci integrovaného povolení.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 smtClean="0"/>
              <a:t>(</a:t>
            </a:r>
            <a:r>
              <a:rPr lang="cs-CZ" sz="1400" dirty="0"/>
              <a:t>2) Provozovatel zařízení, který podal žádost o stavební povolení pro zařízení do 31. prosince 2002 a do tohoto data nebylo pro zařízení vydáno stavební povolení, musí doložit integrované povolení současně s návrhem, na základě kterého má být započato s užíváním stavby podle zvláštního právního předpisu24). Tímto návrhem se rozumí žádost o povolení k předčasnému užívání stavby, žádost o souhlas se zkušebním provozem a návrh na zahájení kolaudačního řízení.</a:t>
            </a:r>
          </a:p>
          <a:p>
            <a:pPr algn="just"/>
            <a:r>
              <a:rPr lang="cs-CZ" sz="1400" dirty="0" smtClean="0"/>
              <a:t>(</a:t>
            </a:r>
            <a:r>
              <a:rPr lang="cs-CZ" sz="1400" dirty="0"/>
              <a:t>3) </a:t>
            </a:r>
            <a:r>
              <a:rPr lang="cs-CZ" sz="1400" b="1" dirty="0">
                <a:solidFill>
                  <a:srgbClr val="FF0000"/>
                </a:solidFill>
              </a:rPr>
              <a:t>Změna zařízení</a:t>
            </a:r>
            <a:r>
              <a:rPr lang="cs-CZ" sz="1400" dirty="0"/>
              <a:t>, která vyžaduje změnu integrovaného povolení, může být uskutečněna pouze na základě pravomocně schválené změny integrovaného povolení podle § 19a. V případě, že se jedná o změnu zařízení, jejíž provedení vyžaduje stavební povolení, nebo společné povolení, kterým se stavba umisťuje a povoluje podle zvláštního právního </a:t>
            </a:r>
            <a:r>
              <a:rPr lang="cs-CZ" sz="1400" dirty="0" smtClean="0"/>
              <a:t>předpisu, </a:t>
            </a:r>
            <a:r>
              <a:rPr lang="cs-CZ" sz="1400" dirty="0"/>
              <a:t>postupuje se </a:t>
            </a:r>
            <a:r>
              <a:rPr lang="cs-CZ" sz="1400" b="1" dirty="0">
                <a:solidFill>
                  <a:srgbClr val="FF0000"/>
                </a:solidFill>
              </a:rPr>
              <a:t>obdobně podle odstavce 1</a:t>
            </a:r>
            <a:r>
              <a:rPr lang="cs-CZ" sz="1400" dirty="0" smtClean="0"/>
              <a:t>.</a:t>
            </a:r>
          </a:p>
          <a:p>
            <a:pPr algn="just"/>
            <a:endParaRPr lang="cs-CZ" sz="1400" b="1" dirty="0" smtClean="0"/>
          </a:p>
          <a:p>
            <a:pPr algn="just"/>
            <a:r>
              <a:rPr lang="cs-CZ" sz="1400" b="1" dirty="0" smtClean="0"/>
              <a:t>§ 4 odst. 1 písm. r)</a:t>
            </a:r>
          </a:p>
          <a:p>
            <a:pPr algn="just"/>
            <a:r>
              <a:rPr lang="cs-CZ" sz="1400" dirty="0"/>
              <a:t>r) údaj o tom, </a:t>
            </a:r>
            <a:r>
              <a:rPr lang="cs-CZ" sz="1400" b="1" dirty="0">
                <a:solidFill>
                  <a:srgbClr val="FF0000"/>
                </a:solidFill>
              </a:rPr>
              <a:t>zda provozovatel žádá o vydání integrovaného povolení před vydáním, nebo po vydání stavebního povolení</a:t>
            </a:r>
            <a:r>
              <a:rPr lang="cs-CZ" sz="1400" dirty="0"/>
              <a:t>, nebo společného povolení, kterým se stavba umisťuje a povoluje, podle zvláštního právního </a:t>
            </a:r>
            <a:r>
              <a:rPr lang="cs-CZ" sz="1400" dirty="0" smtClean="0"/>
              <a:t>předpisu.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498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BAT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82622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Při stanovení závazných podmínek provozu</a:t>
            </a:r>
            <a:r>
              <a:rPr lang="cs-CZ" sz="2800" dirty="0"/>
              <a:t>, zejména emisních limitů, </a:t>
            </a:r>
            <a:r>
              <a:rPr lang="cs-CZ" sz="2800" b="1" dirty="0"/>
              <a:t>úřad vychází z nejlepších dostupných technik</a:t>
            </a:r>
            <a:r>
              <a:rPr lang="cs-CZ" sz="2800" dirty="0"/>
              <a:t> (</a:t>
            </a:r>
            <a:r>
              <a:rPr lang="cs-CZ" sz="2800" b="1" dirty="0"/>
              <a:t>B</a:t>
            </a:r>
            <a:r>
              <a:rPr lang="cs-CZ" sz="2800" dirty="0"/>
              <a:t>est </a:t>
            </a:r>
            <a:r>
              <a:rPr lang="cs-CZ" sz="2800" b="1" dirty="0" err="1"/>
              <a:t>A</a:t>
            </a:r>
            <a:r>
              <a:rPr lang="cs-CZ" sz="2800" dirty="0" err="1"/>
              <a:t>vailable</a:t>
            </a:r>
            <a:r>
              <a:rPr lang="cs-CZ" sz="2800" dirty="0"/>
              <a:t> </a:t>
            </a:r>
            <a:r>
              <a:rPr lang="cs-CZ" sz="2800" b="1" dirty="0" err="1"/>
              <a:t>T</a:t>
            </a:r>
            <a:r>
              <a:rPr lang="cs-CZ" sz="2800" dirty="0" err="1"/>
              <a:t>echniques</a:t>
            </a:r>
            <a:r>
              <a:rPr lang="cs-CZ" sz="2800" dirty="0"/>
              <a:t> - </a:t>
            </a:r>
            <a:r>
              <a:rPr lang="cs-CZ" sz="2800" b="1" dirty="0"/>
              <a:t>BAT</a:t>
            </a:r>
            <a:r>
              <a:rPr lang="cs-CZ" sz="2800" dirty="0"/>
              <a:t>) a </a:t>
            </a:r>
            <a:r>
              <a:rPr lang="cs-CZ" sz="2800" b="1" dirty="0"/>
              <a:t>použije závěry o nejlepších dostupných technikách</a:t>
            </a:r>
            <a:r>
              <a:rPr lang="cs-CZ" sz="2800" dirty="0"/>
              <a:t> (</a:t>
            </a:r>
            <a:r>
              <a:rPr lang="cs-CZ" sz="2800" b="1" u="sng" dirty="0"/>
              <a:t>Závěry o </a:t>
            </a:r>
            <a:r>
              <a:rPr lang="cs-CZ" sz="2800" b="1" u="sng" dirty="0" smtClean="0"/>
              <a:t>BAT – součást BREF</a:t>
            </a:r>
            <a:r>
              <a:rPr lang="cs-CZ" sz="2800" dirty="0" smtClean="0"/>
              <a:t>), </a:t>
            </a:r>
            <a:r>
              <a:rPr lang="cs-CZ" sz="2800" dirty="0"/>
              <a:t>aniž by však předepisoval použití jakékoliv konkrétní metody a technologie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Možnost výjimek:</a:t>
            </a: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odborné </a:t>
            </a:r>
            <a:r>
              <a:rPr lang="cs-CZ" sz="2800" b="1" dirty="0"/>
              <a:t>posouzení</a:t>
            </a:r>
            <a:r>
              <a:rPr lang="cs-CZ" sz="2800" dirty="0"/>
              <a:t> </a:t>
            </a:r>
            <a:r>
              <a:rPr lang="cs-CZ" sz="2800" dirty="0" smtClean="0"/>
              <a:t>prokáže</a:t>
            </a:r>
            <a:r>
              <a:rPr lang="cs-CZ" sz="2800" dirty="0"/>
              <a:t>, že </a:t>
            </a:r>
            <a:r>
              <a:rPr lang="cs-CZ" sz="2800" dirty="0" smtClean="0"/>
              <a:t>nedojde </a:t>
            </a:r>
            <a:r>
              <a:rPr lang="cs-CZ" sz="2800" dirty="0"/>
              <a:t>k závažnému znečištění životního prostředí</a:t>
            </a:r>
            <a:r>
              <a:rPr lang="cs-CZ" sz="2800" dirty="0" smtClean="0"/>
              <a:t>,</a:t>
            </a:r>
          </a:p>
          <a:p>
            <a:pPr marL="457200" indent="-457200">
              <a:buFontTx/>
              <a:buChar char="-"/>
            </a:pPr>
            <a:r>
              <a:rPr lang="cs-CZ" sz="2800" dirty="0" smtClean="0"/>
              <a:t>plus nepřiměřené náklady.</a:t>
            </a:r>
          </a:p>
          <a:p>
            <a:pPr marL="457200" indent="-457200">
              <a:buFontTx/>
              <a:buChar char="-"/>
            </a:pPr>
            <a:endParaRPr lang="cs-CZ" sz="2800" dirty="0" smtClean="0"/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138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BAT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82622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Vlastnosti:</a:t>
            </a:r>
          </a:p>
          <a:p>
            <a:endParaRPr lang="cs-CZ" sz="2800" dirty="0" smtClean="0"/>
          </a:p>
          <a:p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C00000"/>
                </a:solidFill>
              </a:rPr>
              <a:t>Vědecká vyspělost </a:t>
            </a:r>
            <a:r>
              <a:rPr lang="cs-CZ" sz="2800" dirty="0" smtClean="0"/>
              <a:t>(nejpokročilejšího stádium, co nejvyšší účinnost výroby a kumulativně i ochrany životního prostředí jako celku,</a:t>
            </a:r>
          </a:p>
          <a:p>
            <a:r>
              <a:rPr lang="cs-CZ" sz="2800" dirty="0" smtClean="0"/>
              <a:t>- </a:t>
            </a:r>
            <a:r>
              <a:rPr lang="cs-CZ" sz="2800" b="1" dirty="0" smtClean="0">
                <a:solidFill>
                  <a:srgbClr val="C00000"/>
                </a:solidFill>
              </a:rPr>
              <a:t>Praktičnost </a:t>
            </a:r>
            <a:r>
              <a:rPr lang="cs-CZ" sz="2800" dirty="0" smtClean="0"/>
              <a:t>(vyzkoušené pro praxi), 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Ekonomická a technická únosnost</a:t>
            </a:r>
            <a:r>
              <a:rPr lang="cs-CZ" sz="2800" dirty="0" smtClean="0"/>
              <a:t>.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Nejlepší ekologická účinnost.</a:t>
            </a:r>
          </a:p>
          <a:p>
            <a:pPr>
              <a:buFontTx/>
              <a:buChar char="-"/>
            </a:pP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Testování – dočasná výjimka (9 měsíců)</a:t>
            </a:r>
          </a:p>
          <a:p>
            <a:pPr marL="457200" indent="-457200">
              <a:buFontTx/>
              <a:buChar char="-"/>
            </a:pPr>
            <a:endParaRPr lang="cs-CZ" sz="2800" dirty="0" smtClean="0"/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867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BAT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" y="874167"/>
            <a:ext cx="82622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Hlediska pro určování nejlepších dostupných technik</a:t>
            </a:r>
          </a:p>
          <a:p>
            <a:endParaRPr lang="cs-CZ" b="1" dirty="0"/>
          </a:p>
          <a:p>
            <a:r>
              <a:rPr lang="cs-CZ" b="1" dirty="0"/>
              <a:t>1. Použití </a:t>
            </a:r>
            <a:r>
              <a:rPr lang="cs-CZ" b="1" dirty="0" err="1"/>
              <a:t>nízkoodpadové</a:t>
            </a:r>
            <a:r>
              <a:rPr lang="cs-CZ" b="1" dirty="0"/>
              <a:t> technologie.</a:t>
            </a:r>
          </a:p>
          <a:p>
            <a:r>
              <a:rPr lang="cs-CZ" b="1" dirty="0" smtClean="0"/>
              <a:t>2</a:t>
            </a:r>
            <a:r>
              <a:rPr lang="cs-CZ" b="1" dirty="0"/>
              <a:t>. Použití látek méně nebezpečných.</a:t>
            </a:r>
          </a:p>
          <a:p>
            <a:r>
              <a:rPr lang="cs-CZ" b="1" dirty="0" smtClean="0"/>
              <a:t>3</a:t>
            </a:r>
            <a:r>
              <a:rPr lang="cs-CZ" b="1" dirty="0"/>
              <a:t>. Podpora využívání a recyklace látek, které vznikají nebo se používají v technologickém procesu, a případně využívání a recyklace odpadu.</a:t>
            </a:r>
          </a:p>
          <a:p>
            <a:r>
              <a:rPr lang="cs-CZ" b="1" dirty="0" smtClean="0"/>
              <a:t>4</a:t>
            </a:r>
            <a:r>
              <a:rPr lang="cs-CZ" b="1" dirty="0"/>
              <a:t>. Srovnatelné procesy, zařízení či provozní metody, které již byly úspěšně vyzkoušeny v průmyslovém měřítku.</a:t>
            </a:r>
          </a:p>
          <a:p>
            <a:r>
              <a:rPr lang="cs-CZ" b="1" dirty="0" smtClean="0"/>
              <a:t>5</a:t>
            </a:r>
            <a:r>
              <a:rPr lang="cs-CZ" b="1" dirty="0"/>
              <a:t>. Technický pokrok.</a:t>
            </a:r>
          </a:p>
          <a:p>
            <a:r>
              <a:rPr lang="cs-CZ" b="1" dirty="0" smtClean="0"/>
              <a:t>6</a:t>
            </a:r>
            <a:r>
              <a:rPr lang="cs-CZ" b="1" dirty="0"/>
              <a:t>. Charakter, účinky a množství příslušných emisí.</a:t>
            </a:r>
          </a:p>
          <a:p>
            <a:r>
              <a:rPr lang="cs-CZ" b="1" dirty="0" smtClean="0"/>
              <a:t>7</a:t>
            </a:r>
            <a:r>
              <a:rPr lang="cs-CZ" b="1" dirty="0"/>
              <a:t>. Datum uvedení nových nebo existujících zařízení do provozu.</a:t>
            </a:r>
          </a:p>
          <a:p>
            <a:r>
              <a:rPr lang="cs-CZ" b="1" dirty="0" smtClean="0"/>
              <a:t>8</a:t>
            </a:r>
            <a:r>
              <a:rPr lang="cs-CZ" b="1" dirty="0"/>
              <a:t>. Doba potřebná k zavedení nejlepší dostupné techniky.</a:t>
            </a:r>
          </a:p>
          <a:p>
            <a:r>
              <a:rPr lang="cs-CZ" b="1" dirty="0" smtClean="0"/>
              <a:t>9</a:t>
            </a:r>
            <a:r>
              <a:rPr lang="cs-CZ" b="1" dirty="0"/>
              <a:t>. Spotřeba a druh surovin (včetně vody) používaných v technologickém procesu a energetická účinnost.</a:t>
            </a:r>
          </a:p>
          <a:p>
            <a:r>
              <a:rPr lang="cs-CZ" b="1" dirty="0" smtClean="0"/>
              <a:t>10</a:t>
            </a:r>
            <a:r>
              <a:rPr lang="cs-CZ" b="1" dirty="0"/>
              <a:t>. Požadavek prevence nebo omezení celkových dopadů emisí na životní prostředí a rizik s nimi spojených na minimum.</a:t>
            </a:r>
          </a:p>
          <a:p>
            <a:r>
              <a:rPr lang="cs-CZ" b="1" dirty="0" smtClean="0"/>
              <a:t>11</a:t>
            </a:r>
            <a:r>
              <a:rPr lang="cs-CZ" b="1" dirty="0"/>
              <a:t>. Požadavek prevence havárií a minimalizace jejich následků pro životní prostředí.</a:t>
            </a:r>
          </a:p>
          <a:p>
            <a:r>
              <a:rPr lang="cs-CZ" b="1" dirty="0" smtClean="0"/>
              <a:t>12</a:t>
            </a:r>
            <a:r>
              <a:rPr lang="cs-CZ" b="1" dirty="0"/>
              <a:t>. Informace zveřejňované mezinárodními organizacemi.</a:t>
            </a:r>
            <a:endParaRPr lang="cs-CZ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906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36984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BREF </a:t>
            </a:r>
            <a:r>
              <a:rPr lang="cs-CZ" sz="3200" b="1" dirty="0" smtClean="0"/>
              <a:t>(</a:t>
            </a:r>
            <a:r>
              <a:rPr lang="fr-FR" sz="3200" b="1" dirty="0"/>
              <a:t>Reference Document on Best Available </a:t>
            </a:r>
            <a:r>
              <a:rPr lang="fr-FR" sz="3200" b="1" dirty="0" smtClean="0"/>
              <a:t>Techniques</a:t>
            </a:r>
            <a:r>
              <a:rPr lang="cs-CZ" sz="3200" b="1" dirty="0" smtClean="0"/>
              <a:t>)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8262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Všeobecné </a:t>
            </a:r>
            <a:r>
              <a:rPr lang="cs-CZ" sz="2800" dirty="0"/>
              <a:t>informace a souhrnné zprávy o </a:t>
            </a:r>
            <a:r>
              <a:rPr lang="cs-CZ" sz="2800" b="1" dirty="0">
                <a:solidFill>
                  <a:srgbClr val="C00000"/>
                </a:solidFill>
              </a:rPr>
              <a:t>stavu</a:t>
            </a:r>
            <a:r>
              <a:rPr lang="cs-CZ" sz="2800" dirty="0"/>
              <a:t> dané průmyslové činnosti </a:t>
            </a:r>
            <a:r>
              <a:rPr lang="cs-CZ" sz="2800" b="1" dirty="0" smtClean="0">
                <a:solidFill>
                  <a:srgbClr val="C00000"/>
                </a:solidFill>
              </a:rPr>
              <a:t>v </a:t>
            </a:r>
            <a:r>
              <a:rPr lang="cs-CZ" sz="2800" b="1" dirty="0">
                <a:solidFill>
                  <a:srgbClr val="C00000"/>
                </a:solidFill>
              </a:rPr>
              <a:t>zemích </a:t>
            </a:r>
            <a:r>
              <a:rPr lang="cs-CZ" sz="2800" b="1" dirty="0" smtClean="0">
                <a:solidFill>
                  <a:srgbClr val="C00000"/>
                </a:solidFill>
              </a:rPr>
              <a:t>EU</a:t>
            </a:r>
            <a:r>
              <a:rPr lang="cs-CZ" sz="2800" dirty="0"/>
              <a:t> a o používaných </a:t>
            </a:r>
            <a:r>
              <a:rPr lang="cs-CZ" sz="2800" dirty="0" smtClean="0"/>
              <a:t>technikách (Evropský úřad pro IPPC v Seville).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Procesy </a:t>
            </a:r>
            <a:r>
              <a:rPr lang="cs-CZ" sz="2800" b="1" dirty="0">
                <a:solidFill>
                  <a:srgbClr val="C00000"/>
                </a:solidFill>
              </a:rPr>
              <a:t>a techniky</a:t>
            </a:r>
            <a:r>
              <a:rPr lang="cs-CZ" sz="2800" dirty="0"/>
              <a:t>, skladování a </a:t>
            </a:r>
            <a:r>
              <a:rPr lang="cs-CZ" sz="2800" dirty="0" smtClean="0"/>
              <a:t>úprava surovin až po balení, </a:t>
            </a:r>
            <a:r>
              <a:rPr lang="cs-CZ" sz="2800" b="1" dirty="0" smtClean="0"/>
              <a:t>monitoring.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Popisují a doporučují techniky</a:t>
            </a:r>
            <a:r>
              <a:rPr lang="cs-CZ" sz="2800" dirty="0"/>
              <a:t>, které splňují </a:t>
            </a:r>
            <a:r>
              <a:rPr lang="cs-CZ" sz="2800" dirty="0" smtClean="0"/>
              <a:t>kritéria </a:t>
            </a:r>
            <a:r>
              <a:rPr lang="cs-CZ" sz="2800" b="1" dirty="0" smtClean="0">
                <a:solidFill>
                  <a:srgbClr val="C00000"/>
                </a:solidFill>
              </a:rPr>
              <a:t>BAT</a:t>
            </a:r>
            <a:r>
              <a:rPr lang="cs-CZ" sz="28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 smtClean="0"/>
              <a:t>Neposkytují </a:t>
            </a:r>
            <a:r>
              <a:rPr lang="cs-CZ" sz="2800" b="1" dirty="0"/>
              <a:t>však detailní návody s konkrétními technologiemi</a:t>
            </a:r>
            <a:r>
              <a:rPr lang="cs-CZ" sz="2800" dirty="0"/>
              <a:t> </a:t>
            </a:r>
            <a:r>
              <a:rPr lang="cs-CZ" sz="2800" dirty="0" smtClean="0"/>
              <a:t>(rozpor </a:t>
            </a:r>
            <a:r>
              <a:rPr lang="cs-CZ" sz="2800" dirty="0"/>
              <a:t>s pravidly rovné hospodářské soutěže</a:t>
            </a:r>
            <a:r>
              <a:rPr lang="cs-CZ" sz="2800" dirty="0" smtClean="0"/>
              <a:t>).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814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36984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BREF </a:t>
            </a:r>
            <a:r>
              <a:rPr lang="cs-CZ" sz="3200" b="1" dirty="0" smtClean="0"/>
              <a:t>(</a:t>
            </a:r>
            <a:r>
              <a:rPr lang="fr-FR" sz="3200" b="1" dirty="0"/>
              <a:t>Reference Document on Best Available </a:t>
            </a:r>
            <a:r>
              <a:rPr lang="fr-FR" sz="3200" b="1" dirty="0" smtClean="0"/>
              <a:t>Techniques</a:t>
            </a:r>
            <a:r>
              <a:rPr lang="cs-CZ" sz="3200" b="1" dirty="0" smtClean="0"/>
              <a:t>)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8262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Evropská komise rozhoduje o vypracování nového referenčního dokumentu o nejlepších dostupných technikách (BREF) nebo o zahájení revize stávajícího referenčního dokumentu o BAT (BREF). Požadavkem je, aby referenční dokumenty o BAT (BREF) byly aktualizovány nejpozději osm let po zveřejnění předchozí verze.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Proces tvorby nebo revize referenčního dokumentu o BAT (BREF) je stanoven a popsán v prováděcím rozhodnutí </a:t>
            </a:r>
            <a:r>
              <a:rPr lang="cs-CZ" sz="2800" dirty="0" smtClean="0"/>
              <a:t>Komise.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969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36984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Evropský úřad pro IPPC (EIPPCB)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82622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/>
              <a:t>Zpracování referenčních dokumentů o BAT (BREF)</a:t>
            </a:r>
            <a:r>
              <a:rPr lang="cs-CZ" sz="2400" dirty="0"/>
              <a:t> v </a:t>
            </a:r>
            <a:r>
              <a:rPr lang="cs-CZ" sz="2400" dirty="0" smtClean="0"/>
              <a:t>EU zajišťuje Evropský úřad pro IPPC (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/>
              <a:t>Integrated</a:t>
            </a:r>
            <a:r>
              <a:rPr lang="cs-CZ" sz="2400" dirty="0"/>
              <a:t> </a:t>
            </a:r>
            <a:r>
              <a:rPr lang="cs-CZ" sz="2400" dirty="0" err="1"/>
              <a:t>Pollution</a:t>
            </a:r>
            <a:r>
              <a:rPr lang="cs-CZ" sz="2400" dirty="0"/>
              <a:t> </a:t>
            </a:r>
            <a:r>
              <a:rPr lang="cs-CZ" sz="2400" dirty="0" err="1"/>
              <a:t>Prevention</a:t>
            </a:r>
            <a:r>
              <a:rPr lang="cs-CZ" sz="2400" dirty="0"/>
              <a:t> and </a:t>
            </a:r>
            <a:r>
              <a:rPr lang="cs-CZ" sz="2400" dirty="0" err="1"/>
              <a:t>Control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r>
              <a:rPr lang="cs-CZ" sz="2400" dirty="0"/>
              <a:t> - EIPPCB) se sídlem v </a:t>
            </a:r>
            <a:r>
              <a:rPr lang="cs-CZ" sz="2400" b="1" dirty="0" smtClean="0"/>
              <a:t>Seville </a:t>
            </a:r>
            <a:r>
              <a:rPr lang="cs-CZ" sz="2400" dirty="0"/>
              <a:t>(</a:t>
            </a:r>
            <a:r>
              <a:rPr lang="cs-CZ" sz="2400" dirty="0">
                <a:hlinkClick r:id="rId4"/>
              </a:rPr>
              <a:t>http://eippcb.jrc.ec.europa.eu/reference/</a:t>
            </a:r>
            <a:r>
              <a:rPr lang="cs-CZ" sz="2400" dirty="0"/>
              <a:t>) </a:t>
            </a:r>
            <a:endParaRPr lang="cs-CZ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Úlohou </a:t>
            </a:r>
            <a:r>
              <a:rPr lang="cs-CZ" sz="2400" dirty="0"/>
              <a:t>Evropského úřadu pro IPPC (EIPPCB) tedy je koordinovat výměnu informací a zajistit, aby byly za účelem vypracování nebo přezkoumání referenčních dokumentů o BAT (BREF) informace shromažďovány a zpracovávány podle pokynů uvedených v Rozhodnutí 2012/119/EU</a:t>
            </a:r>
            <a:r>
              <a:rPr lang="cs-CZ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b="1" dirty="0"/>
              <a:t>Závěry o BAT – prováděcí rozhodnutí Komise - viz např. </a:t>
            </a:r>
            <a:r>
              <a:rPr lang="cs-CZ" b="1" dirty="0">
                <a:hlinkClick r:id="rId5"/>
              </a:rPr>
              <a:t>https://www.mzp.cz/ippc</a:t>
            </a:r>
            <a:r>
              <a:rPr lang="cs-CZ" b="1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46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Kontrola</a:t>
            </a:r>
            <a:endParaRPr lang="cs-CZ" sz="4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5504" y="171297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Obligatorní </a:t>
            </a:r>
          </a:p>
          <a:p>
            <a:r>
              <a:rPr lang="cs-CZ" sz="2800" dirty="0" smtClean="0"/>
              <a:t>		Pravidelná (každých 8 let) </a:t>
            </a:r>
          </a:p>
          <a:p>
            <a:r>
              <a:rPr lang="cs-CZ" sz="2800" dirty="0" smtClean="0"/>
              <a:t>		Mimořádná (§ 18 odst. 2, 3 a 4) </a:t>
            </a:r>
          </a:p>
          <a:p>
            <a:r>
              <a:rPr lang="cs-CZ" sz="2800" dirty="0" smtClean="0"/>
              <a:t>Fakultativní </a:t>
            </a:r>
          </a:p>
          <a:p>
            <a:r>
              <a:rPr lang="cs-CZ" sz="2800" dirty="0" smtClean="0"/>
              <a:t>		Právní skutečnosti dle § 18 odst. 6 </a:t>
            </a:r>
          </a:p>
          <a:p>
            <a:endParaRPr lang="cs-CZ" sz="2800" dirty="0" smtClean="0"/>
          </a:p>
          <a:p>
            <a:r>
              <a:rPr lang="cs-CZ" sz="2800" dirty="0" smtClean="0"/>
              <a:t>	Důsledky </a:t>
            </a:r>
          </a:p>
          <a:p>
            <a:r>
              <a:rPr lang="cs-CZ" sz="2800" dirty="0" smtClean="0"/>
              <a:t>		Opatření k nápravě </a:t>
            </a:r>
          </a:p>
          <a:p>
            <a:r>
              <a:rPr lang="cs-CZ" sz="2800" dirty="0" smtClean="0"/>
              <a:t>		Omezení nebo zastavení provozu zařízení </a:t>
            </a:r>
          </a:p>
          <a:p>
            <a:r>
              <a:rPr lang="cs-CZ" sz="2800" dirty="0" smtClean="0"/>
              <a:t>		Správní delikt </a:t>
            </a:r>
          </a:p>
          <a:p>
            <a:r>
              <a:rPr lang="cs-CZ" sz="2800" dirty="0" smtClean="0"/>
              <a:t>		Řízení o změně IP - na žádost, z moci úřední </a:t>
            </a:r>
          </a:p>
        </p:txBody>
      </p:sp>
    </p:spTree>
    <p:extLst>
      <p:ext uri="{BB962C8B-B14F-4D97-AF65-F5344CB8AC3E}">
        <p14:creationId xmlns:p14="http://schemas.microsoft.com/office/powerpoint/2010/main" val="20790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Ú</a:t>
            </a:r>
            <a:r>
              <a:rPr lang="cs-CZ" sz="4000" b="1" dirty="0" smtClean="0"/>
              <a:t>častníci řízení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174" y="151120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§7 odst. 1 písm. e) IPPC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7396" y="2276872"/>
            <a:ext cx="8373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e) občanská sdružení</a:t>
            </a:r>
            <a:r>
              <a:rPr lang="cs-CZ" sz="2400" dirty="0" smtClean="0"/>
              <a:t>, obecně prospěšné společnosti, zaměstnavatelské svazy nebo hospodářské komory</a:t>
            </a:r>
            <a:r>
              <a:rPr lang="cs-CZ" sz="2400" b="1" dirty="0" smtClean="0"/>
              <a:t>, jejichž předmětem činnosti je prosazování a ochrana profesních zájmů nebo veřejných zájmů podle zvláštních právních předpisů</a:t>
            </a:r>
            <a:r>
              <a:rPr lang="cs-CZ" sz="2400" dirty="0" smtClean="0"/>
              <a:t>,</a:t>
            </a:r>
            <a:r>
              <a:rPr lang="cs-CZ" sz="2400" baseline="30000" dirty="0" smtClean="0"/>
              <a:t>12) </a:t>
            </a:r>
            <a:r>
              <a:rPr lang="cs-CZ" sz="2400" dirty="0" smtClean="0"/>
              <a:t>dále obce nebo kraje, na jejichž území může toto zařízení ovlivnit životní prostředí, </a:t>
            </a:r>
            <a:r>
              <a:rPr lang="cs-CZ" sz="2400" b="1" dirty="0" smtClean="0"/>
              <a:t>pokud se jako účastníci písemně přihlásily úřadu do 8 dnů ode dne zveřejnění stručného shrnutí údajů ze žádosti podle § 8</a:t>
            </a:r>
            <a:r>
              <a:rPr lang="cs-CZ" sz="2400" dirty="0" smtClean="0"/>
              <a:t>.</a:t>
            </a:r>
          </a:p>
          <a:p>
            <a:endParaRPr lang="cs-CZ" sz="2400" dirty="0" smtClean="0">
              <a:solidFill>
                <a:srgbClr val="C00000"/>
              </a:solidFill>
            </a:endParaRPr>
          </a:p>
          <a:p>
            <a:endParaRPr lang="cs-CZ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798077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99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Integrovaný registr znečišťování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62880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 smtClean="0"/>
              <a:t>Podle </a:t>
            </a:r>
            <a:r>
              <a:rPr lang="cs-CZ" sz="2800" b="1" dirty="0"/>
              <a:t>zákona č. 25/2008 Sb., o integrovaném registru znečišťování životního prostředí a integrovaném systému plnění ohlašovacích povinností v oblasti životního prostředí a o změně některých </a:t>
            </a:r>
            <a:r>
              <a:rPr lang="cs-CZ" sz="2800" b="1" dirty="0" smtClean="0"/>
              <a:t>zákonů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Ohlašovací povinnost do IRZ je povinen plnit provozovatel (</a:t>
            </a:r>
            <a:r>
              <a:rPr lang="cs-CZ" sz="2800" b="1" dirty="0" smtClean="0"/>
              <a:t>fyzická nebo </a:t>
            </a:r>
            <a:r>
              <a:rPr lang="cs-CZ" sz="2800" b="1" dirty="0"/>
              <a:t>právnická osoba), který provozuje provozovnu, ze které vznikají úniky a přenosy sledovaných znečišťujících látek nebo přenosy odpadů, které </a:t>
            </a:r>
            <a:r>
              <a:rPr lang="cs-CZ" sz="2800" b="1" dirty="0" smtClean="0"/>
              <a:t>jsou přenášeny </a:t>
            </a:r>
            <a:r>
              <a:rPr lang="cs-CZ" sz="2800" b="1" dirty="0"/>
              <a:t>mimo provozovnu. </a:t>
            </a:r>
            <a:endParaRPr lang="cs-CZ" sz="2800" b="1" dirty="0" smtClean="0"/>
          </a:p>
          <a:p>
            <a:endParaRPr lang="cs-CZ" sz="2800" b="1" dirty="0"/>
          </a:p>
          <a:p>
            <a:r>
              <a:rPr lang="cs-CZ" sz="2800" b="1" dirty="0">
                <a:hlinkClick r:id="rId4"/>
              </a:rPr>
              <a:t>http://www.irz.cz</a:t>
            </a:r>
            <a:r>
              <a:rPr lang="cs-CZ" sz="2800" b="1" dirty="0" smtClean="0">
                <a:hlinkClick r:id="rId4"/>
              </a:rPr>
              <a:t>/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883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0945" y="3429000"/>
            <a:ext cx="8784976" cy="1706705"/>
          </a:xfrm>
        </p:spPr>
        <p:txBody>
          <a:bodyPr>
            <a:normAutofit/>
          </a:bodyPr>
          <a:lstStyle/>
          <a:p>
            <a:r>
              <a:rPr lang="cs-CZ" dirty="0" smtClean="0"/>
              <a:t>					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3933056"/>
            <a:ext cx="66967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Děkuji za pozornost!</a:t>
            </a:r>
          </a:p>
          <a:p>
            <a:pPr algn="ctr"/>
            <a:endParaRPr lang="cs-CZ" sz="4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2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yl, metanol, alkohol, etyl, vodka, otrava, pančovatvýrobce, placatka, kolek, drak, palírna, dr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489456" cy="39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DATA\grafika\pruh 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9632" y="764704"/>
            <a:ext cx="2161968" cy="40583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1412776"/>
            <a:ext cx="2104246" cy="433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ÚP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40616" y="1170538"/>
            <a:ext cx="43147" cy="242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se šipkou 78"/>
          <p:cNvCxnSpPr/>
          <p:nvPr/>
        </p:nvCxnSpPr>
        <p:spPr>
          <a:xfrm>
            <a:off x="3598434" y="1011146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552979" y="1604849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164144" y="8181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OOP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164144" y="140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OOP</a:t>
            </a:r>
            <a:endParaRPr lang="cs-CZ" sz="1600" b="1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18429" y="608657"/>
            <a:ext cx="617457" cy="545465"/>
          </a:xfrm>
          <a:prstGeom prst="rect">
            <a:avLst/>
          </a:prstGeom>
          <a:ln>
            <a:prstDash val="solid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SEA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22459" y="1310185"/>
            <a:ext cx="587309" cy="535592"/>
          </a:xfrm>
          <a:prstGeom prst="rect">
            <a:avLst/>
          </a:prstGeom>
          <a:ln>
            <a:prstDash val="sysDash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SEA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259632" y="188640"/>
            <a:ext cx="2101906" cy="3485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PÚR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57" name="AutoShape 18"/>
          <p:cNvCxnSpPr>
            <a:cxnSpLocks noChangeShapeType="1"/>
            <a:stCxn id="56" idx="2"/>
          </p:cNvCxnSpPr>
          <p:nvPr/>
        </p:nvCxnSpPr>
        <p:spPr bwMode="auto">
          <a:xfrm>
            <a:off x="2310585" y="53721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758367" y="166872"/>
            <a:ext cx="617457" cy="353929"/>
          </a:xfrm>
          <a:prstGeom prst="rect">
            <a:avLst/>
          </a:prstGeom>
          <a:ln>
            <a:prstDash val="solid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SEA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64088" y="148478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accent2"/>
                </a:solidFill>
              </a:rPr>
              <a:t>Fáze: územní plánování</a:t>
            </a:r>
          </a:p>
          <a:p>
            <a:r>
              <a:rPr lang="cs-CZ" sz="2400" b="1" i="1" dirty="0" smtClean="0">
                <a:solidFill>
                  <a:schemeClr val="accent2"/>
                </a:solidFill>
              </a:rPr>
              <a:t>+ posuzování vlivů (SEA)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15</a:t>
            </a:fld>
            <a:endParaRPr lang="en-GB"/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2525" y="2522973"/>
            <a:ext cx="1842595" cy="545465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EIA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>
            <a:off x="2268554" y="310482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sp>
        <p:nvSpPr>
          <p:cNvPr id="39" name="Zahnutá šipka doprava 38"/>
          <p:cNvSpPr/>
          <p:nvPr/>
        </p:nvSpPr>
        <p:spPr>
          <a:xfrm>
            <a:off x="772390" y="2720129"/>
            <a:ext cx="432048" cy="86409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Zahnutá šipka doprava 40"/>
          <p:cNvSpPr/>
          <p:nvPr/>
        </p:nvSpPr>
        <p:spPr>
          <a:xfrm>
            <a:off x="268334" y="2792137"/>
            <a:ext cx="432048" cy="165618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3" name="Přímá spojnice se šipkou 81"/>
          <p:cNvCxnSpPr/>
          <p:nvPr/>
        </p:nvCxnSpPr>
        <p:spPr>
          <a:xfrm>
            <a:off x="3364678" y="279213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33"/>
          <p:cNvCxnSpPr/>
          <p:nvPr/>
        </p:nvCxnSpPr>
        <p:spPr>
          <a:xfrm>
            <a:off x="3252423" y="213831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707904" y="1988840"/>
            <a:ext cx="31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(R - neposuzuje se)</a:t>
            </a:r>
            <a:endParaRPr lang="cs-CZ" sz="1600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31882" y="1991318"/>
            <a:ext cx="1773238" cy="293992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Zjišťovací řízení?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147266" y="2249390"/>
            <a:ext cx="278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(JÚ)</a:t>
            </a:r>
            <a:endParaRPr lang="cs-CZ" sz="1100" b="1" dirty="0"/>
          </a:p>
        </p:txBody>
      </p:sp>
      <p:cxnSp>
        <p:nvCxnSpPr>
          <p:cNvPr id="50" name="AutoShape 18"/>
          <p:cNvCxnSpPr>
            <a:cxnSpLocks noChangeShapeType="1"/>
          </p:cNvCxnSpPr>
          <p:nvPr/>
        </p:nvCxnSpPr>
        <p:spPr bwMode="auto">
          <a:xfrm flipH="1">
            <a:off x="2134054" y="2288064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ovéPole 51"/>
          <p:cNvSpPr txBox="1"/>
          <p:nvPr/>
        </p:nvSpPr>
        <p:spPr>
          <a:xfrm>
            <a:off x="3868734" y="26481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ZS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59832" y="47667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accent2"/>
                </a:solidFill>
              </a:rPr>
              <a:t>Fáze: umísťování a povolování stavby</a:t>
            </a:r>
          </a:p>
          <a:p>
            <a:r>
              <a:rPr lang="cs-CZ" sz="2400" b="1" i="1" dirty="0" smtClean="0">
                <a:solidFill>
                  <a:schemeClr val="accent2"/>
                </a:solidFill>
              </a:rPr>
              <a:t>+ posuzování vlivů (EIA)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16</a:t>
            </a:fld>
            <a:endParaRPr lang="en-GB"/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2525" y="2522973"/>
            <a:ext cx="1842595" cy="545465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EIA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>
            <a:off x="2268554" y="310482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6" name="Přímá spojnice se šipkou 17"/>
          <p:cNvCxnSpPr/>
          <p:nvPr/>
        </p:nvCxnSpPr>
        <p:spPr>
          <a:xfrm>
            <a:off x="6317006" y="3872257"/>
            <a:ext cx="587792" cy="0"/>
          </a:xfrm>
          <a:prstGeom prst="straightConnector1">
            <a:avLst/>
          </a:prstGeom>
          <a:ln w="28575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965078" y="36562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R/ZS/S</a:t>
            </a:r>
            <a:endParaRPr lang="cs-CZ" b="1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20862" y="3656233"/>
            <a:ext cx="1343295" cy="2230639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200" dirty="0" smtClean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200" dirty="0" err="1" smtClean="0">
                <a:latin typeface="Verdana" pitchFamily="34" charset="0"/>
              </a:rPr>
              <a:t>OvzdZ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OdpZ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Vodz</a:t>
            </a:r>
            <a:r>
              <a:rPr lang="cs-CZ" sz="1200" dirty="0" smtClean="0">
                <a:latin typeface="Verdana" pitchFamily="34" charset="0"/>
              </a:rPr>
              <a:t>, ZPF, </a:t>
            </a:r>
            <a:r>
              <a:rPr lang="cs-CZ" sz="1200" dirty="0" err="1" smtClean="0">
                <a:latin typeface="Verdana" pitchFamily="34" charset="0"/>
              </a:rPr>
              <a:t>LesZ</a:t>
            </a:r>
            <a:r>
              <a:rPr lang="cs-CZ" sz="1200" dirty="0" smtClean="0">
                <a:latin typeface="Verdana" pitchFamily="34" charset="0"/>
              </a:rPr>
              <a:t>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9" name="Zahnutá šipka doprava 38"/>
          <p:cNvSpPr/>
          <p:nvPr/>
        </p:nvSpPr>
        <p:spPr>
          <a:xfrm>
            <a:off x="772390" y="2720129"/>
            <a:ext cx="432048" cy="86409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Zahnutá šipka doprava 40"/>
          <p:cNvSpPr/>
          <p:nvPr/>
        </p:nvSpPr>
        <p:spPr>
          <a:xfrm>
            <a:off x="268334" y="2792137"/>
            <a:ext cx="432048" cy="165618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3" name="Přímá spojnice se šipkou 81"/>
          <p:cNvCxnSpPr/>
          <p:nvPr/>
        </p:nvCxnSpPr>
        <p:spPr>
          <a:xfrm>
            <a:off x="3364678" y="279213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868734" y="26481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ZS</a:t>
            </a:r>
            <a:endParaRPr lang="cs-CZ" b="1" dirty="0"/>
          </a:p>
        </p:txBody>
      </p:sp>
      <p:cxnSp>
        <p:nvCxnSpPr>
          <p:cNvPr id="46" name="Přímá spojnice se šipkou 33"/>
          <p:cNvCxnSpPr/>
          <p:nvPr/>
        </p:nvCxnSpPr>
        <p:spPr>
          <a:xfrm>
            <a:off x="3252423" y="213831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707904" y="1988840"/>
            <a:ext cx="31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(R - neposuzuje se)</a:t>
            </a:r>
            <a:endParaRPr lang="cs-CZ" sz="1600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31882" y="1991318"/>
            <a:ext cx="1773238" cy="293992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Zjišťovací řízení?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147266" y="2249390"/>
            <a:ext cx="278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(JÚ)</a:t>
            </a:r>
            <a:endParaRPr lang="cs-CZ" sz="1100" b="1" dirty="0"/>
          </a:p>
        </p:txBody>
      </p:sp>
      <p:cxnSp>
        <p:nvCxnSpPr>
          <p:cNvPr id="50" name="AutoShape 18"/>
          <p:cNvCxnSpPr>
            <a:cxnSpLocks noChangeShapeType="1"/>
          </p:cNvCxnSpPr>
          <p:nvPr/>
        </p:nvCxnSpPr>
        <p:spPr bwMode="auto">
          <a:xfrm flipH="1">
            <a:off x="2134054" y="2288064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17</a:t>
            </a:fld>
            <a:endParaRPr lang="en-GB"/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89014" y="4808361"/>
            <a:ext cx="1186019" cy="545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IPPC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2525" y="2522973"/>
            <a:ext cx="1842595" cy="545465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EIA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>
            <a:off x="2268554" y="310482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6" name="Přímá spojnice se šipkou 17"/>
          <p:cNvCxnSpPr/>
          <p:nvPr/>
        </p:nvCxnSpPr>
        <p:spPr>
          <a:xfrm>
            <a:off x="6317006" y="3872257"/>
            <a:ext cx="587792" cy="0"/>
          </a:xfrm>
          <a:prstGeom prst="straightConnector1">
            <a:avLst/>
          </a:prstGeom>
          <a:ln w="28575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965078" y="36562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R/ZS/S</a:t>
            </a:r>
            <a:endParaRPr lang="cs-CZ" b="1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20862" y="3656233"/>
            <a:ext cx="1343295" cy="2230639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200" dirty="0" smtClean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200" dirty="0" err="1" smtClean="0">
                <a:latin typeface="Verdana" pitchFamily="34" charset="0"/>
              </a:rPr>
              <a:t>OvzdZ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OdpZ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Vodz</a:t>
            </a:r>
            <a:r>
              <a:rPr lang="cs-CZ" sz="1200" dirty="0" smtClean="0">
                <a:latin typeface="Verdana" pitchFamily="34" charset="0"/>
              </a:rPr>
              <a:t>, ZPF, </a:t>
            </a:r>
            <a:r>
              <a:rPr lang="cs-CZ" sz="1200" dirty="0" err="1" smtClean="0">
                <a:latin typeface="Verdana" pitchFamily="34" charset="0"/>
              </a:rPr>
              <a:t>LesZ</a:t>
            </a:r>
            <a:r>
              <a:rPr lang="cs-CZ" sz="1200" dirty="0" smtClean="0">
                <a:latin typeface="Verdana" pitchFamily="34" charset="0"/>
              </a:rPr>
              <a:t>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9" name="Zahnutá šipka doprava 38"/>
          <p:cNvSpPr/>
          <p:nvPr/>
        </p:nvSpPr>
        <p:spPr>
          <a:xfrm>
            <a:off x="772390" y="2720129"/>
            <a:ext cx="432048" cy="86409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0" name="Přímá spojnice se šipkou 81"/>
          <p:cNvCxnSpPr/>
          <p:nvPr/>
        </p:nvCxnSpPr>
        <p:spPr>
          <a:xfrm>
            <a:off x="72531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ahnutá šipka doprava 40"/>
          <p:cNvSpPr/>
          <p:nvPr/>
        </p:nvSpPr>
        <p:spPr>
          <a:xfrm>
            <a:off x="268334" y="2792137"/>
            <a:ext cx="432048" cy="165618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3" name="Přímá spojnice se šipkou 81"/>
          <p:cNvCxnSpPr/>
          <p:nvPr/>
        </p:nvCxnSpPr>
        <p:spPr>
          <a:xfrm>
            <a:off x="3364678" y="279213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868734" y="26481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ZS</a:t>
            </a:r>
            <a:endParaRPr lang="cs-CZ" b="1" dirty="0"/>
          </a:p>
        </p:txBody>
      </p:sp>
      <p:cxnSp>
        <p:nvCxnSpPr>
          <p:cNvPr id="46" name="Přímá spojnice se šipkou 33"/>
          <p:cNvCxnSpPr/>
          <p:nvPr/>
        </p:nvCxnSpPr>
        <p:spPr>
          <a:xfrm>
            <a:off x="3252423" y="213831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707904" y="1988840"/>
            <a:ext cx="31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(R - neposuzuje se)</a:t>
            </a:r>
            <a:endParaRPr lang="cs-CZ" sz="1600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31882" y="1991318"/>
            <a:ext cx="1773238" cy="293992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Zjišťovací řízení?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147266" y="2249390"/>
            <a:ext cx="278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(JÚ)</a:t>
            </a:r>
            <a:endParaRPr lang="cs-CZ" sz="1100" b="1" dirty="0"/>
          </a:p>
        </p:txBody>
      </p:sp>
      <p:cxnSp>
        <p:nvCxnSpPr>
          <p:cNvPr id="50" name="AutoShape 18"/>
          <p:cNvCxnSpPr>
            <a:cxnSpLocks noChangeShapeType="1"/>
          </p:cNvCxnSpPr>
          <p:nvPr/>
        </p:nvCxnSpPr>
        <p:spPr bwMode="auto">
          <a:xfrm flipH="1">
            <a:off x="2134054" y="2288064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ovéPole 41"/>
          <p:cNvSpPr txBox="1"/>
          <p:nvPr/>
        </p:nvSpPr>
        <p:spPr>
          <a:xfrm>
            <a:off x="7740352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18</a:t>
            </a:fld>
            <a:endParaRPr lang="en-GB"/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89014" y="4808361"/>
            <a:ext cx="1186019" cy="545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IPPC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2525" y="2522973"/>
            <a:ext cx="1842595" cy="545465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EIA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>
            <a:off x="2268554" y="310482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6" name="Přímá spojnice se šipkou 17"/>
          <p:cNvCxnSpPr/>
          <p:nvPr/>
        </p:nvCxnSpPr>
        <p:spPr>
          <a:xfrm>
            <a:off x="6317006" y="3872257"/>
            <a:ext cx="587792" cy="0"/>
          </a:xfrm>
          <a:prstGeom prst="straightConnector1">
            <a:avLst/>
          </a:prstGeom>
          <a:ln w="28575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965078" y="36562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R/ZS/S</a:t>
            </a:r>
            <a:endParaRPr lang="cs-CZ" b="1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20862" y="3656233"/>
            <a:ext cx="1343295" cy="2230639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200" dirty="0" smtClean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200" dirty="0" err="1" smtClean="0">
                <a:latin typeface="Verdana" pitchFamily="34" charset="0"/>
              </a:rPr>
              <a:t>OvzdZ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OdpZ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Vodz</a:t>
            </a:r>
            <a:r>
              <a:rPr lang="cs-CZ" sz="1200" dirty="0" smtClean="0">
                <a:latin typeface="Verdana" pitchFamily="34" charset="0"/>
              </a:rPr>
              <a:t>, ZPF, </a:t>
            </a:r>
            <a:r>
              <a:rPr lang="cs-CZ" sz="1200" dirty="0" err="1" smtClean="0">
                <a:latin typeface="Verdana" pitchFamily="34" charset="0"/>
              </a:rPr>
              <a:t>LesZ</a:t>
            </a:r>
            <a:r>
              <a:rPr lang="cs-CZ" sz="1200" dirty="0" smtClean="0">
                <a:latin typeface="Verdana" pitchFamily="34" charset="0"/>
              </a:rPr>
              <a:t>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9" name="Zahnutá šipka doprava 38"/>
          <p:cNvSpPr/>
          <p:nvPr/>
        </p:nvSpPr>
        <p:spPr>
          <a:xfrm>
            <a:off x="772390" y="2720129"/>
            <a:ext cx="432048" cy="86409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0" name="Přímá spojnice se šipkou 81"/>
          <p:cNvCxnSpPr/>
          <p:nvPr/>
        </p:nvCxnSpPr>
        <p:spPr>
          <a:xfrm>
            <a:off x="72531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ahnutá šipka doprava 40"/>
          <p:cNvSpPr/>
          <p:nvPr/>
        </p:nvSpPr>
        <p:spPr>
          <a:xfrm>
            <a:off x="268334" y="2792137"/>
            <a:ext cx="432048" cy="165618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3" name="Přímá spojnice se šipkou 81"/>
          <p:cNvCxnSpPr/>
          <p:nvPr/>
        </p:nvCxnSpPr>
        <p:spPr>
          <a:xfrm>
            <a:off x="3364678" y="279213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868734" y="26481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ZS</a:t>
            </a:r>
            <a:endParaRPr lang="cs-CZ" b="1" dirty="0"/>
          </a:p>
        </p:txBody>
      </p:sp>
      <p:sp>
        <p:nvSpPr>
          <p:cNvPr id="45" name="Zahnutá šipka doleva 44"/>
          <p:cNvSpPr/>
          <p:nvPr/>
        </p:nvSpPr>
        <p:spPr>
          <a:xfrm>
            <a:off x="7685158" y="2792137"/>
            <a:ext cx="504056" cy="2304256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6" name="Přímá spojnice se šipkou 33"/>
          <p:cNvCxnSpPr/>
          <p:nvPr/>
        </p:nvCxnSpPr>
        <p:spPr>
          <a:xfrm>
            <a:off x="3252423" y="213831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707904" y="1988840"/>
            <a:ext cx="31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(R - neposuzuje se)</a:t>
            </a:r>
            <a:endParaRPr lang="cs-CZ" sz="1600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31882" y="1991318"/>
            <a:ext cx="1773238" cy="293992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Zjišťovací řízení?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147266" y="2249390"/>
            <a:ext cx="278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(JÚ)</a:t>
            </a:r>
            <a:endParaRPr lang="cs-CZ" sz="1100" b="1" dirty="0"/>
          </a:p>
        </p:txBody>
      </p:sp>
      <p:cxnSp>
        <p:nvCxnSpPr>
          <p:cNvPr id="50" name="AutoShape 18"/>
          <p:cNvCxnSpPr>
            <a:cxnSpLocks noChangeShapeType="1"/>
          </p:cNvCxnSpPr>
          <p:nvPr/>
        </p:nvCxnSpPr>
        <p:spPr bwMode="auto">
          <a:xfrm flipH="1">
            <a:off x="2134054" y="2288064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ovéPole 41"/>
          <p:cNvSpPr txBox="1"/>
          <p:nvPr/>
        </p:nvSpPr>
        <p:spPr>
          <a:xfrm>
            <a:off x="7740352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19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9632" y="764704"/>
            <a:ext cx="2161968" cy="40583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1412776"/>
            <a:ext cx="2104246" cy="433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ÚP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40616" y="1170538"/>
            <a:ext cx="43147" cy="242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se šipkou 78"/>
          <p:cNvCxnSpPr/>
          <p:nvPr/>
        </p:nvCxnSpPr>
        <p:spPr>
          <a:xfrm>
            <a:off x="3598434" y="1011146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552979" y="1604849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164144" y="8181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OOP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164144" y="140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OOP</a:t>
            </a:r>
            <a:endParaRPr lang="cs-CZ" sz="1600" b="1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18429" y="608657"/>
            <a:ext cx="617457" cy="545465"/>
          </a:xfrm>
          <a:prstGeom prst="rect">
            <a:avLst/>
          </a:prstGeom>
          <a:ln>
            <a:prstDash val="solid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SEA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22459" y="1310185"/>
            <a:ext cx="587309" cy="535592"/>
          </a:xfrm>
          <a:prstGeom prst="rect">
            <a:avLst/>
          </a:prstGeom>
          <a:ln>
            <a:prstDash val="sysDash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SEA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89014" y="4808361"/>
            <a:ext cx="1186019" cy="545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IPPC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2525" y="2522973"/>
            <a:ext cx="1842595" cy="545465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EIA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>
            <a:off x="2268554" y="310482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6" name="Přímá spojnice se šipkou 17"/>
          <p:cNvCxnSpPr/>
          <p:nvPr/>
        </p:nvCxnSpPr>
        <p:spPr>
          <a:xfrm>
            <a:off x="6317006" y="3872257"/>
            <a:ext cx="587792" cy="0"/>
          </a:xfrm>
          <a:prstGeom prst="straightConnector1">
            <a:avLst/>
          </a:prstGeom>
          <a:ln w="28575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965078" y="36562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R/ZS/S</a:t>
            </a:r>
            <a:endParaRPr lang="cs-CZ" b="1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20862" y="3656233"/>
            <a:ext cx="1343295" cy="2230639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200" dirty="0" smtClean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200" dirty="0" err="1" smtClean="0">
                <a:latin typeface="Verdana" pitchFamily="34" charset="0"/>
              </a:rPr>
              <a:t>OvzdZ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OdpZ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Vodz</a:t>
            </a:r>
            <a:r>
              <a:rPr lang="cs-CZ" sz="1200" dirty="0" smtClean="0">
                <a:latin typeface="Verdana" pitchFamily="34" charset="0"/>
              </a:rPr>
              <a:t>, ZPF, </a:t>
            </a:r>
            <a:r>
              <a:rPr lang="cs-CZ" sz="1200" dirty="0" err="1" smtClean="0">
                <a:latin typeface="Verdana" pitchFamily="34" charset="0"/>
              </a:rPr>
              <a:t>LesZ</a:t>
            </a:r>
            <a:r>
              <a:rPr lang="cs-CZ" sz="1200" dirty="0" smtClean="0">
                <a:latin typeface="Verdana" pitchFamily="34" charset="0"/>
              </a:rPr>
              <a:t>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9" name="Zahnutá šipka doprava 38"/>
          <p:cNvSpPr/>
          <p:nvPr/>
        </p:nvSpPr>
        <p:spPr>
          <a:xfrm>
            <a:off x="772390" y="2720129"/>
            <a:ext cx="432048" cy="86409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0" name="Přímá spojnice se šipkou 81"/>
          <p:cNvCxnSpPr/>
          <p:nvPr/>
        </p:nvCxnSpPr>
        <p:spPr>
          <a:xfrm>
            <a:off x="72531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ahnutá šipka doprava 40"/>
          <p:cNvSpPr/>
          <p:nvPr/>
        </p:nvSpPr>
        <p:spPr>
          <a:xfrm>
            <a:off x="268334" y="2792137"/>
            <a:ext cx="432048" cy="165618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3" name="Přímá spojnice se šipkou 81"/>
          <p:cNvCxnSpPr/>
          <p:nvPr/>
        </p:nvCxnSpPr>
        <p:spPr>
          <a:xfrm>
            <a:off x="3364678" y="279213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868734" y="26481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ZS</a:t>
            </a:r>
            <a:endParaRPr lang="cs-CZ" b="1" dirty="0"/>
          </a:p>
        </p:txBody>
      </p:sp>
      <p:sp>
        <p:nvSpPr>
          <p:cNvPr id="45" name="Zahnutá šipka doleva 44"/>
          <p:cNvSpPr/>
          <p:nvPr/>
        </p:nvSpPr>
        <p:spPr>
          <a:xfrm>
            <a:off x="7685158" y="2792137"/>
            <a:ext cx="504056" cy="2304256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6" name="Přímá spojnice se šipkou 33"/>
          <p:cNvCxnSpPr/>
          <p:nvPr/>
        </p:nvCxnSpPr>
        <p:spPr>
          <a:xfrm>
            <a:off x="3252423" y="213831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707904" y="1988840"/>
            <a:ext cx="31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(R - neposuzuje se)</a:t>
            </a:r>
            <a:endParaRPr lang="cs-CZ" sz="1600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31882" y="1991318"/>
            <a:ext cx="1773238" cy="293992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Zjišťovací řízení?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147266" y="2249390"/>
            <a:ext cx="278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(JÚ)</a:t>
            </a:r>
            <a:endParaRPr lang="cs-CZ" sz="1100" b="1" dirty="0"/>
          </a:p>
        </p:txBody>
      </p:sp>
      <p:cxnSp>
        <p:nvCxnSpPr>
          <p:cNvPr id="50" name="AutoShape 18"/>
          <p:cNvCxnSpPr>
            <a:cxnSpLocks noChangeShapeType="1"/>
          </p:cNvCxnSpPr>
          <p:nvPr/>
        </p:nvCxnSpPr>
        <p:spPr bwMode="auto">
          <a:xfrm flipH="1">
            <a:off x="2134054" y="2288064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259632" y="188640"/>
            <a:ext cx="2101906" cy="3485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57" name="AutoShape 18"/>
          <p:cNvCxnSpPr>
            <a:cxnSpLocks noChangeShapeType="1"/>
            <a:stCxn id="56" idx="2"/>
          </p:cNvCxnSpPr>
          <p:nvPr/>
        </p:nvCxnSpPr>
        <p:spPr bwMode="auto">
          <a:xfrm>
            <a:off x="2310585" y="53721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758367" y="166872"/>
            <a:ext cx="617457" cy="353929"/>
          </a:xfrm>
          <a:prstGeom prst="rect">
            <a:avLst/>
          </a:prstGeom>
          <a:ln>
            <a:prstDash val="solid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SEA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7740352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800" b="1" dirty="0" smtClean="0">
                <a:solidFill>
                  <a:srgbClr val="9F7A70"/>
                </a:solidFill>
              </a:rPr>
              <a:t>Ochrana životního prostředí v procesech podle stavebního zákona: Prameny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555038" cy="49672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b="1" dirty="0" smtClean="0"/>
              <a:t>Zákon  č. 183/2006 Sb., o územním plánování a stavebním řádu, ve znění pozdějších předpisů (stavební zákon), </a:t>
            </a:r>
            <a:r>
              <a:rPr lang="cs-CZ" altLang="cs-CZ" sz="2800" b="1" u="sng" dirty="0"/>
              <a:t>ve </a:t>
            </a:r>
            <a:r>
              <a:rPr lang="cs-CZ" altLang="cs-CZ" sz="2800" b="1" u="sng" dirty="0" smtClean="0"/>
              <a:t>znění pozdějších předpisů </a:t>
            </a:r>
            <a:endParaRPr lang="cs-CZ" altLang="cs-CZ" sz="2800" b="1" u="sng" dirty="0" smtClean="0">
              <a:solidFill>
                <a:srgbClr val="C00000"/>
              </a:solidFill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600" dirty="0" smtClean="0"/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Novela  stavebního zákona </a:t>
            </a:r>
            <a:r>
              <a:rPr lang="cs-CZ" altLang="cs-CZ" sz="2200" b="1" dirty="0" smtClean="0">
                <a:solidFill>
                  <a:srgbClr val="C00000"/>
                </a:solidFill>
              </a:rPr>
              <a:t>– zákon č. 225/2017 Sb. (účinnost 1.1.2018</a:t>
            </a:r>
            <a:r>
              <a:rPr lang="cs-CZ" altLang="cs-CZ" sz="2200" b="1" dirty="0" smtClean="0"/>
              <a:t>)</a:t>
            </a:r>
            <a:endParaRPr lang="cs-CZ" altLang="cs-CZ" sz="2200" b="1" dirty="0"/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a dalších předpisů </a:t>
            </a:r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mimo jiné dalších s dopady na veřejné stavební právo a  environmentálních souvislostí 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>
                <a:solidFill>
                  <a:srgbClr val="33CC33"/>
                </a:solidFill>
              </a:rPr>
              <a:t>zákona č. 100/2001 Sb. o posuzování vlivů na životní prostředí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>
                <a:solidFill>
                  <a:srgbClr val="33CC33"/>
                </a:solidFill>
              </a:rPr>
              <a:t>zákona č. 114/1992 Sb., o ochraně přírody a krajiny, 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2200" b="1" dirty="0" smtClean="0">
              <a:solidFill>
                <a:srgbClr val="33CC33"/>
              </a:solidFill>
            </a:endParaRP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správního řádu (§ 149, § 174), 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dirty="0" smtClean="0"/>
              <a:t>soudního řádku správního (§ 101a a násl.)</a:t>
            </a:r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2200" b="1" dirty="0"/>
          </a:p>
          <a:p>
            <a:pPr marL="2320290" lvl="5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2200" b="1" dirty="0" smtClean="0"/>
          </a:p>
          <a:p>
            <a:pPr marL="27432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1800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200" dirty="0" smtClean="0"/>
              <a:t>prováděcí předpisy ke stavebnímu zákonu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b="1" dirty="0" smtClean="0">
              <a:solidFill>
                <a:srgbClr val="C00000"/>
              </a:solidFill>
            </a:endParaRPr>
          </a:p>
          <a:p>
            <a:pPr marL="1405890" lvl="3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800" b="1" dirty="0" smtClean="0"/>
          </a:p>
        </p:txBody>
      </p:sp>
      <p:sp>
        <p:nvSpPr>
          <p:cNvPr id="14339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75414"/>
            <a:ext cx="8229600" cy="1143000"/>
          </a:xfrm>
        </p:spPr>
        <p:txBody>
          <a:bodyPr/>
          <a:lstStyle/>
          <a:p>
            <a:r>
              <a:rPr lang="cs-CZ" sz="2400" b="1" dirty="0" smtClean="0">
                <a:latin typeface="Cambria" pitchFamily="18" charset="0"/>
              </a:rPr>
              <a:t>Procesy podle stavebního zákona – základní přehled</a:t>
            </a:r>
            <a:endParaRPr lang="cs-CZ" sz="2400" b="1" dirty="0">
              <a:latin typeface="Cambri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340224" y="621233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Ivana Průchová</a:t>
            </a:r>
            <a:endParaRPr lang="cs-CZ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6769224" y="6212334"/>
            <a:ext cx="2133600" cy="365125"/>
          </a:xfrm>
        </p:spPr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1484784"/>
            <a:ext cx="81369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Územní plánování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16101" y="2081679"/>
            <a:ext cx="82076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Územní rozhodování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8941" y="2896121"/>
            <a:ext cx="8136904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Povolování/ohlašování staveb </a:t>
            </a:r>
          </a:p>
        </p:txBody>
      </p:sp>
      <p:sp>
        <p:nvSpPr>
          <p:cNvPr id="9" name="Obdélník 8"/>
          <p:cNvSpPr/>
          <p:nvPr/>
        </p:nvSpPr>
        <p:spPr>
          <a:xfrm>
            <a:off x="728680" y="3673096"/>
            <a:ext cx="8136904" cy="30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Zkušební provoz </a:t>
            </a:r>
            <a:r>
              <a:rPr lang="cs-CZ" dirty="0" smtClean="0"/>
              <a:t>(dle konkrétní situace)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55576" y="5301208"/>
            <a:ext cx="816380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Užívání dokončené stavby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16101" y="4129871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Změna stavby před dokončením </a:t>
            </a:r>
            <a:r>
              <a:rPr lang="cs-CZ" dirty="0" smtClean="0">
                <a:solidFill>
                  <a:schemeClr val="bg1"/>
                </a:solidFill>
              </a:rPr>
              <a:t>(dle konkrétní situace)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8680" y="6021288"/>
            <a:ext cx="8163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Odstraňování staveb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244654" y="1484784"/>
            <a:ext cx="484632" cy="499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9286" y="4797152"/>
            <a:ext cx="8096559" cy="361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Předčasné užívání stavby  </a:t>
            </a:r>
            <a:r>
              <a:rPr lang="cs-CZ" dirty="0" smtClean="0"/>
              <a:t>(dle konkrétní situace)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85200" cy="7524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mbria" pitchFamily="18" charset="0"/>
              </a:rPr>
              <a:t>PROCESY PODLE STAVEBNÍHO ZÁKONA – blíže ke grafu výše</a:t>
            </a:r>
          </a:p>
        </p:txBody>
      </p:sp>
      <p:sp>
        <p:nvSpPr>
          <p:cNvPr id="20484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405813" cy="54737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cs-CZ" sz="1400" b="1" dirty="0">
                <a:solidFill>
                  <a:schemeClr val="accent2"/>
                </a:solidFill>
              </a:rPr>
              <a:t>Ú</a:t>
            </a:r>
            <a:r>
              <a:rPr lang="cs-CZ" altLang="cs-CZ" sz="1400" b="1" dirty="0" smtClean="0">
                <a:solidFill>
                  <a:schemeClr val="accent2"/>
                </a:solidFill>
              </a:rPr>
              <a:t>zemní plánování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územně plánovací podklady – ÚAP, ÚS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politika územního rozvoje   (schvalovaná  usnesením vlády, není OOP ani v materiálním smyslu)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územně plánovací dokumentace (OOP</a:t>
            </a:r>
            <a:r>
              <a:rPr lang="cs-CZ" altLang="cs-CZ" sz="1200" dirty="0" smtClean="0"/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zásady územního rozvoje	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územní plán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regulační plán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samostatné vymezení zastavěného území (OOP)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200" b="1" dirty="0" smtClean="0"/>
              <a:t>územní opatření (OOP)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územní opatření o stavební uzávěře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200" dirty="0" smtClean="0"/>
              <a:t>územní opatření o asanaci území</a:t>
            </a:r>
          </a:p>
          <a:p>
            <a:pPr marL="1371600" lvl="3" indent="0">
              <a:lnSpc>
                <a:spcPct val="80000"/>
              </a:lnSpc>
              <a:buNone/>
            </a:pPr>
            <a:endParaRPr lang="cs-CZ" altLang="cs-CZ" sz="1200" b="1" dirty="0"/>
          </a:p>
          <a:p>
            <a:pPr marL="0" indent="0">
              <a:buNone/>
            </a:pPr>
            <a:r>
              <a:rPr lang="cs-CZ" altLang="cs-CZ" sz="1400" b="1" dirty="0">
                <a:solidFill>
                  <a:schemeClr val="accent2"/>
                </a:solidFill>
              </a:rPr>
              <a:t>Povolování výstavby</a:t>
            </a:r>
          </a:p>
          <a:p>
            <a:r>
              <a:rPr lang="cs-CZ" altLang="cs-CZ" sz="1200" b="1" dirty="0" smtClean="0"/>
              <a:t>územní </a:t>
            </a:r>
            <a:r>
              <a:rPr lang="cs-CZ" altLang="cs-CZ" sz="1200" b="1" dirty="0"/>
              <a:t>rozhodování  (ISA)</a:t>
            </a:r>
          </a:p>
          <a:p>
            <a:pPr eaLnBrk="1" hangingPunct="1"/>
            <a:r>
              <a:rPr lang="cs-CZ" altLang="cs-CZ" sz="1200" b="1" dirty="0" smtClean="0"/>
              <a:t>ohlášení  a stavební povolení  (ISA)</a:t>
            </a:r>
          </a:p>
          <a:p>
            <a:pPr eaLnBrk="1" hangingPunct="1"/>
            <a:r>
              <a:rPr lang="cs-CZ" altLang="cs-CZ" sz="1200" b="1" dirty="0" smtClean="0"/>
              <a:t>změna stavby před jejím dokončením  (ISA)</a:t>
            </a:r>
          </a:p>
          <a:p>
            <a:pPr eaLnBrk="1" hangingPunct="1"/>
            <a:r>
              <a:rPr lang="cs-CZ" altLang="cs-CZ" sz="1200" b="1" dirty="0" smtClean="0"/>
              <a:t>předčasné užívání stavby (ISA)</a:t>
            </a:r>
          </a:p>
          <a:p>
            <a:pPr eaLnBrk="1" hangingPunct="1"/>
            <a:r>
              <a:rPr lang="cs-CZ" altLang="cs-CZ" sz="1200" b="1" dirty="0" smtClean="0"/>
              <a:t>užívání dokončené stavby (ISA)</a:t>
            </a:r>
          </a:p>
          <a:p>
            <a:pPr lvl="1" eaLnBrk="1" hangingPunct="1"/>
            <a:r>
              <a:rPr lang="cs-CZ" altLang="cs-CZ" sz="1200" b="1" dirty="0" smtClean="0"/>
              <a:t>kolaudační souhlas</a:t>
            </a:r>
          </a:p>
          <a:p>
            <a:pPr lvl="1" eaLnBrk="1" hangingPunct="1"/>
            <a:r>
              <a:rPr lang="cs-CZ" altLang="cs-CZ" sz="1200" b="1" dirty="0" smtClean="0"/>
              <a:t>kolaudační rozhodnutí </a:t>
            </a:r>
          </a:p>
          <a:p>
            <a:pPr eaLnBrk="1" hangingPunct="1"/>
            <a:r>
              <a:rPr lang="cs-CZ" altLang="cs-CZ" sz="1200" b="1" dirty="0" smtClean="0"/>
              <a:t>odstraňování staveb, terénních úprav a zařízení (ISA)</a:t>
            </a:r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1600" b="1" dirty="0" smtClean="0">
                <a:solidFill>
                  <a:srgbClr val="00B050"/>
                </a:solidFill>
              </a:rPr>
              <a:t>Ve VŠECH procesech OCHRANA ŽIVOTNÍHO PROSTŘEDÍ –  </a:t>
            </a:r>
            <a:r>
              <a:rPr lang="cs-CZ" altLang="cs-CZ" sz="1600" b="1" dirty="0" smtClean="0">
                <a:solidFill>
                  <a:srgbClr val="0000FF"/>
                </a:solidFill>
              </a:rPr>
              <a:t>ROZDÍLNOSTI:</a:t>
            </a:r>
          </a:p>
          <a:p>
            <a:pPr lvl="1"/>
            <a:r>
              <a:rPr lang="cs-CZ" altLang="cs-CZ" sz="1200" b="1" dirty="0" smtClean="0">
                <a:solidFill>
                  <a:srgbClr val="C00000"/>
                </a:solidFill>
              </a:rPr>
              <a:t>SUBJEKTY </a:t>
            </a:r>
            <a:r>
              <a:rPr lang="cs-CZ" altLang="cs-CZ" sz="1200" b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altLang="cs-CZ" sz="1200" b="1" dirty="0" smtClean="0">
                <a:solidFill>
                  <a:srgbClr val="C00000"/>
                </a:solidFill>
              </a:rPr>
              <a:t>NÁSTROJE</a:t>
            </a:r>
          </a:p>
          <a:p>
            <a:r>
              <a:rPr lang="cs-CZ" altLang="cs-CZ" sz="1600" b="1" dirty="0" smtClean="0">
                <a:solidFill>
                  <a:srgbClr val="0000FF"/>
                </a:solidFill>
              </a:rPr>
              <a:t>DLE  POVAHY A STADIA PROCESU</a:t>
            </a:r>
          </a:p>
          <a:p>
            <a:pPr lvl="1" eaLnBrk="1" hangingPunct="1"/>
            <a:endParaRPr lang="cs-CZ" altLang="cs-CZ" sz="900" dirty="0" smtClean="0">
              <a:solidFill>
                <a:srgbClr val="C00000"/>
              </a:solidFill>
            </a:endParaRPr>
          </a:p>
          <a:p>
            <a:pPr eaLnBrk="1" hangingPunct="1"/>
            <a:endParaRPr lang="cs-CZ" altLang="cs-CZ" sz="1400" dirty="0" smtClean="0"/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>
                <a:latin typeface="Cambria" pitchFamily="18" charset="0"/>
              </a:rPr>
              <a:t>SUBJEKTY V PROCESECH  PODLE  STAVEBNÍHO  ZÁKONA  A  JEJICH  ROLE  PŘI  OCHRANĚ   ŽIVOTNÍHO  PROSTŘEDÍ </a:t>
            </a:r>
          </a:p>
        </p:txBody>
      </p:sp>
      <p:sp>
        <p:nvSpPr>
          <p:cNvPr id="2150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r>
              <a:rPr lang="cs-CZ" altLang="cs-CZ" b="1" dirty="0" smtClean="0">
                <a:solidFill>
                  <a:schemeClr val="accent3"/>
                </a:solidFill>
                <a:latin typeface="Cambria" pitchFamily="18" charset="0"/>
              </a:rPr>
              <a:t>Subjekty:</a:t>
            </a:r>
            <a:endParaRPr lang="en-US" altLang="cs-CZ" b="1" dirty="0" smtClean="0">
              <a:solidFill>
                <a:schemeClr val="accent3"/>
              </a:solidFill>
              <a:latin typeface="Cambria" pitchFamily="18" charset="0"/>
            </a:endParaRPr>
          </a:p>
          <a:p>
            <a:pPr lvl="1" eaLnBrk="1" hangingPunct="1"/>
            <a:r>
              <a:rPr lang="en-US" altLang="cs-CZ" dirty="0" smtClean="0">
                <a:latin typeface="Cambria" pitchFamily="18" charset="0"/>
              </a:rPr>
              <a:t>o</a:t>
            </a:r>
            <a:r>
              <a:rPr lang="cs-CZ" altLang="cs-CZ" dirty="0" err="1" smtClean="0">
                <a:latin typeface="Cambria" pitchFamily="18" charset="0"/>
              </a:rPr>
              <a:t>rgány</a:t>
            </a:r>
            <a:r>
              <a:rPr lang="cs-CZ" altLang="cs-CZ" dirty="0" smtClean="0">
                <a:latin typeface="Cambria" pitchFamily="18" charset="0"/>
              </a:rPr>
              <a:t> územního plánování</a:t>
            </a:r>
          </a:p>
          <a:p>
            <a:pPr lvl="1" eaLnBrk="1" hangingPunct="1"/>
            <a:r>
              <a:rPr lang="en-US" altLang="cs-CZ" dirty="0" smtClean="0">
                <a:latin typeface="Cambria" pitchFamily="18" charset="0"/>
              </a:rPr>
              <a:t>s</a:t>
            </a:r>
            <a:r>
              <a:rPr lang="cs-CZ" altLang="cs-CZ" dirty="0" smtClean="0">
                <a:latin typeface="Cambria" pitchFamily="18" charset="0"/>
              </a:rPr>
              <a:t>tavební úřady </a:t>
            </a:r>
          </a:p>
          <a:p>
            <a:pPr lvl="1" eaLnBrk="1" hangingPunct="1"/>
            <a:r>
              <a:rPr lang="cs-CZ" altLang="cs-CZ" dirty="0" smtClean="0">
                <a:latin typeface="Cambria" pitchFamily="18" charset="0"/>
              </a:rPr>
              <a:t>autorizovaný inspektor</a:t>
            </a:r>
          </a:p>
          <a:p>
            <a:pPr lvl="1" eaLnBrk="1" hangingPunct="1"/>
            <a:r>
              <a:rPr lang="en-US" altLang="cs-CZ" dirty="0" smtClean="0">
                <a:latin typeface="Cambria" pitchFamily="18" charset="0"/>
              </a:rPr>
              <a:t>o</a:t>
            </a:r>
            <a:r>
              <a:rPr lang="cs-CZ" altLang="cs-CZ" dirty="0" err="1" smtClean="0">
                <a:latin typeface="Cambria" pitchFamily="18" charset="0"/>
              </a:rPr>
              <a:t>bce</a:t>
            </a:r>
            <a:r>
              <a:rPr lang="cs-CZ" altLang="cs-CZ" dirty="0" smtClean="0">
                <a:latin typeface="Cambria" pitchFamily="18" charset="0"/>
              </a:rPr>
              <a:t> </a:t>
            </a:r>
          </a:p>
          <a:p>
            <a:pPr lvl="1" eaLnBrk="1" hangingPunct="1"/>
            <a:r>
              <a:rPr lang="en-US" altLang="cs-CZ" dirty="0" smtClean="0">
                <a:latin typeface="Cambria" pitchFamily="18" charset="0"/>
              </a:rPr>
              <a:t>d</a:t>
            </a:r>
            <a:r>
              <a:rPr lang="cs-CZ" altLang="cs-CZ" dirty="0" err="1" smtClean="0">
                <a:latin typeface="Cambria" pitchFamily="18" charset="0"/>
              </a:rPr>
              <a:t>otčené</a:t>
            </a:r>
            <a:r>
              <a:rPr lang="cs-CZ" altLang="cs-CZ" dirty="0" smtClean="0">
                <a:latin typeface="Cambria" pitchFamily="18" charset="0"/>
              </a:rPr>
              <a:t> orgány</a:t>
            </a:r>
          </a:p>
          <a:p>
            <a:pPr lvl="1" eaLnBrk="1" hangingPunct="1"/>
            <a:r>
              <a:rPr lang="en-US" altLang="cs-CZ" dirty="0" smtClean="0">
                <a:latin typeface="Cambria" pitchFamily="18" charset="0"/>
              </a:rPr>
              <a:t>v</a:t>
            </a:r>
            <a:r>
              <a:rPr lang="cs-CZ" altLang="cs-CZ" dirty="0" err="1" smtClean="0">
                <a:latin typeface="Cambria" pitchFamily="18" charset="0"/>
              </a:rPr>
              <a:t>eřejnost</a:t>
            </a:r>
            <a:r>
              <a:rPr lang="cs-CZ" altLang="cs-CZ" dirty="0" smtClean="0">
                <a:latin typeface="Cambria" pitchFamily="18" charset="0"/>
              </a:rPr>
              <a:t>/dotčená veřejnost</a:t>
            </a:r>
          </a:p>
          <a:p>
            <a:pPr lvl="1" eaLnBrk="1" hangingPunct="1"/>
            <a:r>
              <a:rPr lang="en-US" altLang="cs-CZ" dirty="0" smtClean="0">
                <a:latin typeface="Cambria" pitchFamily="18" charset="0"/>
              </a:rPr>
              <a:t>u</a:t>
            </a:r>
            <a:r>
              <a:rPr lang="cs-CZ" altLang="cs-CZ" dirty="0" err="1" smtClean="0">
                <a:latin typeface="Cambria" pitchFamily="18" charset="0"/>
              </a:rPr>
              <a:t>častníci</a:t>
            </a:r>
            <a:r>
              <a:rPr lang="cs-CZ" altLang="cs-CZ" dirty="0" smtClean="0">
                <a:latin typeface="Cambria" pitchFamily="18" charset="0"/>
              </a:rPr>
              <a:t> procesů/řízení</a:t>
            </a:r>
          </a:p>
          <a:p>
            <a:pPr lvl="1" eaLnBrk="1" hangingPunct="1"/>
            <a:r>
              <a:rPr lang="cs-CZ" altLang="cs-CZ" dirty="0" smtClean="0">
                <a:latin typeface="Cambria" pitchFamily="18" charset="0"/>
              </a:rPr>
              <a:t>další subjekty (autorizované  osoby – projektanti)</a:t>
            </a:r>
            <a:endParaRPr lang="en-US" altLang="cs-CZ" dirty="0" smtClean="0">
              <a:latin typeface="Cambria" pitchFamily="18" charset="0"/>
            </a:endParaRPr>
          </a:p>
          <a:p>
            <a:endParaRPr lang="cs-CZ" altLang="cs-CZ" sz="2800" dirty="0" smtClean="0">
              <a:latin typeface="Cambria" pitchFamily="18" charset="0"/>
            </a:endParaRPr>
          </a:p>
          <a:p>
            <a:pPr lvl="1"/>
            <a:r>
              <a:rPr lang="en-US" altLang="cs-CZ" sz="2400" dirty="0" smtClean="0">
                <a:latin typeface="Cambria" pitchFamily="18" charset="0"/>
              </a:rPr>
              <a:t>Po</a:t>
            </a:r>
            <a:r>
              <a:rPr lang="cs-CZ" altLang="cs-CZ" sz="2400" dirty="0" smtClean="0">
                <a:latin typeface="Cambria" pitchFamily="18" charset="0"/>
              </a:rPr>
              <a:t>z</a:t>
            </a:r>
            <a:r>
              <a:rPr lang="en-US" altLang="cs-CZ" sz="2400" dirty="0" smtClean="0">
                <a:latin typeface="Cambria" pitchFamily="18" charset="0"/>
              </a:rPr>
              <a:t>ice a n</a:t>
            </a:r>
            <a:r>
              <a:rPr lang="cs-CZ" altLang="cs-CZ" sz="2400" dirty="0" smtClean="0">
                <a:latin typeface="Cambria" pitchFamily="18" charset="0"/>
              </a:rPr>
              <a:t>á</a:t>
            </a:r>
            <a:r>
              <a:rPr lang="en-US" altLang="cs-CZ" sz="2400" dirty="0" err="1" smtClean="0">
                <a:latin typeface="Cambria" pitchFamily="18" charset="0"/>
              </a:rPr>
              <a:t>stroje</a:t>
            </a:r>
            <a:r>
              <a:rPr lang="cs-CZ" altLang="cs-CZ" sz="2400" dirty="0" smtClean="0">
                <a:latin typeface="Cambria" pitchFamily="18" charset="0"/>
              </a:rPr>
              <a:t>, jimiž disponují </a:t>
            </a:r>
            <a:r>
              <a:rPr lang="en-US" altLang="cs-CZ" sz="2400" dirty="0" smtClean="0">
                <a:latin typeface="Cambria" pitchFamily="18" charset="0"/>
              </a:rPr>
              <a:t> </a:t>
            </a:r>
            <a:r>
              <a:rPr lang="cs-CZ" altLang="cs-CZ" sz="2400" dirty="0" smtClean="0">
                <a:latin typeface="Cambria" pitchFamily="18" charset="0"/>
              </a:rPr>
              <a:t>jednotlivé subjekty, jsou diferencovány </a:t>
            </a:r>
            <a:r>
              <a:rPr lang="en-US" altLang="cs-CZ" sz="2400" dirty="0" err="1" smtClean="0">
                <a:latin typeface="Cambria" pitchFamily="18" charset="0"/>
              </a:rPr>
              <a:t>dle</a:t>
            </a:r>
            <a:r>
              <a:rPr lang="en-US" altLang="cs-CZ" sz="2400" dirty="0" smtClean="0">
                <a:latin typeface="Cambria" pitchFamily="18" charset="0"/>
              </a:rPr>
              <a:t> </a:t>
            </a:r>
            <a:r>
              <a:rPr lang="en-US" altLang="cs-CZ" sz="2400" dirty="0" err="1" smtClean="0">
                <a:latin typeface="Cambria" pitchFamily="18" charset="0"/>
              </a:rPr>
              <a:t>st</a:t>
            </a:r>
            <a:r>
              <a:rPr lang="cs-CZ" altLang="cs-CZ" sz="2400" dirty="0" smtClean="0">
                <a:latin typeface="Cambria" pitchFamily="18" charset="0"/>
              </a:rPr>
              <a:t>á</a:t>
            </a:r>
            <a:r>
              <a:rPr lang="en-US" altLang="cs-CZ" sz="2400" dirty="0" err="1" smtClean="0">
                <a:latin typeface="Cambria" pitchFamily="18" charset="0"/>
              </a:rPr>
              <a:t>dia</a:t>
            </a:r>
            <a:r>
              <a:rPr lang="en-US" altLang="cs-CZ" sz="2400" dirty="0" smtClean="0">
                <a:latin typeface="Cambria" pitchFamily="18" charset="0"/>
              </a:rPr>
              <a:t> a </a:t>
            </a:r>
            <a:r>
              <a:rPr lang="en-US" altLang="cs-CZ" sz="2400" dirty="0" err="1" smtClean="0">
                <a:latin typeface="Cambria" pitchFamily="18" charset="0"/>
              </a:rPr>
              <a:t>povah</a:t>
            </a:r>
            <a:r>
              <a:rPr lang="cs-CZ" altLang="cs-CZ" sz="2400" dirty="0" smtClean="0">
                <a:latin typeface="Cambria" pitchFamily="18" charset="0"/>
              </a:rPr>
              <a:t>y</a:t>
            </a:r>
            <a:r>
              <a:rPr lang="en-US" altLang="cs-CZ" sz="2400" dirty="0" smtClean="0">
                <a:latin typeface="Cambria" pitchFamily="18" charset="0"/>
              </a:rPr>
              <a:t> </a:t>
            </a:r>
            <a:r>
              <a:rPr lang="en-US" altLang="cs-CZ" sz="2400" dirty="0" err="1" smtClean="0">
                <a:latin typeface="Cambria" pitchFamily="18" charset="0"/>
              </a:rPr>
              <a:t>procesu</a:t>
            </a:r>
            <a:endParaRPr lang="cs-CZ" altLang="cs-CZ" sz="2400" dirty="0" smtClean="0">
              <a:latin typeface="Cambria" pitchFamily="18" charset="0"/>
            </a:endParaRPr>
          </a:p>
          <a:p>
            <a:pPr lvl="1" eaLnBrk="1" hangingPunct="1"/>
            <a:endParaRPr lang="cs-CZ" altLang="cs-CZ" dirty="0" smtClean="0">
              <a:latin typeface="Cambria" pitchFamily="18" charset="0"/>
            </a:endParaRPr>
          </a:p>
          <a:p>
            <a:pPr lvl="1" eaLnBrk="1" hangingPunct="1"/>
            <a:endParaRPr lang="cs-CZ" altLang="cs-CZ" dirty="0" smtClean="0">
              <a:latin typeface="Cambria" pitchFamily="18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457200" y="5301208"/>
            <a:ext cx="7727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latin typeface="Cambria" pitchFamily="18" charset="0"/>
              </a:rPr>
              <a:t>Orgány územního plánování a stavební úřady</a:t>
            </a:r>
            <a:r>
              <a:rPr lang="cs-CZ" sz="2800" b="1" i="1" dirty="0">
                <a:latin typeface="Cambria" pitchFamily="18" charset="0"/>
              </a:rPr>
              <a:t> 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250825" y="1484313"/>
            <a:ext cx="8432800" cy="4897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u="sng" dirty="0" smtClean="0">
                <a:solidFill>
                  <a:srgbClr val="FF9933"/>
                </a:solidFill>
                <a:latin typeface="Cambria" pitchFamily="18" charset="0"/>
                <a:cs typeface="Times New Roman" pitchFamily="18" charset="0"/>
              </a:rPr>
              <a:t>orgány územního plánování</a:t>
            </a: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 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</a:t>
            </a:r>
            <a:r>
              <a:rPr lang="cs-CZ" altLang="cs-CZ" sz="2000" dirty="0" smtClean="0">
                <a:latin typeface="Cambria" pitchFamily="18" charset="0"/>
                <a:cs typeface="Times New Roman" pitchFamily="18" charset="0"/>
              </a:rPr>
              <a:t>- </a:t>
            </a: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orgány obcí (zastupitelstvo, rada, obecní  úřad),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- úřad územního plánování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- orgány krajů (zastupitelstvo, rada, krajský  úřad)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- Ministerstvo pro místní rozvoj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- Ministerstvo obrany.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dirty="0" smtClean="0">
                <a:latin typeface="Cambria" pitchFamily="18" charset="0"/>
                <a:cs typeface="Times New Roman" pitchFamily="18" charset="0"/>
              </a:rPr>
              <a:t> 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u="sng" dirty="0" smtClean="0">
                <a:solidFill>
                  <a:srgbClr val="FF9933"/>
                </a:solidFill>
                <a:latin typeface="Cambria" pitchFamily="18" charset="0"/>
                <a:cs typeface="Times New Roman" pitchFamily="18" charset="0"/>
              </a:rPr>
              <a:t>stavební úřady</a:t>
            </a: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 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- stavební úřady, označované jako  </a:t>
            </a:r>
            <a:r>
              <a:rPr lang="cs-CZ" altLang="cs-CZ" sz="2000" b="1" dirty="0" smtClean="0">
                <a:solidFill>
                  <a:schemeClr val="accent6"/>
                </a:solidFill>
                <a:latin typeface="Cambria" pitchFamily="18" charset="0"/>
                <a:cs typeface="Times New Roman" pitchFamily="18" charset="0"/>
              </a:rPr>
              <a:t>„obecné</a:t>
            </a:r>
            <a:r>
              <a:rPr lang="cs-CZ" altLang="cs-CZ" sz="2000" b="1" dirty="0" smtClean="0">
                <a:solidFill>
                  <a:srgbClr val="FF9933"/>
                </a:solidFill>
                <a:latin typeface="Cambria" pitchFamily="18" charset="0"/>
                <a:cs typeface="Times New Roman" pitchFamily="18" charset="0"/>
              </a:rPr>
              <a:t>“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     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              	- stavební úřady </a:t>
            </a:r>
            <a:r>
              <a:rPr lang="cs-CZ" altLang="cs-CZ" sz="2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u řízení navazujících na EIA </a:t>
            </a:r>
            <a:endParaRPr lang="cs-CZ" altLang="cs-CZ" sz="2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			</a:t>
            </a:r>
            <a:r>
              <a:rPr lang="cs-CZ" altLang="cs-CZ" sz="2000" b="1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obecní úřad obce s rozšířenou působností (</a:t>
            </a:r>
            <a:r>
              <a:rPr lang="cs-CZ" altLang="cs-CZ" sz="2000" b="1" dirty="0" smtClean="0">
                <a:solidFill>
                  <a:srgbClr val="33CC33"/>
                </a:solidFill>
                <a:latin typeface="Cambria" pitchFamily="18" charset="0"/>
                <a:cs typeface="Times New Roman" pitchFamily="18" charset="0"/>
              </a:rPr>
              <a:t>OÚORP) </a:t>
            </a: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             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             -  </a:t>
            </a:r>
            <a:r>
              <a:rPr lang="cs-CZ" altLang="cs-CZ" sz="2000" b="1" dirty="0" smtClean="0">
                <a:solidFill>
                  <a:srgbClr val="FF9933"/>
                </a:solidFill>
                <a:latin typeface="Cambria" pitchFamily="18" charset="0"/>
                <a:cs typeface="Times New Roman" pitchFamily="18" charset="0"/>
              </a:rPr>
              <a:t>speciální</a:t>
            </a: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stavební úřady,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              - </a:t>
            </a:r>
            <a:r>
              <a:rPr lang="cs-CZ" altLang="cs-CZ" sz="2000" b="1" dirty="0" smtClean="0">
                <a:solidFill>
                  <a:srgbClr val="FF9933"/>
                </a:solidFill>
                <a:latin typeface="Cambria" pitchFamily="18" charset="0"/>
                <a:cs typeface="Times New Roman" pitchFamily="18" charset="0"/>
              </a:rPr>
              <a:t>vojenské  a jiné</a:t>
            </a:r>
            <a:r>
              <a:rPr lang="cs-CZ" altLang="cs-CZ" sz="2000" b="1" dirty="0" smtClean="0">
                <a:latin typeface="Cambria" pitchFamily="18" charset="0"/>
                <a:cs typeface="Times New Roman" pitchFamily="18" charset="0"/>
              </a:rPr>
              <a:t> stavební úřady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000" b="1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mbria" pitchFamily="18" charset="0"/>
              </a:rPr>
              <a:t>Dotčené orgány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u="sng" dirty="0" smtClean="0">
                <a:solidFill>
                  <a:srgbClr val="C00000"/>
                </a:solidFill>
                <a:latin typeface="Cambria" pitchFamily="18" charset="0"/>
              </a:rPr>
              <a:t>ochrana veřejných zájmů podle zvláštních předpisů – tj. </a:t>
            </a:r>
            <a:r>
              <a:rPr lang="cs-CZ" altLang="cs-CZ" sz="2400" b="1" u="sng" dirty="0" smtClean="0">
                <a:solidFill>
                  <a:srgbClr val="00B050"/>
                </a:solidFill>
                <a:latin typeface="Cambria" pitchFamily="18" charset="0"/>
              </a:rPr>
              <a:t>vč. veřejného zájmu na ochraně životního prostředí 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b="1" u="sng" dirty="0" smtClean="0">
              <a:solidFill>
                <a:srgbClr val="00B050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  <a:latin typeface="Cambria" pitchFamily="18" charset="0"/>
              </a:rPr>
              <a:t>princip součinnosti </a:t>
            </a:r>
            <a:r>
              <a:rPr lang="cs-CZ" altLang="cs-CZ" sz="1800" b="1" dirty="0" smtClean="0">
                <a:latin typeface="Cambria" pitchFamily="18" charset="0"/>
              </a:rPr>
              <a:t>s orgány územního plánování a stavebními úřady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b="1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b="1" u="sng" dirty="0" smtClean="0">
                <a:latin typeface="Cambria" pitchFamily="18" charset="0"/>
              </a:rPr>
              <a:t>vzájemné </a:t>
            </a:r>
            <a:r>
              <a:rPr lang="cs-CZ" altLang="cs-CZ" sz="1800" b="1" u="sng" dirty="0" smtClean="0">
                <a:solidFill>
                  <a:srgbClr val="C00000"/>
                </a:solidFill>
                <a:latin typeface="Cambria" pitchFamily="18" charset="0"/>
              </a:rPr>
              <a:t>věcné a časové vazby mezi stanovisky a závaznými stanovisky </a:t>
            </a:r>
            <a:r>
              <a:rPr lang="cs-CZ" altLang="cs-CZ" sz="1800" b="1" u="sng" dirty="0" smtClean="0">
                <a:latin typeface="Cambria" pitchFamily="18" charset="0"/>
              </a:rPr>
              <a:t>vydanými v procesech, které na sebe věcně a časově navazují</a:t>
            </a:r>
            <a:r>
              <a:rPr lang="cs-CZ" altLang="cs-CZ" sz="1800" b="1" dirty="0" smtClean="0">
                <a:latin typeface="Cambr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latin typeface="Cambria" pitchFamily="18" charset="0"/>
              </a:rPr>
              <a:t>vázanost dotčeného orgánu svým předchozím stanoviskem,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latin typeface="Cambria" pitchFamily="18" charset="0"/>
              </a:rPr>
              <a:t>možnost změny při podstatné změně podmínek pro jeho vydání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b="1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b="1" u="sng" dirty="0" smtClean="0">
                <a:solidFill>
                  <a:srgbClr val="C00000"/>
                </a:solidFill>
                <a:latin typeface="Cambria" pitchFamily="18" charset="0"/>
              </a:rPr>
              <a:t>kontrola dodržování podmínek stanovených ve stanoviscích a závazných stanoviscích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latin typeface="Cambria" pitchFamily="18" charset="0"/>
              </a:rPr>
              <a:t>stanoví-li dotčené orgány ve svém stanovisku nebo závazném stanovisku podmínky, a stanou-li se tyto podmínky součástí výrokové části rozhodnutí, nebo součástí opatření obecné povahy nebo jiného úkonu orgánu územního plánování nebo stavebního úřadu podle tohoto zákona, mohou dotčené orgány kontrolovat jejich dodržování. </a:t>
            </a: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mbria" pitchFamily="18" charset="0"/>
              </a:rPr>
              <a:t>Dotčené orgány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736"/>
            <a:ext cx="8482013" cy="5303613"/>
          </a:xfrm>
        </p:spPr>
        <p:txBody>
          <a:bodyPr>
            <a:normAutofit fontScale="62500" lnSpcReduction="20000"/>
          </a:bodyPr>
          <a:lstStyle/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1800" dirty="0">
              <a:latin typeface="Cambria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3800" dirty="0" smtClean="0">
                <a:latin typeface="Cambria" pitchFamily="18" charset="0"/>
              </a:rPr>
              <a:t>Vydávají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rgbClr val="002060"/>
                </a:solidFill>
                <a:latin typeface="Cambria" pitchFamily="18" charset="0"/>
              </a:rPr>
              <a:t>stanoviska/koordinovaná stanoviska</a:t>
            </a:r>
          </a:p>
          <a:p>
            <a:pPr marL="823277" lvl="2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"/>
              <a:defRPr/>
            </a:pPr>
            <a:r>
              <a:rPr lang="cs-CZ" dirty="0" smtClean="0">
                <a:latin typeface="Cambria" pitchFamily="18" charset="0"/>
              </a:rPr>
              <a:t>nejsou </a:t>
            </a:r>
            <a:r>
              <a:rPr lang="cs-CZ" dirty="0">
                <a:latin typeface="Cambria" pitchFamily="18" charset="0"/>
              </a:rPr>
              <a:t>samostatným rozhodnutím ve správním řízení </a:t>
            </a:r>
            <a:endParaRPr lang="cs-CZ" dirty="0" smtClean="0">
              <a:latin typeface="Cambria" pitchFamily="18" charset="0"/>
            </a:endParaRPr>
          </a:p>
          <a:p>
            <a:pPr marL="823277" lvl="2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"/>
              <a:defRPr/>
            </a:pPr>
            <a:r>
              <a:rPr lang="cs-CZ" dirty="0" smtClean="0">
                <a:latin typeface="Cambria" pitchFamily="18" charset="0"/>
              </a:rPr>
              <a:t>jejich </a:t>
            </a:r>
            <a:r>
              <a:rPr lang="cs-CZ" b="1" dirty="0">
                <a:solidFill>
                  <a:srgbClr val="C00000"/>
                </a:solidFill>
                <a:latin typeface="Cambria" pitchFamily="18" charset="0"/>
              </a:rPr>
              <a:t>obsah je závazný </a:t>
            </a:r>
            <a:r>
              <a:rPr lang="cs-CZ" dirty="0">
                <a:latin typeface="Cambria" pitchFamily="18" charset="0"/>
              </a:rPr>
              <a:t>pro </a:t>
            </a:r>
            <a:r>
              <a:rPr lang="cs-CZ" b="1" dirty="0">
                <a:solidFill>
                  <a:srgbClr val="33CC33"/>
                </a:solidFill>
                <a:latin typeface="Cambria" pitchFamily="18" charset="0"/>
              </a:rPr>
              <a:t> </a:t>
            </a:r>
            <a:endParaRPr lang="cs-CZ" b="1" dirty="0" smtClean="0">
              <a:solidFill>
                <a:srgbClr val="33CC33"/>
              </a:solidFill>
              <a:latin typeface="Cambria" pitchFamily="18" charset="0"/>
            </a:endParaRPr>
          </a:p>
          <a:p>
            <a:pPr marL="1097915" lvl="3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politiku </a:t>
            </a:r>
            <a:r>
              <a:rPr lang="cs-CZ" b="1" dirty="0">
                <a:solidFill>
                  <a:srgbClr val="33CC33"/>
                </a:solidFill>
                <a:latin typeface="Cambria" pitchFamily="18" charset="0"/>
              </a:rPr>
              <a:t>územního rozvoje </a:t>
            </a:r>
            <a:endParaRPr lang="cs-CZ" b="1" dirty="0" smtClean="0">
              <a:solidFill>
                <a:srgbClr val="33CC33"/>
              </a:solidFill>
              <a:latin typeface="Cambria" pitchFamily="18" charset="0"/>
            </a:endParaRPr>
          </a:p>
          <a:p>
            <a:pPr marL="1097915" lvl="3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pro </a:t>
            </a:r>
            <a:r>
              <a:rPr lang="cs-CZ" b="1" dirty="0">
                <a:solidFill>
                  <a:srgbClr val="33CC33"/>
                </a:solidFill>
                <a:latin typeface="Cambria" pitchFamily="18" charset="0"/>
              </a:rPr>
              <a:t>opatření obecné povahy vydávaná podle </a:t>
            </a:r>
            <a:r>
              <a:rPr lang="cs-CZ" b="1" dirty="0" err="1" smtClean="0">
                <a:solidFill>
                  <a:srgbClr val="33CC33"/>
                </a:solidFill>
                <a:latin typeface="Cambria" pitchFamily="18" charset="0"/>
              </a:rPr>
              <a:t>StZ</a:t>
            </a:r>
            <a:endParaRPr lang="cs-CZ" b="1" dirty="0">
              <a:solidFill>
                <a:srgbClr val="33CC33"/>
              </a:solidFill>
              <a:latin typeface="Cambria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itchFamily="18" charset="0"/>
              </a:rPr>
              <a:t>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 smtClean="0">
                <a:latin typeface="Cambria" pitchFamily="18" charset="0"/>
              </a:rPr>
              <a:t>Obsah – na obsah stanoviska se použije § 149/2 </a:t>
            </a:r>
            <a:r>
              <a:rPr lang="cs-CZ" sz="2200" dirty="0" err="1" smtClean="0">
                <a:latin typeface="Cambria" pitchFamily="18" charset="0"/>
              </a:rPr>
              <a:t>SpŘ</a:t>
            </a:r>
            <a:r>
              <a:rPr lang="cs-CZ" sz="2200" dirty="0" smtClean="0">
                <a:latin typeface="Cambria" pitchFamily="18" charset="0"/>
              </a:rPr>
              <a:t> (po novele </a:t>
            </a:r>
            <a:r>
              <a:rPr lang="cs-CZ" sz="2200" dirty="0" err="1" smtClean="0">
                <a:latin typeface="Cambria" pitchFamily="18" charset="0"/>
              </a:rPr>
              <a:t>zák.č</a:t>
            </a:r>
            <a:r>
              <a:rPr lang="cs-CZ" sz="2200" dirty="0" smtClean="0">
                <a:latin typeface="Cambria" pitchFamily="18" charset="0"/>
              </a:rPr>
              <a:t>. 225/2017 Sb.)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200" dirty="0" smtClean="0">
              <a:latin typeface="Cambria" pitchFamily="18" charset="0"/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rgbClr val="002060"/>
                </a:solidFill>
                <a:latin typeface="Cambria" pitchFamily="18" charset="0"/>
              </a:rPr>
              <a:t>závazná stanoviska/koordinovaná závazná stanoviska </a:t>
            </a:r>
            <a:r>
              <a:rPr lang="cs-CZ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cs-CZ" dirty="0" smtClean="0">
                <a:latin typeface="Cambria" pitchFamily="18" charset="0"/>
              </a:rPr>
              <a:t>pro rozhodnutí a jiné úkony stavebního úřadu nebo úkony autorizovaného  inspektora podle </a:t>
            </a:r>
            <a:r>
              <a:rPr lang="cs-CZ" dirty="0" err="1" smtClean="0">
                <a:latin typeface="Cambria" pitchFamily="18" charset="0"/>
              </a:rPr>
              <a:t>StZ</a:t>
            </a:r>
            <a:r>
              <a:rPr lang="cs-CZ" dirty="0" smtClean="0">
                <a:latin typeface="Cambria" pitchFamily="18" charset="0"/>
              </a:rPr>
              <a:t>, nestanoví-li zvláštní předpis jinak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>
                <a:latin typeface="Cambria" pitchFamily="18" charset="0"/>
              </a:rPr>
              <a:t>§ </a:t>
            </a:r>
            <a:r>
              <a:rPr lang="cs-CZ" b="1" dirty="0" err="1" smtClean="0">
                <a:latin typeface="Cambria" pitchFamily="18" charset="0"/>
              </a:rPr>
              <a:t>StZ</a:t>
            </a:r>
            <a:endParaRPr lang="cs-CZ" b="1" dirty="0" smtClean="0">
              <a:latin typeface="Cambria" pitchFamily="18" charset="0"/>
            </a:endParaRP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>
                <a:latin typeface="Cambria" pitchFamily="18" charset="0"/>
              </a:rPr>
              <a:t>§ 149 </a:t>
            </a:r>
            <a:r>
              <a:rPr lang="cs-CZ" b="1" dirty="0" err="1" smtClean="0">
                <a:latin typeface="Cambria" pitchFamily="18" charset="0"/>
              </a:rPr>
              <a:t>SpŘ</a:t>
            </a:r>
            <a:r>
              <a:rPr lang="cs-CZ" b="1" dirty="0" smtClean="0">
                <a:latin typeface="Cambria" pitchFamily="18" charset="0"/>
              </a:rPr>
              <a:t> 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>
                <a:latin typeface="Cambria" pitchFamily="18" charset="0"/>
              </a:rPr>
              <a:t> </a:t>
            </a: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předpisy k ochraně veřejných zájmů </a:t>
            </a:r>
            <a:r>
              <a:rPr lang="cs-CZ" b="1" dirty="0" smtClean="0">
                <a:latin typeface="Cambria" pitchFamily="18" charset="0"/>
              </a:rPr>
              <a:t>(ŽP – </a:t>
            </a: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příroda, voda, ovzduší, ZPF, les, odpady…</a:t>
            </a:r>
            <a:r>
              <a:rPr lang="cs-CZ" b="1" dirty="0" err="1" smtClean="0">
                <a:solidFill>
                  <a:srgbClr val="33CC33"/>
                </a:solidFill>
                <a:latin typeface="Cambria" pitchFamily="18" charset="0"/>
              </a:rPr>
              <a:t>ulturní</a:t>
            </a: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 památky, veřejné zdraví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soulad s územním plánováním: </a:t>
            </a:r>
            <a:r>
              <a:rPr lang="cs-CZ" altLang="cs-CZ" b="1" u="sng" dirty="0">
                <a:solidFill>
                  <a:srgbClr val="C00000"/>
                </a:solidFill>
                <a:latin typeface="Cambria" pitchFamily="18" charset="0"/>
              </a:rPr>
              <a:t>!!! závazné stanovisko orgánu územního plánování (§ 96b </a:t>
            </a:r>
            <a:r>
              <a:rPr lang="cs-CZ" altLang="cs-CZ" b="1" u="sng" dirty="0" err="1">
                <a:solidFill>
                  <a:srgbClr val="C00000"/>
                </a:solidFill>
                <a:latin typeface="Cambria" pitchFamily="18" charset="0"/>
              </a:rPr>
              <a:t>StZ</a:t>
            </a:r>
            <a:r>
              <a:rPr lang="cs-CZ" altLang="cs-CZ" b="1" u="sng" dirty="0">
                <a:latin typeface="Cambria" pitchFamily="18" charset="0"/>
              </a:rPr>
              <a:t>) – z hlediska souladu záměru s obsahem územně plánovací dokumentace a s dalšími nástroji územního plánování 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 smtClean="0">
              <a:latin typeface="Cambria" pitchFamily="18" charset="0"/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 smtClean="0">
              <a:latin typeface="Cambria" pitchFamily="18" charset="0"/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>
              <a:solidFill>
                <a:srgbClr val="33CC33"/>
              </a:solidFill>
              <a:latin typeface="Cambria" pitchFamily="18" charset="0"/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rgbClr val="33CC33"/>
                </a:solidFill>
                <a:latin typeface="Cambria" pitchFamily="18" charset="0"/>
              </a:rPr>
              <a:t>variantní řešení: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b="1" dirty="0" smtClean="0">
              <a:solidFill>
                <a:srgbClr val="33CC33"/>
              </a:solidFill>
              <a:latin typeface="Cambria" pitchFamily="18" charset="0"/>
            </a:endParaRP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2800" b="1" u="sng" dirty="0" smtClean="0">
                <a:solidFill>
                  <a:srgbClr val="33CC33"/>
                </a:solidFill>
                <a:latin typeface="Cambria" pitchFamily="18" charset="0"/>
              </a:rPr>
              <a:t>Obsahuje-li posuzovaný návrh </a:t>
            </a:r>
            <a:r>
              <a:rPr lang="cs-CZ" sz="2800" b="1" u="sng" dirty="0" smtClean="0">
                <a:solidFill>
                  <a:srgbClr val="FF0000"/>
                </a:solidFill>
                <a:latin typeface="Cambria" pitchFamily="18" charset="0"/>
              </a:rPr>
              <a:t>varianty řešení</a:t>
            </a:r>
            <a:r>
              <a:rPr lang="cs-CZ" sz="2800" b="1" u="sng" dirty="0" smtClean="0">
                <a:solidFill>
                  <a:srgbClr val="33CC33"/>
                </a:solidFill>
                <a:latin typeface="Cambria" pitchFamily="18" charset="0"/>
              </a:rPr>
              <a:t>, </a:t>
            </a:r>
            <a:r>
              <a:rPr lang="cs-CZ" sz="2800" b="1" u="sng" dirty="0" smtClean="0">
                <a:solidFill>
                  <a:srgbClr val="C00000"/>
                </a:solidFill>
                <a:latin typeface="Cambria" pitchFamily="18" charset="0"/>
              </a:rPr>
              <a:t>dotčený orgán posuzuje každou variantu</a:t>
            </a:r>
            <a:r>
              <a:rPr lang="cs-CZ" sz="2800" b="1" u="sng" dirty="0" smtClean="0">
                <a:solidFill>
                  <a:srgbClr val="33CC33"/>
                </a:solidFill>
                <a:latin typeface="Cambria" pitchFamily="18" charset="0"/>
              </a:rPr>
              <a:t> </a:t>
            </a:r>
            <a:r>
              <a:rPr lang="cs-CZ" sz="2800" b="1" u="sng" dirty="0" smtClean="0">
                <a:solidFill>
                  <a:srgbClr val="003A1A"/>
                </a:solidFill>
                <a:latin typeface="Cambria" pitchFamily="18" charset="0"/>
              </a:rPr>
              <a:t>samostatně 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cs-CZ" sz="2800" b="1" u="sng" dirty="0">
              <a:solidFill>
                <a:srgbClr val="33CC33"/>
              </a:solidFill>
              <a:latin typeface="Cambria" pitchFamily="18" charset="0"/>
            </a:endParaRP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ambria" pitchFamily="18" charset="0"/>
              </a:rPr>
              <a:t>Obsah závazného stanoviska/stanoviska</a:t>
            </a:r>
            <a:endParaRPr lang="cs-CZ" sz="28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>
                <a:solidFill>
                  <a:srgbClr val="00B050"/>
                </a:solidFill>
                <a:latin typeface="Cambria" pitchFamily="18" charset="0"/>
              </a:rPr>
              <a:t>Obsah závazného stanoviska (§ 149/2 SPŘ – po novele zák. č. 225/2017 Sb.)</a:t>
            </a:r>
          </a:p>
          <a:p>
            <a:pPr lvl="1"/>
            <a:r>
              <a:rPr lang="cs-CZ" sz="2000" b="1" dirty="0" smtClean="0">
                <a:latin typeface="Cambria" pitchFamily="18" charset="0"/>
              </a:rPr>
              <a:t> závazná </a:t>
            </a:r>
            <a:r>
              <a:rPr lang="cs-CZ" sz="2000" b="1" dirty="0">
                <a:latin typeface="Cambria" pitchFamily="18" charset="0"/>
              </a:rPr>
              <a:t>část a odůvodnění. </a:t>
            </a:r>
            <a:endParaRPr lang="cs-CZ" sz="2000" b="1" dirty="0" smtClean="0">
              <a:latin typeface="Cambria" pitchFamily="18" charset="0"/>
            </a:endParaRPr>
          </a:p>
          <a:p>
            <a:pPr lvl="1"/>
            <a:r>
              <a:rPr lang="cs-CZ" sz="2000" dirty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závazná část</a:t>
            </a:r>
            <a:r>
              <a:rPr lang="cs-CZ" sz="2000" dirty="0" smtClean="0">
                <a:latin typeface="Cambria" pitchFamily="18" charset="0"/>
              </a:rPr>
              <a:t>: </a:t>
            </a:r>
            <a:r>
              <a:rPr lang="cs-CZ" sz="2000" dirty="0">
                <a:latin typeface="Cambria" pitchFamily="18" charset="0"/>
              </a:rPr>
              <a:t>dotčený orgán uvede </a:t>
            </a:r>
            <a:endParaRPr lang="cs-CZ" sz="2000" dirty="0" smtClean="0">
              <a:latin typeface="Cambria" pitchFamily="18" charset="0"/>
            </a:endParaRPr>
          </a:p>
          <a:p>
            <a:pPr lvl="2"/>
            <a:r>
              <a:rPr lang="cs-CZ" sz="2000" dirty="0" smtClean="0">
                <a:latin typeface="Cambria" pitchFamily="18" charset="0"/>
              </a:rPr>
              <a:t>řešení </a:t>
            </a:r>
            <a:r>
              <a:rPr lang="cs-CZ" sz="2000" dirty="0">
                <a:latin typeface="Cambria" pitchFamily="18" charset="0"/>
              </a:rPr>
              <a:t>otázky, která je předmětem závazného stanoviska, </a:t>
            </a:r>
            <a:endParaRPr lang="cs-CZ" sz="2000" dirty="0" smtClean="0">
              <a:latin typeface="Cambria" pitchFamily="18" charset="0"/>
            </a:endParaRPr>
          </a:p>
          <a:p>
            <a:pPr lvl="2"/>
            <a:r>
              <a:rPr lang="cs-CZ" sz="2000" dirty="0" smtClean="0">
                <a:latin typeface="Cambria" pitchFamily="18" charset="0"/>
              </a:rPr>
              <a:t>ustanovení </a:t>
            </a:r>
            <a:r>
              <a:rPr lang="cs-CZ" sz="2000" dirty="0">
                <a:latin typeface="Cambria" pitchFamily="18" charset="0"/>
              </a:rPr>
              <a:t>zákona, které zmocňuje k jeho vydání a další ustanovení právních předpisů, na kterých je obsah závazné části založen. </a:t>
            </a:r>
            <a:endParaRPr lang="cs-CZ" sz="2000" dirty="0" smtClean="0">
              <a:latin typeface="Cambria" pitchFamily="18" charset="0"/>
            </a:endParaRPr>
          </a:p>
          <a:p>
            <a:pPr lvl="1"/>
            <a:r>
              <a:rPr lang="cs-CZ" sz="2000" b="1" dirty="0" smtClean="0">
                <a:latin typeface="Cambria" pitchFamily="18" charset="0"/>
              </a:rPr>
              <a:t>Odůvodněn</a:t>
            </a:r>
            <a:r>
              <a:rPr lang="cs-CZ" sz="2000" dirty="0" smtClean="0">
                <a:latin typeface="Cambria" pitchFamily="18" charset="0"/>
              </a:rPr>
              <a:t>í: dotčený orgán uvede: </a:t>
            </a:r>
          </a:p>
          <a:p>
            <a:pPr lvl="2"/>
            <a:r>
              <a:rPr lang="cs-CZ" sz="2000" dirty="0" smtClean="0">
                <a:latin typeface="Cambria" pitchFamily="18" charset="0"/>
              </a:rPr>
              <a:t>důvody</a:t>
            </a:r>
            <a:r>
              <a:rPr lang="cs-CZ" sz="2000" dirty="0">
                <a:latin typeface="Cambria" pitchFamily="18" charset="0"/>
              </a:rPr>
              <a:t>, o které se opírá obsah závazné části závazného stanoviska, </a:t>
            </a:r>
            <a:endParaRPr lang="cs-CZ" sz="2000" dirty="0" smtClean="0">
              <a:latin typeface="Cambria" pitchFamily="18" charset="0"/>
            </a:endParaRPr>
          </a:p>
          <a:p>
            <a:pPr lvl="2"/>
            <a:r>
              <a:rPr lang="cs-CZ" sz="2000" dirty="0" smtClean="0">
                <a:latin typeface="Cambria" pitchFamily="18" charset="0"/>
              </a:rPr>
              <a:t>podklady </a:t>
            </a:r>
            <a:r>
              <a:rPr lang="cs-CZ" sz="2000" dirty="0">
                <a:latin typeface="Cambria" pitchFamily="18" charset="0"/>
              </a:rPr>
              <a:t>pro jeho vydání a úvahy, kterými se řídil při jejich hodnocení a při výkladu právních předpisů, na kterých je obsah závazné části založen</a:t>
            </a:r>
            <a:r>
              <a:rPr lang="cs-CZ" sz="2000" dirty="0" smtClean="0">
                <a:latin typeface="Cambria" pitchFamily="18" charset="0"/>
              </a:rPr>
              <a:t>.</a:t>
            </a:r>
          </a:p>
          <a:p>
            <a:endParaRPr lang="cs-CZ" sz="2000" b="1" dirty="0" smtClean="0">
              <a:solidFill>
                <a:srgbClr val="00B050"/>
              </a:solidFill>
              <a:latin typeface="Cambria" pitchFamily="18" charset="0"/>
            </a:endParaRPr>
          </a:p>
          <a:p>
            <a:r>
              <a:rPr lang="cs-CZ" sz="2000" b="1" dirty="0" smtClean="0">
                <a:solidFill>
                  <a:srgbClr val="00B050"/>
                </a:solidFill>
                <a:latin typeface="Cambria" pitchFamily="18" charset="0"/>
              </a:rPr>
              <a:t>Obsah stanoviska:</a:t>
            </a:r>
          </a:p>
          <a:p>
            <a:pPr lvl="1"/>
            <a:r>
              <a:rPr lang="cs-CZ" sz="2000" dirty="0" smtClean="0">
                <a:latin typeface="Cambria" pitchFamily="18" charset="0"/>
              </a:rPr>
              <a:t>§ 4/2 </a:t>
            </a:r>
            <a:r>
              <a:rPr lang="cs-CZ" sz="2000" dirty="0" err="1" smtClean="0">
                <a:latin typeface="Cambria" pitchFamily="18" charset="0"/>
              </a:rPr>
              <a:t>StZ</a:t>
            </a:r>
            <a:r>
              <a:rPr lang="cs-CZ" sz="2000" dirty="0" smtClean="0">
                <a:latin typeface="Cambria" pitchFamily="18" charset="0"/>
              </a:rPr>
              <a:t>: pro obsah stanoviska se použije obsah § 149/2 SPŽ obdobně  </a:t>
            </a:r>
            <a:endParaRPr lang="cs-CZ" sz="2000" dirty="0">
              <a:latin typeface="Cambria" pitchFamily="18" charset="0"/>
            </a:endParaRPr>
          </a:p>
        </p:txBody>
      </p:sp>
      <p:pic>
        <p:nvPicPr>
          <p:cNvPr id="7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1008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smtClean="0">
                <a:solidFill>
                  <a:srgbClr val="86856F"/>
                </a:solidFill>
                <a:latin typeface="Cambria" pitchFamily="18" charset="0"/>
              </a:rPr>
              <a:t>Veřejnost a dotčená veřejnost</a:t>
            </a:r>
          </a:p>
        </p:txBody>
      </p:sp>
      <p:sp>
        <p:nvSpPr>
          <p:cNvPr id="26628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04560" cy="547260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 smtClean="0">
                <a:latin typeface="Cambria" pitchFamily="18" charset="0"/>
              </a:rPr>
              <a:t>Východiska zapojení veřejnosti do procesů podle stavebního zákona</a:t>
            </a:r>
          </a:p>
          <a:p>
            <a:pPr lvl="1" eaLnBrk="1" hangingPunct="1"/>
            <a:r>
              <a:rPr lang="cs-CZ" altLang="cs-CZ" sz="2000" dirty="0" err="1" smtClean="0">
                <a:solidFill>
                  <a:schemeClr val="tx1"/>
                </a:solidFill>
                <a:latin typeface="Cambria" pitchFamily="18" charset="0"/>
              </a:rPr>
              <a:t>Aarhuská</a:t>
            </a:r>
            <a:r>
              <a:rPr lang="cs-CZ" altLang="cs-CZ" sz="2000" dirty="0" smtClean="0">
                <a:solidFill>
                  <a:schemeClr val="tx1"/>
                </a:solidFill>
                <a:latin typeface="Cambria" pitchFamily="18" charset="0"/>
              </a:rPr>
              <a:t> úmluva, Směrnice SEA, EIA (viz dále) ,</a:t>
            </a:r>
          </a:p>
          <a:p>
            <a:pPr eaLnBrk="1" hangingPunct="1"/>
            <a:r>
              <a:rPr lang="cs-CZ" altLang="cs-CZ" sz="2000" b="1" dirty="0" smtClean="0">
                <a:solidFill>
                  <a:srgbClr val="C00000"/>
                </a:solidFill>
                <a:latin typeface="Cambria" pitchFamily="18" charset="0"/>
              </a:rPr>
              <a:t>Veřejnost:</a:t>
            </a:r>
          </a:p>
          <a:p>
            <a:pPr lvl="1" eaLnBrk="1" hangingPunct="1"/>
            <a:r>
              <a:rPr lang="cs-CZ" altLang="cs-CZ" sz="2000" b="1" dirty="0" smtClean="0">
                <a:latin typeface="Cambria" pitchFamily="18" charset="0"/>
              </a:rPr>
              <a:t>pojmy používané ve </a:t>
            </a:r>
            <a:r>
              <a:rPr lang="cs-CZ" altLang="cs-CZ" sz="2000" b="1" dirty="0" err="1" smtClean="0">
                <a:latin typeface="Cambria" pitchFamily="18" charset="0"/>
              </a:rPr>
              <a:t>StZ</a:t>
            </a:r>
            <a:r>
              <a:rPr lang="cs-CZ" altLang="cs-CZ" sz="2000" b="1" dirty="0" smtClean="0">
                <a:latin typeface="Cambria" pitchFamily="18" charset="0"/>
              </a:rPr>
              <a:t>:</a:t>
            </a:r>
          </a:p>
          <a:p>
            <a:pPr lvl="2" eaLnBrk="1" hangingPunct="1"/>
            <a:r>
              <a:rPr lang="cs-CZ" altLang="cs-CZ" sz="2000" b="1" dirty="0" smtClean="0">
                <a:solidFill>
                  <a:srgbClr val="00B050"/>
                </a:solidFill>
                <a:latin typeface="Cambria" pitchFamily="18" charset="0"/>
              </a:rPr>
              <a:t>každý“</a:t>
            </a:r>
          </a:p>
          <a:p>
            <a:pPr lvl="2" eaLnBrk="1" hangingPunct="1"/>
            <a:r>
              <a:rPr lang="cs-CZ" altLang="cs-CZ" sz="2000" b="1" dirty="0" smtClean="0">
                <a:solidFill>
                  <a:srgbClr val="00B050"/>
                </a:solidFill>
                <a:latin typeface="Cambria" pitchFamily="18" charset="0"/>
              </a:rPr>
              <a:t>„veřejnost</a:t>
            </a:r>
            <a:r>
              <a:rPr lang="cs-CZ" altLang="cs-CZ" sz="2000" dirty="0" smtClean="0">
                <a:latin typeface="Cambria" pitchFamily="18" charset="0"/>
              </a:rPr>
              <a:t>“ </a:t>
            </a:r>
          </a:p>
          <a:p>
            <a:pPr lvl="2"/>
            <a:r>
              <a:rPr lang="cs-CZ" altLang="cs-CZ" sz="2000" dirty="0" smtClean="0">
                <a:latin typeface="Cambria" pitchFamily="18" charset="0"/>
              </a:rPr>
              <a:t>Účastníci řízení - dotčené osoby (zejm. sousedé) – viz např. § 85: </a:t>
            </a:r>
          </a:p>
          <a:p>
            <a:pPr lvl="2">
              <a:buNone/>
            </a:pPr>
            <a:r>
              <a:rPr lang="cs-CZ" altLang="cs-CZ" sz="2000" dirty="0" smtClean="0">
                <a:latin typeface="Cambria" pitchFamily="18" charset="0"/>
              </a:rPr>
              <a:t>	</a:t>
            </a:r>
            <a:r>
              <a:rPr lang="cs-CZ" altLang="cs-CZ" sz="2000" i="1" dirty="0" smtClean="0">
                <a:latin typeface="Cambria" pitchFamily="18" charset="0"/>
              </a:rPr>
              <a:t>a) vlastník pozemku nebo stavby, na kterých má být požadovaný záměr uskutečněn, není-li sám žadatelem, nebo ten, kdo má jiné věcné právo k tomuto pozemku nebo stavbě,</a:t>
            </a:r>
          </a:p>
          <a:p>
            <a:pPr lvl="2">
              <a:buNone/>
            </a:pPr>
            <a:r>
              <a:rPr lang="cs-CZ" altLang="cs-CZ" sz="2000" i="1" dirty="0" smtClean="0">
                <a:latin typeface="Cambria" pitchFamily="18" charset="0"/>
              </a:rPr>
              <a:t>	b) osoby, jejichž vlastnické nebo jiné věcné právo k sousedním stavbám anebo sousedním pozemkům nebo stavbám na nich může být územním rozhodnutím přímo dotčeno.</a:t>
            </a:r>
          </a:p>
          <a:p>
            <a:pPr lvl="2">
              <a:buNone/>
            </a:pPr>
            <a:r>
              <a:rPr lang="cs-CZ" altLang="cs-CZ" sz="2000" dirty="0" smtClean="0">
                <a:latin typeface="Cambria" pitchFamily="18" charset="0"/>
              </a:rPr>
              <a:t>+ spolky podle zákona EIA</a:t>
            </a:r>
          </a:p>
          <a:p>
            <a:pPr lvl="2">
              <a:buNone/>
            </a:pPr>
            <a:endParaRPr lang="cs-CZ" altLang="cs-CZ" sz="2000" dirty="0" smtClean="0">
              <a:latin typeface="Cambria" pitchFamily="18" charset="0"/>
            </a:endParaRP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585200" cy="896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400" b="1" dirty="0" smtClean="0">
                <a:latin typeface="Cambria" pitchFamily="18" charset="0"/>
              </a:rPr>
              <a:t>Zástupce veřejnosti </a:t>
            </a:r>
            <a:br>
              <a:rPr lang="cs-CZ" altLang="cs-CZ" sz="2400" b="1" dirty="0" smtClean="0">
                <a:latin typeface="Cambria" pitchFamily="18" charset="0"/>
              </a:rPr>
            </a:br>
            <a:r>
              <a:rPr lang="cs-CZ" altLang="cs-CZ" sz="2400" b="1" dirty="0" smtClean="0">
                <a:latin typeface="Cambria" pitchFamily="18" charset="0"/>
              </a:rPr>
              <a:t> specifický subjekt ve vztahu k územně plánovací dokumentaci 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580437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000" b="1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Cambria" pitchFamily="18" charset="0"/>
              </a:rPr>
              <a:t>Územní plánování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rgbClr val="00B050"/>
                </a:solidFill>
                <a:latin typeface="Cambria" pitchFamily="18" charset="0"/>
              </a:rPr>
              <a:t>může zastupovat veřejnost </a:t>
            </a:r>
            <a:r>
              <a:rPr lang="cs-CZ" altLang="cs-CZ" sz="2000" b="1" dirty="0" smtClean="0">
                <a:latin typeface="Cambria" pitchFamily="18" charset="0"/>
              </a:rPr>
              <a:t>při pořizování  </a:t>
            </a:r>
            <a:r>
              <a:rPr lang="cs-CZ" altLang="cs-CZ" sz="2000" b="1" u="sng" dirty="0" smtClean="0">
                <a:solidFill>
                  <a:srgbClr val="00B050"/>
                </a:solidFill>
                <a:latin typeface="Cambria" pitchFamily="18" charset="0"/>
              </a:rPr>
              <a:t>územně plánovací dokumentace 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500" b="1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b="1" dirty="0" smtClean="0">
                <a:latin typeface="Cambria" pitchFamily="18" charset="0"/>
              </a:rPr>
              <a:t>zástupcem veřejnosti může být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>
                <a:latin typeface="Cambria" pitchFamily="18" charset="0"/>
              </a:rPr>
              <a:t>Zmocnění se dokládá </a:t>
            </a:r>
            <a:r>
              <a:rPr lang="cs-CZ" altLang="cs-CZ" sz="1800" b="1" dirty="0" smtClean="0">
                <a:solidFill>
                  <a:srgbClr val="FF9933"/>
                </a:solidFill>
                <a:latin typeface="Cambria" pitchFamily="18" charset="0"/>
              </a:rPr>
              <a:t>seznamem občanů obce nebo kraje</a:t>
            </a:r>
            <a:r>
              <a:rPr lang="cs-CZ" altLang="cs-CZ" sz="1800" b="1" dirty="0" smtClean="0">
                <a:latin typeface="Cambria" pitchFamily="18" charset="0"/>
              </a:rPr>
              <a:t>, kteří uplatňují věcně shodnou připomínku a podpisovou listinou, která splňuje zákonné náležitosti a dále  prohlášení, že jmenovaného zástupce veřejnosti </a:t>
            </a:r>
            <a:r>
              <a:rPr lang="cs-CZ" altLang="cs-CZ" sz="1800" b="1" dirty="0" smtClean="0">
                <a:solidFill>
                  <a:srgbClr val="FF9933"/>
                </a:solidFill>
                <a:latin typeface="Cambria" pitchFamily="18" charset="0"/>
              </a:rPr>
              <a:t>zmocňují k podání </a:t>
            </a:r>
            <a:r>
              <a:rPr lang="cs-CZ" altLang="cs-CZ" sz="1800" b="1" u="sng" dirty="0" smtClean="0">
                <a:solidFill>
                  <a:srgbClr val="FF9933"/>
                </a:solidFill>
                <a:latin typeface="Cambria" pitchFamily="18" charset="0"/>
              </a:rPr>
              <a:t>námitky na základě věcně shodné připomínky</a:t>
            </a:r>
            <a:r>
              <a:rPr lang="cs-CZ" altLang="cs-CZ" sz="1800" b="1" dirty="0" smtClean="0">
                <a:latin typeface="Cambria" pitchFamily="18" charset="0"/>
              </a:rPr>
              <a:t> a k jejímu projednání podle stavebního zákona. Zmocnění obsahuje dále prohlášení zástupce veřejnosti.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Cambria" pitchFamily="18" charset="0"/>
              </a:rPr>
              <a:t>Žalobní legitimace ve vztahu k soudní kontrole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i="1" dirty="0" smtClean="0">
                <a:latin typeface="Cambria" pitchFamily="18" charset="0"/>
              </a:rPr>
              <a:t>judikatura NSS k aktivní žalobní legitimaci zástupce veřejnosti ve vztahu k soudnímu přezkumu územně plánovací dokumentace</a:t>
            </a: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>
                <a:latin typeface="Cambria" pitchFamily="18" charset="0"/>
              </a:rPr>
              <a:t>Dotčená veřejnost a EIA</a:t>
            </a:r>
            <a:r>
              <a:rPr lang="cs-CZ" altLang="cs-CZ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7652" name="Zástupný symbol pro obsah 2"/>
          <p:cNvSpPr>
            <a:spLocks noGrp="1"/>
          </p:cNvSpPr>
          <p:nvPr>
            <p:ph idx="1"/>
          </p:nvPr>
        </p:nvSpPr>
        <p:spPr>
          <a:xfrm>
            <a:off x="250825" y="1196975"/>
            <a:ext cx="8555038" cy="4464273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altLang="cs-CZ" sz="2400" b="1" dirty="0" smtClean="0">
              <a:solidFill>
                <a:srgbClr val="33CC33"/>
              </a:solidFill>
              <a:latin typeface="Cambria" pitchFamily="18" charset="0"/>
            </a:endParaRPr>
          </a:p>
          <a:p>
            <a:pPr eaLnBrk="1" hangingPunct="1"/>
            <a:r>
              <a:rPr lang="cs-CZ" altLang="cs-CZ" sz="1600" dirty="0" smtClean="0">
                <a:latin typeface="Cambria" pitchFamily="18" charset="0"/>
              </a:rPr>
              <a:t>§ 3 písm. i) zák. EIA: </a:t>
            </a:r>
          </a:p>
          <a:p>
            <a:pPr eaLnBrk="1" hangingPunct="1"/>
            <a:endParaRPr lang="cs-CZ" altLang="cs-CZ" sz="1600" b="1" dirty="0" smtClean="0">
              <a:solidFill>
                <a:srgbClr val="00B050"/>
              </a:solidFill>
              <a:latin typeface="Cambria" pitchFamily="18" charset="0"/>
            </a:endParaRPr>
          </a:p>
          <a:p>
            <a:pPr eaLnBrk="1" hangingPunct="1"/>
            <a:r>
              <a:rPr lang="cs-CZ" altLang="cs-CZ" sz="1600" b="1" dirty="0" smtClean="0">
                <a:solidFill>
                  <a:srgbClr val="00B050"/>
                </a:solidFill>
                <a:latin typeface="Cambria" pitchFamily="18" charset="0"/>
              </a:rPr>
              <a:t>DOTČENÁ VEŘEJNOST:</a:t>
            </a:r>
          </a:p>
          <a:p>
            <a:pPr eaLnBrk="1" hangingPunct="1"/>
            <a:endParaRPr lang="cs-CZ" altLang="cs-CZ" sz="1600" dirty="0" smtClean="0">
              <a:latin typeface="Cambria" pitchFamily="18" charset="0"/>
            </a:endParaRPr>
          </a:p>
          <a:p>
            <a:pPr lvl="1" eaLnBrk="1" hangingPunct="1"/>
            <a:r>
              <a:rPr lang="cs-CZ" altLang="cs-CZ" sz="1600" dirty="0" smtClean="0">
                <a:latin typeface="Cambria" pitchFamily="18" charset="0"/>
              </a:rPr>
              <a:t>osoba, která </a:t>
            </a:r>
            <a:r>
              <a:rPr lang="cs-CZ" altLang="cs-CZ" sz="1600" dirty="0" smtClean="0">
                <a:solidFill>
                  <a:srgbClr val="C00000"/>
                </a:solidFill>
                <a:latin typeface="Cambria" pitchFamily="18" charset="0"/>
              </a:rPr>
              <a:t>může být rozhodnutím vydaným v </a:t>
            </a:r>
            <a:r>
              <a:rPr lang="cs-CZ" altLang="cs-CZ" sz="1600" b="1" dirty="0" smtClean="0">
                <a:solidFill>
                  <a:srgbClr val="C00000"/>
                </a:solidFill>
                <a:latin typeface="Cambria" pitchFamily="18" charset="0"/>
              </a:rPr>
              <a:t>navazujícím řízení </a:t>
            </a:r>
            <a:r>
              <a:rPr lang="cs-CZ" altLang="cs-CZ" sz="1600" dirty="0" smtClean="0">
                <a:solidFill>
                  <a:srgbClr val="C00000"/>
                </a:solidFill>
                <a:latin typeface="Cambria" pitchFamily="18" charset="0"/>
              </a:rPr>
              <a:t>dotčena ve svých právech nebo povinnostech</a:t>
            </a:r>
            <a:r>
              <a:rPr lang="cs-CZ" altLang="cs-CZ" sz="1600" dirty="0" smtClean="0">
                <a:latin typeface="Cambria" pitchFamily="18" charset="0"/>
              </a:rPr>
              <a:t>,</a:t>
            </a:r>
          </a:p>
          <a:p>
            <a:pPr lvl="1" eaLnBrk="1" hangingPunct="1"/>
            <a:endParaRPr lang="cs-CZ" altLang="cs-CZ" sz="1600" dirty="0" smtClean="0">
              <a:latin typeface="Cambria" pitchFamily="18" charset="0"/>
            </a:endParaRPr>
          </a:p>
          <a:p>
            <a:pPr lvl="1" eaLnBrk="1" hangingPunct="1"/>
            <a:r>
              <a:rPr lang="cs-CZ" altLang="cs-CZ" sz="1600" b="1" dirty="0" smtClean="0">
                <a:latin typeface="Cambria" pitchFamily="18" charset="0"/>
              </a:rPr>
              <a:t>právnická osoba soukromého práva, jejímž předmětem činnosti je podle zakladatelského právního jednání ochrana životního prostředí nebo veřejného zdraví,</a:t>
            </a:r>
            <a:r>
              <a:rPr lang="cs-CZ" altLang="cs-CZ" sz="1600" dirty="0" smtClean="0">
                <a:latin typeface="Cambria" pitchFamily="18" charset="0"/>
              </a:rPr>
              <a:t> a jejíž hlavní činností </a:t>
            </a:r>
            <a:r>
              <a:rPr lang="cs-CZ" altLang="cs-CZ" sz="1600" b="1" dirty="0" smtClean="0">
                <a:latin typeface="Cambria" pitchFamily="18" charset="0"/>
              </a:rPr>
              <a:t>není podnikání nebo jiná výdělečná činnost, která </a:t>
            </a:r>
            <a:r>
              <a:rPr lang="cs-CZ" altLang="cs-CZ" sz="1600" b="1" dirty="0" smtClean="0">
                <a:solidFill>
                  <a:srgbClr val="C00000"/>
                </a:solidFill>
                <a:latin typeface="Cambria" pitchFamily="18" charset="0"/>
              </a:rPr>
              <a:t>vznikla alespoň 3 roky před dnem zveřejnění informací o navazujícím řízení </a:t>
            </a:r>
            <a:r>
              <a:rPr lang="cs-CZ" altLang="cs-CZ" sz="1600" dirty="0" smtClean="0">
                <a:latin typeface="Cambria" pitchFamily="18" charset="0"/>
              </a:rPr>
              <a:t>podle § 9b odst. 1, případně před dnem vydání rozhodnutí podle § 7 odst. 6</a:t>
            </a:r>
            <a:r>
              <a:rPr lang="cs-CZ" altLang="cs-CZ" sz="1600" b="1" dirty="0" smtClean="0">
                <a:latin typeface="Cambria" pitchFamily="18" charset="0"/>
              </a:rPr>
              <a:t>, nebo </a:t>
            </a:r>
            <a:r>
              <a:rPr lang="cs-CZ" altLang="cs-CZ" sz="1600" dirty="0" smtClean="0">
                <a:latin typeface="Cambria" pitchFamily="18" charset="0"/>
              </a:rPr>
              <a:t>kterou </a:t>
            </a:r>
            <a:r>
              <a:rPr lang="cs-CZ" altLang="cs-CZ" sz="1600" b="1" dirty="0" smtClean="0">
                <a:solidFill>
                  <a:srgbClr val="C00000"/>
                </a:solidFill>
                <a:latin typeface="Cambria" pitchFamily="18" charset="0"/>
              </a:rPr>
              <a:t>podporuje svými podpisy nejméně 200 osob,</a:t>
            </a:r>
          </a:p>
          <a:p>
            <a:pPr eaLnBrk="1" hangingPunct="1"/>
            <a:r>
              <a:rPr lang="cs-CZ" altLang="cs-CZ" sz="1600" dirty="0" smtClean="0">
                <a:latin typeface="Cambria" pitchFamily="18" charset="0"/>
              </a:rPr>
              <a:t> </a:t>
            </a:r>
          </a:p>
          <a:p>
            <a:pPr lvl="2" eaLnBrk="1" hangingPunct="1"/>
            <a:r>
              <a:rPr lang="cs-CZ" altLang="cs-CZ" sz="1600" dirty="0" smtClean="0">
                <a:latin typeface="Cambria" pitchFamily="18" charset="0"/>
              </a:rPr>
              <a:t> podporující podpisovou listinou listina s podpisy nejméně 200 osob.</a:t>
            </a:r>
          </a:p>
          <a:p>
            <a:pPr lvl="1" eaLnBrk="1" hangingPunct="1"/>
            <a:endParaRPr lang="cs-CZ" altLang="cs-CZ" sz="1100" dirty="0" smtClean="0">
              <a:latin typeface="Cambria" pitchFamily="18" charset="0"/>
            </a:endParaRPr>
          </a:p>
          <a:p>
            <a:pPr eaLnBrk="1" hangingPunct="1"/>
            <a:endParaRPr lang="cs-CZ" altLang="cs-CZ" sz="1600" dirty="0" smtClean="0">
              <a:latin typeface="Cambria" pitchFamily="18" charset="0"/>
            </a:endParaRP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Prameny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4763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sz="1600" b="1" dirty="0">
                <a:solidFill>
                  <a:srgbClr val="C00000"/>
                </a:solidFill>
              </a:rPr>
              <a:t>SOUVISEJÍCÍ PŘEDPISY: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endParaRPr lang="cs-CZ" altLang="cs-CZ" sz="1600" b="1" dirty="0">
              <a:solidFill>
                <a:srgbClr val="C00000"/>
              </a:solidFill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sz="2000" b="1" dirty="0">
                <a:solidFill>
                  <a:srgbClr val="33CC33"/>
                </a:solidFill>
              </a:rPr>
              <a:t>environmentální právní předpisy: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u="sng" dirty="0">
                <a:solidFill>
                  <a:schemeClr val="accent3"/>
                </a:solidFill>
              </a:rPr>
              <a:t>průřezové</a:t>
            </a:r>
            <a:r>
              <a:rPr lang="cs-CZ" altLang="cs-CZ" sz="2200" b="1" dirty="0">
                <a:solidFill>
                  <a:schemeClr val="accent3"/>
                </a:solidFill>
              </a:rPr>
              <a:t>:</a:t>
            </a:r>
          </a:p>
          <a:p>
            <a:pPr marL="822960" lvl="2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b="1" dirty="0" err="1">
                <a:solidFill>
                  <a:srgbClr val="33CC33"/>
                </a:solidFill>
              </a:rPr>
              <a:t>zák.č</a:t>
            </a:r>
            <a:r>
              <a:rPr lang="cs-CZ" altLang="cs-CZ" sz="1800" b="1" dirty="0">
                <a:solidFill>
                  <a:srgbClr val="33CC33"/>
                </a:solidFill>
              </a:rPr>
              <a:t>. 100/2001</a:t>
            </a:r>
            <a:r>
              <a:rPr lang="cs-CZ" altLang="cs-CZ" sz="1800" b="1" dirty="0"/>
              <a:t> </a:t>
            </a:r>
            <a:r>
              <a:rPr lang="cs-CZ" altLang="cs-CZ" sz="1800" dirty="0"/>
              <a:t>Sb., </a:t>
            </a:r>
            <a:r>
              <a:rPr lang="cs-CZ" altLang="cs-CZ" sz="1800" b="1" dirty="0"/>
              <a:t>o posuzování vlivů na životní prostředí, ve znění pozdějších </a:t>
            </a:r>
            <a:r>
              <a:rPr lang="cs-CZ" altLang="cs-CZ" sz="1800" b="1" dirty="0" smtClean="0"/>
              <a:t>předpisů</a:t>
            </a:r>
          </a:p>
          <a:p>
            <a:pPr marL="1280160" lvl="3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900" b="1" u="sng" dirty="0" smtClean="0">
                <a:solidFill>
                  <a:srgbClr val="33CC33"/>
                </a:solidFill>
              </a:rPr>
              <a:t>Novela zákonem č. 225/2017 Sb.(úč. 1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. 1. 2018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)</a:t>
            </a:r>
          </a:p>
          <a:p>
            <a:pPr marL="1280160" lvl="3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900" b="1" u="sng" dirty="0" smtClean="0">
                <a:solidFill>
                  <a:srgbClr val="33CC33"/>
                </a:solidFill>
              </a:rPr>
              <a:t>Novela zákonem 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č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. 326/2017 Sb. (úč. 1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. 11. 2017</a:t>
            </a:r>
            <a:r>
              <a:rPr lang="cs-CZ" altLang="cs-CZ" sz="1900" b="1" u="sng" dirty="0" smtClean="0">
                <a:solidFill>
                  <a:srgbClr val="33CC33"/>
                </a:solidFill>
              </a:rPr>
              <a:t>)</a:t>
            </a:r>
            <a:endParaRPr lang="cs-CZ" altLang="cs-CZ" sz="1900" b="1" u="sng" dirty="0">
              <a:solidFill>
                <a:srgbClr val="33CC33"/>
              </a:solidFill>
            </a:endParaRPr>
          </a:p>
          <a:p>
            <a:pPr lvl="4">
              <a:lnSpc>
                <a:spcPct val="80000"/>
              </a:lnSpc>
              <a:buClr>
                <a:schemeClr val="accent5"/>
              </a:buClr>
              <a:defRPr/>
            </a:pPr>
            <a:endParaRPr lang="cs-CZ" altLang="cs-CZ" sz="1800" dirty="0"/>
          </a:p>
          <a:p>
            <a:pPr marL="822960" lvl="2">
              <a:lnSpc>
                <a:spcPct val="80000"/>
              </a:lnSpc>
              <a:buClr>
                <a:schemeClr val="accent3"/>
              </a:buClr>
              <a:buFontTx/>
              <a:buChar char="-"/>
              <a:defRPr/>
            </a:pPr>
            <a:r>
              <a:rPr lang="cs-CZ" altLang="cs-CZ" sz="1800" b="1" dirty="0">
                <a:solidFill>
                  <a:srgbClr val="33CC33"/>
                </a:solidFill>
              </a:rPr>
              <a:t>zák</a:t>
            </a:r>
            <a:r>
              <a:rPr lang="cs-CZ" altLang="cs-CZ" sz="1800" b="1" dirty="0" smtClean="0">
                <a:solidFill>
                  <a:srgbClr val="33CC33"/>
                </a:solidFill>
              </a:rPr>
              <a:t>. č</a:t>
            </a:r>
            <a:r>
              <a:rPr lang="cs-CZ" altLang="cs-CZ" sz="1800" b="1" dirty="0">
                <a:solidFill>
                  <a:srgbClr val="33CC33"/>
                </a:solidFill>
              </a:rPr>
              <a:t>. 76/2002</a:t>
            </a:r>
            <a:r>
              <a:rPr lang="cs-CZ" altLang="cs-CZ" sz="1800" b="1" dirty="0"/>
              <a:t> </a:t>
            </a:r>
            <a:r>
              <a:rPr lang="cs-CZ" altLang="cs-CZ" sz="1800" dirty="0"/>
              <a:t>Sb., o integrované prevenci, ve znění pozdějších  předpisů</a:t>
            </a:r>
          </a:p>
          <a:p>
            <a:pPr marL="822960" lvl="2">
              <a:lnSpc>
                <a:spcPct val="80000"/>
              </a:lnSpc>
              <a:buClr>
                <a:schemeClr val="accent3"/>
              </a:buClr>
              <a:buFont typeface="Wingdings 2"/>
              <a:buChar char=""/>
              <a:defRPr/>
            </a:pPr>
            <a:endParaRPr lang="cs-CZ" altLang="cs-CZ" sz="1800" b="1" dirty="0">
              <a:solidFill>
                <a:srgbClr val="33CC33"/>
              </a:solidFill>
            </a:endParaRP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2200" b="1" u="sng" dirty="0">
                <a:solidFill>
                  <a:schemeClr val="accent3"/>
                </a:solidFill>
              </a:rPr>
              <a:t>složkové předpisy z oblasti práva životního prostředí 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i="1" dirty="0"/>
              <a:t>Ochrana „veřejných dotčených zájmů</a:t>
            </a:r>
            <a:r>
              <a:rPr lang="cs-CZ" altLang="cs-CZ" sz="1800" b="1" i="1" dirty="0" smtClean="0"/>
              <a:t>“ – tj. I VEŘEJNÉHO ZÁJMU NA OCHRANĚ ŽIVOTNÍHO PROSTŘEDÍ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i="1" dirty="0" smtClean="0"/>
              <a:t>ÚČAST VEŘEJNOSTI</a:t>
            </a:r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i="1" dirty="0" smtClean="0"/>
              <a:t>PROCESNÍ ASPEKTY</a:t>
            </a:r>
            <a:endParaRPr lang="cs-CZ" altLang="cs-CZ" sz="1800" b="1" i="1" dirty="0"/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 </a:t>
            </a:r>
            <a:r>
              <a:rPr lang="cs-CZ" altLang="cs-CZ" sz="1800" b="1" dirty="0"/>
              <a:t>zákon o ochraně ovzduší, zákon o ochraně přírody, zákon o vodách, zákon o ochraně ZPF, zákon o lesích, zákon o odpadech</a:t>
            </a:r>
            <a:r>
              <a:rPr lang="cs-CZ" altLang="cs-CZ" sz="1800" b="1" dirty="0" smtClean="0"/>
              <a:t>,</a:t>
            </a:r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! ZÁKON Č. 114/1992 Sb.</a:t>
            </a:r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novela zákonem č. 123/2017 Sb.</a:t>
            </a:r>
          </a:p>
          <a:p>
            <a:pPr marL="1863090" lvl="4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800" b="1" dirty="0" smtClean="0"/>
              <a:t>novela zákonem č. 225/2017 Sb. </a:t>
            </a:r>
          </a:p>
          <a:p>
            <a:pPr marL="1405890" lvl="3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1400" b="1" dirty="0"/>
          </a:p>
          <a:p>
            <a:pPr marL="948690" lvl="2" indent="-274320">
              <a:lnSpc>
                <a:spcPct val="80000"/>
              </a:lnSpc>
              <a:buFont typeface="Wingdings"/>
              <a:buChar char=""/>
              <a:defRPr/>
            </a:pPr>
            <a:endParaRPr lang="cs-CZ" altLang="cs-CZ" sz="1400" b="1" dirty="0">
              <a:solidFill>
                <a:srgbClr val="C00000"/>
              </a:solidFill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endParaRPr lang="cs-CZ" altLang="cs-CZ" sz="1600" b="1" dirty="0">
              <a:solidFill>
                <a:srgbClr val="C00000"/>
              </a:solidFill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procesní předpisy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cs-CZ" altLang="cs-CZ" sz="1600" b="1" dirty="0"/>
              <a:t>správní řád, soudní řád  správní</a:t>
            </a:r>
          </a:p>
          <a:p>
            <a:endParaRPr lang="cs-CZ" dirty="0"/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latin typeface="Cambria" pitchFamily="18" charset="0"/>
              </a:rPr>
              <a:t>Účastníci</a:t>
            </a:r>
            <a:r>
              <a:rPr lang="cs-CZ" altLang="cs-CZ" dirty="0" smtClean="0"/>
              <a:t> řízení </a:t>
            </a:r>
          </a:p>
        </p:txBody>
      </p:sp>
      <p:sp>
        <p:nvSpPr>
          <p:cNvPr id="2970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None/>
            </a:pPr>
            <a:r>
              <a:rPr lang="cs-CZ" altLang="cs-CZ" dirty="0" smtClean="0">
                <a:latin typeface="Cambria" pitchFamily="18" charset="0"/>
              </a:rPr>
              <a:t>Vymezení okruhu účastníků řízení  pro:</a:t>
            </a:r>
          </a:p>
          <a:p>
            <a:pPr lvl="2" eaLnBrk="1" hangingPunct="1"/>
            <a:r>
              <a:rPr lang="cs-CZ" altLang="cs-CZ" dirty="0" smtClean="0">
                <a:latin typeface="Cambria" pitchFamily="18" charset="0"/>
              </a:rPr>
              <a:t>Územní rozhodování</a:t>
            </a:r>
          </a:p>
          <a:p>
            <a:pPr lvl="2" eaLnBrk="1" hangingPunct="1"/>
            <a:r>
              <a:rPr lang="cs-CZ" altLang="cs-CZ" dirty="0" smtClean="0">
                <a:latin typeface="Cambria" pitchFamily="18" charset="0"/>
              </a:rPr>
              <a:t>Ohlašování a povolování staveb</a:t>
            </a:r>
          </a:p>
          <a:p>
            <a:pPr lvl="2" eaLnBrk="1" hangingPunct="1"/>
            <a:r>
              <a:rPr lang="cs-CZ" altLang="cs-CZ" dirty="0" smtClean="0">
                <a:latin typeface="Cambria" pitchFamily="18" charset="0"/>
              </a:rPr>
              <a:t>Užívání staveb</a:t>
            </a:r>
          </a:p>
          <a:p>
            <a:pPr lvl="2" eaLnBrk="1" hangingPunct="1"/>
            <a:r>
              <a:rPr lang="cs-CZ" altLang="cs-CZ" dirty="0" smtClean="0">
                <a:latin typeface="Cambria" pitchFamily="18" charset="0"/>
              </a:rPr>
              <a:t>Odstraňování staveb</a:t>
            </a:r>
          </a:p>
          <a:p>
            <a:pPr lvl="2" eaLnBrk="1" hangingPunct="1">
              <a:buNone/>
            </a:pPr>
            <a:endParaRPr lang="cs-CZ" altLang="cs-CZ" dirty="0" smtClean="0">
              <a:latin typeface="Cambria" pitchFamily="18" charset="0"/>
            </a:endParaRPr>
          </a:p>
          <a:p>
            <a:pPr lvl="3" eaLnBrk="1" hangingPunct="1"/>
            <a:r>
              <a:rPr lang="cs-CZ" altLang="cs-CZ" dirty="0" smtClean="0">
                <a:latin typeface="Cambria" pitchFamily="18" charset="0"/>
              </a:rPr>
              <a:t>Viz blíže jednotlivé procesy podle stavebního zákona</a:t>
            </a:r>
          </a:p>
          <a:p>
            <a:pPr lvl="3" eaLnBrk="1" hangingPunct="1"/>
            <a:r>
              <a:rPr lang="cs-CZ" altLang="cs-CZ" dirty="0" smtClean="0">
                <a:latin typeface="Cambria" pitchFamily="18" charset="0"/>
              </a:rPr>
              <a:t>pozice žadatele  x  ostatní účastníci  řízení</a:t>
            </a:r>
          </a:p>
          <a:p>
            <a:pPr lvl="4" eaLnBrk="1" hangingPunct="1"/>
            <a:r>
              <a:rPr lang="cs-CZ" altLang="cs-CZ" dirty="0" smtClean="0">
                <a:latin typeface="Cambria" pitchFamily="18" charset="0"/>
              </a:rPr>
              <a:t>Specifika postavení dotčené veřejnosti v procesech navazujících na EIA</a:t>
            </a: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smtClean="0">
                <a:latin typeface="Cambria" pitchFamily="18" charset="0"/>
              </a:rPr>
              <a:t>Územní plánování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souhrn opatření, směřujících k </a:t>
            </a:r>
            <a:r>
              <a:rPr lang="cs-CZ" altLang="cs-CZ" sz="1800" b="1" u="sng" dirty="0" smtClean="0">
                <a:latin typeface="Cambria" pitchFamily="18" charset="0"/>
              </a:rPr>
              <a:t>vytváření předpokladů pro udržitelný rozvoj území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v rámci něho   </a:t>
            </a:r>
            <a:r>
              <a:rPr lang="cs-CZ" altLang="cs-CZ" sz="1800" b="1" dirty="0" smtClean="0">
                <a:solidFill>
                  <a:srgbClr val="00B050"/>
                </a:solidFill>
                <a:latin typeface="Cambria" pitchFamily="18" charset="0"/>
              </a:rPr>
              <a:t>environmentální  pilíř (posuzování vlivů na ŽP</a:t>
            </a:r>
            <a:r>
              <a:rPr lang="cs-CZ" altLang="cs-CZ" sz="1800" dirty="0" smtClean="0">
                <a:latin typeface="Cambria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18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dirty="0" smtClean="0">
                <a:solidFill>
                  <a:srgbClr val="FF9933"/>
                </a:solidFill>
                <a:latin typeface="Cambria" pitchFamily="18" charset="0"/>
              </a:rPr>
              <a:t>cíle a úkoly územního plánování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  <a:latin typeface="Cambria" pitchFamily="18" charset="0"/>
              </a:rPr>
              <a:t>koordinované vytváření předpokladů pro výstavbu a udržitelný rozvoj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  <a:latin typeface="Cambria" pitchFamily="18" charset="0"/>
              </a:rPr>
              <a:t>docílení souladu veřejných a soukromých</a:t>
            </a:r>
            <a:r>
              <a:rPr lang="cs-CZ" altLang="cs-CZ" sz="2000" b="1" dirty="0" smtClean="0">
                <a:solidFill>
                  <a:srgbClr val="002060"/>
                </a:solidFill>
                <a:latin typeface="Cambria" pitchFamily="18" charset="0"/>
              </a:rPr>
              <a:t> zájmů na rozvoji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  <a:latin typeface="Cambria" pitchFamily="18" charset="0"/>
              </a:rPr>
              <a:t>určení podmínek pro využívání zastavěného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  <a:latin typeface="Cambria" pitchFamily="18" charset="0"/>
              </a:rPr>
              <a:t>ochrana nezastavěného  území a nezastavitelných 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002060"/>
                </a:solidFill>
                <a:latin typeface="Cambria" pitchFamily="18" charset="0"/>
              </a:rPr>
              <a:t>vymezení zastavitelných ploch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u="sng" dirty="0" smtClean="0">
                <a:solidFill>
                  <a:srgbClr val="00B050"/>
                </a:solidFill>
                <a:latin typeface="Cambria" pitchFamily="18" charset="0"/>
              </a:rPr>
              <a:t>vyhodnocování vlivů politiky územního rozvoje, zásad územního rozvoje , územního plánu na udržitelný rozvoj území 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>
                <a:solidFill>
                  <a:srgbClr val="00B050"/>
                </a:solidFill>
                <a:latin typeface="Cambria" pitchFamily="18" charset="0"/>
              </a:rPr>
              <a:t>environmentální  pilíř(posuzování vlivů na ŽP</a:t>
            </a:r>
            <a:r>
              <a:rPr lang="cs-CZ" altLang="cs-CZ" sz="1600" dirty="0" smtClean="0">
                <a:latin typeface="Cambria" pitchFamily="18" charset="0"/>
              </a:rPr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 dirty="0" smtClean="0">
                <a:latin typeface="Cambria" pitchFamily="18" charset="0"/>
              </a:rPr>
              <a:t>tj. integrace posouzení vlivů na ŽP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800" b="1" u="sng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 smtClean="0">
                <a:latin typeface="Cambria" pitchFamily="18" charset="0"/>
              </a:rPr>
              <a:t>Nástroje územního plánování</a:t>
            </a:r>
            <a:br>
              <a:rPr lang="cs-CZ" altLang="cs-CZ" sz="2800" b="1" dirty="0" smtClean="0">
                <a:latin typeface="Cambria" pitchFamily="18" charset="0"/>
              </a:rPr>
            </a:br>
            <a:r>
              <a:rPr lang="cs-CZ" altLang="cs-CZ" sz="2800" b="1" i="1" dirty="0" smtClean="0">
                <a:latin typeface="Cambria" pitchFamily="18" charset="0"/>
              </a:rPr>
              <a:t>přehled</a:t>
            </a:r>
            <a:endParaRPr lang="cs-CZ" altLang="cs-CZ" sz="2800" b="1" dirty="0" smtClean="0">
              <a:latin typeface="Cambria" pitchFamily="18" charset="0"/>
            </a:endParaRPr>
          </a:p>
        </p:txBody>
      </p:sp>
      <p:sp>
        <p:nvSpPr>
          <p:cNvPr id="3277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u="sng" dirty="0" smtClean="0">
                <a:solidFill>
                  <a:srgbClr val="00B050"/>
                </a:solidFill>
                <a:latin typeface="Cambria" pitchFamily="18" charset="0"/>
              </a:rPr>
              <a:t>nástroje územního plánování v užším smyslu: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územně plánovací podklady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územně analytické podklady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územní studie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politika územního rozvoje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územně plánovací dokumentace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zásady územního rozvoje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územní plán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regulační plán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vymezení zastavěného území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územní opatření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územní opatření o stavební uzávěře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územní opatření o asanaci území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dirty="0" smtClean="0">
                <a:solidFill>
                  <a:srgbClr val="00B050"/>
                </a:solidFill>
                <a:latin typeface="Cambria" pitchFamily="18" charset="0"/>
              </a:rPr>
              <a:t>nástroje územního plánování v širším smyslu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latin typeface="Cambria" pitchFamily="18" charset="0"/>
              </a:rPr>
              <a:t>nástroje výše uvedené včetně problematiky územních rozhodnutí a územních souhlasů(viz dále tzv. „územní rozhodování“))</a:t>
            </a:r>
          </a:p>
          <a:p>
            <a:pPr eaLnBrk="1" hangingPunct="1"/>
            <a:endParaRPr lang="cs-CZ" altLang="cs-CZ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-161328" y="274638"/>
            <a:ext cx="9248172" cy="1035879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08245"/>
              </p:ext>
            </p:extLst>
          </p:nvPr>
        </p:nvGraphicFramePr>
        <p:xfrm>
          <a:off x="2" y="1"/>
          <a:ext cx="9143999" cy="6857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1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2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9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7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3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918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ÚZEMÍ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NÁSTROJ  ÚP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VLIVY NA ŽIVOTNÍ PROSTŘEDÍ 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FORMA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VYHODNOCOVÁNÍ A AKTUALIZACE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273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Cambria" pitchFamily="18" charset="0"/>
                        </a:rPr>
                        <a:t>Česká republika</a:t>
                      </a:r>
                      <a:endParaRPr lang="cs-CZ" sz="1600" b="1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Politika územního rozvoje 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(PÚR)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SEA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povinně</a:t>
                      </a:r>
                      <a:endParaRPr lang="cs-CZ" sz="16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Schvalována usnesením vlády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není opatření obecné povahy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zpráva o uplatňování PÚR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- každé 4 roky 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893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Cambria" pitchFamily="18" charset="0"/>
                        </a:rPr>
                        <a:t>kraj</a:t>
                      </a:r>
                      <a:endParaRPr lang="cs-CZ" sz="1600" b="1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Zásady územního rozvoje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(ZÚR)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SEA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povinně</a:t>
                      </a:r>
                      <a:endParaRPr lang="cs-CZ" sz="16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Opatření obecné povahy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Zpráva o uplatňování ZÚR</a:t>
                      </a:r>
                      <a:r>
                        <a:rPr lang="cs-CZ" sz="16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Cambria" pitchFamily="18" charset="0"/>
                        </a:rPr>
                        <a:t>- Nejpozději do 4 let po vydání ZÚR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3358">
                <a:tc>
                  <a:txBody>
                    <a:bodyPr/>
                    <a:lstStyle/>
                    <a:p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Regulační plán pro část kraje 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stanoví-li tak ZÚR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cs-CZ" sz="160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Opatření obecné povahy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Nejpozději do 4 let od vydání ÚP 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9183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Cambria" pitchFamily="18" charset="0"/>
                        </a:rPr>
                        <a:t>obec</a:t>
                      </a:r>
                      <a:endParaRPr lang="cs-CZ" sz="1600" b="1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územní plán 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(ÚP)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SEA za podmínek dle § 47 </a:t>
                      </a:r>
                      <a:r>
                        <a:rPr lang="cs-CZ" sz="1600" b="1" dirty="0" err="1" smtClean="0">
                          <a:solidFill>
                            <a:srgbClr val="00B050"/>
                          </a:solidFill>
                          <a:latin typeface="Cambria" pitchFamily="18" charset="0"/>
                        </a:rPr>
                        <a:t>StZ</a:t>
                      </a:r>
                      <a:endParaRPr lang="cs-CZ" sz="1600" b="1" dirty="0">
                        <a:solidFill>
                          <a:srgbClr val="00B050"/>
                        </a:solidFill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Opatření obecné povahy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Cambria" pitchFamily="18" charset="0"/>
                        </a:rPr>
                        <a:t>Nejpozději do 4 let od vydání ÚP </a:t>
                      </a:r>
                    </a:p>
                    <a:p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599">
                <a:tc>
                  <a:txBody>
                    <a:bodyPr/>
                    <a:lstStyle/>
                    <a:p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Regulační plán</a:t>
                      </a:r>
                    </a:p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(RP)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Opatření obecné povahy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Cambria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>
                <a:latin typeface="Cambria" pitchFamily="18" charset="0"/>
              </a:rPr>
              <a:t>Územně plánovací informace</a:t>
            </a:r>
            <a:endParaRPr lang="cs-CZ" altLang="cs-CZ" dirty="0" smtClean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400" b="1" dirty="0">
                <a:latin typeface="Cambria" pitchFamily="18" charset="0"/>
              </a:rPr>
              <a:t>§ 21 </a:t>
            </a:r>
            <a:r>
              <a:rPr lang="cs-CZ" sz="1400" b="1" dirty="0" err="1">
                <a:latin typeface="Cambria" pitchFamily="18" charset="0"/>
              </a:rPr>
              <a:t>StZ</a:t>
            </a:r>
            <a:endParaRPr lang="cs-CZ" sz="1400" b="1" dirty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solidFill>
                  <a:srgbClr val="00B050"/>
                </a:solidFill>
                <a:latin typeface="Cambria" pitchFamily="18" charset="0"/>
              </a:rPr>
              <a:t>charakter předběžné informace podle správního </a:t>
            </a:r>
            <a:r>
              <a:rPr lang="cs-CZ" sz="1600" b="1" dirty="0" smtClean="0">
                <a:solidFill>
                  <a:srgbClr val="00B050"/>
                </a:solidFill>
                <a:latin typeface="Cambria" pitchFamily="18" charset="0"/>
              </a:rPr>
              <a:t>řádu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 smtClean="0">
                <a:solidFill>
                  <a:srgbClr val="00B050"/>
                </a:solidFill>
                <a:latin typeface="Cambria" pitchFamily="18" charset="0"/>
              </a:rPr>
              <a:t>Významný nástroj k zjištění kvalifikované informace o území</a:t>
            </a:r>
            <a:endParaRPr lang="cs-CZ" sz="1600" b="1" dirty="0">
              <a:solidFill>
                <a:srgbClr val="00B050"/>
              </a:solidFill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latin typeface="Cambria" pitchFamily="18" charset="0"/>
              </a:rPr>
              <a:t>poskytuje krajský úřad, úřad územního plánování, obecní úřad pověřený pro výkon pořizovatele  a stavební úřad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latin typeface="Cambria" pitchFamily="18" charset="0"/>
              </a:rPr>
              <a:t>územně plánovací informace o: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i="1" dirty="0">
                <a:solidFill>
                  <a:srgbClr val="00B050"/>
                </a:solidFill>
                <a:latin typeface="Cambria" pitchFamily="18" charset="0"/>
              </a:rPr>
              <a:t>podmínkách využívání území a změn jeho </a:t>
            </a: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</a:rPr>
              <a:t>využití</a:t>
            </a:r>
            <a:r>
              <a:rPr lang="cs-CZ" sz="1800" b="1" i="1" dirty="0">
                <a:latin typeface="Cambria" pitchFamily="18" charset="0"/>
              </a:rPr>
              <a:t>, zejména na základě územně plánovacích podkladů a územně plánovací dokumentace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i="1" dirty="0">
                <a:solidFill>
                  <a:srgbClr val="00B050"/>
                </a:solidFill>
                <a:latin typeface="Cambria" pitchFamily="18" charset="0"/>
              </a:rPr>
              <a:t>podmínkách vydání regulačního plánu, územního rozhodnutí</a:t>
            </a:r>
            <a:r>
              <a:rPr lang="cs-CZ" sz="1800" b="1" i="1" dirty="0">
                <a:latin typeface="Cambria" pitchFamily="18" charset="0"/>
              </a:rPr>
              <a:t>, včetně seznamu dotčených orgánů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i="1" dirty="0">
                <a:latin typeface="Cambria" pitchFamily="18" charset="0"/>
              </a:rPr>
              <a:t>podmínkách </a:t>
            </a:r>
            <a:r>
              <a:rPr lang="cs-CZ" sz="1800" b="1" i="1" dirty="0">
                <a:solidFill>
                  <a:srgbClr val="00B050"/>
                </a:solidFill>
                <a:latin typeface="Cambria" pitchFamily="18" charset="0"/>
              </a:rPr>
              <a:t>vydání územního souhlasu </a:t>
            </a:r>
            <a:r>
              <a:rPr lang="cs-CZ" sz="1800" b="1" i="1" dirty="0">
                <a:latin typeface="Cambria" pitchFamily="18" charset="0"/>
              </a:rPr>
              <a:t>v případech, </a:t>
            </a:r>
            <a:r>
              <a:rPr lang="cs-CZ" sz="1800" b="1" i="1" dirty="0">
                <a:solidFill>
                  <a:srgbClr val="00B050"/>
                </a:solidFill>
                <a:latin typeface="Cambria" pitchFamily="18" charset="0"/>
              </a:rPr>
              <a:t>kdy je možno jím nahradit územní rozhodnutí</a:t>
            </a:r>
            <a:r>
              <a:rPr lang="cs-CZ" sz="1800" b="1" dirty="0">
                <a:solidFill>
                  <a:srgbClr val="00B050"/>
                </a:solidFill>
                <a:latin typeface="Cambria" pitchFamily="18" charset="0"/>
              </a:rPr>
              <a:t>, včetně dotčených orgánů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1800" b="1" dirty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latin typeface="Cambria" pitchFamily="18" charset="0"/>
              </a:rPr>
              <a:t>územně plánovací informace se poskytuje </a:t>
            </a:r>
            <a:r>
              <a:rPr lang="cs-CZ" sz="1600" b="1" dirty="0">
                <a:solidFill>
                  <a:srgbClr val="FF3300"/>
                </a:solidFill>
                <a:latin typeface="Cambria" pitchFamily="18" charset="0"/>
              </a:rPr>
              <a:t>na žádost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latin typeface="Cambria" pitchFamily="18" charset="0"/>
              </a:rPr>
              <a:t>žadatel musí uvést </a:t>
            </a:r>
            <a:r>
              <a:rPr lang="cs-CZ" sz="1600" b="1" dirty="0">
                <a:solidFill>
                  <a:srgbClr val="FF3300"/>
                </a:solidFill>
                <a:latin typeface="Cambria" pitchFamily="18" charset="0"/>
              </a:rPr>
              <a:t>konkrétní požadavky </a:t>
            </a:r>
            <a:r>
              <a:rPr lang="cs-CZ" sz="1600" b="1" dirty="0">
                <a:latin typeface="Cambria" pitchFamily="18" charset="0"/>
              </a:rPr>
              <a:t>na informaci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>
                <a:latin typeface="Cambria" pitchFamily="18" charset="0"/>
              </a:rPr>
              <a:t>Poskytnutá územně plánovací informace má </a:t>
            </a:r>
            <a:r>
              <a:rPr lang="cs-CZ" sz="1600" b="1" dirty="0">
                <a:solidFill>
                  <a:srgbClr val="FF3300"/>
                </a:solidFill>
                <a:latin typeface="Cambria" pitchFamily="18" charset="0"/>
              </a:rPr>
              <a:t>časově omezenou dobu platnosti</a:t>
            </a:r>
            <a:r>
              <a:rPr lang="cs-CZ" sz="1600" b="1" dirty="0">
                <a:latin typeface="Cambria" pitchFamily="18" charset="0"/>
              </a:rPr>
              <a:t> – platí 1 rok ode dne jejího vydání, pokud v této lhůtě orgán, který ji vydal, žadateli nesdělí, že došlo ke změně podmínek, za kterých byla vydána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200" b="1" dirty="0">
              <a:latin typeface="Cambria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200" b="1" dirty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1600" b="1" dirty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POLITIKA ÚZEMNÍHO ROZVOJE – ROZVOJOVÉ OBLASTI A PLOCHY</a:t>
            </a:r>
            <a:endParaRPr lang="cs-CZ" dirty="0"/>
          </a:p>
        </p:txBody>
      </p:sp>
      <p:sp>
        <p:nvSpPr>
          <p:cNvPr id="36867" name="Zástupný symbol pro zápatí 3"/>
          <p:cNvSpPr>
            <a:spLocks noGrp="1"/>
          </p:cNvSpPr>
          <p:nvPr>
            <p:ph type="ftr" sz="quarter" idx="4294967295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cs-CZ" sz="1400" b="1" smtClean="0">
                <a:solidFill>
                  <a:srgbClr val="FFFFFF"/>
                </a:solidFill>
              </a:rPr>
              <a:t>Ivana Průchová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 rot="5400000">
            <a:off x="1457325" y="568326"/>
            <a:ext cx="5019675" cy="7861300"/>
            <a:chOff x="1746" y="981"/>
            <a:chExt cx="2227" cy="3487"/>
          </a:xfrm>
        </p:grpSpPr>
        <p:sp>
          <p:nvSpPr>
            <p:cNvPr id="368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46" y="981"/>
              <a:ext cx="1853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687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981"/>
              <a:ext cx="2227" cy="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4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260648"/>
            <a:ext cx="8686800" cy="727075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rgbClr val="9F7A70"/>
                </a:solidFill>
                <a:latin typeface="Cambria" pitchFamily="18" charset="0"/>
              </a:rPr>
              <a:t>Politika územního rozvoje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482013" cy="50403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 smtClean="0">
                <a:latin typeface="Cambria" pitchFamily="18" charset="0"/>
              </a:rPr>
              <a:t>Politika územního rozvoje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600" dirty="0" smtClean="0">
                <a:latin typeface="Cambria" pitchFamily="18" charset="0"/>
              </a:rPr>
              <a:t>Sdělení č. 272/2009 Sb.,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600" dirty="0" smtClean="0">
                <a:latin typeface="Cambria" pitchFamily="18" charset="0"/>
              </a:rPr>
              <a:t>aktualizace PÚR - 2015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>
              <a:latin typeface="Cambria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b="1" dirty="0" smtClean="0">
                <a:latin typeface="Cambria" pitchFamily="18" charset="0"/>
              </a:rPr>
              <a:t>nástroj rozvoje území celé ČR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dirty="0" smtClean="0">
                <a:latin typeface="Cambria" pitchFamily="18" charset="0"/>
              </a:rPr>
              <a:t>Obsah: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>
                <a:latin typeface="Cambria" pitchFamily="18" charset="0"/>
              </a:rPr>
              <a:t>Stanovení </a:t>
            </a:r>
            <a:r>
              <a:rPr lang="cs-CZ" sz="1600" b="1" dirty="0">
                <a:solidFill>
                  <a:srgbClr val="FF9933"/>
                </a:solidFill>
                <a:latin typeface="Cambria" pitchFamily="18" charset="0"/>
              </a:rPr>
              <a:t>republikových priorit ÚP</a:t>
            </a:r>
            <a:r>
              <a:rPr lang="cs-CZ" sz="1600" b="1" dirty="0">
                <a:latin typeface="Cambria" pitchFamily="18" charset="0"/>
              </a:rPr>
              <a:t> </a:t>
            </a:r>
            <a:r>
              <a:rPr lang="cs-CZ" sz="1600" dirty="0">
                <a:latin typeface="Cambria" pitchFamily="18" charset="0"/>
              </a:rPr>
              <a:t>pro zajištění udržitelného rozvoje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>
                <a:latin typeface="Cambria" pitchFamily="18" charset="0"/>
              </a:rPr>
              <a:t>Vymezení </a:t>
            </a:r>
            <a:r>
              <a:rPr lang="cs-CZ" sz="1600" b="1" dirty="0">
                <a:solidFill>
                  <a:srgbClr val="FF9933"/>
                </a:solidFill>
                <a:latin typeface="Cambria" pitchFamily="18" charset="0"/>
              </a:rPr>
              <a:t>oblastí se zvýšenými požadavky</a:t>
            </a:r>
            <a:r>
              <a:rPr lang="cs-CZ" sz="1600" b="1" dirty="0">
                <a:latin typeface="Cambria" pitchFamily="18" charset="0"/>
              </a:rPr>
              <a:t> </a:t>
            </a:r>
            <a:r>
              <a:rPr lang="cs-CZ" sz="1600" dirty="0">
                <a:latin typeface="Cambria" pitchFamily="18" charset="0"/>
              </a:rPr>
              <a:t>na změny v území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>
                <a:latin typeface="Cambria" pitchFamily="18" charset="0"/>
              </a:rPr>
              <a:t>Vymezení oblastí </a:t>
            </a:r>
            <a:r>
              <a:rPr lang="cs-CZ" sz="1600" b="1" dirty="0">
                <a:solidFill>
                  <a:srgbClr val="FF9933"/>
                </a:solidFill>
                <a:latin typeface="Cambria" pitchFamily="18" charset="0"/>
              </a:rPr>
              <a:t>se specifickými hodnotami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>
                <a:latin typeface="Cambria" pitchFamily="18" charset="0"/>
              </a:rPr>
              <a:t>Vymezení </a:t>
            </a:r>
            <a:r>
              <a:rPr lang="cs-CZ" sz="1600" b="1" dirty="0">
                <a:solidFill>
                  <a:srgbClr val="FF9933"/>
                </a:solidFill>
                <a:latin typeface="Cambria" pitchFamily="18" charset="0"/>
              </a:rPr>
              <a:t>ploch koridorů dopravní a technické infrastruktury</a:t>
            </a:r>
            <a:r>
              <a:rPr lang="cs-CZ" sz="1600" b="1" dirty="0">
                <a:latin typeface="Cambria" pitchFamily="18" charset="0"/>
              </a:rPr>
              <a:t> </a:t>
            </a:r>
            <a:r>
              <a:rPr lang="cs-CZ" sz="1600" dirty="0">
                <a:solidFill>
                  <a:srgbClr val="33CC33"/>
                </a:solidFill>
                <a:latin typeface="Cambria" pitchFamily="18" charset="0"/>
              </a:rPr>
              <a:t>mezinárodního</a:t>
            </a:r>
            <a:r>
              <a:rPr lang="cs-CZ" sz="1600" dirty="0">
                <a:latin typeface="Cambria" pitchFamily="18" charset="0"/>
              </a:rPr>
              <a:t> a </a:t>
            </a:r>
            <a:r>
              <a:rPr lang="cs-CZ" sz="1600" dirty="0">
                <a:solidFill>
                  <a:srgbClr val="33CC33"/>
                </a:solidFill>
                <a:latin typeface="Cambria" pitchFamily="18" charset="0"/>
              </a:rPr>
              <a:t>republikovéh</a:t>
            </a:r>
            <a:r>
              <a:rPr lang="cs-CZ" sz="1600" dirty="0">
                <a:latin typeface="Cambria" pitchFamily="18" charset="0"/>
              </a:rPr>
              <a:t>o významu nebo které svým významem </a:t>
            </a:r>
            <a:r>
              <a:rPr lang="cs-CZ" sz="1600" u="sng" dirty="0">
                <a:solidFill>
                  <a:srgbClr val="33CC33"/>
                </a:solidFill>
                <a:latin typeface="Cambria" pitchFamily="18" charset="0"/>
              </a:rPr>
              <a:t>přesahují území jednoho kraje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>
                <a:latin typeface="Cambria" pitchFamily="18" charset="0"/>
              </a:rPr>
              <a:t>stanovení možných </a:t>
            </a:r>
            <a:r>
              <a:rPr lang="cs-CZ" sz="1600" b="1" dirty="0">
                <a:solidFill>
                  <a:srgbClr val="FF9933"/>
                </a:solidFill>
                <a:latin typeface="Cambria" pitchFamily="18" charset="0"/>
              </a:rPr>
              <a:t>variant </a:t>
            </a:r>
            <a:r>
              <a:rPr lang="cs-CZ" sz="1600" dirty="0">
                <a:latin typeface="Cambria" pitchFamily="18" charset="0"/>
              </a:rPr>
              <a:t> změn v území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dirty="0" smtClean="0">
                <a:latin typeface="Cambria" pitchFamily="18" charset="0"/>
              </a:rPr>
              <a:t>součástí </a:t>
            </a:r>
            <a:r>
              <a:rPr lang="cs-CZ" sz="1600" dirty="0">
                <a:latin typeface="Cambria" pitchFamily="18" charset="0"/>
              </a:rPr>
              <a:t>politiky územního rozvoje je vyhodnocení vlivů na udržitelný </a:t>
            </a:r>
            <a:r>
              <a:rPr lang="cs-CZ" sz="1600" dirty="0" smtClean="0">
                <a:latin typeface="Cambria" pitchFamily="18" charset="0"/>
              </a:rPr>
              <a:t>rozvoj a v rámci něho  vlivů na životní prostředí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>
              <a:solidFill>
                <a:srgbClr val="33CC33"/>
              </a:solidFill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dirty="0" smtClean="0">
                <a:solidFill>
                  <a:srgbClr val="33CC33"/>
                </a:solidFill>
                <a:latin typeface="Cambria" pitchFamily="18" charset="0"/>
              </a:rPr>
              <a:t>judikatura k povaze PÚR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800" i="1" dirty="0" smtClean="0">
                <a:latin typeface="Cambria" pitchFamily="18" charset="0"/>
              </a:rPr>
              <a:t>usnesení Nejvyššího správního soudu ze dne 18. 11. 2009, čj. 9 </a:t>
            </a:r>
            <a:r>
              <a:rPr lang="cs-CZ" altLang="cs-CZ" sz="1800" i="1" dirty="0" err="1" smtClean="0">
                <a:latin typeface="Cambria" pitchFamily="18" charset="0"/>
              </a:rPr>
              <a:t>Ao</a:t>
            </a:r>
            <a:r>
              <a:rPr lang="cs-CZ" altLang="cs-CZ" sz="1800" i="1" dirty="0" smtClean="0">
                <a:latin typeface="Cambria" pitchFamily="18" charset="0"/>
              </a:rPr>
              <a:t> 3/2009-59, </a:t>
            </a:r>
            <a:r>
              <a:rPr lang="cs-CZ" altLang="cs-CZ" sz="1800" i="1" dirty="0" smtClean="0">
                <a:latin typeface="Cambria" pitchFamily="18" charset="0"/>
                <a:hlinkClick r:id="rId2"/>
              </a:rPr>
              <a:t>www.nssoud.cz</a:t>
            </a:r>
            <a:endParaRPr lang="cs-CZ" altLang="cs-CZ" sz="1800" i="1" dirty="0" smtClean="0">
              <a:latin typeface="Cambria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600" dirty="0">
              <a:latin typeface="Cambria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1600" dirty="0" smtClean="0">
              <a:latin typeface="Cambria" pitchFamily="18" charset="0"/>
            </a:endParaRPr>
          </a:p>
        </p:txBody>
      </p:sp>
      <p:pic>
        <p:nvPicPr>
          <p:cNvPr id="7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9F7A70"/>
                </a:solidFill>
                <a:latin typeface="Cambria" pitchFamily="18" charset="0"/>
              </a:rPr>
              <a:t>Zásady   územního rozvoje</a:t>
            </a:r>
            <a:endParaRPr lang="cs-CZ" altLang="cs-CZ" b="1" dirty="0" smtClean="0">
              <a:solidFill>
                <a:srgbClr val="9F7A70"/>
              </a:solidFill>
              <a:latin typeface="Cambria" pitchFamily="18" charset="0"/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latin typeface="Cambria" pitchFamily="18" charset="0"/>
              </a:rPr>
              <a:t>pořizují a vydávají se </a:t>
            </a:r>
            <a:r>
              <a:rPr lang="cs-CZ" altLang="cs-CZ" sz="2400" b="1" dirty="0" smtClean="0">
                <a:solidFill>
                  <a:srgbClr val="33CC33"/>
                </a:solidFill>
                <a:latin typeface="Cambria" pitchFamily="18" charset="0"/>
              </a:rPr>
              <a:t>pro celé území kraje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latin typeface="Cambria" pitchFamily="18" charset="0"/>
              </a:rPr>
              <a:t>povinný nástroj 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i="1" dirty="0" smtClean="0">
                <a:latin typeface="Cambria" pitchFamily="18" charset="0"/>
              </a:rPr>
              <a:t>všechny kraje mají povinnost pro svoje území je pořídit a přijmout do </a:t>
            </a:r>
            <a:r>
              <a:rPr lang="cs-CZ" altLang="cs-CZ" sz="1900" i="1" u="sng" dirty="0" smtClean="0">
                <a:latin typeface="Cambria" pitchFamily="18" charset="0"/>
              </a:rPr>
              <a:t>5 </a:t>
            </a:r>
            <a:r>
              <a:rPr lang="cs-CZ" altLang="cs-CZ" sz="1900" i="1" dirty="0" smtClean="0">
                <a:latin typeface="Cambria" pitchFamily="18" charset="0"/>
              </a:rPr>
              <a:t>let od nabytí účinnosti stavebního zákona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b="1" i="1" dirty="0" smtClean="0">
                <a:solidFill>
                  <a:srgbClr val="33CC33"/>
                </a:solidFill>
                <a:latin typeface="Cambria" pitchFamily="18" charset="0"/>
              </a:rPr>
              <a:t>V současné době mají PÚR všechny kraje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700" b="1" i="1" dirty="0" smtClean="0">
                <a:solidFill>
                  <a:srgbClr val="00B050"/>
                </a:solidFill>
                <a:latin typeface="Cambria" pitchFamily="18" charset="0"/>
              </a:rPr>
              <a:t>Metodika MŽP – Vyhodnocení vlivů PUR a ZUR na ŽP</a:t>
            </a:r>
          </a:p>
          <a:p>
            <a:pPr marL="109728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sz="1700" b="1" i="1" dirty="0" smtClean="0">
                <a:solidFill>
                  <a:srgbClr val="00B050"/>
                </a:solidFill>
                <a:latin typeface="Cambria" pitchFamily="18" charset="0"/>
              </a:rPr>
              <a:t>Věstník MŽP 2/2015</a:t>
            </a:r>
          </a:p>
          <a:p>
            <a:pPr marL="109728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cs-CZ" altLang="cs-CZ" sz="1700" b="1" i="1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latin typeface="Cambria" pitchFamily="18" charset="0"/>
              </a:rPr>
              <a:t>aktualizace ZÚR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900" dirty="0" smtClean="0">
                <a:latin typeface="Cambria" pitchFamily="18" charset="0"/>
              </a:rPr>
              <a:t> každé 4 roky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900" dirty="0" smtClean="0">
              <a:latin typeface="Cambr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>
                <a:latin typeface="Cambria" pitchFamily="18" charset="0"/>
              </a:rPr>
              <a:t>řízení o zásadách územního rozvoje – je vedeno jako řízení o opatření obecné povahy</a:t>
            </a: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b="1" dirty="0" smtClean="0">
                <a:solidFill>
                  <a:srgbClr val="9F7A70"/>
                </a:solidFill>
              </a:rPr>
              <a:t>Územní plán a posuzování vlivů na ŽP (</a:t>
            </a:r>
            <a:r>
              <a:rPr lang="cs-CZ" altLang="cs-CZ" sz="3200" b="1" dirty="0" smtClean="0">
                <a:solidFill>
                  <a:srgbClr val="00B050"/>
                </a:solidFill>
              </a:rPr>
              <a:t>SEA)</a:t>
            </a:r>
            <a:r>
              <a:rPr lang="cs-CZ" altLang="cs-CZ" sz="3200" b="1" dirty="0" smtClean="0">
                <a:solidFill>
                  <a:srgbClr val="9F7A70"/>
                </a:solidFill>
              </a:rPr>
              <a:t/>
            </a:r>
            <a:br>
              <a:rPr lang="cs-CZ" altLang="cs-CZ" sz="3200" b="1" dirty="0" smtClean="0">
                <a:solidFill>
                  <a:srgbClr val="9F7A70"/>
                </a:solidFill>
              </a:rPr>
            </a:br>
            <a:r>
              <a:rPr lang="cs-CZ" altLang="cs-CZ" sz="3200" b="1" dirty="0" smtClean="0">
                <a:solidFill>
                  <a:srgbClr val="9F7A70"/>
                </a:solidFill>
              </a:rPr>
              <a:t>Natura 2000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27175"/>
            <a:ext cx="8555038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 dirty="0" smtClean="0">
                <a:latin typeface="Cambria" pitchFamily="18" charset="0"/>
              </a:rPr>
              <a:t>Stanoví </a:t>
            </a:r>
            <a:r>
              <a:rPr lang="cs-CZ" altLang="cs-CZ" sz="1800" b="1" dirty="0" smtClean="0">
                <a:solidFill>
                  <a:srgbClr val="FF9933"/>
                </a:solidFill>
                <a:latin typeface="Cambria" pitchFamily="18" charset="0"/>
              </a:rPr>
              <a:t>základní koncepci rozvoje území obce</a:t>
            </a:r>
          </a:p>
          <a:p>
            <a:pPr eaLnBrk="1" hangingPunct="1"/>
            <a:endParaRPr lang="cs-CZ" altLang="cs-CZ" sz="1800" b="1" dirty="0" smtClean="0">
              <a:latin typeface="Cambria" pitchFamily="18" charset="0"/>
            </a:endParaRPr>
          </a:p>
          <a:p>
            <a:pPr eaLnBrk="1" hangingPunct="1"/>
            <a:r>
              <a:rPr lang="cs-CZ" altLang="cs-CZ" sz="1800" dirty="0" smtClean="0">
                <a:latin typeface="Cambria" pitchFamily="18" charset="0"/>
              </a:rPr>
              <a:t>Územní plán a posuzování vlivů na životní prostředí – obecně, oblasti Natura 2000</a:t>
            </a:r>
          </a:p>
          <a:p>
            <a:pPr lvl="1" eaLnBrk="1" hangingPunct="1"/>
            <a:r>
              <a:rPr lang="cs-CZ" altLang="cs-CZ" sz="1800" b="1" dirty="0" smtClean="0">
                <a:latin typeface="Cambria" pitchFamily="18" charset="0"/>
              </a:rPr>
              <a:t>Územní plán jako koncepce (SEA)</a:t>
            </a:r>
          </a:p>
          <a:p>
            <a:pPr lvl="1" eaLnBrk="1" hangingPunct="1"/>
            <a:r>
              <a:rPr lang="cs-CZ" altLang="cs-CZ" sz="1800" dirty="0" smtClean="0">
                <a:latin typeface="Cambria" pitchFamily="18" charset="0"/>
              </a:rPr>
              <a:t>§ 47/3 </a:t>
            </a:r>
            <a:r>
              <a:rPr lang="cs-CZ" altLang="cs-CZ" sz="1800" dirty="0" err="1" smtClean="0">
                <a:latin typeface="Cambria" pitchFamily="18" charset="0"/>
              </a:rPr>
              <a:t>StZ</a:t>
            </a:r>
            <a:endParaRPr lang="cs-CZ" altLang="cs-CZ" sz="1800" dirty="0" smtClean="0">
              <a:latin typeface="Cambria" pitchFamily="18" charset="0"/>
            </a:endParaRPr>
          </a:p>
          <a:p>
            <a:pPr lvl="1" eaLnBrk="1" hangingPunct="1"/>
            <a:r>
              <a:rPr lang="cs-CZ" altLang="cs-CZ" sz="1800" b="1" dirty="0" smtClean="0">
                <a:latin typeface="Cambria" pitchFamily="18" charset="0"/>
              </a:rPr>
              <a:t>Pokud:</a:t>
            </a:r>
          </a:p>
          <a:p>
            <a:pPr lvl="2" eaLnBrk="1" hangingPunct="1"/>
            <a:r>
              <a:rPr lang="cs-CZ" altLang="cs-CZ" sz="1800" b="1" dirty="0" smtClean="0">
                <a:latin typeface="Cambria" pitchFamily="18" charset="0"/>
              </a:rPr>
              <a:t>Krajský úřad </a:t>
            </a:r>
            <a:r>
              <a:rPr lang="cs-CZ" altLang="cs-CZ" sz="1800" dirty="0" smtClean="0">
                <a:latin typeface="Cambria" pitchFamily="18" charset="0"/>
              </a:rPr>
              <a:t>ve </a:t>
            </a:r>
            <a:r>
              <a:rPr lang="cs-CZ" altLang="cs-CZ" sz="1800" b="1" dirty="0" smtClean="0">
                <a:latin typeface="Cambria" pitchFamily="18" charset="0"/>
              </a:rPr>
              <a:t>stanovisku</a:t>
            </a:r>
            <a:r>
              <a:rPr lang="cs-CZ" altLang="cs-CZ" sz="1800" dirty="0" smtClean="0">
                <a:latin typeface="Cambria" pitchFamily="18" charset="0"/>
              </a:rPr>
              <a:t> k  návrhu  zadání územního plánu </a:t>
            </a:r>
            <a:r>
              <a:rPr lang="cs-CZ" altLang="cs-CZ" sz="1800" b="1" dirty="0" smtClean="0">
                <a:latin typeface="Cambria" pitchFamily="18" charset="0"/>
              </a:rPr>
              <a:t>uvede, zda má být návrh  územního plánu  posuzován z hlediska vlivů na životní prostředí </a:t>
            </a:r>
            <a:r>
              <a:rPr lang="cs-CZ" altLang="cs-CZ" sz="1800" dirty="0" smtClean="0">
                <a:latin typeface="Cambria" pitchFamily="18" charset="0"/>
              </a:rPr>
              <a:t>příp.  stanoví podrobnější požadavky dle § 10i zákona č. 100/2001 Sb.</a:t>
            </a:r>
          </a:p>
          <a:p>
            <a:pPr lvl="2" eaLnBrk="1" hangingPunct="1"/>
            <a:r>
              <a:rPr lang="cs-CZ" altLang="cs-CZ" sz="1800" b="1" dirty="0" smtClean="0">
                <a:latin typeface="Cambria" pitchFamily="18" charset="0"/>
              </a:rPr>
              <a:t>Orgán ochrany přírody </a:t>
            </a:r>
            <a:r>
              <a:rPr lang="cs-CZ" altLang="cs-CZ" sz="1800" dirty="0" smtClean="0">
                <a:latin typeface="Cambria" pitchFamily="18" charset="0"/>
              </a:rPr>
              <a:t>ve </a:t>
            </a:r>
            <a:r>
              <a:rPr lang="cs-CZ" altLang="cs-CZ" sz="1800" b="1" dirty="0" smtClean="0">
                <a:latin typeface="Cambria" pitchFamily="18" charset="0"/>
              </a:rPr>
              <a:t>stanovisku  podle § 45i </a:t>
            </a:r>
            <a:r>
              <a:rPr lang="cs-CZ" altLang="cs-CZ" sz="1800" b="1" dirty="0" err="1" smtClean="0">
                <a:latin typeface="Cambria" pitchFamily="18" charset="0"/>
              </a:rPr>
              <a:t>ZoPK</a:t>
            </a:r>
            <a:r>
              <a:rPr lang="cs-CZ" altLang="cs-CZ" sz="1800" b="1" dirty="0" smtClean="0">
                <a:latin typeface="Cambria" pitchFamily="18" charset="0"/>
              </a:rPr>
              <a:t> nevyloučil významný vliv na evropsky významnou lokalitu a ptačí oblast</a:t>
            </a:r>
          </a:p>
          <a:p>
            <a:pPr eaLnBrk="1" hangingPunct="1"/>
            <a:r>
              <a:rPr lang="cs-CZ" altLang="cs-CZ" sz="1800" b="1" dirty="0" smtClean="0">
                <a:solidFill>
                  <a:srgbClr val="00B050"/>
                </a:solidFill>
                <a:latin typeface="Cambria" pitchFamily="18" charset="0"/>
              </a:rPr>
              <a:t>Pořizovatel doplní do návrhu zadání územního plánu požadavek na vyhodnocení vlivů na udržitelný rozvoj území</a:t>
            </a:r>
          </a:p>
          <a:p>
            <a:pPr lvl="2" eaLnBrk="1" hangingPunct="1"/>
            <a:endParaRPr lang="cs-CZ" altLang="cs-CZ" sz="1800" dirty="0" smtClean="0">
              <a:latin typeface="Cambria" pitchFamily="18" charset="0"/>
            </a:endParaRPr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9F7A70"/>
                </a:solidFill>
              </a:rPr>
              <a:t>Regulační plán</a:t>
            </a:r>
            <a:endParaRPr lang="cs-CZ" altLang="cs-CZ" smtClean="0">
              <a:solidFill>
                <a:srgbClr val="9F7A70"/>
              </a:solidFill>
            </a:endParaRPr>
          </a:p>
        </p:txBody>
      </p:sp>
      <p:sp>
        <p:nvSpPr>
          <p:cNvPr id="40964" name="Zástupný symbol pro obsah 2"/>
          <p:cNvSpPr>
            <a:spLocks noGrp="1"/>
          </p:cNvSpPr>
          <p:nvPr>
            <p:ph idx="1"/>
          </p:nvPr>
        </p:nvSpPr>
        <p:spPr>
          <a:xfrm>
            <a:off x="250825" y="1527175"/>
            <a:ext cx="8555038" cy="48545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Stanoví v řešené ploše </a:t>
            </a:r>
            <a:r>
              <a:rPr lang="cs-CZ" altLang="cs-CZ" sz="2400" b="1" dirty="0" smtClean="0"/>
              <a:t>podrobnosti pro využití pozemků, pro umístění a prostorové uspořádání staveb, pro ochranu hodnot a charakteru území a pro vytváření příznivého životního prostředí</a:t>
            </a:r>
          </a:p>
          <a:p>
            <a:pPr eaLnBrk="1" hangingPunct="1"/>
            <a:r>
              <a:rPr lang="cs-CZ" altLang="cs-CZ" sz="2400" dirty="0" smtClean="0"/>
              <a:t>Zpracovává se</a:t>
            </a:r>
          </a:p>
          <a:p>
            <a:pPr lvl="1" eaLnBrk="1" hangingPunct="1"/>
            <a:r>
              <a:rPr lang="cs-CZ" altLang="cs-CZ" sz="1900" dirty="0" smtClean="0"/>
              <a:t>Pro obec, její část</a:t>
            </a:r>
          </a:p>
          <a:p>
            <a:pPr lvl="1" eaLnBrk="1" hangingPunct="1"/>
            <a:r>
              <a:rPr lang="cs-CZ" altLang="cs-CZ" sz="1900" dirty="0" smtClean="0"/>
              <a:t>Pro část kraje (pokud to stanoví zásady územního rozvoje)</a:t>
            </a:r>
          </a:p>
          <a:p>
            <a:pPr eaLnBrk="1" hangingPunct="1"/>
            <a:r>
              <a:rPr lang="cs-CZ" altLang="cs-CZ" sz="2400" dirty="0" smtClean="0"/>
              <a:t>RP je závazný pro rozhodování v území</a:t>
            </a:r>
          </a:p>
          <a:p>
            <a:pPr eaLnBrk="1" hangingPunct="1"/>
            <a:r>
              <a:rPr lang="cs-CZ" altLang="cs-CZ" sz="2400" dirty="0" smtClean="0"/>
              <a:t>RP vydaný krajem je závazný pro ÚP a RP vydávané obcemi</a:t>
            </a:r>
          </a:p>
          <a:p>
            <a:pPr eaLnBrk="1" hangingPunct="1"/>
            <a:r>
              <a:rPr lang="cs-CZ" altLang="cs-CZ" sz="2400" u="sng" dirty="0" smtClean="0"/>
              <a:t>RP lze nahradit územní rozhodnutí </a:t>
            </a:r>
            <a:r>
              <a:rPr lang="cs-CZ" altLang="cs-CZ" sz="2400" u="sng" dirty="0" smtClean="0">
                <a:solidFill>
                  <a:srgbClr val="00B050"/>
                </a:solidFill>
              </a:rPr>
              <a:t>(!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ne u záměrů EIA – § 61/2 </a:t>
            </a:r>
            <a:r>
              <a:rPr lang="cs-CZ" altLang="cs-CZ" sz="2400" b="1" u="sng" dirty="0" err="1" smtClean="0">
                <a:solidFill>
                  <a:srgbClr val="00B050"/>
                </a:solidFill>
              </a:rPr>
              <a:t>StZ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 viz dále)</a:t>
            </a:r>
          </a:p>
          <a:p>
            <a:pPr lvl="1" eaLnBrk="1" hangingPunct="1"/>
            <a:r>
              <a:rPr lang="cs-CZ" altLang="cs-CZ" sz="1900" b="1" u="sng" dirty="0" smtClean="0">
                <a:solidFill>
                  <a:srgbClr val="C00000"/>
                </a:solidFill>
              </a:rPr>
              <a:t>V RP se stanoví, která územní rozhodnutí nahrazuje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9F7A70"/>
                </a:solidFill>
              </a:rPr>
              <a:t>Právo EU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482013" cy="55451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cs-CZ" altLang="cs-CZ" sz="1800" b="1" dirty="0" smtClean="0">
                <a:solidFill>
                  <a:srgbClr val="FF9933"/>
                </a:solidFill>
              </a:rPr>
              <a:t>Posuzování vlivů na ŽP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00B050"/>
                </a:solidFill>
              </a:rPr>
              <a:t>Směrnice Evropského parlamentu a Rady 2001/42/ES ze dne 27. června 2001 o posuzování vlivů některých plánů a programů na životní prostředí (SEA)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00B050"/>
                </a:solidFill>
              </a:rPr>
              <a:t>Směrnice EP a Rady 2011/92/EU ze dne 13. prosince 2011 o posuzování vlivů některých veřejných a soukromých záměrů na životní prostředí  (EIA</a:t>
            </a:r>
            <a:r>
              <a:rPr lang="cs-CZ" altLang="cs-CZ" sz="1800" dirty="0" smtClean="0">
                <a:solidFill>
                  <a:srgbClr val="00B050"/>
                </a:solidFill>
              </a:rPr>
              <a:t>)</a:t>
            </a:r>
            <a:endParaRPr lang="cs-CZ" altLang="cs-CZ" sz="1800" i="1" u="sng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sz="1800" i="1" u="sng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sz="1800" dirty="0" smtClean="0">
                <a:solidFill>
                  <a:srgbClr val="FF9933"/>
                </a:solidFill>
              </a:rPr>
              <a:t>Natura 2000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Směrnice Rady 92/43/EHS ze dne 21.května 1992 o ochraně přírodních stanovišť, volně žijících živočichů a planě rostoucích rostlin (směrnice o stanovištích)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Směrnice Evropského parlamentu a Rady 2009/147/ES ze dne 30. listopadu 2009 o ochraně vlně žijících ptáků (směrnice o ptácích)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altLang="cs-CZ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 sz="1800" dirty="0" smtClean="0"/>
              <a:t>Základní požadavek uvedených směrnic: Provést posouzení vlivů významných koncepcí a záměrů na životní prostředí (případně rovněž/pouze na oblasti v soustavě Natura 2000)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cs-CZ" altLang="cs-CZ" sz="1800" dirty="0"/>
          </a:p>
        </p:txBody>
      </p:sp>
      <p:pic>
        <p:nvPicPr>
          <p:cNvPr id="6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200" dirty="0" smtClean="0">
                <a:solidFill>
                  <a:srgbClr val="9F7A70"/>
                </a:solidFill>
              </a:rPr>
              <a:t/>
            </a:r>
            <a:br>
              <a:rPr lang="cs-CZ" altLang="cs-CZ" sz="3200" dirty="0" smtClean="0">
                <a:solidFill>
                  <a:srgbClr val="9F7A70"/>
                </a:solidFill>
              </a:rPr>
            </a:br>
            <a:r>
              <a:rPr lang="cs-CZ" altLang="cs-CZ" sz="3100" b="1" dirty="0" smtClean="0">
                <a:solidFill>
                  <a:srgbClr val="9F7A70"/>
                </a:solidFill>
              </a:rPr>
              <a:t>Územní opatření o stavební uzávěře</a:t>
            </a:r>
            <a:r>
              <a:rPr lang="cs-CZ" altLang="cs-CZ" sz="3100" dirty="0" smtClean="0">
                <a:solidFill>
                  <a:srgbClr val="9F7A70"/>
                </a:solidFill>
              </a:rPr>
              <a:t/>
            </a:r>
            <a:br>
              <a:rPr lang="cs-CZ" altLang="cs-CZ" sz="3100" dirty="0" smtClean="0">
                <a:solidFill>
                  <a:srgbClr val="9F7A70"/>
                </a:solidFill>
              </a:rPr>
            </a:br>
            <a:endParaRPr lang="cs-CZ" altLang="cs-CZ" sz="3100" dirty="0" smtClean="0">
              <a:solidFill>
                <a:srgbClr val="9F7A70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1800" b="1" dirty="0" smtClean="0">
              <a:solidFill>
                <a:srgbClr val="FF9933"/>
              </a:solidFill>
            </a:endParaRPr>
          </a:p>
          <a:p>
            <a:pPr eaLnBrk="1" hangingPunct="1"/>
            <a:r>
              <a:rPr lang="cs-CZ" altLang="cs-CZ" sz="2000" b="1" dirty="0" smtClean="0">
                <a:solidFill>
                  <a:srgbClr val="FF9933"/>
                </a:solidFill>
              </a:rPr>
              <a:t>Omezuje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nebo </a:t>
            </a:r>
            <a:r>
              <a:rPr lang="cs-CZ" altLang="cs-CZ" sz="2000" b="1" dirty="0" smtClean="0">
                <a:solidFill>
                  <a:srgbClr val="FF9933"/>
                </a:solidFill>
              </a:rPr>
              <a:t>zakazuje </a:t>
            </a:r>
            <a:r>
              <a:rPr lang="cs-CZ" altLang="cs-CZ" sz="2000" b="1" dirty="0" smtClean="0"/>
              <a:t>v</a:t>
            </a:r>
            <a:r>
              <a:rPr lang="cs-CZ" altLang="cs-CZ" sz="2000" dirty="0" smtClean="0"/>
              <a:t> </a:t>
            </a:r>
            <a:r>
              <a:rPr lang="cs-CZ" altLang="cs-CZ" sz="2000" b="1" u="sng" dirty="0" smtClean="0"/>
              <a:t>nezbytném rozsahu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>
                <a:solidFill>
                  <a:srgbClr val="00B050"/>
                </a:solidFill>
              </a:rPr>
              <a:t>stavební činnost ve vymezeném území, pokud by mohla ztížit nebo znemožnit budoucí využití území</a:t>
            </a:r>
          </a:p>
          <a:p>
            <a:pPr eaLnBrk="1" hangingPunct="1"/>
            <a:r>
              <a:rPr lang="cs-CZ" altLang="cs-CZ" sz="2000" dirty="0" smtClean="0"/>
              <a:t>Územním opatřením o stavební uzávěře nelze omezit nebo zakázat udržovací práce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Vydává se jako opatření obecné povahy podle správního řádu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>
                <a:solidFill>
                  <a:srgbClr val="00B050"/>
                </a:solidFill>
              </a:rPr>
              <a:t>VÝZNAMNÝ NÁSTROJ I VE VZTAHU K OCHRANĚ ŽIVOTNÍHO PROSTŘEDÍ</a:t>
            </a:r>
          </a:p>
        </p:txBody>
      </p:sp>
      <p:sp>
        <p:nvSpPr>
          <p:cNvPr id="43011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9F7A70"/>
                </a:solidFill>
              </a:rPr>
              <a:t>Územní opatření o asanaci území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smtClean="0"/>
              <a:t>Vydává se na území postiženém </a:t>
            </a:r>
            <a:r>
              <a:rPr lang="cs-CZ" altLang="cs-CZ" sz="1800" b="1" smtClean="0">
                <a:solidFill>
                  <a:srgbClr val="00B050"/>
                </a:solidFill>
              </a:rPr>
              <a:t>živelní pohromou </a:t>
            </a:r>
            <a:r>
              <a:rPr lang="cs-CZ" altLang="cs-CZ" sz="1800" smtClean="0"/>
              <a:t>nebo </a:t>
            </a:r>
            <a:r>
              <a:rPr lang="cs-CZ" altLang="cs-CZ" sz="1800" b="1" smtClean="0">
                <a:solidFill>
                  <a:srgbClr val="00B050"/>
                </a:solidFill>
              </a:rPr>
              <a:t>závažnou havárií</a:t>
            </a:r>
            <a:r>
              <a:rPr lang="cs-CZ" altLang="cs-CZ" sz="1800" smtClean="0"/>
              <a:t>, v jejímž důsledku došlo k podstatnému zásahu do využití území a je nezbytné stanovit podmínky pro odstranění dopadů živelní pohromy nebo havárie a pro další využití území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smtClean="0"/>
              <a:t>Územní opatření o asanaci území se dále vydává rovněž </a:t>
            </a:r>
            <a:r>
              <a:rPr lang="cs-CZ" altLang="cs-CZ" sz="1800" b="1" smtClean="0">
                <a:solidFill>
                  <a:srgbClr val="00B050"/>
                </a:solidFill>
              </a:rPr>
              <a:t>pro zastavěné území, ve kterém jsou závadné stavby, </a:t>
            </a:r>
            <a:r>
              <a:rPr lang="cs-CZ" altLang="cs-CZ" sz="1800" smtClean="0"/>
              <a:t>u nichž je ve veřejném zájmu nutné nařídit odstranění závad staveb a úpravy staveb a nařídit opatření k asanaci území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smtClean="0"/>
              <a:t>Vydává se jako opatření obecné povahy podle správního řádu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b="1" smtClean="0">
                <a:solidFill>
                  <a:srgbClr val="00B050"/>
                </a:solidFill>
              </a:rPr>
              <a:t>VÝZNAMNÝ NÁSTROJ  VE VZTAHU K OCHRANĚ ŽIVOTNÍHO PROISTŘEDÍ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b="1" smtClean="0">
                <a:solidFill>
                  <a:srgbClr val="00B050"/>
                </a:solidFill>
              </a:rPr>
              <a:t>V PRAXI NENÍ ČASTO VYUŽÍVÁN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1800" smtClean="0"/>
          </a:p>
        </p:txBody>
      </p:sp>
      <p:sp>
        <p:nvSpPr>
          <p:cNvPr id="44035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Přezkoumání </a:t>
            </a:r>
            <a:r>
              <a:rPr lang="cs-CZ" b="1" dirty="0" smtClean="0"/>
              <a:t>opatření obecné povahy </a:t>
            </a:r>
            <a:endParaRPr lang="cs-CZ" b="1" dirty="0"/>
          </a:p>
        </p:txBody>
      </p:sp>
      <p:sp>
        <p:nvSpPr>
          <p:cNvPr id="70661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3657600" cy="571202"/>
          </a:xfrm>
        </p:spPr>
        <p:txBody>
          <a:bodyPr/>
          <a:lstStyle/>
          <a:p>
            <a:r>
              <a:rPr lang="cs-CZ" altLang="cs-CZ" dirty="0" smtClean="0"/>
              <a:t>Správní řád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3657600" cy="4379913"/>
          </a:xfrm>
        </p:spPr>
        <p:txBody>
          <a:bodyPr/>
          <a:lstStyle/>
          <a:p>
            <a:r>
              <a:rPr lang="cs-CZ" altLang="cs-CZ" sz="2000" dirty="0" smtClean="0"/>
              <a:t>§ 174/2 SPŘ</a:t>
            </a:r>
          </a:p>
          <a:p>
            <a:pPr lvl="1"/>
            <a:r>
              <a:rPr lang="cs-CZ" altLang="cs-CZ" sz="2400" dirty="0" smtClean="0"/>
              <a:t>přezkumné řízení </a:t>
            </a:r>
          </a:p>
          <a:p>
            <a:endParaRPr lang="cs-CZ" altLang="cs-CZ" sz="2800" dirty="0" smtClean="0"/>
          </a:p>
          <a:p>
            <a:pPr lvl="1"/>
            <a:r>
              <a:rPr lang="cs-CZ" altLang="cs-CZ" sz="2400" dirty="0" smtClean="0"/>
              <a:t>Lhůta:</a:t>
            </a:r>
          </a:p>
          <a:p>
            <a:pPr lvl="2"/>
            <a:r>
              <a:rPr lang="cs-CZ" altLang="cs-CZ" sz="1600" dirty="0" smtClean="0"/>
              <a:t>!!! od 1.1.2018    – 1  rok</a:t>
            </a:r>
          </a:p>
          <a:p>
            <a:pPr lvl="2"/>
            <a:r>
              <a:rPr lang="cs-CZ" altLang="cs-CZ" sz="1600" dirty="0" smtClean="0"/>
              <a:t>do 31.12.2017 – 3 roky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70662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41880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Soudní řád správní</a:t>
            </a:r>
          </a:p>
        </p:txBody>
      </p:sp>
      <p:sp>
        <p:nvSpPr>
          <p:cNvPr id="70660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343400" y="1988840"/>
            <a:ext cx="3686175" cy="4753273"/>
          </a:xfrm>
        </p:spPr>
        <p:txBody>
          <a:bodyPr>
            <a:normAutofit/>
          </a:bodyPr>
          <a:lstStyle/>
          <a:p>
            <a:r>
              <a:rPr lang="cs-CZ" altLang="cs-CZ" sz="1600" dirty="0" smtClean="0"/>
              <a:t>§ 101a a násl. </a:t>
            </a:r>
            <a:r>
              <a:rPr lang="cs-CZ" altLang="cs-CZ" sz="1600" dirty="0" err="1" smtClean="0"/>
              <a:t>s.ř.s</a:t>
            </a:r>
            <a:r>
              <a:rPr lang="cs-CZ" altLang="cs-CZ" sz="1600" dirty="0" smtClean="0"/>
              <a:t>.</a:t>
            </a:r>
          </a:p>
          <a:p>
            <a:r>
              <a:rPr lang="cs-CZ" altLang="cs-CZ" sz="1600" dirty="0" smtClean="0"/>
              <a:t>návrh na zrušení OOP nebo jeho části ze strany toho, kdo tvrdí, že byl na svých právech opatřením obecné povahy zkrácen</a:t>
            </a:r>
          </a:p>
          <a:p>
            <a:r>
              <a:rPr lang="cs-CZ" altLang="cs-CZ" sz="1600" b="1" dirty="0" smtClean="0"/>
              <a:t>Lhůta:</a:t>
            </a:r>
          </a:p>
          <a:p>
            <a:pPr lvl="1"/>
            <a:r>
              <a:rPr lang="cs-CZ" altLang="cs-CZ" sz="1800" b="1" dirty="0" smtClean="0"/>
              <a:t>!!! Od 1.1.2018 – 1 rok</a:t>
            </a:r>
          </a:p>
          <a:p>
            <a:pPr lvl="1"/>
            <a:r>
              <a:rPr lang="cs-CZ" altLang="cs-CZ" sz="1200" dirty="0" smtClean="0"/>
              <a:t>Návrh lze podat </a:t>
            </a:r>
            <a:r>
              <a:rPr lang="cs-CZ" altLang="cs-CZ" sz="1200" dirty="0" smtClean="0">
                <a:solidFill>
                  <a:srgbClr val="0070C0"/>
                </a:solidFill>
              </a:rPr>
              <a:t>do 1 roku ode dne, kdy návrhem napadené opatření obecné povahy nabylo účinnosti.</a:t>
            </a:r>
            <a:r>
              <a:rPr lang="cs-CZ" altLang="cs-CZ" sz="1200" dirty="0" smtClean="0"/>
              <a:t> </a:t>
            </a:r>
          </a:p>
          <a:p>
            <a:pPr lvl="1"/>
            <a:r>
              <a:rPr lang="cs-CZ" altLang="cs-CZ" sz="1200" dirty="0" smtClean="0">
                <a:solidFill>
                  <a:srgbClr val="C00000"/>
                </a:solidFill>
              </a:rPr>
              <a:t>Zmeškání lhůty pro podání návrhu nelze prominout, a to ani ve vazbě na navazující správní rozhodnutí, opatření nebo jiný úkon nahrazující rozhodnutí.</a:t>
            </a:r>
          </a:p>
          <a:p>
            <a:pPr lvl="1"/>
            <a:endParaRPr lang="cs-CZ" altLang="cs-CZ" sz="1200" dirty="0" smtClean="0">
              <a:solidFill>
                <a:srgbClr val="C00000"/>
              </a:solidFill>
            </a:endParaRPr>
          </a:p>
          <a:p>
            <a:pPr lvl="1"/>
            <a:r>
              <a:rPr lang="cs-CZ" altLang="cs-CZ" sz="1400" b="1" i="1" dirty="0" smtClean="0"/>
              <a:t>do 31.12.2017:</a:t>
            </a:r>
          </a:p>
          <a:p>
            <a:pPr lvl="1"/>
            <a:r>
              <a:rPr lang="cs-CZ" altLang="cs-CZ" sz="1400" i="1" dirty="0" smtClean="0"/>
              <a:t>3 roky </a:t>
            </a:r>
          </a:p>
          <a:p>
            <a:pPr lvl="1"/>
            <a:r>
              <a:rPr lang="cs-CZ" altLang="cs-CZ" sz="1400" i="1" dirty="0" smtClean="0"/>
              <a:t>„</a:t>
            </a:r>
            <a:r>
              <a:rPr lang="cs-CZ" altLang="cs-CZ" sz="1400" i="1" dirty="0" err="1" smtClean="0"/>
              <a:t>bezlhůtově</a:t>
            </a:r>
            <a:r>
              <a:rPr lang="cs-CZ" altLang="cs-CZ" sz="1400" i="1" dirty="0" smtClean="0"/>
              <a:t>“ u tzv. incidenčního přezkumu OOP </a:t>
            </a:r>
          </a:p>
        </p:txBody>
      </p:sp>
      <p:sp>
        <p:nvSpPr>
          <p:cNvPr id="70664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FAE63C-EA8A-4705-B209-077AFC2FD6B2}" type="slidenum">
              <a:rPr lang="cs-CZ" altLang="cs-CZ" smtClean="0">
                <a:solidFill>
                  <a:srgbClr val="FFFFFF"/>
                </a:solidFill>
              </a:rPr>
              <a:pPr/>
              <a:t>42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solidFill>
                  <a:schemeClr val="accent2"/>
                </a:solidFill>
                <a:latin typeface="Cambria" pitchFamily="18" charset="0"/>
              </a:rPr>
              <a:t>Řízení a postupy  podle stavebního zákona a ochrana životního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54343" cy="5589240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6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600" b="1" dirty="0" smtClean="0"/>
              <a:t> ZÁKLADNÍ VÝCHODISKA: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 smtClean="0">
                <a:solidFill>
                  <a:srgbClr val="00B050"/>
                </a:solidFill>
              </a:rPr>
              <a:t>SOULAD S ÚZEMNÍM PLÁNOVÁNÍM</a:t>
            </a:r>
          </a:p>
          <a:p>
            <a:pPr marL="674370" lvl="1" indent="-274320">
              <a:buFont typeface="Wingdings 2"/>
              <a:buChar char=""/>
              <a:defRPr/>
            </a:pPr>
            <a:r>
              <a:rPr lang="cs-CZ" sz="1800" b="1" dirty="0" smtClean="0">
                <a:solidFill>
                  <a:srgbClr val="00B050"/>
                </a:solidFill>
              </a:rPr>
              <a:t>Mj. význam závazného stanoviska orgánu územního plánování § 96b </a:t>
            </a:r>
            <a:r>
              <a:rPr lang="cs-CZ" sz="1800" b="1" dirty="0" err="1" smtClean="0">
                <a:solidFill>
                  <a:srgbClr val="00B050"/>
                </a:solidFill>
              </a:rPr>
              <a:t>StZ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b="1" dirty="0" smtClean="0">
                <a:solidFill>
                  <a:srgbClr val="00B050"/>
                </a:solidFill>
              </a:rPr>
              <a:t>Ochrana životního prostředí:  ve všech řízeních ochrana životního prostředí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000" b="1" u="sng" dirty="0" smtClean="0">
                <a:solidFill>
                  <a:srgbClr val="00B050"/>
                </a:solidFill>
              </a:rPr>
              <a:t> různá povaha dopadů aktivit v režimu stavebního zákona na životní prostředí ovlivňuje nástroje a subjekty k prosazení zájmu na ochraně životního prostředí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2000" b="1" u="sng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>
                <a:solidFill>
                  <a:srgbClr val="C00000"/>
                </a:solidFill>
              </a:rPr>
              <a:t>ISA </a:t>
            </a:r>
            <a:r>
              <a:rPr lang="cs-CZ" sz="2000" b="1" dirty="0" smtClean="0"/>
              <a:t>- týkají se řešení (rozhodnutí, ev. přípustná náhrada rozhodnutí – zjednodušené formy )–  KONKRÉTNÍ VĚCI/ZÁMĚRU  A KONKRÉTNÍ OSOBY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Diferenciace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b="1" dirty="0" smtClean="0"/>
              <a:t>Dle stadia rozhodování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600" b="1" dirty="0" smtClean="0"/>
              <a:t>Dle povahy předmětu rozhodování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sz="1600" b="1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cs-CZ" sz="1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2175" cy="60801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b="1" dirty="0" smtClean="0">
                <a:solidFill>
                  <a:srgbClr val="86856F"/>
                </a:solidFill>
                <a:latin typeface="Cambria" pitchFamily="18" charset="0"/>
              </a:rPr>
              <a:t>Řízení dle stavebního zákona a ochrana životního prostředí -přehled</a:t>
            </a:r>
          </a:p>
        </p:txBody>
      </p:sp>
      <p:sp>
        <p:nvSpPr>
          <p:cNvPr id="49156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626475" cy="57610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cs-CZ" altLang="cs-CZ" sz="1400" dirty="0" smtClean="0"/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územní rozhodování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umístění stavby nebo zařízení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změně využití území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změně vlivu užívání stavby na území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dělení nebo scelování pozemků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dirty="0" smtClean="0"/>
              <a:t>ÚR o ochranném pásmu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</a:rPr>
              <a:t>Specifika: umísťování bez ÚS a ÚR, územní souhlas, společný ÚS a ohlášení, zjednodušené územní řízení, veřejnoprávní smlouva, společné územní a stavební řízení,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</a:rPr>
              <a:t> ohlášení a stavební povolení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i="1" dirty="0" smtClean="0"/>
              <a:t>Specifika: Veřejnoprávní smlouva, specifika certifikátu  autorizovaného architekta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změna stavby před jejím dokončením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předčasné užívání stavby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užívání dokončené stavby </a:t>
            </a:r>
            <a:r>
              <a:rPr lang="cs-CZ" altLang="cs-CZ" sz="1800" dirty="0" smtClean="0">
                <a:solidFill>
                  <a:schemeClr val="tx1"/>
                </a:solidFill>
              </a:rPr>
              <a:t>na základě</a:t>
            </a:r>
          </a:p>
          <a:p>
            <a:pPr lvl="2" eaLnBrk="1" hangingPunct="1"/>
            <a:r>
              <a:rPr lang="cs-CZ" altLang="cs-CZ" sz="1800" dirty="0" smtClean="0"/>
              <a:t>kolaudační souhlas</a:t>
            </a:r>
          </a:p>
          <a:p>
            <a:pPr lvl="2" eaLnBrk="1" hangingPunct="1"/>
            <a:r>
              <a:rPr lang="cs-CZ" altLang="cs-CZ" sz="1800" dirty="0" smtClean="0"/>
              <a:t>kolaudační rozhodnutí </a:t>
            </a:r>
          </a:p>
          <a:p>
            <a:pPr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odstraňování staveb, terénních úprav a zařízení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</a:rPr>
              <a:t>na základě</a:t>
            </a:r>
          </a:p>
          <a:p>
            <a:pPr lvl="2" eaLnBrk="1" hangingPunct="1"/>
            <a:r>
              <a:rPr lang="cs-CZ" altLang="cs-CZ" sz="1800" dirty="0" smtClean="0"/>
              <a:t>ohlášení</a:t>
            </a:r>
          </a:p>
          <a:p>
            <a:pPr lvl="2" eaLnBrk="1" hangingPunct="1"/>
            <a:r>
              <a:rPr lang="cs-CZ" altLang="cs-CZ" sz="1800" dirty="0" smtClean="0"/>
              <a:t>povolení odstranění na žádost</a:t>
            </a:r>
          </a:p>
          <a:p>
            <a:pPr lvl="2" eaLnBrk="1" hangingPunct="1"/>
            <a:r>
              <a:rPr lang="cs-CZ" altLang="cs-CZ" sz="1800" dirty="0" smtClean="0"/>
              <a:t>nařízení z moci úřední</a:t>
            </a:r>
          </a:p>
          <a:p>
            <a:pPr lvl="1" eaLnBrk="1" hangingPunct="1"/>
            <a:endParaRPr lang="cs-CZ" altLang="cs-CZ" sz="1800" i="1" dirty="0" smtClean="0">
              <a:solidFill>
                <a:srgbClr val="0000FF"/>
              </a:solidFill>
            </a:endParaRPr>
          </a:p>
        </p:txBody>
      </p:sp>
      <p:sp>
        <p:nvSpPr>
          <p:cNvPr id="4915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987F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AC97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D1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200" smtClean="0">
                <a:solidFill>
                  <a:srgbClr val="FFFFFF"/>
                </a:solidFill>
                <a:latin typeface="Verdana" pitchFamily="34" charset="0"/>
              </a:rPr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150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48" y="274638"/>
            <a:ext cx="8213552" cy="556989"/>
          </a:xfrm>
        </p:spPr>
        <p:txBody>
          <a:bodyPr>
            <a:noAutofit/>
          </a:bodyPr>
          <a:lstStyle/>
          <a:p>
            <a:r>
              <a:rPr lang="cs-CZ" sz="2400" dirty="0" smtClean="0"/>
              <a:t>VÝZNAM POVAHY ZÁMĚRU pro procesy podle stavebního zákona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3779912" y="935120"/>
            <a:ext cx="12210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POVAHA ZÁMĚRU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25648" y="1689025"/>
            <a:ext cx="1578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ZÁMĚR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EIA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3608" y="1764778"/>
            <a:ext cx="1914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JINÝ ZÁMĚR</a:t>
            </a:r>
          </a:p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32792" y="2921097"/>
            <a:ext cx="1626395" cy="63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SAMOSTATNÁ EIA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55776" y="43651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439510" y="3929489"/>
            <a:ext cx="2104162" cy="2737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</a:rPr>
              <a:t>„EIA INTEGROVANÁ do PROCESŮ STAVEBNÍHO ZÁKONA“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smtClean="0"/>
              <a:t>- </a:t>
            </a:r>
            <a:r>
              <a:rPr lang="cs-CZ" sz="1400" dirty="0" smtClean="0"/>
              <a:t>Územní řízení  s posouzením vlivů na ŽP</a:t>
            </a:r>
          </a:p>
          <a:p>
            <a:pPr algn="ctr"/>
            <a:r>
              <a:rPr lang="cs-CZ" sz="1400" dirty="0" smtClean="0"/>
              <a:t>- Společné územní a stavební řízení s posouzením vlivů na ŽP</a:t>
            </a:r>
          </a:p>
          <a:p>
            <a:pPr algn="ctr"/>
            <a:r>
              <a:rPr lang="cs-CZ" sz="1400" dirty="0" smtClean="0"/>
              <a:t>NAVAZUJÍCÍ ŘÍZENÍ </a:t>
            </a:r>
            <a:endParaRPr lang="cs-CZ" sz="1400" dirty="0"/>
          </a:p>
          <a:p>
            <a:pPr algn="ctr"/>
            <a:r>
              <a:rPr lang="cs-CZ" sz="1400" dirty="0" smtClean="0"/>
              <a:t>+ další procesy na časové ose </a:t>
            </a:r>
            <a:r>
              <a:rPr lang="cs-CZ" sz="1400" dirty="0" err="1" smtClean="0"/>
              <a:t>StZ</a:t>
            </a:r>
            <a:endParaRPr lang="cs-CZ" sz="14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531065" y="3929489"/>
            <a:ext cx="1834580" cy="279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Procesy dle </a:t>
            </a:r>
            <a:r>
              <a:rPr lang="cs-CZ" sz="1400" dirty="0" err="1" smtClean="0"/>
              <a:t>stz</a:t>
            </a:r>
            <a:r>
              <a:rPr lang="cs-CZ" sz="1400" dirty="0" smtClean="0"/>
              <a:t> jako „NAVAZUJÍCÍ ŘÍZENÍ“ na proces EIA </a:t>
            </a:r>
          </a:p>
          <a:p>
            <a:pPr algn="ctr"/>
            <a:r>
              <a:rPr lang="cs-CZ" sz="1400" dirty="0" smtClean="0"/>
              <a:t>- územní řízení</a:t>
            </a:r>
          </a:p>
          <a:p>
            <a:pPr marL="285750" indent="-285750" algn="ctr">
              <a:buFontTx/>
              <a:buChar char="-"/>
            </a:pPr>
            <a:r>
              <a:rPr lang="cs-CZ" sz="1400" dirty="0" smtClean="0"/>
              <a:t>Společné územní a stavební řízení </a:t>
            </a:r>
          </a:p>
          <a:p>
            <a:pPr marL="285750" indent="-285750" algn="ctr">
              <a:buFontTx/>
              <a:buChar char="-"/>
            </a:pPr>
            <a:endParaRPr lang="cs-CZ" sz="1400" dirty="0"/>
          </a:p>
          <a:p>
            <a:pPr marL="285750" indent="-285750" algn="ctr">
              <a:buFontTx/>
              <a:buChar char="-"/>
            </a:pPr>
            <a:r>
              <a:rPr lang="cs-CZ" sz="1400" dirty="0" smtClean="0"/>
              <a:t>+ další procesy na časové ose </a:t>
            </a:r>
            <a:r>
              <a:rPr lang="cs-CZ" sz="1400" dirty="0" err="1" smtClean="0"/>
              <a:t>StZ</a:t>
            </a:r>
            <a:r>
              <a:rPr lang="cs-CZ" sz="1400" dirty="0" smtClean="0"/>
              <a:t>  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5653100" y="3839098"/>
            <a:ext cx="1800200" cy="266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Procesy dle stavebního zákona- řízení a zjednodušené postupy dle povahy záměru	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4690160" y="1774465"/>
            <a:ext cx="779096" cy="35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3369356" y="1847548"/>
            <a:ext cx="1021104" cy="369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2100915" y="3051071"/>
            <a:ext cx="477875" cy="37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3311664" y="2902213"/>
            <a:ext cx="57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539452" y="3088772"/>
            <a:ext cx="719772" cy="79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1296803" y="3627496"/>
            <a:ext cx="16947" cy="28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6084168" y="2648762"/>
            <a:ext cx="487327" cy="120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flipH="1">
            <a:off x="2153355" y="2648762"/>
            <a:ext cx="110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 smtClean="0"/>
              <a:t>Dle volby žadatele</a:t>
            </a:r>
            <a:endParaRPr lang="cs-CZ" sz="1200" u="sng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2529830" y="2286038"/>
            <a:ext cx="170100" cy="49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>
                <a:latin typeface="Cambria" pitchFamily="18" charset="0"/>
              </a:rPr>
              <a:t>Ochrana životního prostředí/vybraných složek životního prostředí ve vztahu k procesům podle stavebního zákona dle povahy aktu</a:t>
            </a:r>
            <a:endParaRPr lang="cs-CZ" sz="28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cs-CZ" sz="1600" b="1" dirty="0" smtClean="0">
                <a:solidFill>
                  <a:schemeClr val="accent3"/>
                </a:solidFill>
              </a:rPr>
              <a:t>AKTY </a:t>
            </a:r>
            <a:r>
              <a:rPr lang="cs-CZ" sz="1600" b="1" u="sng" dirty="0" smtClean="0">
                <a:solidFill>
                  <a:schemeClr val="accent3"/>
                </a:solidFill>
              </a:rPr>
              <a:t>STAVEBNÍCH ÚŘADŮ </a:t>
            </a:r>
            <a:r>
              <a:rPr lang="cs-CZ" sz="1600" b="1" dirty="0" smtClean="0">
                <a:solidFill>
                  <a:schemeClr val="accent3"/>
                </a:solidFill>
              </a:rPr>
              <a:t>PODLE STAVEBNÍHO ZÁKONA </a:t>
            </a:r>
          </a:p>
          <a:p>
            <a:pPr lvl="2"/>
            <a:r>
              <a:rPr lang="cs-CZ" sz="1600" b="1" dirty="0" smtClean="0">
                <a:solidFill>
                  <a:srgbClr val="33CC33"/>
                </a:solidFill>
              </a:rPr>
              <a:t>VE VZTAHU K NIM:</a:t>
            </a:r>
          </a:p>
          <a:p>
            <a:pPr lvl="3"/>
            <a:r>
              <a:rPr lang="cs-CZ" sz="1600" b="1" dirty="0" smtClean="0">
                <a:solidFill>
                  <a:srgbClr val="33CC33"/>
                </a:solidFill>
              </a:rPr>
              <a:t>ZÁVAZNÁ STANOVISKA DOTČENÝCH ORGÁNŮ</a:t>
            </a:r>
          </a:p>
          <a:p>
            <a:pPr lvl="4"/>
            <a:r>
              <a:rPr lang="cs-CZ" sz="1600" dirty="0" smtClean="0"/>
              <a:t>Obecně</a:t>
            </a:r>
          </a:p>
          <a:p>
            <a:pPr lvl="5"/>
            <a:r>
              <a:rPr lang="cs-CZ" sz="1600" dirty="0" smtClean="0"/>
              <a:t>Ochrana jednotlivých dotčených zájmů (voda, ovzduší, příroda, ZPF, les…..)</a:t>
            </a:r>
          </a:p>
          <a:p>
            <a:pPr lvl="5"/>
            <a:r>
              <a:rPr lang="cs-CZ" sz="1600" dirty="0" smtClean="0"/>
              <a:t>soulad s územním plánováním (§ 96b </a:t>
            </a:r>
            <a:r>
              <a:rPr lang="cs-CZ" sz="1600" dirty="0" err="1" smtClean="0"/>
              <a:t>StZ</a:t>
            </a:r>
            <a:r>
              <a:rPr lang="cs-CZ" sz="1600" dirty="0" smtClean="0"/>
              <a:t> – závazné stanovisko orgánu územního plánování)</a:t>
            </a:r>
          </a:p>
          <a:p>
            <a:pPr lvl="4"/>
            <a:r>
              <a:rPr lang="cs-CZ" sz="1600" dirty="0" smtClean="0"/>
              <a:t>SPECIFIKA </a:t>
            </a:r>
          </a:p>
          <a:p>
            <a:pPr lvl="5"/>
            <a:r>
              <a:rPr lang="cs-CZ" sz="1600" dirty="0" smtClean="0"/>
              <a:t>procesy dle </a:t>
            </a:r>
            <a:r>
              <a:rPr lang="cs-CZ" sz="1600" dirty="0" err="1" smtClean="0"/>
              <a:t>StZ</a:t>
            </a:r>
            <a:r>
              <a:rPr lang="cs-CZ" sz="1600" dirty="0" smtClean="0"/>
              <a:t>  navazující na proces EIA</a:t>
            </a:r>
          </a:p>
          <a:p>
            <a:pPr lvl="5"/>
            <a:r>
              <a:rPr lang="cs-CZ" sz="1600" dirty="0" smtClean="0"/>
              <a:t>Procesy dle </a:t>
            </a:r>
            <a:r>
              <a:rPr lang="cs-CZ" sz="1600" dirty="0" err="1" smtClean="0"/>
              <a:t>StZ</a:t>
            </a:r>
            <a:r>
              <a:rPr lang="cs-CZ" sz="1600" dirty="0" smtClean="0"/>
              <a:t> integrující proces EIA  </a:t>
            </a:r>
          </a:p>
          <a:p>
            <a:pPr lvl="3"/>
            <a:r>
              <a:rPr lang="cs-CZ" sz="1600" b="1" dirty="0" smtClean="0">
                <a:solidFill>
                  <a:srgbClr val="33CC33"/>
                </a:solidFill>
              </a:rPr>
              <a:t>SPRÁVNÍ </a:t>
            </a:r>
            <a:r>
              <a:rPr lang="cs-CZ" sz="1600" b="1" dirty="0">
                <a:solidFill>
                  <a:srgbClr val="33CC33"/>
                </a:solidFill>
              </a:rPr>
              <a:t>ROZHODNUTÍ (tzv. „řetězení správních rozhodnutí</a:t>
            </a:r>
            <a:r>
              <a:rPr lang="cs-CZ" sz="1600" b="1" dirty="0" smtClean="0">
                <a:solidFill>
                  <a:srgbClr val="33CC33"/>
                </a:solidFill>
              </a:rPr>
              <a:t>“) JINÝCH ORGÁNŮ</a:t>
            </a:r>
          </a:p>
          <a:p>
            <a:pPr lvl="4"/>
            <a:r>
              <a:rPr lang="cs-CZ" sz="1600" dirty="0" smtClean="0"/>
              <a:t>časové hledisko </a:t>
            </a:r>
          </a:p>
          <a:p>
            <a:pPr lvl="5"/>
            <a:r>
              <a:rPr lang="cs-CZ" sz="1600" dirty="0" smtClean="0"/>
              <a:t>rozhodnutí přecházející nebo navazující na akt podle stavebního zákona </a:t>
            </a:r>
            <a:endParaRPr lang="cs-CZ" sz="1600" dirty="0"/>
          </a:p>
          <a:p>
            <a:pPr lvl="4"/>
            <a:r>
              <a:rPr lang="cs-CZ" sz="1600" dirty="0" smtClean="0"/>
              <a:t>věcné hledisko</a:t>
            </a:r>
          </a:p>
          <a:p>
            <a:pPr lvl="5"/>
            <a:r>
              <a:rPr lang="cs-CZ" sz="1600" dirty="0" smtClean="0"/>
              <a:t>např. IPPC, ovzduší, odpady, les     </a:t>
            </a:r>
          </a:p>
        </p:txBody>
      </p:sp>
    </p:spTree>
    <p:extLst>
      <p:ext uri="{BB962C8B-B14F-4D97-AF65-F5344CB8AC3E}">
        <p14:creationId xmlns:p14="http://schemas.microsoft.com/office/powerpoint/2010/main" val="2458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96263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3300"/>
                </a:solidFill>
              </a:rPr>
              <a:t>Ochrana ZPF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cs-CZ" altLang="cs-CZ" dirty="0" smtClean="0"/>
              <a:t>Soulad s územním plánováním </a:t>
            </a:r>
          </a:p>
          <a:p>
            <a:endParaRPr lang="cs-CZ" altLang="cs-CZ" dirty="0" smtClean="0"/>
          </a:p>
          <a:p>
            <a:r>
              <a:rPr lang="cs-CZ" altLang="cs-CZ" dirty="0" err="1" smtClean="0"/>
              <a:t>Pozn.po</a:t>
            </a:r>
            <a:endParaRPr lang="cs-CZ" alt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07987" y="1700213"/>
            <a:ext cx="1770063" cy="139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Souhlas s odnětím ze ZPF  = závazné stanovisko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9 ZOZPF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76600" y="1830388"/>
            <a:ext cx="12954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11850" y="1752600"/>
            <a:ext cx="1270000" cy="111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76600" y="3751263"/>
            <a:ext cx="1582738" cy="14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Rozhodnutí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3300"/>
                </a:solidFill>
              </a:rPr>
              <a:t>odvodu</a:t>
            </a:r>
            <a:endParaRPr lang="cs-CZ" b="1" dirty="0">
              <a:solidFill>
                <a:srgbClr val="00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11 ZOZPF</a:t>
            </a:r>
          </a:p>
        </p:txBody>
      </p:sp>
      <p:sp>
        <p:nvSpPr>
          <p:cNvPr id="9" name="Obdélník 8"/>
          <p:cNvSpPr/>
          <p:nvPr/>
        </p:nvSpPr>
        <p:spPr>
          <a:xfrm>
            <a:off x="5675313" y="3700463"/>
            <a:ext cx="1921023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</a:rPr>
              <a:t>Kolaudační </a:t>
            </a:r>
            <a:r>
              <a:rPr lang="cs-CZ" sz="1400" b="1" dirty="0" smtClean="0">
                <a:solidFill>
                  <a:srgbClr val="C00000"/>
                </a:solidFill>
              </a:rPr>
              <a:t>souhlas/kolaudační rozhodnutí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475714" y="2351835"/>
            <a:ext cx="431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42963" y="3692525"/>
            <a:ext cx="1712912" cy="1465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Zahájení realizace záměru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5010150" y="2219325"/>
            <a:ext cx="5048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622550" y="3889375"/>
            <a:ext cx="4683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126038" y="3908425"/>
            <a:ext cx="3556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7794625" y="2295525"/>
            <a:ext cx="4048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96263" cy="720725"/>
          </a:xfrm>
        </p:spPr>
        <p:txBody>
          <a:bodyPr>
            <a:normAutofit fontScale="90000"/>
          </a:bodyPr>
          <a:lstStyle/>
          <a:p>
            <a:r>
              <a:rPr lang="cs-CZ" altLang="cs-CZ" sz="2800" b="1" dirty="0" smtClean="0">
                <a:solidFill>
                  <a:srgbClr val="003300"/>
                </a:solidFill>
              </a:rPr>
              <a:t>Ochrana ZPF (</a:t>
            </a:r>
            <a:r>
              <a:rPr lang="cs-CZ" altLang="cs-CZ" sz="2800" b="1" dirty="0" err="1" smtClean="0">
                <a:solidFill>
                  <a:srgbClr val="003300"/>
                </a:solidFill>
              </a:rPr>
              <a:t>ZoZPF</a:t>
            </a:r>
            <a:r>
              <a:rPr lang="cs-CZ" altLang="cs-CZ" sz="2800" b="1" dirty="0" smtClean="0">
                <a:solidFill>
                  <a:srgbClr val="003300"/>
                </a:solidFill>
              </a:rPr>
              <a:t>) + zemědělské pozemky jako VKP registrované,  krajinný ráz(ZOPK)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750" y="908050"/>
            <a:ext cx="8181975" cy="5834063"/>
          </a:xfrm>
        </p:spPr>
        <p:txBody>
          <a:bodyPr/>
          <a:lstStyle/>
          <a:p>
            <a:r>
              <a:rPr lang="cs-CZ" altLang="cs-CZ" sz="2000" b="1" dirty="0" smtClean="0"/>
              <a:t>Soulad s územním plánováním                      </a:t>
            </a:r>
          </a:p>
          <a:p>
            <a:endParaRPr lang="cs-CZ" altLang="cs-CZ" dirty="0" smtClean="0"/>
          </a:p>
          <a:p>
            <a:r>
              <a:rPr lang="cs-CZ" altLang="cs-CZ" dirty="0" err="1" smtClean="0"/>
              <a:t>Pozn.po</a:t>
            </a:r>
            <a:endParaRPr lang="cs-CZ" alt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39750" y="1268413"/>
            <a:ext cx="1720850" cy="120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Souhlas s odnětím ze ZPF  = závazné stanovisko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§ 9 ZOZPF</a:t>
            </a:r>
          </a:p>
        </p:txBody>
      </p:sp>
      <p:sp>
        <p:nvSpPr>
          <p:cNvPr id="5" name="Obdélník 4"/>
          <p:cNvSpPr/>
          <p:nvPr/>
        </p:nvSpPr>
        <p:spPr>
          <a:xfrm>
            <a:off x="3110186" y="2893921"/>
            <a:ext cx="1719262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52120" y="3033627"/>
            <a:ext cx="1927225" cy="111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939058" y="4961359"/>
            <a:ext cx="1927225" cy="14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Rozhodnutí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3300"/>
                </a:solidFill>
              </a:rPr>
              <a:t>odvodu</a:t>
            </a:r>
            <a:endParaRPr lang="cs-CZ" b="1" dirty="0">
              <a:solidFill>
                <a:srgbClr val="00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3300"/>
                </a:solidFill>
              </a:rPr>
              <a:t>§ 11 ZOZPF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92280" y="4961359"/>
            <a:ext cx="1998997" cy="1311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C00000"/>
                </a:solidFill>
              </a:rPr>
              <a:t>Kolaudační </a:t>
            </a:r>
            <a:r>
              <a:rPr lang="cs-CZ" sz="1600" b="1" dirty="0" smtClean="0">
                <a:solidFill>
                  <a:srgbClr val="C00000"/>
                </a:solidFill>
              </a:rPr>
              <a:t>souhlas/kolaudační rozhodnutí 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925328" y="4907544"/>
            <a:ext cx="1822701" cy="1514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Zahájení realizace záměru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933429" y="3111135"/>
            <a:ext cx="504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627042" y="5421733"/>
            <a:ext cx="40481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5287" y="2636912"/>
            <a:ext cx="2395538" cy="147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/>
                </a:solidFill>
              </a:rPr>
              <a:t>Souhlas orgány ochrany přírody – zemědělský pozemek jako registrovaný  VKP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/>
                </a:solidFill>
              </a:rPr>
              <a:t>§ 4/2 ZOPK = závazné stanovisko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287" y="4276973"/>
            <a:ext cx="2160489" cy="134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/>
                </a:solidFill>
              </a:rPr>
              <a:t>Souhlas orgánu ochrany přírody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/>
                </a:solidFill>
              </a:rPr>
              <a:t>Zemědělské pozemky  a krajinný ráz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/>
                </a:solidFill>
              </a:rPr>
              <a:t>§ 12/2 ZOPK = závazné stanovisko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7639695" y="3318331"/>
            <a:ext cx="6000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658368" y="2368780"/>
            <a:ext cx="1444625" cy="74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7" idx="3"/>
          </p:cNvCxnSpPr>
          <p:nvPr/>
        </p:nvCxnSpPr>
        <p:spPr>
          <a:xfrm flipV="1">
            <a:off x="2790825" y="3353229"/>
            <a:ext cx="269007" cy="22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5" idx="1"/>
          </p:cNvCxnSpPr>
          <p:nvPr/>
        </p:nvCxnSpPr>
        <p:spPr>
          <a:xfrm flipV="1">
            <a:off x="2627784" y="3459071"/>
            <a:ext cx="482402" cy="150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altLang="cs-CZ" sz="2400" dirty="0" smtClean="0">
                <a:solidFill>
                  <a:srgbClr val="7B9899"/>
                </a:solidFill>
                <a:latin typeface="Cambria" pitchFamily="18" charset="0"/>
              </a:rPr>
              <a:t>Příklad: Procesy </a:t>
            </a:r>
            <a:r>
              <a:rPr lang="cs-CZ" altLang="cs-CZ" sz="2400" dirty="0">
                <a:solidFill>
                  <a:srgbClr val="7B9899"/>
                </a:solidFill>
                <a:latin typeface="Cambria" pitchFamily="18" charset="0"/>
              </a:rPr>
              <a:t>podle stavebního zákona a  kácení trvalých porostů </a:t>
            </a:r>
            <a:endParaRPr lang="cs-CZ" sz="24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26559"/>
          </a:xfrm>
        </p:spPr>
        <p:txBody>
          <a:bodyPr>
            <a:noAutofit/>
          </a:bodyPr>
          <a:lstStyle/>
          <a:p>
            <a:r>
              <a:rPr lang="cs-CZ" sz="2000" b="1" u="sng" dirty="0" smtClean="0"/>
              <a:t>Dřeviny mimo les (ZOPK)</a:t>
            </a:r>
          </a:p>
          <a:p>
            <a:r>
              <a:rPr lang="cs-CZ" sz="1800" b="1" dirty="0" smtClean="0">
                <a:solidFill>
                  <a:srgbClr val="33CC33"/>
                </a:solidFill>
              </a:rPr>
              <a:t>Ke </a:t>
            </a:r>
            <a:r>
              <a:rPr lang="cs-CZ" sz="1800" b="1" dirty="0">
                <a:solidFill>
                  <a:srgbClr val="33CC33"/>
                </a:solidFill>
              </a:rPr>
              <a:t>kácení dřevin pro účely stavebního záměru </a:t>
            </a:r>
            <a:r>
              <a:rPr lang="cs-CZ" sz="1800" b="1" dirty="0" smtClean="0">
                <a:solidFill>
                  <a:srgbClr val="33CC33"/>
                </a:solidFill>
              </a:rPr>
              <a:t>povolovaného</a:t>
            </a:r>
          </a:p>
          <a:p>
            <a:pPr lvl="1"/>
            <a:r>
              <a:rPr lang="cs-CZ" sz="1800" b="1" dirty="0" smtClean="0">
                <a:solidFill>
                  <a:srgbClr val="33CC33"/>
                </a:solidFill>
              </a:rPr>
              <a:t>v </a:t>
            </a:r>
            <a:r>
              <a:rPr lang="cs-CZ" sz="1800" b="1" dirty="0">
                <a:solidFill>
                  <a:srgbClr val="33CC33"/>
                </a:solidFill>
              </a:rPr>
              <a:t>územním řízení, </a:t>
            </a:r>
            <a:endParaRPr lang="cs-CZ" sz="1800" b="1" dirty="0" smtClean="0">
              <a:solidFill>
                <a:srgbClr val="33CC33"/>
              </a:solidFill>
            </a:endParaRPr>
          </a:p>
          <a:p>
            <a:pPr lvl="1"/>
            <a:r>
              <a:rPr lang="cs-CZ" sz="1800" b="1" dirty="0" smtClean="0">
                <a:solidFill>
                  <a:srgbClr val="33CC33"/>
                </a:solidFill>
              </a:rPr>
              <a:t>v </a:t>
            </a:r>
            <a:r>
              <a:rPr lang="cs-CZ" sz="1800" b="1" dirty="0">
                <a:solidFill>
                  <a:srgbClr val="33CC33"/>
                </a:solidFill>
              </a:rPr>
              <a:t>územním řízení s posouzením vlivů na životní prostředí, </a:t>
            </a:r>
            <a:endParaRPr lang="cs-CZ" sz="1800" b="1" dirty="0" smtClean="0">
              <a:solidFill>
                <a:srgbClr val="33CC33"/>
              </a:solidFill>
            </a:endParaRPr>
          </a:p>
          <a:p>
            <a:pPr lvl="1"/>
            <a:r>
              <a:rPr lang="cs-CZ" sz="1800" b="1" dirty="0" smtClean="0">
                <a:solidFill>
                  <a:srgbClr val="33CC33"/>
                </a:solidFill>
              </a:rPr>
              <a:t>ve </a:t>
            </a:r>
            <a:r>
              <a:rPr lang="cs-CZ" sz="1800" b="1" dirty="0">
                <a:solidFill>
                  <a:srgbClr val="33CC33"/>
                </a:solidFill>
              </a:rPr>
              <a:t>společném územním a stavebním řízení nebo </a:t>
            </a:r>
            <a:endParaRPr lang="cs-CZ" sz="1800" b="1" dirty="0" smtClean="0">
              <a:solidFill>
                <a:srgbClr val="33CC33"/>
              </a:solidFill>
            </a:endParaRPr>
          </a:p>
          <a:p>
            <a:pPr lvl="1"/>
            <a:r>
              <a:rPr lang="cs-CZ" sz="1800" b="1" dirty="0" smtClean="0">
                <a:solidFill>
                  <a:srgbClr val="33CC33"/>
                </a:solidFill>
              </a:rPr>
              <a:t>společném </a:t>
            </a:r>
            <a:r>
              <a:rPr lang="cs-CZ" sz="1800" b="1" dirty="0">
                <a:solidFill>
                  <a:srgbClr val="33CC33"/>
                </a:solidFill>
              </a:rPr>
              <a:t>územním a stavebním řízení s posouzením vlivů na životní prostředí </a:t>
            </a:r>
            <a:endParaRPr lang="cs-CZ" sz="1800" b="1" dirty="0" smtClean="0">
              <a:solidFill>
                <a:srgbClr val="33CC33"/>
              </a:solidFill>
            </a:endParaRPr>
          </a:p>
          <a:p>
            <a:pPr lvl="1"/>
            <a:endParaRPr lang="cs-CZ" sz="1800" dirty="0"/>
          </a:p>
          <a:p>
            <a:r>
              <a:rPr lang="cs-CZ" sz="1800" b="1" dirty="0" smtClean="0">
                <a:solidFill>
                  <a:srgbClr val="C00000"/>
                </a:solidFill>
              </a:rPr>
              <a:t>je </a:t>
            </a:r>
            <a:r>
              <a:rPr lang="cs-CZ" sz="1800" b="1" dirty="0">
                <a:solidFill>
                  <a:srgbClr val="C00000"/>
                </a:solidFill>
              </a:rPr>
              <a:t>nezbytné </a:t>
            </a:r>
            <a:r>
              <a:rPr lang="cs-CZ" sz="1800" b="1" u="sng" dirty="0" smtClean="0">
                <a:solidFill>
                  <a:srgbClr val="C00000"/>
                </a:solidFill>
              </a:rPr>
              <a:t>ZÁVAZNÉ STANOVISKO ORGÁNU OCHRANY PŘÍRODY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smtClean="0">
                <a:solidFill>
                  <a:srgbClr val="C00000"/>
                </a:solidFill>
              </a:rPr>
              <a:t>	</a:t>
            </a:r>
            <a:r>
              <a:rPr lang="cs-CZ" sz="1800" i="1" dirty="0" smtClean="0">
                <a:solidFill>
                  <a:srgbClr val="33CC33"/>
                </a:solidFill>
              </a:rPr>
              <a:t>stav před novelou č. 225/2017 Sb.:  povolení ve formě rozhodnutí</a:t>
            </a:r>
          </a:p>
          <a:p>
            <a:r>
              <a:rPr lang="cs-CZ" sz="1800" dirty="0" smtClean="0"/>
              <a:t>závazné </a:t>
            </a:r>
            <a:r>
              <a:rPr lang="cs-CZ" sz="1800" dirty="0"/>
              <a:t>stanovisko vydává orgán ochrany přírody příslušný k povolení kácení </a:t>
            </a:r>
            <a:r>
              <a:rPr lang="cs-CZ" sz="1800" dirty="0" smtClean="0"/>
              <a:t>dřevin </a:t>
            </a:r>
          </a:p>
          <a:p>
            <a:r>
              <a:rPr lang="cs-CZ" sz="1800" dirty="0" smtClean="0"/>
              <a:t>povolení </a:t>
            </a:r>
            <a:r>
              <a:rPr lang="cs-CZ" sz="1800" dirty="0"/>
              <a:t>kácení dřevin, včetně uložení přiměřené náhradní výsadby, je-li v závazném stanovisku orgánu ochrany přírody stanovena, vydává stavební úřad a je součástí výrokové části rozhodnutí v územním řízení, v územním řízení s posouzením vlivů na životní prostředí, ve společném územním a stavebním řízení nebo společném územním a stavebním řízení s posouzením vlivů na životní prostředí. 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3955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539038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b="1" dirty="0" smtClean="0">
                <a:latin typeface="Cambria" pitchFamily="18" charset="0"/>
              </a:rPr>
              <a:t>Udržitelný rozvoj a stavební zákon</a:t>
            </a:r>
            <a:endParaRPr lang="cs-CZ" sz="2800" b="1" dirty="0">
              <a:latin typeface="Cambria" pitchFamily="18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95288" y="1268413"/>
            <a:ext cx="7467600" cy="5162550"/>
          </a:xfrm>
        </p:spPr>
        <p:txBody>
          <a:bodyPr/>
          <a:lstStyle/>
          <a:p>
            <a:pPr>
              <a:buNone/>
            </a:pPr>
            <a:r>
              <a:rPr lang="cs-CZ" altLang="cs-CZ" dirty="0" smtClean="0">
                <a:latin typeface="Cambria" pitchFamily="18" charset="0"/>
              </a:rPr>
              <a:t>3 pilíře: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8F67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CCEB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EC2FFA8-063D-46E0-BC59-DB9DEF439A35}" type="slidenum">
              <a:rPr lang="cs-CZ" altLang="cs-CZ" sz="1400" smtClean="0">
                <a:solidFill>
                  <a:srgbClr val="FFFFFF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1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7388" y="3155950"/>
            <a:ext cx="2084387" cy="163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latin typeface="Cambria" pitchFamily="18" charset="0"/>
              </a:rPr>
              <a:t>hospodářský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23393" y="3132326"/>
            <a:ext cx="2016125" cy="1635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latin typeface="+mj-lt"/>
              </a:rPr>
              <a:t>sociální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5403056" y="3109913"/>
            <a:ext cx="1943100" cy="1635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latin typeface="+mj-lt"/>
              </a:rPr>
              <a:t>environmentální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43213" y="1773238"/>
            <a:ext cx="2376487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latin typeface="Cambria" pitchFamily="18" charset="0"/>
              </a:rPr>
              <a:t>Udržitelný rozvoj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95936" y="2636912"/>
            <a:ext cx="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646363" y="2655888"/>
            <a:ext cx="123190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0" idx="2"/>
          </p:cNvCxnSpPr>
          <p:nvPr/>
        </p:nvCxnSpPr>
        <p:spPr>
          <a:xfrm>
            <a:off x="4031457" y="2687638"/>
            <a:ext cx="1404143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>
                <a:solidFill>
                  <a:srgbClr val="9F7A70"/>
                </a:solidFill>
                <a:latin typeface="Cambria" pitchFamily="18" charset="0"/>
              </a:rPr>
              <a:t>Speciální ustanovení o </a:t>
            </a:r>
            <a:r>
              <a:rPr lang="cs-CZ" altLang="cs-CZ" sz="2000" b="1" u="sng" dirty="0" smtClean="0">
                <a:solidFill>
                  <a:srgbClr val="FF9933"/>
                </a:solidFill>
                <a:latin typeface="Cambria" pitchFamily="18" charset="0"/>
              </a:rPr>
              <a:t>ochraně kulturně cenných předmětů a chráněných částí přírody</a:t>
            </a:r>
            <a:r>
              <a:rPr lang="cs-CZ" altLang="cs-CZ" sz="2000" b="1" dirty="0" smtClean="0">
                <a:solidFill>
                  <a:srgbClr val="9F7A70"/>
                </a:solidFill>
                <a:latin typeface="Cambria" pitchFamily="18" charset="0"/>
              </a:rPr>
              <a:t> dle stavebního zákona (§ 176 </a:t>
            </a:r>
            <a:r>
              <a:rPr lang="cs-CZ" altLang="cs-CZ" sz="2000" b="1" dirty="0" err="1" smtClean="0">
                <a:solidFill>
                  <a:srgbClr val="9F7A70"/>
                </a:solidFill>
                <a:latin typeface="Cambria" pitchFamily="18" charset="0"/>
              </a:rPr>
              <a:t>StZ</a:t>
            </a:r>
            <a:r>
              <a:rPr lang="cs-CZ" altLang="cs-CZ" sz="2000" b="1" dirty="0" smtClean="0">
                <a:solidFill>
                  <a:srgbClr val="9F7A7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rgbClr val="C00000"/>
                </a:solidFill>
              </a:rPr>
              <a:t>Nález kulturně cenného </a:t>
            </a:r>
            <a:r>
              <a:rPr lang="cs-CZ" altLang="cs-CZ" sz="2000" b="1" dirty="0" err="1" smtClean="0">
                <a:solidFill>
                  <a:srgbClr val="C00000"/>
                </a:solidFill>
              </a:rPr>
              <a:t>předmětu,detailu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 stavby, chráněných částí přírody, archeologický nález v průběhu realizace stavby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u="sng" dirty="0" smtClean="0">
                <a:solidFill>
                  <a:srgbClr val="C00000"/>
                </a:solidFill>
              </a:rPr>
              <a:t>Stavebník 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povinen neprodleně oznámit nález stavebnímu řadu a orgánu státní památkové péče nebo orgánu ochrany přírody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Učinit nezbytná opatření, aby nález nebyl poškozen nebo zničen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Práce v terénu přerušit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Může uplatnit nárok na náhradu nákladů, které mu vznikly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</a:rPr>
              <a:t>Stavební úřad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v dohodě s dotčeným orgánem stanoví podmínky pro zabezpečení zájmů, případně rozhodně o přerušení prací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Stavební povolení může být ve veřejném zájmu změněno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>
                <a:solidFill>
                  <a:srgbClr val="C00000"/>
                </a:solidFill>
              </a:rPr>
              <a:t>Dotčené orgány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Nebezpečí z prodlení, nepostačují výše vedená opatření, možnost stanovit opatření k ochraně a přerušení prací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Pokračování – až na základě písemného souhlasu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Kopie rozhodnutí a souhlasu se zasílá stavebnímu úřadu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Ministerstvo kultury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Může nález prohlásit za kulturní památku</a:t>
            </a:r>
          </a:p>
        </p:txBody>
      </p:sp>
    </p:spTree>
    <p:extLst>
      <p:ext uri="{BB962C8B-B14F-4D97-AF65-F5344CB8AC3E}">
        <p14:creationId xmlns:p14="http://schemas.microsoft.com/office/powerpoint/2010/main" val="2582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3568" y="2204864"/>
            <a:ext cx="8090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Vymezení pojmů, účel a cíle EIA\SEA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Prameny právní úpravy</a:t>
            </a: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Předmět a průběh posuzování (SEA)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Předmět a průběh posuzování (EIA)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Důsledky provedení EIA – navazující řízení a zvláštní režim včetně účasti veřejnosti</a:t>
            </a:r>
            <a:endParaRPr lang="cs-CZ" sz="2800" b="1" dirty="0"/>
          </a:p>
        </p:txBody>
      </p:sp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19672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Posuzování vlivů na životní prostředí (EIA/SEA)</a:t>
            </a:r>
            <a:endParaRPr lang="cs-CZ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-23025"/>
            <a:ext cx="7134225" cy="38004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276872"/>
            <a:ext cx="7486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6207" y="188640"/>
            <a:ext cx="7400925" cy="42195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628800"/>
            <a:ext cx="5651773" cy="58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EIA\SEA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23528" y="1700808"/>
            <a:ext cx="84249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u="sng" dirty="0" smtClean="0"/>
              <a:t>EIA</a:t>
            </a:r>
            <a:r>
              <a:rPr lang="cs-CZ" altLang="cs-CZ" sz="2800" dirty="0" smtClean="0"/>
              <a:t> (</a:t>
            </a:r>
            <a:r>
              <a:rPr lang="cs-CZ" sz="2800" i="1" dirty="0" err="1" smtClean="0"/>
              <a:t>Environmental</a:t>
            </a:r>
            <a:r>
              <a:rPr lang="cs-CZ" sz="2800" i="1" dirty="0" smtClean="0"/>
              <a:t> </a:t>
            </a:r>
            <a:r>
              <a:rPr lang="cs-CZ" sz="2800" i="1" dirty="0" err="1"/>
              <a:t>Impact</a:t>
            </a:r>
            <a:r>
              <a:rPr lang="cs-CZ" sz="2800" i="1" dirty="0"/>
              <a:t> </a:t>
            </a:r>
            <a:r>
              <a:rPr lang="cs-CZ" sz="2800" i="1" dirty="0" err="1" smtClean="0"/>
              <a:t>Assessment</a:t>
            </a:r>
            <a:r>
              <a:rPr lang="cs-CZ" sz="2800" dirty="0" smtClean="0"/>
              <a:t>)</a:t>
            </a:r>
            <a:r>
              <a:rPr lang="cs-CZ" sz="2800" i="1" dirty="0" smtClean="0"/>
              <a:t> </a:t>
            </a:r>
            <a:r>
              <a:rPr lang="cs-CZ" altLang="cs-CZ" sz="2800" dirty="0" smtClean="0"/>
              <a:t>je </a:t>
            </a:r>
            <a:r>
              <a:rPr lang="cs-CZ" sz="2800" dirty="0" smtClean="0"/>
              <a:t>proces, </a:t>
            </a:r>
            <a:r>
              <a:rPr lang="cs-CZ" sz="2800" dirty="0"/>
              <a:t>jehož cílem je získat představu o výsledném </a:t>
            </a:r>
            <a:r>
              <a:rPr lang="cs-CZ" sz="2800" b="1" dirty="0">
                <a:solidFill>
                  <a:srgbClr val="FF0000"/>
                </a:solidFill>
              </a:rPr>
              <a:t>vlivu </a:t>
            </a:r>
            <a:r>
              <a:rPr lang="cs-CZ" sz="2800" b="1" dirty="0" smtClean="0">
                <a:solidFill>
                  <a:srgbClr val="FF0000"/>
                </a:solidFill>
              </a:rPr>
              <a:t>záměru </a:t>
            </a:r>
            <a:r>
              <a:rPr lang="cs-CZ" sz="2800" dirty="0"/>
              <a:t>na životní prostředí a vyhodnocení, zda je z tohoto ohledu vhodné </a:t>
            </a:r>
            <a:r>
              <a:rPr lang="cs-CZ" sz="2800" dirty="0" smtClean="0"/>
              <a:t>jej </a:t>
            </a:r>
            <a:r>
              <a:rPr lang="cs-CZ" sz="2800" dirty="0"/>
              <a:t>realizovat, resp. za jakých podmínek je </a:t>
            </a:r>
            <a:r>
              <a:rPr lang="cs-CZ" sz="2800" dirty="0" smtClean="0"/>
              <a:t>jeho realizace </a:t>
            </a:r>
            <a:r>
              <a:rPr lang="cs-CZ" sz="2800" dirty="0"/>
              <a:t>akceptovatelná</a:t>
            </a:r>
            <a:endParaRPr lang="en-US" altLang="cs-CZ" sz="28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4121524"/>
            <a:ext cx="8424936" cy="221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b="1" u="sng" dirty="0" smtClean="0"/>
              <a:t>SEA</a:t>
            </a:r>
            <a:r>
              <a:rPr lang="en-GB" altLang="cs-CZ" dirty="0" smtClean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S</a:t>
            </a:r>
            <a:r>
              <a:rPr lang="cs-CZ" i="1" dirty="0" err="1" smtClean="0"/>
              <a:t>trategic</a:t>
            </a:r>
            <a:r>
              <a:rPr lang="cs-CZ" i="1" dirty="0" smtClean="0"/>
              <a:t> </a:t>
            </a:r>
            <a:r>
              <a:rPr lang="cs-CZ" i="1" dirty="0" err="1" smtClean="0"/>
              <a:t>Environmental</a:t>
            </a:r>
            <a:r>
              <a:rPr lang="cs-CZ" i="1" dirty="0" smtClean="0"/>
              <a:t> </a:t>
            </a:r>
            <a:r>
              <a:rPr lang="cs-CZ" i="1" dirty="0" err="1" smtClean="0"/>
              <a:t>Assessment</a:t>
            </a:r>
            <a:r>
              <a:rPr lang="cs-CZ" dirty="0" smtClean="0"/>
              <a:t>) je </a:t>
            </a:r>
            <a:r>
              <a:rPr lang="en-GB" altLang="cs-CZ" dirty="0" smtClean="0"/>
              <a:t> </a:t>
            </a:r>
            <a:r>
              <a:rPr lang="cs-CZ" dirty="0"/>
              <a:t>proces posuzování </a:t>
            </a:r>
            <a:r>
              <a:rPr lang="cs-CZ" b="1" dirty="0">
                <a:solidFill>
                  <a:srgbClr val="FF0000"/>
                </a:solidFill>
              </a:rPr>
              <a:t>vlivu </a:t>
            </a:r>
            <a:r>
              <a:rPr lang="cs-CZ" b="1" dirty="0" smtClean="0">
                <a:solidFill>
                  <a:srgbClr val="FF0000"/>
                </a:solidFill>
              </a:rPr>
              <a:t>koncepcí </a:t>
            </a:r>
            <a:r>
              <a:rPr lang="cs-CZ" dirty="0" smtClean="0"/>
              <a:t>(střednědobých </a:t>
            </a:r>
            <a:r>
              <a:rPr lang="cs-CZ" dirty="0"/>
              <a:t>a dlouhodobých politických, hospodářských a dalších </a:t>
            </a:r>
            <a:r>
              <a:rPr lang="cs-CZ" dirty="0" smtClean="0"/>
              <a:t>plánů a programů) </a:t>
            </a:r>
            <a:r>
              <a:rPr lang="cs-CZ" dirty="0"/>
              <a:t>na životní </a:t>
            </a:r>
            <a:r>
              <a:rPr lang="cs-CZ" dirty="0" smtClean="0"/>
              <a:t>prostředí.</a:t>
            </a:r>
            <a:endParaRPr lang="en-GB" altLang="cs-CZ" i="1" dirty="0" smtClean="0"/>
          </a:p>
          <a:p>
            <a:endParaRPr lang="en-GB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1431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EIA\SEA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23528" y="1700808"/>
            <a:ext cx="84249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u="sng" dirty="0" smtClean="0"/>
              <a:t>EIA</a:t>
            </a:r>
            <a:r>
              <a:rPr lang="cs-CZ" altLang="cs-CZ" sz="2800" dirty="0" smtClean="0"/>
              <a:t> se vztahuje na záměry, které mohou mít vliv na životní </a:t>
            </a:r>
            <a:r>
              <a:rPr lang="cs-CZ" altLang="cs-CZ" sz="2800" dirty="0"/>
              <a:t>prostředí </a:t>
            </a:r>
            <a:r>
              <a:rPr lang="cs-CZ" altLang="cs-CZ" sz="2800" dirty="0" smtClean="0"/>
              <a:t>(i</a:t>
            </a:r>
            <a:r>
              <a:rPr lang="cs-CZ" sz="2800" dirty="0" smtClean="0"/>
              <a:t> </a:t>
            </a:r>
            <a:r>
              <a:rPr lang="cs-CZ" sz="2800" dirty="0"/>
              <a:t>příprava záměru, provádění, zkušební provoz, ukončení provozu a případná sanace či rekultivace</a:t>
            </a:r>
            <a:r>
              <a:rPr lang="cs-CZ" sz="2800" dirty="0" smtClean="0"/>
              <a:t>!). </a:t>
            </a:r>
            <a:r>
              <a:rPr lang="cs-CZ" sz="2800" dirty="0" smtClean="0">
                <a:solidFill>
                  <a:srgbClr val="00B050"/>
                </a:solidFill>
              </a:rPr>
              <a:t>V ČR cca 17.000 záměrů</a:t>
            </a:r>
            <a:r>
              <a:rPr lang="cs-CZ" sz="2800" dirty="0" smtClean="0"/>
              <a:t>.</a:t>
            </a:r>
            <a:endParaRPr lang="cs-CZ" altLang="cs-CZ" sz="2800" b="1" i="1" dirty="0">
              <a:solidFill>
                <a:srgbClr val="FF0000"/>
              </a:solidFill>
            </a:endParaRPr>
          </a:p>
          <a:p>
            <a:endParaRPr lang="en-US" altLang="cs-CZ" sz="28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4121524"/>
            <a:ext cx="8424936" cy="221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b="1" u="sng" dirty="0" smtClean="0"/>
              <a:t>SEA</a:t>
            </a:r>
            <a:r>
              <a:rPr lang="en-GB" altLang="cs-CZ" dirty="0" smtClean="0"/>
              <a:t> </a:t>
            </a:r>
            <a:r>
              <a:rPr lang="cs-CZ" altLang="cs-CZ" dirty="0" smtClean="0"/>
              <a:t>se vztahuje na koncepce, které vytvářejí rámec pro budoucí realizaci záměrů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B050"/>
                </a:solidFill>
              </a:rPr>
              <a:t>V ČR cca 8000 ÚP + 500 dalších koncepcí</a:t>
            </a:r>
            <a:r>
              <a:rPr lang="cs-CZ" dirty="0" smtClean="0"/>
              <a:t>.</a:t>
            </a:r>
            <a:endParaRPr lang="en-GB" altLang="cs-CZ" i="1" dirty="0" smtClean="0"/>
          </a:p>
          <a:p>
            <a:endParaRPr lang="en-GB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412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EIA\SEA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361404"/>
            <a:ext cx="84249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smtClean="0"/>
              <a:t>§ 3 a), b) zákona č. 100/2001 Sb. (ZEIA):</a:t>
            </a:r>
          </a:p>
          <a:p>
            <a:endParaRPr lang="cs-CZ" altLang="cs-CZ" sz="2000" b="1" dirty="0"/>
          </a:p>
          <a:p>
            <a:r>
              <a:rPr lang="cs-CZ" altLang="cs-CZ" sz="2000" b="1" dirty="0" smtClean="0"/>
              <a:t>Pro </a:t>
            </a:r>
            <a:r>
              <a:rPr lang="cs-CZ" altLang="cs-CZ" sz="2000" b="1" dirty="0"/>
              <a:t>účely tohoto zákona se rozumí</a:t>
            </a:r>
          </a:p>
          <a:p>
            <a:r>
              <a:rPr lang="cs-CZ" altLang="cs-CZ" sz="2000" b="1" dirty="0"/>
              <a:t> </a:t>
            </a:r>
          </a:p>
          <a:p>
            <a:r>
              <a:rPr lang="cs-CZ" altLang="cs-CZ" sz="2000" b="1" dirty="0"/>
              <a:t>a)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záměrem</a:t>
            </a:r>
            <a:endParaRPr lang="cs-CZ" altLang="cs-CZ" sz="2000" b="1" i="1" dirty="0"/>
          </a:p>
          <a:p>
            <a:r>
              <a:rPr lang="cs-CZ" altLang="cs-CZ" sz="2000" b="1" i="1" dirty="0"/>
              <a:t>1. stavby, zařízení, činnosti a technologie uvedené v příloze č. 1 k tomuto zákonu,</a:t>
            </a:r>
          </a:p>
          <a:p>
            <a:pPr algn="just"/>
            <a:r>
              <a:rPr lang="cs-CZ" altLang="cs-CZ" sz="2000" b="1" i="1" dirty="0"/>
              <a:t>2. stavby, zařízení, činnosti a technologie, které podle stanoviska orgánu ochrany přírody vydaného podle zákona o ochraně přírody a krajiny mohou samostatně nebo ve spojení s jinými významně ovlivnit předmět ochrany nebo celistvost evropsky významné lokality nebo ptačí oblasti,</a:t>
            </a:r>
            <a:r>
              <a:rPr lang="cs-CZ" altLang="cs-CZ" sz="2000" b="1" dirty="0" smtClean="0"/>
              <a:t>,</a:t>
            </a:r>
            <a:endParaRPr lang="cs-CZ" altLang="cs-CZ" sz="2000" b="1" dirty="0"/>
          </a:p>
          <a:p>
            <a:r>
              <a:rPr lang="cs-CZ" altLang="cs-CZ" sz="2000" b="1" dirty="0"/>
              <a:t> </a:t>
            </a:r>
          </a:p>
          <a:p>
            <a:pPr algn="just"/>
            <a:r>
              <a:rPr lang="cs-CZ" altLang="cs-CZ" sz="2000" b="1" dirty="0"/>
              <a:t>b) </a:t>
            </a:r>
            <a:r>
              <a:rPr lang="cs-CZ" altLang="cs-CZ" sz="2000" b="1" dirty="0">
                <a:solidFill>
                  <a:srgbClr val="FF0000"/>
                </a:solidFill>
              </a:rPr>
              <a:t>koncepcí</a:t>
            </a:r>
            <a:r>
              <a:rPr lang="cs-CZ" altLang="cs-CZ" sz="2000" b="1" dirty="0"/>
              <a:t> </a:t>
            </a:r>
            <a:r>
              <a:rPr lang="cs-CZ" altLang="cs-CZ" sz="2000" b="1" i="1" dirty="0"/>
              <a:t>strategie, politiky, plány nebo programy včetně těch, které jsou spolufinancované z prostředků fondů Evropské unie, zpracované nebo zadané orgánem veřejné správy a následně orgánem veřejné správy schvalované nebo ke schválení předkládané</a:t>
            </a:r>
            <a:r>
              <a:rPr lang="cs-CZ" altLang="cs-CZ" sz="2000" b="1" i="1" dirty="0" smtClean="0"/>
              <a:t>,</a:t>
            </a:r>
            <a:endParaRPr lang="en-US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7873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Cíl a účel posuzování vlivů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661694"/>
            <a:ext cx="842493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800" b="1" dirty="0" smtClean="0"/>
              <a:t>Cíl: </a:t>
            </a:r>
            <a:r>
              <a:rPr lang="cs-CZ" altLang="cs-CZ" sz="2800" dirty="0" smtClean="0"/>
              <a:t>Vč</a:t>
            </a:r>
            <a:r>
              <a:rPr lang="cs-CZ" sz="2800" dirty="0" smtClean="0"/>
              <a:t>lenit </a:t>
            </a:r>
            <a:r>
              <a:rPr lang="cs-CZ" sz="2800" dirty="0"/>
              <a:t>ochranu životního prostředí do rozvojových projektů, programů a politik a politiku ochrany životního prostředí inkorporovat do rozhodovacích </a:t>
            </a:r>
            <a:r>
              <a:rPr lang="cs-CZ" sz="2800" dirty="0" smtClean="0"/>
              <a:t>procesů v souladu se zásadou prevence, tj. v co nejrannější fázi, kdy je již možné vlivy posoudit a zároveň je rozhodováním ovlivnit.</a:t>
            </a:r>
          </a:p>
          <a:p>
            <a:endParaRPr lang="cs-CZ" sz="2800" dirty="0"/>
          </a:p>
          <a:p>
            <a:pPr algn="just"/>
            <a:r>
              <a:rPr lang="cs-CZ" sz="2800" b="1" dirty="0"/>
              <a:t>Účel: </a:t>
            </a:r>
            <a:r>
              <a:rPr lang="cs-CZ" sz="2800" dirty="0" smtClean="0"/>
              <a:t>Získat </a:t>
            </a:r>
            <a:r>
              <a:rPr lang="cs-CZ" sz="2800" dirty="0"/>
              <a:t>objektivní odborný podklad pro vydání rozhodnutí podle zvláštních předpisů (stavební zákon, vodní zákon, horní zákon apod</a:t>
            </a:r>
            <a:r>
              <a:rPr lang="cs-CZ" sz="2800" dirty="0" smtClean="0"/>
              <a:t>.), přispět </a:t>
            </a:r>
            <a:r>
              <a:rPr lang="cs-CZ" sz="2800" dirty="0"/>
              <a:t>k </a:t>
            </a:r>
            <a:r>
              <a:rPr lang="cs-CZ" sz="2800" dirty="0" smtClean="0"/>
              <a:t>trvale udržitelnému rozvoji</a:t>
            </a:r>
            <a:endParaRPr lang="en-US" alt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7342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4768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Směrnice 2011/92/EU (EIA)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981993"/>
            <a:ext cx="86409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/>
                </a:solidFill>
              </a:rPr>
              <a:t>Čl. 2 odst. 1:</a:t>
            </a:r>
          </a:p>
          <a:p>
            <a:pPr algn="just"/>
            <a:r>
              <a:rPr lang="cs-CZ" b="1" i="1" dirty="0" smtClean="0"/>
              <a:t>Členské </a:t>
            </a:r>
            <a:r>
              <a:rPr lang="cs-CZ" b="1" i="1" dirty="0"/>
              <a:t>státy přijmou všechna opatření nezbytná k zajištění, </a:t>
            </a:r>
            <a:r>
              <a:rPr lang="cs-CZ" b="1" i="1" dirty="0">
                <a:solidFill>
                  <a:schemeClr val="accent2"/>
                </a:solidFill>
              </a:rPr>
              <a:t>aby před vydáním povolení musely záměry, které mohou mít významný vliv na životní prostředí </a:t>
            </a:r>
            <a:r>
              <a:rPr lang="cs-CZ" b="1" i="1" dirty="0"/>
              <a:t>mimo jiné v důsledku své povahy, rozsahu nebo umístění, </a:t>
            </a:r>
            <a:r>
              <a:rPr lang="cs-CZ" b="1" i="1" dirty="0">
                <a:solidFill>
                  <a:schemeClr val="accent2"/>
                </a:solidFill>
              </a:rPr>
              <a:t>získat povolení a posouzení z hlediska jejich vlivů</a:t>
            </a:r>
            <a:r>
              <a:rPr lang="cs-CZ" b="1" i="1" dirty="0"/>
              <a:t>. Tyto záměry jsou vymezeny v článku 4</a:t>
            </a:r>
            <a:r>
              <a:rPr lang="cs-CZ" b="1" i="1" dirty="0" smtClean="0"/>
              <a:t>.</a:t>
            </a:r>
          </a:p>
          <a:p>
            <a:endParaRPr lang="cs-CZ" sz="1600" b="1" i="1" dirty="0" smtClean="0"/>
          </a:p>
          <a:p>
            <a:r>
              <a:rPr lang="cs-CZ" sz="1600" b="1" dirty="0" smtClean="0">
                <a:solidFill>
                  <a:schemeClr val="accent3"/>
                </a:solidFill>
              </a:rPr>
              <a:t>Článek </a:t>
            </a:r>
            <a:r>
              <a:rPr lang="cs-CZ" sz="1600" b="1" dirty="0">
                <a:solidFill>
                  <a:schemeClr val="accent3"/>
                </a:solidFill>
              </a:rPr>
              <a:t>4</a:t>
            </a:r>
          </a:p>
          <a:p>
            <a:r>
              <a:rPr lang="cs-CZ" sz="1600" b="1" i="1" dirty="0" smtClean="0"/>
              <a:t>1</a:t>
            </a:r>
            <a:r>
              <a:rPr lang="cs-CZ" sz="1600" b="1" i="1" dirty="0"/>
              <a:t>.   S výhradou čl. 2 odst. 4 </a:t>
            </a:r>
            <a:r>
              <a:rPr lang="cs-CZ" sz="2000" b="1" i="1" dirty="0">
                <a:solidFill>
                  <a:schemeClr val="accent2"/>
                </a:solidFill>
              </a:rPr>
              <a:t>podléhají záměry uvedené v příloze I posouzení </a:t>
            </a:r>
            <a:r>
              <a:rPr lang="cs-CZ" sz="1600" b="1" i="1" dirty="0"/>
              <a:t>v souladu s články 5 až 10.</a:t>
            </a:r>
          </a:p>
          <a:p>
            <a:r>
              <a:rPr lang="cs-CZ" sz="1600" b="1" i="1" dirty="0"/>
              <a:t>2.   S výhradou čl. 2 odst. 4 </a:t>
            </a:r>
            <a:r>
              <a:rPr lang="cs-CZ" sz="2000" b="1" i="1" dirty="0">
                <a:solidFill>
                  <a:schemeClr val="accent2"/>
                </a:solidFill>
              </a:rPr>
              <a:t>určí členské státy pro záměry uvedené v příloze II, zda záměr podléhá posouzení </a:t>
            </a:r>
            <a:r>
              <a:rPr lang="cs-CZ" sz="1600" b="1" i="1" dirty="0"/>
              <a:t>v souladu s články 5 až 10. Členské státy provedou toto určení na základě:</a:t>
            </a:r>
          </a:p>
          <a:p>
            <a:r>
              <a:rPr lang="cs-CZ" sz="1600" b="1" i="1" dirty="0"/>
              <a:t>a)</a:t>
            </a:r>
          </a:p>
          <a:p>
            <a:r>
              <a:rPr lang="cs-CZ" sz="1600" b="1" i="1" dirty="0">
                <a:solidFill>
                  <a:schemeClr val="accent3"/>
                </a:solidFill>
              </a:rPr>
              <a:t>přezkoumání každého jednotlivého případu</a:t>
            </a:r>
            <a:r>
              <a:rPr lang="cs-CZ" sz="1600" b="1" i="1" dirty="0"/>
              <a:t>;</a:t>
            </a:r>
          </a:p>
          <a:p>
            <a:r>
              <a:rPr lang="cs-CZ" sz="1600" b="1" i="1" dirty="0"/>
              <a:t>nebo</a:t>
            </a:r>
          </a:p>
          <a:p>
            <a:r>
              <a:rPr lang="cs-CZ" sz="1600" b="1" i="1" dirty="0"/>
              <a:t>b)</a:t>
            </a:r>
          </a:p>
          <a:p>
            <a:r>
              <a:rPr lang="cs-CZ" sz="1600" b="1" i="1" dirty="0">
                <a:solidFill>
                  <a:schemeClr val="accent3"/>
                </a:solidFill>
              </a:rPr>
              <a:t>prahových hodnot nebo kritérií stanovených členským státem</a:t>
            </a:r>
            <a:r>
              <a:rPr lang="cs-CZ" sz="1600" b="1" i="1" dirty="0"/>
              <a:t>.</a:t>
            </a:r>
          </a:p>
          <a:p>
            <a:r>
              <a:rPr lang="cs-CZ" sz="1600" b="1" i="1" dirty="0"/>
              <a:t>Členské státy se mohou rozhodnout používat oba postupy uvedené v písmenech a) a b).</a:t>
            </a:r>
          </a:p>
          <a:p>
            <a:r>
              <a:rPr lang="cs-CZ" sz="1600" b="1" i="1" dirty="0"/>
              <a:t>3.   Při přezkoumávání každého jednotlivého případu nebo při stanovení kritérií nebo prahových hodnot podle odstavce 2 jsou brána v úvahu odpovídající kritéria výběru uvedená v příloze III.</a:t>
            </a:r>
          </a:p>
          <a:p>
            <a:r>
              <a:rPr lang="cs-CZ" sz="1600" b="1" i="1" dirty="0"/>
              <a:t>4.   Členské státy zajistí, aby rozhodnutí přijatá příslušnými orgány podle odstavce 2 byla zpřístupněna veřejnosti. doveze, povinna prokázat jejich původ.</a:t>
            </a:r>
            <a:endParaRPr lang="cs-CZ" sz="1600" b="1" i="1" dirty="0" smtClean="0"/>
          </a:p>
          <a:p>
            <a:endParaRPr lang="cs-CZ" sz="1600" b="1" i="1" dirty="0"/>
          </a:p>
          <a:p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26282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59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16052"/>
            <a:ext cx="7848600" cy="838200"/>
          </a:xfrm>
        </p:spPr>
        <p:txBody>
          <a:bodyPr/>
          <a:lstStyle/>
          <a:p>
            <a:pPr defTabSz="762000"/>
            <a:r>
              <a:rPr lang="cs-CZ" b="1" dirty="0" smtClean="0"/>
              <a:t>Unijní právo</a:t>
            </a:r>
            <a:endParaRPr lang="nl-BE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3719" y="980728"/>
            <a:ext cx="85685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SMĚRNICE 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Původní směrnice </a:t>
            </a:r>
            <a:r>
              <a:rPr lang="cs-CZ" dirty="0"/>
              <a:t>č. 85/337/EC o </a:t>
            </a:r>
            <a:r>
              <a:rPr lang="cs-CZ" dirty="0" smtClean="0"/>
              <a:t>hodnocení </a:t>
            </a:r>
            <a:r>
              <a:rPr lang="cs-CZ" dirty="0"/>
              <a:t>vlivů určitých veřejných a soukromých projektů na životní prostředí </a:t>
            </a:r>
            <a:r>
              <a:rPr lang="cs-CZ" dirty="0" smtClean="0"/>
              <a:t>– nahrazena v roce 2012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Směrnice </a:t>
            </a:r>
            <a:r>
              <a:rPr lang="cs-CZ" b="1" dirty="0"/>
              <a:t>č. 2011/92/EU </a:t>
            </a:r>
            <a:r>
              <a:rPr lang="cs-CZ" dirty="0"/>
              <a:t>o posuzování </a:t>
            </a:r>
            <a:r>
              <a:rPr lang="cs-CZ" b="1" dirty="0">
                <a:solidFill>
                  <a:srgbClr val="00B050"/>
                </a:solidFill>
              </a:rPr>
              <a:t>vlivů některých veřejných a soukromých záměrů </a:t>
            </a:r>
            <a:r>
              <a:rPr lang="cs-CZ" dirty="0"/>
              <a:t>na životní prostředí (Směrnice EIA) ve znění č. 2014/52/EU (transpozice do 16</a:t>
            </a:r>
            <a:r>
              <a:rPr lang="cs-CZ" dirty="0" smtClean="0"/>
              <a:t>. 5.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r>
              <a:rPr lang="cs-CZ" b="1" dirty="0" smtClean="0"/>
              <a:t>SMĚRNICE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č.2001/42/ES ze dne 27. června 2001 </a:t>
            </a:r>
            <a:r>
              <a:rPr lang="cs-CZ" b="1" dirty="0">
                <a:solidFill>
                  <a:srgbClr val="00B050"/>
                </a:solidFill>
              </a:rPr>
              <a:t>o posuzování vlivů některých plánů a programů</a:t>
            </a:r>
            <a:r>
              <a:rPr lang="cs-CZ" dirty="0"/>
              <a:t> na životní prostředí (SEA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r>
              <a:rPr lang="cs-CZ" b="1" dirty="0" smtClean="0"/>
              <a:t>NATURA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č. 92/43/EHS o ochraně přírodních stanovišť, volně žijících živočichů a planě rostoucích </a:t>
            </a:r>
            <a:r>
              <a:rPr lang="cs-CZ" dirty="0" smtClean="0"/>
              <a:t>rostlin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r>
              <a:rPr lang="cs-CZ" sz="1600" b="1" i="1" dirty="0" smtClean="0"/>
              <a:t>Čl. 6 odst. 3: </a:t>
            </a:r>
            <a:r>
              <a:rPr lang="cs-CZ" sz="1600" b="1" i="1" dirty="0">
                <a:solidFill>
                  <a:srgbClr val="00B050"/>
                </a:solidFill>
              </a:rPr>
              <a:t>Jakýkoli plán nebo projekt</a:t>
            </a:r>
            <a:r>
              <a:rPr lang="cs-CZ" sz="1600" i="1" dirty="0"/>
              <a:t>, který s určitou lokalitou přímo nesouvisí nebo není pro péči o ni nezbytný, avšak bude mít pravděpodobně na tuto lokalitu významný vliv, a to buď samostatně, nebo v kombinaci s jinými plány nebo projekty, podléhá odpovídajícímu posouzení jeho důsledků pro lokalitu z hlediska cílů její ochrany. S přihlédnutím k výsledkům uvedeného hodnocení důsledků pro lokalitu a s výhradou odstavce 4 schválí příslušné orgány příslušného státu tento plán nebo projekt teprve poté, co se ujistí, že nebude mít nepříznivý účinek na celistvost příslušné lokality, a co si v případě potřeby opatří stanovisko široké veřejnosti.</a:t>
            </a:r>
            <a:endParaRPr lang="cs-CZ" sz="1600" b="1" i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179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9632" y="764704"/>
            <a:ext cx="2161968" cy="40583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1412776"/>
            <a:ext cx="2104246" cy="433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ÚP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40616" y="1170538"/>
            <a:ext cx="43147" cy="242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se šipkou 78"/>
          <p:cNvCxnSpPr/>
          <p:nvPr/>
        </p:nvCxnSpPr>
        <p:spPr>
          <a:xfrm>
            <a:off x="3598434" y="1011146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552979" y="1604849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164144" y="8181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OOP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164144" y="140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OOP</a:t>
            </a:r>
            <a:endParaRPr lang="cs-CZ" b="1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259632" y="188640"/>
            <a:ext cx="2101906" cy="3485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PÚR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57" name="AutoShape 18"/>
          <p:cNvCxnSpPr>
            <a:cxnSpLocks noChangeShapeType="1"/>
            <a:stCxn id="56" idx="2"/>
          </p:cNvCxnSpPr>
          <p:nvPr/>
        </p:nvCxnSpPr>
        <p:spPr bwMode="auto">
          <a:xfrm>
            <a:off x="2310585" y="53721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/>
          <p:cNvSpPr txBox="1"/>
          <p:nvPr/>
        </p:nvSpPr>
        <p:spPr>
          <a:xfrm>
            <a:off x="5364088" y="14847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accent2"/>
                </a:solidFill>
              </a:rPr>
              <a:t>Fáze: územní plánování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60</a:t>
            </a:fld>
            <a:endParaRPr lang="en-GB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0462" y="2276574"/>
            <a:ext cx="1960563" cy="563563"/>
          </a:xfrm>
        </p:spPr>
        <p:txBody>
          <a:bodyPr>
            <a:normAutofit fontScale="92500" lnSpcReduction="20000"/>
          </a:bodyPr>
          <a:lstStyle/>
          <a:p>
            <a:pPr algn="ctr" defTabSz="762000">
              <a:buFontTx/>
              <a:buNone/>
            </a:pPr>
            <a:r>
              <a:rPr lang="nl-BE" sz="3500" dirty="0" smtClean="0"/>
              <a:t>Poli</a:t>
            </a:r>
            <a:r>
              <a:rPr lang="cs-CZ" sz="3500" dirty="0" smtClean="0"/>
              <a:t>tiky</a:t>
            </a:r>
            <a:r>
              <a:rPr lang="nl-BE" sz="3900" dirty="0" smtClean="0"/>
              <a:t> </a:t>
            </a:r>
            <a:endParaRPr lang="nl-BE" sz="3900" dirty="0"/>
          </a:p>
          <a:p>
            <a:pPr algn="ctr" defTabSz="762000">
              <a:buFontTx/>
              <a:buNone/>
            </a:pPr>
            <a:endParaRPr lang="nl-BE" dirty="0"/>
          </a:p>
        </p:txBody>
      </p:sp>
      <p:sp>
        <p:nvSpPr>
          <p:cNvPr id="230404" name="Freeform 4"/>
          <p:cNvSpPr>
            <a:spLocks/>
          </p:cNvSpPr>
          <p:nvPr/>
        </p:nvSpPr>
        <p:spPr bwMode="auto">
          <a:xfrm>
            <a:off x="1187450" y="1484784"/>
            <a:ext cx="7339013" cy="3956050"/>
          </a:xfrm>
          <a:custGeom>
            <a:avLst/>
            <a:gdLst>
              <a:gd name="T0" fmla="*/ 2167 w 4623"/>
              <a:gd name="T1" fmla="*/ 0 h 2492"/>
              <a:gd name="T2" fmla="*/ 1353 w 4623"/>
              <a:gd name="T3" fmla="*/ 932 h 2492"/>
              <a:gd name="T4" fmla="*/ 0 w 4623"/>
              <a:gd name="T5" fmla="*/ 2492 h 2492"/>
              <a:gd name="T6" fmla="*/ 4623 w 4623"/>
              <a:gd name="T7" fmla="*/ 2492 h 2492"/>
              <a:gd name="T8" fmla="*/ 2178 w 4623"/>
              <a:gd name="T9" fmla="*/ 14 h 2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3" h="2492">
                <a:moveTo>
                  <a:pt x="2167" y="0"/>
                </a:moveTo>
                <a:lnTo>
                  <a:pt x="1353" y="932"/>
                </a:lnTo>
                <a:lnTo>
                  <a:pt x="0" y="2492"/>
                </a:lnTo>
                <a:lnTo>
                  <a:pt x="4623" y="2492"/>
                </a:lnTo>
                <a:lnTo>
                  <a:pt x="2178" y="1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3276600" y="2996084"/>
            <a:ext cx="28082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3059832" y="3284686"/>
            <a:ext cx="510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buFontTx/>
              <a:buNone/>
            </a:pPr>
            <a:r>
              <a:rPr lang="cs-CZ" sz="2800" dirty="0" smtClean="0"/>
              <a:t>Plány</a:t>
            </a:r>
            <a:r>
              <a:rPr lang="nl-BE" sz="2800" dirty="0" smtClean="0"/>
              <a:t> </a:t>
            </a:r>
            <a:r>
              <a:rPr lang="nl-BE" sz="2800" dirty="0"/>
              <a:t>&amp; </a:t>
            </a:r>
            <a:r>
              <a:rPr lang="nl-BE" sz="2800" dirty="0" smtClean="0"/>
              <a:t>Program</a:t>
            </a:r>
            <a:r>
              <a:rPr lang="cs-CZ" sz="2800" dirty="0" smtClean="0"/>
              <a:t>y</a:t>
            </a:r>
            <a:endParaRPr lang="nl-BE" sz="4400" dirty="0"/>
          </a:p>
          <a:p>
            <a:pPr marL="342900" indent="-342900" defTabSz="762000">
              <a:buFontTx/>
              <a:buNone/>
            </a:pPr>
            <a:r>
              <a:rPr lang="cs-CZ" sz="2800" dirty="0" smtClean="0"/>
              <a:t> - </a:t>
            </a:r>
            <a:r>
              <a:rPr lang="cs-CZ" sz="2000" dirty="0" smtClean="0"/>
              <a:t>směrnice </a:t>
            </a:r>
            <a:r>
              <a:rPr lang="nl-BE" sz="2000" dirty="0" smtClean="0"/>
              <a:t>SEA</a:t>
            </a:r>
            <a:r>
              <a:rPr lang="cs-CZ" sz="2000" dirty="0" smtClean="0"/>
              <a:t>, NATURA 2000</a:t>
            </a:r>
            <a:r>
              <a:rPr lang="nl-BE" sz="2000" dirty="0" smtClean="0"/>
              <a:t> </a:t>
            </a:r>
            <a:endParaRPr lang="nl-BE" sz="4400" dirty="0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2124075" y="4508971"/>
            <a:ext cx="58674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buFontTx/>
              <a:buNone/>
            </a:pPr>
            <a:r>
              <a:rPr lang="cs-CZ" sz="3200" dirty="0" smtClean="0"/>
              <a:t>Záměry – </a:t>
            </a:r>
            <a:r>
              <a:rPr lang="cs-CZ" sz="2800" dirty="0" smtClean="0"/>
              <a:t>směrnice EIA, NATURA 2000</a:t>
            </a:r>
            <a:endParaRPr lang="nl-BE" sz="4400" dirty="0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3348038" y="2996084"/>
            <a:ext cx="2747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2195513" y="4293071"/>
            <a:ext cx="518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news.bbc.co.uk/olmedia/1000000/images/_1003618_nuclear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2857500" cy="1714500"/>
          </a:xfrm>
          <a:prstGeom prst="rect">
            <a:avLst/>
          </a:prstGeom>
          <a:noFill/>
        </p:spPr>
      </p:pic>
      <p:pic>
        <p:nvPicPr>
          <p:cNvPr id="62472" name="Picture 8" descr="http://i.ytimg.com/vi/bbrBjbd-69k/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268760"/>
            <a:ext cx="4572000" cy="3429001"/>
          </a:xfrm>
          <a:prstGeom prst="rect">
            <a:avLst/>
          </a:prstGeom>
          <a:noFill/>
        </p:spPr>
      </p:pic>
      <p:pic>
        <p:nvPicPr>
          <p:cNvPr id="62474" name="Picture 10" descr="http://news.bbc.co.uk/olmedia/1005000/images/_1009599_czech_republic_new15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484784"/>
            <a:ext cx="2004814" cy="2405777"/>
          </a:xfrm>
          <a:prstGeom prst="rect">
            <a:avLst/>
          </a:prstGeom>
          <a:noFill/>
        </p:spPr>
      </p:pic>
      <p:pic>
        <p:nvPicPr>
          <p:cNvPr id="10" name="Picture 2" descr="F:\DATA\grafika\pruh 5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http://imgs.idnes.cz/zahranicni/A001102_HAS_WULL2_VELKA_V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221088"/>
            <a:ext cx="3333750" cy="222885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Jaderná elektrárna Temelín (EIA)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637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Prunéřov</a:t>
            </a:r>
            <a:r>
              <a:rPr lang="cs-CZ" sz="4000" b="1" dirty="0" smtClean="0"/>
              <a:t> II</a:t>
            </a:r>
            <a:endParaRPr lang="cs-CZ" sz="4000" b="1" dirty="0"/>
          </a:p>
        </p:txBody>
      </p:sp>
      <p:pic>
        <p:nvPicPr>
          <p:cNvPr id="61444" name="Picture 4" descr="http://s.wsj.net/media/Micronesia_Prague_Jan_4_E_201001150854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188" y="1094746"/>
            <a:ext cx="4326506" cy="28803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1774" y="4293096"/>
            <a:ext cx="8425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2008 </a:t>
            </a:r>
            <a:r>
              <a:rPr lang="cs-CZ" dirty="0" smtClean="0"/>
              <a:t>	Zahájena </a:t>
            </a:r>
            <a:r>
              <a:rPr lang="cs-CZ" dirty="0"/>
              <a:t>EIA k projektu rozšíření existující elektrárny </a:t>
            </a:r>
            <a:r>
              <a:rPr lang="cs-CZ" dirty="0" err="1"/>
              <a:t>Prunéřov</a:t>
            </a:r>
            <a:r>
              <a:rPr lang="cs-CZ" dirty="0"/>
              <a:t> </a:t>
            </a:r>
            <a:r>
              <a:rPr lang="cs-CZ" dirty="0" smtClean="0"/>
              <a:t>II</a:t>
            </a:r>
          </a:p>
          <a:p>
            <a:r>
              <a:rPr lang="cs-CZ" dirty="0" smtClean="0"/>
              <a:t>	Žádný </a:t>
            </a:r>
            <a:r>
              <a:rPr lang="cs-CZ" dirty="0"/>
              <a:t>stát potenciálně ovlivněný projektem nebyl </a:t>
            </a:r>
            <a:r>
              <a:rPr lang="cs-CZ" dirty="0" smtClean="0"/>
              <a:t>obeznámen</a:t>
            </a:r>
          </a:p>
          <a:p>
            <a:r>
              <a:rPr lang="cs-CZ" dirty="0" smtClean="0"/>
              <a:t>2009 	Federální </a:t>
            </a:r>
            <a:r>
              <a:rPr lang="cs-CZ" dirty="0"/>
              <a:t>stát </a:t>
            </a:r>
            <a:r>
              <a:rPr lang="cs-CZ" dirty="0" smtClean="0"/>
              <a:t>Mikronésie </a:t>
            </a:r>
            <a:r>
              <a:rPr lang="cs-CZ" dirty="0"/>
              <a:t>požádal o zahájení </a:t>
            </a:r>
            <a:r>
              <a:rPr lang="cs-CZ" dirty="0" smtClean="0"/>
              <a:t>mezistátní EIA</a:t>
            </a:r>
          </a:p>
          <a:p>
            <a:r>
              <a:rPr lang="cs-CZ" dirty="0"/>
              <a:t>2010 </a:t>
            </a:r>
            <a:r>
              <a:rPr lang="cs-CZ" dirty="0" smtClean="0"/>
              <a:t> 	rezignace </a:t>
            </a:r>
            <a:r>
              <a:rPr lang="cs-CZ" dirty="0"/>
              <a:t>ministra Dusíka a jmenování Ruth </a:t>
            </a:r>
            <a:r>
              <a:rPr lang="cs-CZ" dirty="0" err="1"/>
              <a:t>Bízkové</a:t>
            </a:r>
            <a:r>
              <a:rPr lang="cs-CZ" dirty="0"/>
              <a:t> do funkce </a:t>
            </a:r>
            <a:endParaRPr lang="cs-CZ" dirty="0" smtClean="0"/>
          </a:p>
          <a:p>
            <a:r>
              <a:rPr lang="cs-CZ" dirty="0" smtClean="0"/>
              <a:t>	Vydání </a:t>
            </a:r>
            <a:r>
              <a:rPr lang="cs-CZ" dirty="0"/>
              <a:t>kladného stanoviska </a:t>
            </a:r>
            <a:endParaRPr lang="cs-CZ" dirty="0" smtClean="0"/>
          </a:p>
          <a:p>
            <a:r>
              <a:rPr lang="cs-CZ" dirty="0" smtClean="0"/>
              <a:t>	</a:t>
            </a:r>
            <a:r>
              <a:rPr lang="cs-CZ" dirty="0" err="1" smtClean="0"/>
              <a:t>ČEZu</a:t>
            </a:r>
            <a:r>
              <a:rPr lang="cs-CZ" dirty="0" smtClean="0"/>
              <a:t> </a:t>
            </a:r>
            <a:r>
              <a:rPr lang="cs-CZ" dirty="0"/>
              <a:t>byla uložena kompenzační opatření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VÃ½sledek obrÃ¡zku pro mikronÃ©s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2" y="1216333"/>
            <a:ext cx="4255646" cy="28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EIA/SEA</a:t>
            </a:r>
            <a:endParaRPr lang="cs-CZ" sz="4000" b="1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078160" y="3129208"/>
            <a:ext cx="72009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67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cs-CZ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741985" y="5432670"/>
            <a:ext cx="4535487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29999"/>
                </a:srgbClr>
              </a:gs>
              <a:gs pos="100000">
                <a:schemeClr val="folHlink">
                  <a:alpha val="65999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005135" y="5073895"/>
            <a:ext cx="4535487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25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81397" y="3345108"/>
            <a:ext cx="61093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dirty="0"/>
              <a:t>						</a:t>
            </a:r>
            <a:r>
              <a:rPr lang="cs-CZ" altLang="cs-CZ" dirty="0" smtClean="0"/>
              <a:t>Jak</a:t>
            </a:r>
            <a:endParaRPr lang="en-US" altLang="cs-CZ" dirty="0"/>
          </a:p>
          <a:p>
            <a:r>
              <a:rPr lang="en-US" altLang="cs-CZ" dirty="0"/>
              <a:t>				</a:t>
            </a:r>
            <a:r>
              <a:rPr lang="cs-CZ" altLang="cs-CZ" dirty="0" smtClean="0"/>
              <a:t>Kde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 smtClean="0"/>
              <a:t>Zda</a:t>
            </a:r>
            <a:endParaRPr lang="en-US" altLang="cs-CZ" dirty="0"/>
          </a:p>
          <a:p>
            <a:r>
              <a:rPr lang="cs-CZ" altLang="cs-CZ" dirty="0" smtClean="0"/>
              <a:t>Proč</a:t>
            </a:r>
            <a:endParaRPr lang="en-US" altLang="cs-CZ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118472" y="3129208"/>
            <a:ext cx="1223963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157660" y="3129208"/>
            <a:ext cx="1223962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318247" y="3129208"/>
            <a:ext cx="1223963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13197" y="2192583"/>
            <a:ext cx="3159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 smtClean="0"/>
              <a:t>Politiky – Plány - Programy</a:t>
            </a:r>
            <a:endParaRPr lang="en-US" altLang="cs-CZ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686672" y="2697408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 smtClean="0"/>
              <a:t>Záměry</a:t>
            </a:r>
            <a:endParaRPr lang="en-US" altLang="cs-CZ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18022" y="528979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>
                <a:solidFill>
                  <a:srgbClr val="006600"/>
                </a:solidFill>
              </a:rPr>
              <a:t>SEA</a:t>
            </a:r>
          </a:p>
        </p:txBody>
      </p:sp>
      <p:pic>
        <p:nvPicPr>
          <p:cNvPr id="22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613647" y="572159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>
                <a:solidFill>
                  <a:srgbClr val="16BA6C"/>
                </a:solidFill>
              </a:rPr>
              <a:t>EIA</a:t>
            </a:r>
          </a:p>
        </p:txBody>
      </p:sp>
      <p:cxnSp>
        <p:nvCxnSpPr>
          <p:cNvPr id="19" name="AutoShape 20"/>
          <p:cNvCxnSpPr>
            <a:cxnSpLocks noChangeShapeType="1"/>
            <a:stCxn id="13" idx="0"/>
            <a:endCxn id="13" idx="1"/>
          </p:cNvCxnSpPr>
          <p:nvPr/>
        </p:nvCxnSpPr>
        <p:spPr bwMode="auto">
          <a:xfrm>
            <a:off x="2157660" y="3129208"/>
            <a:ext cx="1223962" cy="1655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1005135" y="1976683"/>
            <a:ext cx="4535487" cy="144462"/>
          </a:xfrm>
          <a:prstGeom prst="leftRightArrow">
            <a:avLst>
              <a:gd name="adj1" fmla="val 50000"/>
              <a:gd name="adj2" fmla="val 627914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25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3813422" y="2552945"/>
            <a:ext cx="4535488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29999"/>
                </a:srgbClr>
              </a:gs>
              <a:gs pos="100000">
                <a:schemeClr val="folHlink">
                  <a:alpha val="65999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555921" y="82534"/>
            <a:ext cx="8229600" cy="1143000"/>
          </a:xfrm>
        </p:spPr>
        <p:txBody>
          <a:bodyPr/>
          <a:lstStyle/>
          <a:p>
            <a:r>
              <a:rPr lang="cs-CZ" dirty="0" smtClean="0"/>
              <a:t>EIA/SEA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1259633" y="4072672"/>
            <a:ext cx="7670380" cy="2596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6481265" y="4535055"/>
            <a:ext cx="2304256" cy="19862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4123516" y="4526869"/>
            <a:ext cx="2304256" cy="19862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1771480" y="4529347"/>
            <a:ext cx="2304256" cy="19862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1174019"/>
            <a:ext cx="7670381" cy="27028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EIA/SEA</a:t>
            </a:r>
            <a:endParaRPr lang="cs-CZ" sz="4000" b="1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94028" y="2836339"/>
            <a:ext cx="37240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 smtClean="0"/>
              <a:t>Koncepce (plán nebo program)</a:t>
            </a:r>
            <a:endParaRPr lang="en-US" altLang="cs-CZ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072707" y="5180188"/>
            <a:ext cx="2304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200" dirty="0" smtClean="0"/>
              <a:t>Záměr (stavba, činnost)</a:t>
            </a:r>
            <a:endParaRPr lang="en-US" altLang="cs-CZ" sz="12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878758" y="2160239"/>
            <a:ext cx="4754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 dirty="0" smtClean="0">
                <a:solidFill>
                  <a:srgbClr val="006600"/>
                </a:solidFill>
              </a:rPr>
              <a:t>SEA</a:t>
            </a:r>
            <a:r>
              <a:rPr lang="cs-CZ" altLang="cs-CZ" sz="2400" dirty="0" smtClean="0">
                <a:solidFill>
                  <a:srgbClr val="006600"/>
                </a:solidFill>
              </a:rPr>
              <a:t> – stanovisko pro koncepci</a:t>
            </a:r>
            <a:endParaRPr lang="en-US" altLang="cs-CZ" sz="2400" dirty="0">
              <a:solidFill>
                <a:srgbClr val="0066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53540" y="4048831"/>
            <a:ext cx="6925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 dirty="0" smtClean="0">
                <a:solidFill>
                  <a:srgbClr val="16BA6C"/>
                </a:solidFill>
              </a:rPr>
              <a:t>EIA</a:t>
            </a:r>
            <a:r>
              <a:rPr lang="cs-CZ" altLang="cs-CZ" sz="2400" dirty="0" smtClean="0">
                <a:solidFill>
                  <a:srgbClr val="16BA6C"/>
                </a:solidFill>
              </a:rPr>
              <a:t> – závazné stanovisko pro navazující řízení</a:t>
            </a:r>
            <a:endParaRPr lang="en-US" altLang="cs-CZ" sz="2400" dirty="0">
              <a:solidFill>
                <a:srgbClr val="16BA6C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19385" y="231379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PLÁNOVÁNÍ</a:t>
            </a:r>
            <a:endParaRPr lang="cs-CZ" sz="1600" b="1" dirty="0"/>
          </a:p>
        </p:txBody>
      </p:sp>
      <p:pic>
        <p:nvPicPr>
          <p:cNvPr id="4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9661" y="523690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POVOLOVÁNÍ</a:t>
            </a:r>
            <a:endParaRPr lang="cs-CZ" sz="1400" b="1" dirty="0"/>
          </a:p>
        </p:txBody>
      </p:sp>
      <p:sp>
        <p:nvSpPr>
          <p:cNvPr id="5" name="Oblouk 4"/>
          <p:cNvSpPr/>
          <p:nvPr/>
        </p:nvSpPr>
        <p:spPr>
          <a:xfrm>
            <a:off x="1907704" y="2647075"/>
            <a:ext cx="6480720" cy="1396831"/>
          </a:xfrm>
          <a:prstGeom prst="arc">
            <a:avLst>
              <a:gd name="adj1" fmla="val 10766267"/>
              <a:gd name="adj2" fmla="val 0"/>
            </a:avLst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/>
          <p:cNvSpPr/>
          <p:nvPr/>
        </p:nvSpPr>
        <p:spPr>
          <a:xfrm>
            <a:off x="1917873" y="4845405"/>
            <a:ext cx="2088232" cy="1161583"/>
          </a:xfrm>
          <a:prstGeom prst="arc">
            <a:avLst>
              <a:gd name="adj1" fmla="val 10766267"/>
              <a:gd name="adj2" fmla="val 0"/>
            </a:avLst>
          </a:prstGeom>
          <a:ln w="762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/>
          <p:cNvSpPr/>
          <p:nvPr/>
        </p:nvSpPr>
        <p:spPr>
          <a:xfrm>
            <a:off x="4211960" y="4845405"/>
            <a:ext cx="2088232" cy="1161583"/>
          </a:xfrm>
          <a:prstGeom prst="arc">
            <a:avLst>
              <a:gd name="adj1" fmla="val 10766267"/>
              <a:gd name="adj2" fmla="val 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/>
          <p:nvPr/>
        </p:nvSpPr>
        <p:spPr>
          <a:xfrm>
            <a:off x="6510774" y="4848455"/>
            <a:ext cx="2088232" cy="1161583"/>
          </a:xfrm>
          <a:prstGeom prst="arc">
            <a:avLst>
              <a:gd name="adj1" fmla="val 10766267"/>
              <a:gd name="adj2" fmla="val 0"/>
            </a:avLst>
          </a:prstGeom>
          <a:ln w="762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283968" y="5194567"/>
            <a:ext cx="2304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200" dirty="0" smtClean="0"/>
              <a:t>Záměr (stavba, činnost)</a:t>
            </a:r>
            <a:endParaRPr lang="en-US" altLang="cs-CZ" sz="1200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625758" y="5230171"/>
            <a:ext cx="2304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200" dirty="0" smtClean="0"/>
              <a:t>Záměr (stavba, činnost)</a:t>
            </a:r>
            <a:endParaRPr lang="en-US" altLang="cs-CZ" sz="1200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031708" y="4513442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dirty="0">
                <a:solidFill>
                  <a:srgbClr val="16BA6C"/>
                </a:solidFill>
              </a:rPr>
              <a:t>EIA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291837" y="4513388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600" dirty="0">
                <a:solidFill>
                  <a:srgbClr val="16BA6C"/>
                </a:solidFill>
              </a:rPr>
              <a:t>EIA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660154" y="4526869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600" dirty="0">
                <a:solidFill>
                  <a:srgbClr val="16BA6C"/>
                </a:solidFill>
              </a:rPr>
              <a:t>EIA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80696" y="5788767"/>
            <a:ext cx="637903" cy="46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604255" y="5792874"/>
            <a:ext cx="637903" cy="46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355469" y="5786758"/>
            <a:ext cx="637903" cy="46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4966159" y="5755764"/>
            <a:ext cx="637903" cy="46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917873" y="5785980"/>
            <a:ext cx="709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ÚŘ        IPPC       SŘ                           </a:t>
            </a:r>
            <a:r>
              <a:rPr lang="cs-CZ" b="1" dirty="0" err="1" smtClean="0"/>
              <a:t>SŘ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604255" y="3876917"/>
            <a:ext cx="0" cy="166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4989041" y="3905683"/>
            <a:ext cx="0" cy="166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7524328" y="3905683"/>
            <a:ext cx="0" cy="166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921" y="82534"/>
            <a:ext cx="8229600" cy="1143000"/>
          </a:xfrm>
        </p:spPr>
        <p:txBody>
          <a:bodyPr/>
          <a:lstStyle/>
          <a:p>
            <a:r>
              <a:rPr lang="cs-CZ" dirty="0" smtClean="0"/>
              <a:t>EIA/SEA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7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65</a:t>
            </a:fld>
            <a:endParaRPr lang="en-GB"/>
          </a:p>
        </p:txBody>
      </p:sp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16052"/>
            <a:ext cx="7848600" cy="838200"/>
          </a:xfrm>
        </p:spPr>
        <p:txBody>
          <a:bodyPr/>
          <a:lstStyle/>
          <a:p>
            <a:pPr defTabSz="762000"/>
            <a:r>
              <a:rPr lang="cs-CZ" b="1" dirty="0" smtClean="0"/>
              <a:t>České právo</a:t>
            </a:r>
            <a:endParaRPr lang="nl-BE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2209" y="1415169"/>
            <a:ext cx="8568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Zákon </a:t>
            </a:r>
            <a:r>
              <a:rPr lang="cs-CZ" b="1" dirty="0"/>
              <a:t>č. 100/2001 Sb., o posuzování vlivů na životní </a:t>
            </a:r>
            <a:r>
              <a:rPr lang="cs-CZ" b="1" dirty="0" smtClean="0"/>
              <a:t>prostředí</a:t>
            </a:r>
          </a:p>
          <a:p>
            <a:r>
              <a:rPr lang="cs-CZ" dirty="0" smtClean="0"/>
              <a:t>	(provádí směrnice EIA a SEA a upravuje i proces posuzování vlivů na oblasti 	NATURA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vyhl.č</a:t>
            </a:r>
            <a:r>
              <a:rPr lang="cs-CZ" dirty="0"/>
              <a:t>. 457/2001 Sb., o odborné způsobilosti a úpravě některých dalších otázek souvisejících s posuzováním vlivů na životní prostředí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vyhl.č</a:t>
            </a:r>
            <a:r>
              <a:rPr lang="cs-CZ" dirty="0"/>
              <a:t>. 353/2004 Sb., kterou se stanoví bližší podmínky osvědčení o odborné způsobilosti pro oblast posuzování vlivů na veřejné zdraví, postup při jejich ověřování a postup při udělování a odnímání </a:t>
            </a:r>
            <a:r>
              <a:rPr lang="cs-CZ" dirty="0" smtClean="0"/>
              <a:t>osvědčení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Zákon č</a:t>
            </a:r>
            <a:r>
              <a:rPr lang="cs-CZ" b="1" dirty="0"/>
              <a:t>. 183/2006 Sb., o územním plánování a stavebním </a:t>
            </a:r>
            <a:r>
              <a:rPr lang="cs-CZ" b="1" dirty="0" smtClean="0"/>
              <a:t>řádu (stavební zákon)</a:t>
            </a:r>
          </a:p>
          <a:p>
            <a:r>
              <a:rPr lang="cs-CZ" dirty="0" smtClean="0"/>
              <a:t>	(specifická úprava dílčích aspektů EIA, 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Zákon č</a:t>
            </a:r>
            <a:r>
              <a:rPr lang="cs-CZ" b="1" dirty="0"/>
              <a:t>. 114/1992 Sb., o ochraně přírody a krajiny </a:t>
            </a:r>
            <a:r>
              <a:rPr lang="cs-CZ" b="1" dirty="0" smtClean="0"/>
              <a:t>(ZOPK)</a:t>
            </a:r>
          </a:p>
          <a:p>
            <a:r>
              <a:rPr lang="cs-CZ" dirty="0" smtClean="0"/>
              <a:t>	(ochrana NATURA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Zákon </a:t>
            </a:r>
            <a:r>
              <a:rPr lang="cs-CZ" dirty="0"/>
              <a:t>č. 17/1992 Sb., o životním prostředí </a:t>
            </a:r>
            <a:endParaRPr lang="cs-CZ" dirty="0" smtClean="0"/>
          </a:p>
          <a:p>
            <a:r>
              <a:rPr lang="cs-CZ" b="1" dirty="0" smtClean="0"/>
              <a:t>	</a:t>
            </a:r>
            <a:r>
              <a:rPr lang="cs-CZ" dirty="0" smtClean="0"/>
              <a:t>(zásady)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65375" y="4291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Principy posuzování vlivů na životní prostředí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361404"/>
            <a:ext cx="842493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Zásada výběru aktivit podléhajících posuzování vlivů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taxativní vyjmenování předmětných aktivit podléhajících posouzení,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předběžné hodnocení jednotlivých záměrů či koncepcí.</a:t>
            </a:r>
            <a:endParaRPr lang="cs-CZ" altLang="cs-CZ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Zásada </a:t>
            </a:r>
            <a:r>
              <a:rPr lang="cs-CZ" sz="2800" b="1" dirty="0" smtClean="0"/>
              <a:t>komplexnosti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Zásada alternativního </a:t>
            </a:r>
            <a:r>
              <a:rPr lang="cs-CZ" sz="2800" b="1" dirty="0" smtClean="0"/>
              <a:t>řešení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Zásada </a:t>
            </a:r>
            <a:r>
              <a:rPr lang="cs-CZ" sz="2800" b="1" dirty="0" smtClean="0"/>
              <a:t>včasnosti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Zásada účasti </a:t>
            </a:r>
            <a:r>
              <a:rPr lang="cs-CZ" sz="2800" b="1" dirty="0" smtClean="0"/>
              <a:t>odborníků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Zásada účasti </a:t>
            </a:r>
            <a:r>
              <a:rPr lang="cs-CZ" sz="2800" b="1" dirty="0" smtClean="0"/>
              <a:t>veřejnosti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Zásada odborné kontroly neboli </a:t>
            </a:r>
            <a:r>
              <a:rPr lang="cs-CZ" sz="2800" b="1" dirty="0" err="1" smtClean="0"/>
              <a:t>dvoustupňovitosti</a:t>
            </a:r>
            <a:endParaRPr lang="cs-C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Zásada transparentnosti a spolupráce</a:t>
            </a:r>
            <a:endParaRPr lang="en-US" altLang="cs-CZ" sz="2800" b="1" i="1" dirty="0"/>
          </a:p>
        </p:txBody>
      </p:sp>
    </p:spTree>
    <p:extLst>
      <p:ext uri="{BB962C8B-B14F-4D97-AF65-F5344CB8AC3E}">
        <p14:creationId xmlns:p14="http://schemas.microsoft.com/office/powerpoint/2010/main" val="28830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23" y="262382"/>
            <a:ext cx="8229190" cy="60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Zjišťovací řízení x EIA/SEA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289792" y="1526547"/>
            <a:ext cx="873636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/>
              <a:t>Účel zjišťovacího řízení, </a:t>
            </a:r>
            <a:r>
              <a:rPr lang="cs-CZ" altLang="cs-CZ" sz="2400" b="1" dirty="0" smtClean="0"/>
              <a:t>které se někdy označuje jako tzv</a:t>
            </a:r>
            <a:r>
              <a:rPr lang="cs-CZ" altLang="cs-CZ" sz="2400" b="1" dirty="0"/>
              <a:t>. „malá EIA</a:t>
            </a:r>
            <a:r>
              <a:rPr lang="cs-CZ" altLang="cs-CZ" sz="2400" b="1" dirty="0" smtClean="0"/>
              <a:t>“ nebo „malá SEA“, </a:t>
            </a:r>
            <a:r>
              <a:rPr lang="cs-CZ" altLang="cs-CZ" sz="2400" b="1" dirty="0"/>
              <a:t>je dvojí</a:t>
            </a:r>
            <a:r>
              <a:rPr lang="cs-CZ" altLang="cs-CZ" sz="2400" b="1" dirty="0" smtClean="0"/>
              <a:t>:</a:t>
            </a:r>
          </a:p>
          <a:p>
            <a:r>
              <a:rPr lang="cs-CZ" altLang="cs-CZ" sz="2400" b="1" i="1" dirty="0" smtClean="0"/>
              <a:t> </a:t>
            </a:r>
          </a:p>
          <a:p>
            <a:r>
              <a:rPr lang="cs-CZ" altLang="cs-CZ" sz="2400" i="1" dirty="0" smtClean="0"/>
              <a:t>• </a:t>
            </a:r>
            <a:r>
              <a:rPr lang="cs-CZ" altLang="cs-CZ" sz="2400" i="1" dirty="0"/>
              <a:t>určit, </a:t>
            </a:r>
            <a:r>
              <a:rPr lang="cs-CZ" altLang="cs-CZ" sz="2400" b="1" i="1" dirty="0"/>
              <a:t>zda</a:t>
            </a:r>
            <a:r>
              <a:rPr lang="cs-CZ" altLang="cs-CZ" sz="2400" i="1" dirty="0"/>
              <a:t> záměr bude nebo nebude předmětem posuzování, </a:t>
            </a:r>
            <a:endParaRPr lang="cs-CZ" altLang="cs-CZ" sz="2400" i="1" dirty="0" smtClean="0"/>
          </a:p>
          <a:p>
            <a:pPr algn="just"/>
            <a:r>
              <a:rPr lang="cs-CZ" altLang="cs-CZ" sz="2400" i="1" dirty="0" smtClean="0"/>
              <a:t>• </a:t>
            </a:r>
            <a:r>
              <a:rPr lang="cs-CZ" altLang="cs-CZ" sz="2400" i="1" dirty="0"/>
              <a:t>určit </a:t>
            </a:r>
            <a:r>
              <a:rPr lang="cs-CZ" altLang="cs-CZ" sz="2400" b="1" i="1" dirty="0"/>
              <a:t>rozsah</a:t>
            </a:r>
            <a:r>
              <a:rPr lang="cs-CZ" altLang="cs-CZ" sz="2400" i="1" dirty="0"/>
              <a:t> posouzení vlivů záměru s ohledem na jeho povahu či specifické faktory životního prostředí </a:t>
            </a:r>
            <a:r>
              <a:rPr lang="cs-CZ" altLang="cs-CZ" sz="2400" i="1" dirty="0" smtClean="0"/>
              <a:t>apod.</a:t>
            </a:r>
          </a:p>
          <a:p>
            <a:pPr algn="just"/>
            <a:endParaRPr lang="cs-CZ" altLang="cs-CZ" sz="2400" i="1" dirty="0"/>
          </a:p>
          <a:p>
            <a:pPr algn="just"/>
            <a:r>
              <a:rPr lang="cs-CZ" altLang="cs-CZ" sz="2400" i="1" dirty="0" smtClean="0"/>
              <a:t>Ve </a:t>
            </a:r>
            <a:r>
              <a:rPr lang="cs-CZ" altLang="cs-CZ" sz="2400" i="1" dirty="0"/>
              <a:t>zjišťovacím řízení tak dochází k upřesnění informací, které je vhodné uvést do dokumentace vlivů záměru. Vyhodnocení, zda záměr bude posuzovány v procesu EIA, bývá také označován anglickým termínem </a:t>
            </a:r>
            <a:r>
              <a:rPr lang="cs-CZ" altLang="cs-CZ" sz="2400" b="1" i="1" dirty="0" err="1">
                <a:solidFill>
                  <a:schemeClr val="accent5"/>
                </a:solidFill>
              </a:rPr>
              <a:t>screening</a:t>
            </a:r>
            <a:r>
              <a:rPr lang="cs-CZ" altLang="cs-CZ" sz="2400" i="1" dirty="0"/>
              <a:t> . V případě, že je v rámci </a:t>
            </a:r>
            <a:r>
              <a:rPr lang="cs-CZ" altLang="cs-CZ" sz="2400" i="1" dirty="0" err="1"/>
              <a:t>screeningu</a:t>
            </a:r>
            <a:r>
              <a:rPr lang="cs-CZ" altLang="cs-CZ" sz="2400" i="1" dirty="0"/>
              <a:t> zjištěno, že záměr má být posouzen, přistoupí se k tzv. </a:t>
            </a:r>
            <a:r>
              <a:rPr lang="cs-CZ" altLang="cs-CZ" sz="2400" b="1" i="1" dirty="0" err="1">
                <a:solidFill>
                  <a:schemeClr val="accent5"/>
                </a:solidFill>
              </a:rPr>
              <a:t>scopingu</a:t>
            </a:r>
            <a:r>
              <a:rPr lang="cs-CZ" altLang="cs-CZ" sz="2400" i="1" dirty="0"/>
              <a:t> , tedy ke stanovení rozsahu informací k doplnění.</a:t>
            </a:r>
            <a:endParaRPr lang="cs-CZ" alt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Co se posuzuje?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289792" y="1526547"/>
            <a:ext cx="87363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i="1" dirty="0" smtClean="0"/>
              <a:t>§ 2:</a:t>
            </a:r>
          </a:p>
          <a:p>
            <a:pPr algn="just"/>
            <a:r>
              <a:rPr lang="cs-CZ" altLang="cs-CZ" sz="2400" b="1" i="1" dirty="0" smtClean="0"/>
              <a:t>Posuzují </a:t>
            </a:r>
            <a:r>
              <a:rPr lang="cs-CZ" altLang="cs-CZ" sz="2400" b="1" i="1" dirty="0"/>
              <a:t>se vlivy na obyvatelstvo a veřejné zdraví a vlivy na životní prostředí, zahrnující vlivy na </a:t>
            </a:r>
            <a:r>
              <a:rPr lang="cs-CZ" altLang="cs-CZ" sz="2400" b="1" i="1" dirty="0">
                <a:solidFill>
                  <a:schemeClr val="accent3"/>
                </a:solidFill>
              </a:rPr>
              <a:t>živočichy a rostliny, ekosystémy, biologickou rozmanitost, půdu, vodu, ovzduší, klima a krajinu, přírodní zdroje</a:t>
            </a:r>
            <a:r>
              <a:rPr lang="cs-CZ" altLang="cs-CZ" sz="2400" b="1" i="1" dirty="0"/>
              <a:t>, </a:t>
            </a:r>
            <a:r>
              <a:rPr lang="cs-CZ" altLang="cs-CZ" sz="2400" b="1" i="1" dirty="0">
                <a:solidFill>
                  <a:schemeClr val="accent6"/>
                </a:solidFill>
              </a:rPr>
              <a:t>hmotný majetek a kulturní dědictví</a:t>
            </a:r>
            <a:r>
              <a:rPr lang="cs-CZ" altLang="cs-CZ" sz="2400" b="1" i="1" dirty="0"/>
              <a:t>, vymezené zvláštními právními </a:t>
            </a:r>
            <a:r>
              <a:rPr lang="cs-CZ" altLang="cs-CZ" sz="2400" b="1" i="1" dirty="0" smtClean="0"/>
              <a:t>předpisy </a:t>
            </a:r>
            <a:r>
              <a:rPr lang="cs-CZ" altLang="cs-CZ" sz="2400" b="1" i="1" dirty="0"/>
              <a:t>a na </a:t>
            </a:r>
            <a:r>
              <a:rPr lang="cs-CZ" altLang="cs-CZ" sz="2400" b="1" i="1" dirty="0">
                <a:solidFill>
                  <a:schemeClr val="accent5"/>
                </a:solidFill>
              </a:rPr>
              <a:t>jejich vzájemné působení a souvislosti</a:t>
            </a:r>
            <a:r>
              <a:rPr lang="cs-CZ" altLang="cs-CZ" sz="2400" b="1" i="1" dirty="0"/>
              <a:t>. Vlivy na biologickou rozmanitost se posuzují se zvláštním zřetelem na evropsky významné druhy, ptáky a evropská </a:t>
            </a:r>
            <a:r>
              <a:rPr lang="cs-CZ" altLang="cs-CZ" sz="2400" b="1" i="1" dirty="0" smtClean="0"/>
              <a:t>stanoviště</a:t>
            </a:r>
          </a:p>
          <a:p>
            <a:pPr algn="just"/>
            <a:endParaRPr lang="cs-CZ" altLang="cs-CZ" sz="2400" b="1" i="1" dirty="0">
              <a:solidFill>
                <a:srgbClr val="FF0000"/>
              </a:solidFill>
            </a:endParaRPr>
          </a:p>
          <a:p>
            <a:pPr algn="just"/>
            <a:r>
              <a:rPr lang="cs-CZ" altLang="cs-CZ" sz="2400" b="1" i="1" dirty="0" smtClean="0">
                <a:solidFill>
                  <a:srgbClr val="FF0000"/>
                </a:solidFill>
              </a:rPr>
              <a:t>§ 5 odst. 3 (EIA):</a:t>
            </a:r>
          </a:p>
          <a:p>
            <a:pPr algn="just"/>
            <a:r>
              <a:rPr lang="cs-CZ" altLang="cs-CZ" sz="1600" b="1" i="1" dirty="0" smtClean="0"/>
              <a:t>Při </a:t>
            </a:r>
            <a:r>
              <a:rPr lang="cs-CZ" altLang="cs-CZ" sz="1600" b="1" i="1" dirty="0"/>
              <a:t>posuzování záměru se hodnotí vlivy na životní prostředí </a:t>
            </a:r>
            <a:r>
              <a:rPr lang="cs-CZ" altLang="cs-CZ" sz="1600" b="1" i="1" dirty="0">
                <a:solidFill>
                  <a:schemeClr val="accent6"/>
                </a:solidFill>
              </a:rPr>
              <a:t>při jeho přípravě, provádění, provozování i jeho případné ukončení, popřípadě důsledky jeho likvidace a dále sanace nebo rekultivace území</a:t>
            </a:r>
            <a:r>
              <a:rPr lang="cs-CZ" altLang="cs-CZ" sz="1600" b="1" i="1" dirty="0"/>
              <a:t>, pokud povinnost sanace nebo rekultivace stanoví zvláštní právní předpis. Posuzují se vlivy související s běžným provozováním záměru i vlivy vyplývající ze zranitelnosti záměru vůči závažným nehodám nebo katastrofám, které jsou pro daný záměr relevantní.</a:t>
            </a:r>
          </a:p>
        </p:txBody>
      </p:sp>
    </p:spTree>
    <p:extLst>
      <p:ext uri="{BB962C8B-B14F-4D97-AF65-F5344CB8AC3E}">
        <p14:creationId xmlns:p14="http://schemas.microsoft.com/office/powerpoint/2010/main" val="259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7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9632" y="764704"/>
            <a:ext cx="2161968" cy="40583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1412776"/>
            <a:ext cx="2104246" cy="433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ÚP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40616" y="1170538"/>
            <a:ext cx="43147" cy="242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se šipkou 78"/>
          <p:cNvCxnSpPr/>
          <p:nvPr/>
        </p:nvCxnSpPr>
        <p:spPr>
          <a:xfrm>
            <a:off x="3598434" y="1011146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552979" y="1604849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164144" y="8181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OOP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164144" y="140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OOP</a:t>
            </a:r>
            <a:endParaRPr lang="cs-CZ" sz="1600" b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259632" y="188640"/>
            <a:ext cx="2101906" cy="3485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PÚR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57" name="AutoShape 18"/>
          <p:cNvCxnSpPr>
            <a:cxnSpLocks noChangeShapeType="1"/>
            <a:stCxn id="56" idx="2"/>
          </p:cNvCxnSpPr>
          <p:nvPr/>
        </p:nvCxnSpPr>
        <p:spPr bwMode="auto">
          <a:xfrm>
            <a:off x="2310585" y="53721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5364088" y="14847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accent2"/>
                </a:solidFill>
              </a:rPr>
              <a:t>Fáze: územní plánování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067944" y="639633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accent2"/>
                </a:solidFill>
              </a:rPr>
              <a:t>Fáze: umísťování a povolování stavby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Vlivy na životní prostředí</a:t>
            </a:r>
            <a:endParaRPr lang="cs-CZ" sz="4000" b="1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57200" y="1360032"/>
            <a:ext cx="8736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i="1" dirty="0" smtClean="0"/>
              <a:t>Charakteristika předpokládaných vlivů záměru na obyvatelstvo a životní prostředí a hodnocení jejich velikosti a významnosti</a:t>
            </a:r>
          </a:p>
          <a:p>
            <a:endParaRPr lang="en-US" altLang="cs-CZ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obyvatelstvo a veřejné zdraví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ovzduší a klima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hlukovou situaci </a:t>
            </a:r>
            <a:r>
              <a:rPr lang="cs-CZ" altLang="cs-CZ" sz="2400" i="1" dirty="0" smtClean="0"/>
              <a:t>a event. další fyzikální a biologické charakteristiky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povrchové a podzemní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půdu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horninové prostředí a přírodní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biologickou rozmanitost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krajinu a její ekologické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 smtClean="0"/>
              <a:t>Vlivy na </a:t>
            </a:r>
            <a:r>
              <a:rPr lang="cs-CZ" altLang="cs-CZ" sz="2400" b="1" i="1" dirty="0" smtClean="0">
                <a:solidFill>
                  <a:srgbClr val="FF0000"/>
                </a:solidFill>
              </a:rPr>
              <a:t>hmotný majetek a kulturní </a:t>
            </a:r>
            <a:r>
              <a:rPr lang="cs-CZ" altLang="cs-CZ" sz="2400" b="1" i="1" dirty="0">
                <a:solidFill>
                  <a:srgbClr val="FF0000"/>
                </a:solidFill>
              </a:rPr>
              <a:t>dědictví včetně architektonických a archeologických aspektů</a:t>
            </a:r>
          </a:p>
        </p:txBody>
      </p:sp>
    </p:spTree>
    <p:extLst>
      <p:ext uri="{BB962C8B-B14F-4D97-AF65-F5344CB8AC3E}">
        <p14:creationId xmlns:p14="http://schemas.microsoft.com/office/powerpoint/2010/main" val="36830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39752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6137263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http://brno.idnes.cz/avion-pristavba-brno-ikea-zvetseni-dum-/</a:t>
            </a:r>
            <a:r>
              <a:rPr lang="cs-CZ" sz="1200" dirty="0" smtClean="0">
                <a:hlinkClick r:id="rId4"/>
              </a:rPr>
              <a:t>brno-zpravy.aspx?c=A161003_145845_brno-zpravy_mav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618943"/>
            <a:ext cx="73533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538435"/>
            <a:ext cx="7239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chemeClr val="accent2"/>
                </a:solidFill>
              </a:rPr>
              <a:t>Zákon č. 100/2001 Sb., o posuzování vlivů na životní prostředí</a:t>
            </a:r>
            <a:endParaRPr lang="cs-CZ" sz="2100" b="1" dirty="0">
              <a:solidFill>
                <a:schemeClr val="accent2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60093" y="1116090"/>
            <a:ext cx="6395758" cy="47224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Úvodní ustanovení (§ 1 – 3)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1460093" y="1713015"/>
            <a:ext cx="6395758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záměru na životní </a:t>
            </a:r>
            <a:r>
              <a:rPr lang="cs-CZ" b="1" dirty="0" smtClean="0"/>
              <a:t>prostředí (§ 4 – 10)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1460093" y="2299283"/>
            <a:ext cx="6395758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</a:t>
            </a:r>
            <a:r>
              <a:rPr lang="cs-CZ" b="1" dirty="0" smtClean="0"/>
              <a:t>koncepce </a:t>
            </a:r>
            <a:r>
              <a:rPr lang="cs-CZ" b="1" dirty="0"/>
              <a:t>na životní </a:t>
            </a:r>
            <a:r>
              <a:rPr lang="cs-CZ" b="1" dirty="0" smtClean="0"/>
              <a:t>prostředí (§ 10a – 10i)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1452111" y="2900727"/>
            <a:ext cx="6395549" cy="575131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Posuzování vlivů na životní prostředí přesahujících hranice české republiky (§ 11 – 14b)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1481817" y="3577173"/>
            <a:ext cx="6395758" cy="47224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Ustanovení společná a přechodná (§ 15 – 24)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340698" y="4128990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1 – seznam záměrů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340698" y="4674196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2 – kritéria pro zjišťovací řízení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340698" y="5213192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3 – náležitosti oznámení</a:t>
            </a:r>
            <a:endParaRPr lang="cs-CZ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347594" y="5764293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3a – oznámení podlimitního záměru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340698" y="6303751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4 – náležitosti dokumentace</a:t>
            </a:r>
            <a:endParaRPr lang="cs-CZ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4566320" y="4131333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5 – náležitosti posudku</a:t>
            </a:r>
            <a:endParaRPr lang="cs-CZ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4570894" y="4684707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6 – náležitosti stanoviska</a:t>
            </a:r>
            <a:endParaRPr lang="cs-CZ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4566320" y="5225090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7 – náležitosti oznámení</a:t>
            </a:r>
            <a:endParaRPr lang="cs-CZ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4582344" y="5769936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8 kritéria pro zjišťovací řízení</a:t>
            </a:r>
            <a:endParaRPr lang="cs-CZ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4582324" y="6327868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Příloha č. 9 – náležitosti vyhodnocení koncepce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38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743000" y="354246"/>
            <a:ext cx="70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Naturové</a:t>
            </a:r>
            <a:r>
              <a:rPr lang="cs-CZ" sz="3600" b="1" dirty="0" smtClean="0"/>
              <a:t> hodnocení (posuzování)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7512" y="1758284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Koncepce nebo </a:t>
            </a:r>
            <a:r>
              <a:rPr lang="cs-CZ" sz="2000" b="1" dirty="0"/>
              <a:t>záměr</a:t>
            </a:r>
            <a:r>
              <a:rPr lang="cs-CZ" sz="2000" dirty="0"/>
              <a:t>, který může </a:t>
            </a:r>
            <a:r>
              <a:rPr lang="cs-CZ" sz="2000" dirty="0" smtClean="0"/>
              <a:t>samostatně nebo </a:t>
            </a:r>
            <a:r>
              <a:rPr lang="cs-CZ" sz="2000" dirty="0"/>
              <a:t>ve spojení s jinými významně ovlivnit příznivý </a:t>
            </a:r>
            <a:r>
              <a:rPr lang="cs-CZ" sz="2000" dirty="0" smtClean="0"/>
              <a:t>stav předmětu </a:t>
            </a:r>
            <a:r>
              <a:rPr lang="cs-CZ" sz="2000" b="1" dirty="0"/>
              <a:t>ochrany nebo celistvost </a:t>
            </a:r>
            <a:r>
              <a:rPr lang="cs-CZ" sz="2000" b="1" dirty="0" smtClean="0"/>
              <a:t>NATURA 2000</a:t>
            </a:r>
            <a:r>
              <a:rPr lang="cs-CZ" sz="2000" dirty="0" smtClean="0"/>
              <a:t> (EVL </a:t>
            </a:r>
            <a:r>
              <a:rPr lang="cs-CZ" sz="2000" dirty="0"/>
              <a:t>nebo </a:t>
            </a:r>
            <a:r>
              <a:rPr lang="cs-CZ" sz="2000" dirty="0" smtClean="0"/>
              <a:t>ptačí oblast), </a:t>
            </a:r>
            <a:r>
              <a:rPr lang="cs-CZ" sz="2000" dirty="0"/>
              <a:t>podléhá hodnocení </a:t>
            </a:r>
            <a:r>
              <a:rPr lang="cs-CZ" sz="2000" dirty="0" smtClean="0"/>
              <a:t>vlivů na </a:t>
            </a:r>
            <a:r>
              <a:rPr lang="cs-CZ" sz="2000" dirty="0"/>
              <a:t>toto </a:t>
            </a:r>
            <a:r>
              <a:rPr lang="cs-CZ" sz="2000" dirty="0" smtClean="0"/>
              <a:t>území</a:t>
            </a:r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orgán </a:t>
            </a:r>
            <a:r>
              <a:rPr lang="cs-CZ" sz="2000" dirty="0"/>
              <a:t>ochrany přírody posuzuje, zda může mít </a:t>
            </a:r>
            <a:r>
              <a:rPr lang="cs-CZ" sz="2000" dirty="0" smtClean="0"/>
              <a:t>významný vliv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nevyloučí-li </a:t>
            </a:r>
            <a:r>
              <a:rPr lang="cs-CZ" sz="2000" dirty="0"/>
              <a:t>vliv, musí být daná koncepce nebo </a:t>
            </a:r>
            <a:r>
              <a:rPr lang="cs-CZ" sz="2000" dirty="0" smtClean="0"/>
              <a:t>záměr předmětem posouzení,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nelze-li </a:t>
            </a:r>
            <a:r>
              <a:rPr lang="cs-CZ" sz="2000" dirty="0"/>
              <a:t>vyloučit negativní vliv, musí předkladatel </a:t>
            </a:r>
            <a:r>
              <a:rPr lang="cs-CZ" sz="2000" dirty="0" smtClean="0"/>
              <a:t>zpracovat varianty </a:t>
            </a:r>
            <a:r>
              <a:rPr lang="cs-CZ" sz="2000" dirty="0"/>
              <a:t>řešení, jejichž cílem je negativní vliv na území </a:t>
            </a:r>
            <a:r>
              <a:rPr lang="cs-CZ" sz="2000" dirty="0" smtClean="0"/>
              <a:t>vyloučit nebo </a:t>
            </a:r>
            <a:r>
              <a:rPr lang="cs-CZ" sz="2000" dirty="0"/>
              <a:t>v případě, že vyloučení není možné, alespoň </a:t>
            </a:r>
            <a:r>
              <a:rPr lang="cs-CZ" sz="2000" dirty="0" smtClean="0"/>
              <a:t>zmírnit</a:t>
            </a:r>
          </a:p>
          <a:p>
            <a:endParaRPr lang="cs-CZ" sz="2000" dirty="0" smtClean="0"/>
          </a:p>
          <a:p>
            <a:r>
              <a:rPr lang="cs-CZ" sz="2000" b="1" dirty="0" smtClean="0"/>
              <a:t>Postupuje se podle </a:t>
            </a:r>
            <a:r>
              <a:rPr lang="cs-CZ" sz="2000" b="1" dirty="0"/>
              <a:t>zákona o </a:t>
            </a:r>
            <a:r>
              <a:rPr lang="cs-CZ" sz="2000" b="1" dirty="0" smtClean="0"/>
              <a:t>EIA (§ 45h a násl. </a:t>
            </a:r>
            <a:r>
              <a:rPr lang="cs-CZ" sz="2000" b="1" dirty="0"/>
              <a:t>zákona </a:t>
            </a:r>
            <a:r>
              <a:rPr lang="cs-CZ" sz="2000" b="1" dirty="0" smtClean="0"/>
              <a:t>č. 114/1992 Sb., o </a:t>
            </a:r>
            <a:r>
              <a:rPr lang="cs-CZ" sz="2000" b="1" dirty="0"/>
              <a:t>ochraně přírody a </a:t>
            </a:r>
            <a:r>
              <a:rPr lang="cs-CZ" sz="2000" b="1" dirty="0" smtClean="0"/>
              <a:t>krajiny)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9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Naturové</a:t>
            </a:r>
            <a:r>
              <a:rPr lang="cs-CZ" sz="4000" b="1" dirty="0" smtClean="0"/>
              <a:t> hodnocení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1115616" y="3266035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Orgán ochrany přírody vydá odůvodněné stanovisko do 30 dnů ode dne doručení žádosti.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5616" y="1729768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OCHRANA NATURA 2000</a:t>
            </a:r>
          </a:p>
          <a:p>
            <a:pPr algn="ctr"/>
            <a:r>
              <a:rPr lang="cs-CZ" dirty="0" smtClean="0"/>
              <a:t>Povinnost předložit záměr nebo koncepci orgánu ochrany přírody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5576" y="1117700"/>
            <a:ext cx="3456384" cy="4107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zákon č. 114/1992 Sb.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247576" y="1117700"/>
            <a:ext cx="3456384" cy="4107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zákon č. 100/2001 Sb.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4657972" y="1216333"/>
            <a:ext cx="63216" cy="5237003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8" idx="2"/>
            <a:endCxn id="4" idx="0"/>
          </p:cNvCxnSpPr>
          <p:nvPr/>
        </p:nvCxnSpPr>
        <p:spPr>
          <a:xfrm>
            <a:off x="2483768" y="2953904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419872" y="4490171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691680" y="4490171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7215" y="4799191"/>
            <a:ext cx="1329512" cy="30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Vyloučí vliv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946266" y="4799191"/>
            <a:ext cx="1466659" cy="30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Nevyloučí vliv</a:t>
            </a:r>
            <a:endParaRPr lang="cs-CZ" dirty="0"/>
          </a:p>
        </p:txBody>
      </p:sp>
      <p:sp>
        <p:nvSpPr>
          <p:cNvPr id="13" name="Šipka ohnutá nahoru 12"/>
          <p:cNvSpPr/>
          <p:nvPr/>
        </p:nvSpPr>
        <p:spPr>
          <a:xfrm>
            <a:off x="4565134" y="4214188"/>
            <a:ext cx="955240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121520" y="2990052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Posouzení záměru nebo koncepce procesem dle ZEIA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19672" y="234888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SEA – předmět a postup posuzování</a:t>
            </a:r>
            <a:endParaRPr lang="cs-CZ" sz="4000" b="1" dirty="0"/>
          </a:p>
        </p:txBody>
      </p:sp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Které koncepce (SEA)?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98558"/>
            <a:ext cx="75608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§10a + příloha zákona EIA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Vždy</a:t>
            </a:r>
            <a:r>
              <a:rPr lang="cs-CZ" sz="2400" b="1" dirty="0"/>
              <a:t>, </a:t>
            </a:r>
            <a:r>
              <a:rPr lang="cs-CZ" sz="2400" dirty="0"/>
              <a:t>pokud 1) </a:t>
            </a:r>
            <a:r>
              <a:rPr lang="cs-CZ" sz="2400" b="1" dirty="0"/>
              <a:t>stanoví rámec </a:t>
            </a:r>
            <a:r>
              <a:rPr lang="cs-CZ" sz="2400" dirty="0"/>
              <a:t>pro budoucí povolení záměrů, 2) </a:t>
            </a:r>
            <a:r>
              <a:rPr lang="cs-CZ" sz="2400" b="1" dirty="0"/>
              <a:t>z oblasti </a:t>
            </a:r>
            <a:r>
              <a:rPr lang="cs-CZ" sz="2400" dirty="0">
                <a:solidFill>
                  <a:schemeClr val="accent5"/>
                </a:solidFill>
              </a:rPr>
              <a:t>zemědělství, lesního hospodářství, myslivosti, rybářství, nakládání s povrchovými nebo podzemními vodami, energetiky, průmyslu, dopravy, odpadového hospodářství, telekomunikací, cestovního ruchu, územního plánování, regionálního rozvoje a životního prostředí včetně ochrany přírody</a:t>
            </a:r>
          </a:p>
          <a:p>
            <a:r>
              <a:rPr lang="cs-CZ" sz="2400" dirty="0"/>
              <a:t>	a/nebo spolufinancované z EU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Zjišťovací řízení, pokud </a:t>
            </a:r>
            <a:r>
              <a:rPr lang="cs-CZ" sz="2400" dirty="0" smtClean="0"/>
              <a:t>pro</a:t>
            </a:r>
            <a:r>
              <a:rPr lang="cs-CZ" sz="2400" dirty="0"/>
              <a:t> území jedné nebo více obcí, </a:t>
            </a:r>
            <a:r>
              <a:rPr lang="cs-CZ" sz="2400" b="1" dirty="0" smtClean="0"/>
              <a:t>a </a:t>
            </a:r>
            <a:r>
              <a:rPr lang="cs-CZ" sz="2400" b="1" dirty="0"/>
              <a:t>řeší využití území místního významu + změny </a:t>
            </a:r>
            <a:r>
              <a:rPr lang="cs-CZ" sz="2400" b="1" dirty="0" smtClean="0"/>
              <a:t>koncepcí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Ne</a:t>
            </a:r>
            <a:r>
              <a:rPr lang="cs-CZ" sz="2400" dirty="0"/>
              <a:t>:</a:t>
            </a:r>
          </a:p>
          <a:p>
            <a:r>
              <a:rPr lang="cs-CZ" sz="2000" dirty="0"/>
              <a:t>Pouze obrana státu, mimořádné události, finanční a  rozpočtové, </a:t>
            </a:r>
            <a:r>
              <a:rPr lang="pl-PL" sz="2000" dirty="0"/>
              <a:t>koncepce „privátní“ – např. strategie </a:t>
            </a:r>
            <a:r>
              <a:rPr lang="pl-PL" sz="2000" dirty="0" smtClean="0"/>
              <a:t>rozvoje</a:t>
            </a:r>
            <a:r>
              <a:rPr lang="pl-PL" sz="2000" dirty="0"/>
              <a:t>	podniku</a:t>
            </a:r>
            <a:endParaRPr lang="cs-CZ" sz="2000" dirty="0"/>
          </a:p>
          <a:p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821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65440" y="1151324"/>
            <a:ext cx="3042946" cy="1891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4075" y="1266489"/>
            <a:ext cx="2872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VYJMENOVANÁ </a:t>
            </a:r>
          </a:p>
          <a:p>
            <a:pPr algn="ctr"/>
            <a:r>
              <a:rPr lang="cs-CZ" sz="1600" b="1" dirty="0" smtClean="0"/>
              <a:t>OBLAST</a:t>
            </a:r>
          </a:p>
          <a:p>
            <a:pPr algn="ctr"/>
            <a:r>
              <a:rPr lang="en-US" sz="1600" b="1" dirty="0" smtClean="0"/>
              <a:t>+</a:t>
            </a:r>
          </a:p>
          <a:p>
            <a:pPr algn="ctr"/>
            <a:r>
              <a:rPr lang="en-US" sz="1600" b="1" dirty="0" smtClean="0"/>
              <a:t>R</a:t>
            </a:r>
            <a:r>
              <a:rPr lang="cs-CZ" sz="1600" b="1" dirty="0" smtClean="0"/>
              <a:t>ÁMEC PRO ZÁMĚR V PŘ. I</a:t>
            </a:r>
          </a:p>
          <a:p>
            <a:pPr algn="ctr"/>
            <a:r>
              <a:rPr lang="cs-CZ" sz="1600" b="1" dirty="0" smtClean="0"/>
              <a:t>+</a:t>
            </a:r>
          </a:p>
          <a:p>
            <a:pPr algn="ctr"/>
            <a:r>
              <a:rPr lang="cs-CZ" sz="1600" b="1" dirty="0" smtClean="0"/>
              <a:t>stanoví </a:t>
            </a:r>
            <a:r>
              <a:rPr lang="cs-CZ" sz="1600" b="1" dirty="0"/>
              <a:t>využití území </a:t>
            </a:r>
            <a:r>
              <a:rPr lang="cs-CZ" sz="1600" b="1" dirty="0" smtClean="0"/>
              <a:t>nadmístního </a:t>
            </a:r>
            <a:r>
              <a:rPr lang="cs-CZ" sz="1600" b="1" dirty="0"/>
              <a:t>významu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8532" y="3171774"/>
            <a:ext cx="2998990" cy="132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5833842" y="3872416"/>
            <a:ext cx="905510" cy="201652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7264261" y="2066835"/>
            <a:ext cx="1628219" cy="201562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7286588" y="4710441"/>
            <a:ext cx="1710881" cy="66179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3305529" y="2231664"/>
            <a:ext cx="3867181" cy="2311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869274" y="4481385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accent6"/>
                </a:solidFill>
              </a:rPr>
              <a:t>ZŘ</a:t>
            </a:r>
            <a:endParaRPr lang="cs-CZ" sz="4400" dirty="0">
              <a:solidFill>
                <a:schemeClr val="accent6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452406" y="2923649"/>
            <a:ext cx="16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SAMOTNÉ POSOUZENÍ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374628" y="4908196"/>
            <a:ext cx="151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NEPOSUZUJE 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938836" y="1143549"/>
            <a:ext cx="24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STANOVISKO K NÁVRHU KONCEPCE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576116" y="20302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Které koncepce (SEA)?</a:t>
            </a:r>
            <a:endParaRPr lang="cs-CZ" sz="4000" b="1" dirty="0"/>
          </a:p>
        </p:txBody>
      </p:sp>
      <p:sp>
        <p:nvSpPr>
          <p:cNvPr id="47" name="Šipka doprava 46"/>
          <p:cNvSpPr/>
          <p:nvPr/>
        </p:nvSpPr>
        <p:spPr>
          <a:xfrm>
            <a:off x="6766433" y="3872416"/>
            <a:ext cx="497827" cy="2100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/>
          <p:cNvSpPr/>
          <p:nvPr/>
        </p:nvSpPr>
        <p:spPr>
          <a:xfrm>
            <a:off x="6779911" y="4972600"/>
            <a:ext cx="497827" cy="2100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68922" y="5182647"/>
            <a:ext cx="390459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407414" y="4629960"/>
            <a:ext cx="2946998" cy="423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50"/>
          <p:cNvSpPr/>
          <p:nvPr/>
        </p:nvSpPr>
        <p:spPr>
          <a:xfrm>
            <a:off x="3442822" y="4735033"/>
            <a:ext cx="2283666" cy="2132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562856" y="5962948"/>
            <a:ext cx="298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PÚR </a:t>
            </a:r>
            <a:r>
              <a:rPr lang="en-US" sz="2000" b="1" dirty="0" smtClean="0"/>
              <a:t>+</a:t>
            </a:r>
            <a:r>
              <a:rPr lang="cs-CZ" sz="2000" b="1" dirty="0" smtClean="0"/>
              <a:t> ÚZEMNĚPL. DOK. (zákon EIA + </a:t>
            </a:r>
            <a:r>
              <a:rPr lang="cs-CZ" sz="2000" b="1" dirty="0" err="1" smtClean="0"/>
              <a:t>StavZ</a:t>
            </a:r>
            <a:r>
              <a:rPr lang="cs-CZ" sz="2000" b="1" dirty="0" smtClean="0"/>
              <a:t>) </a:t>
            </a:r>
            <a:endParaRPr lang="cs-CZ" sz="2000" b="1" dirty="0"/>
          </a:p>
        </p:txBody>
      </p:sp>
      <p:sp>
        <p:nvSpPr>
          <p:cNvPr id="53" name="Zaoblený obdélník 52"/>
          <p:cNvSpPr/>
          <p:nvPr/>
        </p:nvSpPr>
        <p:spPr>
          <a:xfrm>
            <a:off x="358532" y="5921694"/>
            <a:ext cx="2946998" cy="759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prava 55"/>
          <p:cNvSpPr/>
          <p:nvPr/>
        </p:nvSpPr>
        <p:spPr>
          <a:xfrm>
            <a:off x="3357522" y="6249163"/>
            <a:ext cx="2476320" cy="19447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63524" y="6045145"/>
            <a:ext cx="30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Obdobná pravidla (ZÚR, ÚP – stanovisko MŽP/KÚ, zda je třeba posouzení, součást </a:t>
            </a:r>
            <a:r>
              <a:rPr lang="cs-CZ" sz="1200" b="1" dirty="0"/>
              <a:t>tzv. vyhodnocení vlivů na udržitelný rozvoj </a:t>
            </a:r>
            <a:r>
              <a:rPr lang="cs-CZ" sz="1200" b="1" dirty="0" smtClean="0"/>
              <a:t>území)</a:t>
            </a:r>
            <a:endParaRPr lang="cs-CZ" sz="1200" b="1" dirty="0"/>
          </a:p>
        </p:txBody>
      </p:sp>
      <p:sp>
        <p:nvSpPr>
          <p:cNvPr id="35" name="Šipka doprava 34"/>
          <p:cNvSpPr/>
          <p:nvPr/>
        </p:nvSpPr>
        <p:spPr>
          <a:xfrm>
            <a:off x="3440172" y="3975830"/>
            <a:ext cx="2283666" cy="2132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62856" y="3329123"/>
            <a:ext cx="2653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Koncepce jako výše, u </a:t>
            </a:r>
            <a:r>
              <a:rPr lang="cs-CZ" sz="1400" b="1" dirty="0"/>
              <a:t>nichž je dotčené území tvořeno územním obvodem jedné nebo několika obcí, které stanoví využití území místního </a:t>
            </a:r>
            <a:r>
              <a:rPr lang="cs-CZ" sz="1400" b="1" dirty="0" smtClean="0"/>
              <a:t>významu</a:t>
            </a:r>
            <a:endParaRPr lang="cs-CZ" sz="14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467544" y="4700196"/>
            <a:ext cx="279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Změny koncepcí výše uvedených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7425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Které koncepce (SEA)?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4252" y="756397"/>
            <a:ext cx="75608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Dopravní </a:t>
            </a:r>
            <a:r>
              <a:rPr lang="cs-CZ" sz="2400" dirty="0"/>
              <a:t>politika ČR a krajské dopravní koncepce, </a:t>
            </a:r>
            <a:endParaRPr lang="cs-CZ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Plány </a:t>
            </a:r>
            <a:r>
              <a:rPr lang="cs-CZ" sz="2400" dirty="0"/>
              <a:t>odpadového hospodářství – pro ČR a pro jednotlivé </a:t>
            </a:r>
            <a:r>
              <a:rPr lang="cs-CZ" sz="2400" dirty="0" smtClean="0"/>
              <a:t>kraje,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Národní </a:t>
            </a:r>
            <a:r>
              <a:rPr lang="cs-CZ" sz="2400" dirty="0"/>
              <a:t>rozvojový plán </a:t>
            </a:r>
            <a:r>
              <a:rPr lang="cs-CZ" sz="2400" dirty="0" smtClean="0"/>
              <a:t>ČR,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Státní </a:t>
            </a:r>
            <a:r>
              <a:rPr lang="cs-CZ" sz="2400" dirty="0"/>
              <a:t>energetická koncepce a krajské energetické koncepce</a:t>
            </a:r>
            <a:r>
              <a:rPr lang="cs-CZ" sz="24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Programy </a:t>
            </a:r>
            <a:r>
              <a:rPr lang="cs-CZ" sz="2400" dirty="0"/>
              <a:t>rozvoje krajů a </a:t>
            </a:r>
            <a:r>
              <a:rPr lang="cs-CZ" sz="2400" dirty="0" smtClean="0"/>
              <a:t>měst,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Krajské </a:t>
            </a:r>
            <a:r>
              <a:rPr lang="cs-CZ" sz="2400" dirty="0"/>
              <a:t>koncepce ochrany </a:t>
            </a:r>
            <a:r>
              <a:rPr lang="cs-CZ" sz="2400" dirty="0" smtClean="0"/>
              <a:t>přírody,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ZÚR, ÚP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- </a:t>
            </a:r>
            <a:r>
              <a:rPr lang="cs-CZ" sz="2400" b="1" dirty="0" smtClean="0">
                <a:solidFill>
                  <a:schemeClr val="accent5"/>
                </a:solidFill>
              </a:rPr>
              <a:t>na názvu nezáleží, jde o obsah!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Ministerstvo životního prostředí</a:t>
            </a:r>
            <a:r>
              <a:rPr lang="cs-CZ" sz="2000" dirty="0"/>
              <a:t> (odbor posuzování vlivů na životní prostředí a IPPC) pro národní a krajské </a:t>
            </a:r>
            <a:r>
              <a:rPr lang="cs-CZ" sz="2000" dirty="0" smtClean="0"/>
              <a:t>koncepce</a:t>
            </a:r>
            <a:endParaRPr lang="cs-CZ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Krajské </a:t>
            </a:r>
            <a:r>
              <a:rPr lang="cs-CZ" sz="2000" b="1" dirty="0"/>
              <a:t>úřady</a:t>
            </a:r>
            <a:r>
              <a:rPr lang="cs-CZ" sz="2000" dirty="0"/>
              <a:t> jednotlivých krajů pro koncepce zpracovávané pro menší území než území kraje – např. územní plán obce</a:t>
            </a:r>
          </a:p>
        </p:txBody>
      </p:sp>
    </p:spTree>
    <p:extLst>
      <p:ext uri="{BB962C8B-B14F-4D97-AF65-F5344CB8AC3E}">
        <p14:creationId xmlns:p14="http://schemas.microsoft.com/office/powerpoint/2010/main" val="39709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79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9632" y="764704"/>
            <a:ext cx="2161968" cy="40583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31640" y="1412776"/>
            <a:ext cx="2104246" cy="433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ÚP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40616" y="1170538"/>
            <a:ext cx="43147" cy="242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" y="638132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se šipkou 78"/>
          <p:cNvCxnSpPr/>
          <p:nvPr/>
        </p:nvCxnSpPr>
        <p:spPr>
          <a:xfrm>
            <a:off x="3598434" y="1011146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552979" y="1604849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164144" y="8181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OOP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164144" y="140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OOP</a:t>
            </a:r>
            <a:endParaRPr lang="cs-CZ" sz="1600" b="1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18429" y="608657"/>
            <a:ext cx="617457" cy="545465"/>
          </a:xfrm>
          <a:prstGeom prst="rect">
            <a:avLst/>
          </a:prstGeom>
          <a:ln>
            <a:prstDash val="solid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SEA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22459" y="1310185"/>
            <a:ext cx="587309" cy="535592"/>
          </a:xfrm>
          <a:prstGeom prst="rect">
            <a:avLst/>
          </a:prstGeom>
          <a:ln>
            <a:prstDash val="sysDash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SEA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98674" y="3232702"/>
            <a:ext cx="1853749" cy="48587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Územní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70527" y="4064924"/>
            <a:ext cx="2075188" cy="45898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Stavební řízení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2525" y="4788382"/>
            <a:ext cx="2403307" cy="182809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Zkušební provoz </a:t>
            </a:r>
            <a:endParaRPr lang="cs-CZ" sz="12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Změna </a:t>
            </a:r>
            <a:r>
              <a:rPr lang="cs-CZ" sz="1200" dirty="0">
                <a:latin typeface="Verdana" pitchFamily="34" charset="0"/>
              </a:rPr>
              <a:t>stavby před jejím dokončením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Kolaudační </a:t>
            </a:r>
            <a:r>
              <a:rPr lang="cs-CZ" sz="1200" dirty="0" smtClean="0">
                <a:latin typeface="Verdana" pitchFamily="34" charset="0"/>
              </a:rPr>
              <a:t>souhlas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Kolaudační řízení </a:t>
            </a:r>
            <a:endParaRPr lang="cs-CZ" sz="1200" dirty="0">
              <a:latin typeface="Verdan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89014" y="4808361"/>
            <a:ext cx="1186019" cy="545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IPPC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2525" y="2522973"/>
            <a:ext cx="1842595" cy="545465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 smtClean="0">
                <a:latin typeface="Verdana" pitchFamily="34" charset="0"/>
              </a:rPr>
              <a:t>EIA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9" name="Přímá spojnice se šipkou 77"/>
          <p:cNvCxnSpPr/>
          <p:nvPr/>
        </p:nvCxnSpPr>
        <p:spPr>
          <a:xfrm>
            <a:off x="3297878" y="343030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81"/>
          <p:cNvCxnSpPr/>
          <p:nvPr/>
        </p:nvCxnSpPr>
        <p:spPr>
          <a:xfrm>
            <a:off x="3486400" y="415376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811287" y="32600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2" name="AutoShape 18"/>
          <p:cNvCxnSpPr>
            <a:cxnSpLocks noChangeShapeType="1"/>
          </p:cNvCxnSpPr>
          <p:nvPr/>
        </p:nvCxnSpPr>
        <p:spPr bwMode="auto">
          <a:xfrm>
            <a:off x="2268554" y="310482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2275112" y="3725775"/>
            <a:ext cx="0" cy="3391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"/>
          <p:cNvCxnSpPr>
            <a:cxnSpLocks noChangeShapeType="1"/>
          </p:cNvCxnSpPr>
          <p:nvPr/>
        </p:nvCxnSpPr>
        <p:spPr bwMode="auto">
          <a:xfrm flipH="1">
            <a:off x="2268554" y="4523905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3954354" y="3941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26" name="Přímá spojnice se šipkou 66"/>
          <p:cNvCxnSpPr/>
          <p:nvPr/>
        </p:nvCxnSpPr>
        <p:spPr>
          <a:xfrm>
            <a:off x="3652710" y="5888481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28774" y="57444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JÚ</a:t>
            </a:r>
            <a:endParaRPr lang="cs-CZ" b="1" dirty="0"/>
          </a:p>
        </p:txBody>
      </p:sp>
      <p:cxnSp>
        <p:nvCxnSpPr>
          <p:cNvPr id="29" name="Přímá spojnice se šipkou 68"/>
          <p:cNvCxnSpPr/>
          <p:nvPr/>
        </p:nvCxnSpPr>
        <p:spPr>
          <a:xfrm>
            <a:off x="3634623" y="513728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194408" y="49363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2" name="Přímá spojnice se šipkou 70"/>
          <p:cNvCxnSpPr/>
          <p:nvPr/>
        </p:nvCxnSpPr>
        <p:spPr>
          <a:xfrm>
            <a:off x="36527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12495" y="52554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4" name="Přímá spojnice se šipkou 72"/>
          <p:cNvCxnSpPr/>
          <p:nvPr/>
        </p:nvCxnSpPr>
        <p:spPr>
          <a:xfrm>
            <a:off x="3596981" y="6161465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84758" y="60324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cxnSp>
        <p:nvCxnSpPr>
          <p:cNvPr id="36" name="Přímá spojnice se šipkou 17"/>
          <p:cNvCxnSpPr/>
          <p:nvPr/>
        </p:nvCxnSpPr>
        <p:spPr>
          <a:xfrm>
            <a:off x="6317006" y="3872257"/>
            <a:ext cx="587792" cy="0"/>
          </a:xfrm>
          <a:prstGeom prst="straightConnector1">
            <a:avLst/>
          </a:prstGeom>
          <a:ln w="28575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965078" y="36562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R/ZS/S</a:t>
            </a:r>
            <a:endParaRPr lang="cs-CZ" b="1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20862" y="3656233"/>
            <a:ext cx="1343295" cy="2230639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200" dirty="0" smtClean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 smtClean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200" dirty="0" err="1" smtClean="0">
                <a:latin typeface="Verdana" pitchFamily="34" charset="0"/>
              </a:rPr>
              <a:t>OvzdZ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OdpZ</a:t>
            </a:r>
            <a:r>
              <a:rPr lang="cs-CZ" sz="1200" dirty="0" smtClean="0">
                <a:latin typeface="Verdana" pitchFamily="34" charset="0"/>
              </a:rPr>
              <a:t>, </a:t>
            </a:r>
            <a:r>
              <a:rPr lang="cs-CZ" sz="1200" dirty="0" err="1" smtClean="0">
                <a:latin typeface="Verdana" pitchFamily="34" charset="0"/>
              </a:rPr>
              <a:t>Vodz</a:t>
            </a:r>
            <a:r>
              <a:rPr lang="cs-CZ" sz="1200" dirty="0" smtClean="0">
                <a:latin typeface="Verdana" pitchFamily="34" charset="0"/>
              </a:rPr>
              <a:t>, ZPF, </a:t>
            </a:r>
            <a:r>
              <a:rPr lang="cs-CZ" sz="1200" dirty="0" err="1" smtClean="0">
                <a:latin typeface="Verdana" pitchFamily="34" charset="0"/>
              </a:rPr>
              <a:t>LesZ</a:t>
            </a:r>
            <a:r>
              <a:rPr lang="cs-CZ" sz="1200" dirty="0" smtClean="0">
                <a:latin typeface="Verdana" pitchFamily="34" charset="0"/>
              </a:rPr>
              <a:t>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9" name="Zahnutá šipka doprava 38"/>
          <p:cNvSpPr/>
          <p:nvPr/>
        </p:nvSpPr>
        <p:spPr>
          <a:xfrm>
            <a:off x="772390" y="2720129"/>
            <a:ext cx="432048" cy="86409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0" name="Přímá spojnice se šipkou 81"/>
          <p:cNvCxnSpPr/>
          <p:nvPr/>
        </p:nvCxnSpPr>
        <p:spPr>
          <a:xfrm>
            <a:off x="7253110" y="5456433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ahnutá šipka doprava 40"/>
          <p:cNvSpPr/>
          <p:nvPr/>
        </p:nvSpPr>
        <p:spPr>
          <a:xfrm>
            <a:off x="268334" y="2792137"/>
            <a:ext cx="432048" cy="1656184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3" name="Přímá spojnice se šipkou 81"/>
          <p:cNvCxnSpPr/>
          <p:nvPr/>
        </p:nvCxnSpPr>
        <p:spPr>
          <a:xfrm>
            <a:off x="3364678" y="2792137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868734" y="26481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ZS</a:t>
            </a:r>
            <a:endParaRPr lang="cs-CZ" b="1" dirty="0"/>
          </a:p>
        </p:txBody>
      </p:sp>
      <p:sp>
        <p:nvSpPr>
          <p:cNvPr id="45" name="Zahnutá šipka doleva 44"/>
          <p:cNvSpPr/>
          <p:nvPr/>
        </p:nvSpPr>
        <p:spPr>
          <a:xfrm>
            <a:off x="7685158" y="2792137"/>
            <a:ext cx="504056" cy="2304256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6" name="Přímá spojnice se šipkou 33"/>
          <p:cNvCxnSpPr/>
          <p:nvPr/>
        </p:nvCxnSpPr>
        <p:spPr>
          <a:xfrm>
            <a:off x="3252423" y="2138314"/>
            <a:ext cx="4679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707904" y="1988840"/>
            <a:ext cx="31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(R - neposuzuje se)</a:t>
            </a:r>
            <a:endParaRPr lang="cs-CZ" sz="1600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31882" y="1991318"/>
            <a:ext cx="1773238" cy="293992"/>
          </a:xfrm>
          <a:prstGeom prst="rect">
            <a:avLst/>
          </a:prstGeom>
          <a:ln>
            <a:prstDash val="dashDot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Zjišťovací řízení?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147266" y="2249390"/>
            <a:ext cx="278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(JÚ)</a:t>
            </a:r>
            <a:endParaRPr lang="cs-CZ" sz="1100" b="1" dirty="0"/>
          </a:p>
        </p:txBody>
      </p:sp>
      <p:cxnSp>
        <p:nvCxnSpPr>
          <p:cNvPr id="50" name="AutoShape 18"/>
          <p:cNvCxnSpPr>
            <a:cxnSpLocks noChangeShapeType="1"/>
          </p:cNvCxnSpPr>
          <p:nvPr/>
        </p:nvCxnSpPr>
        <p:spPr bwMode="auto">
          <a:xfrm flipH="1">
            <a:off x="2134054" y="2288064"/>
            <a:ext cx="6558" cy="2831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259632" y="188640"/>
            <a:ext cx="2101906" cy="3485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ZÚR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57" name="AutoShape 18"/>
          <p:cNvCxnSpPr>
            <a:cxnSpLocks noChangeShapeType="1"/>
            <a:stCxn id="56" idx="2"/>
          </p:cNvCxnSpPr>
          <p:nvPr/>
        </p:nvCxnSpPr>
        <p:spPr bwMode="auto">
          <a:xfrm>
            <a:off x="2310585" y="537217"/>
            <a:ext cx="13116" cy="1702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758367" y="166872"/>
            <a:ext cx="617457" cy="353929"/>
          </a:xfrm>
          <a:prstGeom prst="rect">
            <a:avLst/>
          </a:prstGeom>
          <a:ln>
            <a:prstDash val="solid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Verdana" pitchFamily="34" charset="0"/>
              </a:rPr>
              <a:t>SEA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7740352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13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Osnova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887"/>
            <a:ext cx="8334375" cy="67532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2" y="47631"/>
            <a:ext cx="8954400" cy="61243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887" y="-338138"/>
            <a:ext cx="6372225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35696" y="507657"/>
            <a:ext cx="178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 smtClean="0"/>
              <a:t>PORTÁL SEA</a:t>
            </a:r>
            <a:r>
              <a:rPr lang="cs-CZ" sz="2400" b="1" cap="all" dirty="0"/>
              <a:t> 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portal.cenia.cz/eiasea/view/SEA100_koncepce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2" y="1287235"/>
            <a:ext cx="9132793" cy="41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Průběh EIA</a:t>
            </a:r>
            <a:endParaRPr lang="cs-CZ" sz="4000" b="1" dirty="0"/>
          </a:p>
        </p:txBody>
      </p:sp>
      <p:pic>
        <p:nvPicPr>
          <p:cNvPr id="1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27809" y="970944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Předkladatel </a:t>
            </a:r>
            <a:r>
              <a:rPr lang="cs-CZ" sz="2400" b="1" i="1" dirty="0" smtClean="0">
                <a:solidFill>
                  <a:srgbClr val="FF6600"/>
                </a:solidFill>
              </a:rPr>
              <a:t>oznámí </a:t>
            </a:r>
            <a:r>
              <a:rPr lang="cs-CZ" sz="2400" i="1" dirty="0" smtClean="0"/>
              <a:t>příslušnému úřadu</a:t>
            </a:r>
          </a:p>
          <a:p>
            <a:r>
              <a:rPr lang="cs-CZ" sz="2400" i="1" dirty="0" smtClean="0"/>
              <a:t>Úřad zveřejní základní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informace</a:t>
            </a:r>
            <a:r>
              <a:rPr lang="en-US" sz="2400" dirty="0" smtClean="0"/>
              <a:t> 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79512" y="970944"/>
            <a:ext cx="3672408" cy="4734889"/>
            <a:chOff x="340" y="1071"/>
            <a:chExt cx="1225" cy="2723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40" y="1071"/>
              <a:ext cx="1134" cy="42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Oznámení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40" y="1646"/>
              <a:ext cx="1134" cy="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Zjišťovací řízení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40" y="2141"/>
              <a:ext cx="1225" cy="5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SEA dokumentace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40" y="2797"/>
              <a:ext cx="1134" cy="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Návrh koncepce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40" y="3374"/>
              <a:ext cx="1134" cy="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Stanovisko</a:t>
              </a:r>
              <a:endParaRPr lang="en-US" sz="2000" b="1" dirty="0">
                <a:latin typeface="Verdana" pitchFamily="34" charset="0"/>
              </a:endParaRPr>
            </a:p>
          </p:txBody>
        </p:sp>
        <p:cxnSp>
          <p:nvCxnSpPr>
            <p:cNvPr id="21" name="AutoShape 11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>
              <a:off x="907" y="1498"/>
              <a:ext cx="0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2"/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907" y="2067"/>
              <a:ext cx="45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flipH="1">
              <a:off x="907" y="2642"/>
              <a:ext cx="4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4"/>
            <p:cNvCxnSpPr>
              <a:cxnSpLocks noChangeShapeType="1"/>
              <a:stCxn id="19" idx="2"/>
              <a:endCxn id="20" idx="0"/>
            </p:cNvCxnSpPr>
            <p:nvPr/>
          </p:nvCxnSpPr>
          <p:spPr bwMode="auto">
            <a:xfrm>
              <a:off x="907" y="3225"/>
              <a:ext cx="0" cy="1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492500" y="4294655"/>
            <a:ext cx="43195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56682" y="1834450"/>
            <a:ext cx="576064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i="1" dirty="0" smtClean="0"/>
              <a:t>Posuzované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cs-CZ" sz="2400" i="1" dirty="0" smtClean="0"/>
              <a:t> – rozsah dokumentace a posuzování. 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Ostatní</a:t>
            </a:r>
            <a:r>
              <a:rPr lang="cs-CZ" sz="2400" i="1" dirty="0" smtClean="0"/>
              <a:t>: ano</a:t>
            </a:r>
            <a:r>
              <a:rPr lang="en-US" sz="2400" i="1" dirty="0" smtClean="0"/>
              <a:t> </a:t>
            </a:r>
            <a:r>
              <a:rPr lang="en-US" sz="2400" dirty="0">
                <a:sym typeface="Wingdings" pitchFamily="2" charset="2"/>
              </a:rPr>
              <a:t> </a:t>
            </a:r>
            <a:r>
              <a:rPr lang="cs-CZ" sz="2400" b="1" dirty="0" smtClean="0">
                <a:sym typeface="Wingdings" pitchFamily="2" charset="2"/>
              </a:rPr>
              <a:t>SEA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en-US" sz="2400" b="1" dirty="0" smtClean="0">
                <a:sym typeface="Wingdings" pitchFamily="2" charset="2"/>
              </a:rPr>
              <a:t>n</a:t>
            </a:r>
            <a:r>
              <a:rPr lang="cs-CZ" sz="2400" b="1" dirty="0" smtClean="0">
                <a:sym typeface="Wingdings" pitchFamily="2" charset="2"/>
              </a:rPr>
              <a:t>e</a:t>
            </a:r>
            <a:r>
              <a:rPr lang="en-US" sz="2400" dirty="0" smtClean="0">
                <a:sym typeface="Wingdings" pitchFamily="2" charset="2"/>
              </a:rPr>
              <a:t> </a:t>
            </a:r>
            <a:r>
              <a:rPr lang="cs-CZ" sz="2400" dirty="0" smtClean="0">
                <a:sym typeface="Wingdings" pitchFamily="2" charset="2"/>
              </a:rPr>
              <a:t> důvody</a:t>
            </a:r>
            <a:endParaRPr lang="nl-BE" i="1" dirty="0"/>
          </a:p>
          <a:p>
            <a:endParaRPr lang="cs-CZ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703850" y="3244190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Předkladatel </a:t>
            </a:r>
            <a:r>
              <a:rPr lang="cs-CZ" sz="2400" b="1" i="1" dirty="0" smtClean="0">
                <a:solidFill>
                  <a:srgbClr val="FF6600"/>
                </a:solidFill>
              </a:rPr>
              <a:t>zpracuje </a:t>
            </a:r>
            <a:r>
              <a:rPr lang="cs-CZ" sz="2400" b="1" i="1" dirty="0" smtClean="0"/>
              <a:t>(autor. </a:t>
            </a:r>
            <a:r>
              <a:rPr lang="cs-CZ" sz="2400" b="1" i="1" dirty="0"/>
              <a:t>o</a:t>
            </a:r>
            <a:r>
              <a:rPr lang="cs-CZ" sz="2400" b="1" i="1" dirty="0" smtClean="0"/>
              <a:t>soba)</a:t>
            </a:r>
            <a:endParaRPr lang="cs-CZ" sz="2400" i="1" dirty="0" smtClean="0"/>
          </a:p>
          <a:p>
            <a:r>
              <a:rPr lang="cs-CZ" sz="2400" i="1" dirty="0" smtClean="0"/>
              <a:t>Úřad zveřejní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dokumentaci</a:t>
            </a:r>
            <a:r>
              <a:rPr lang="en-US" sz="2400" dirty="0" smtClean="0"/>
              <a:t> 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748000" y="4146248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D</a:t>
            </a:r>
            <a:r>
              <a:rPr lang="cs-CZ" sz="2400" dirty="0" smtClean="0"/>
              <a:t>okumentace SEA je součástí</a:t>
            </a:r>
            <a:endParaRPr lang="cs-CZ" sz="2400" i="1" dirty="0" smtClean="0"/>
          </a:p>
          <a:p>
            <a:r>
              <a:rPr lang="cs-CZ" sz="2400" i="1" dirty="0" smtClean="0"/>
              <a:t>Veřejné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projednání</a:t>
            </a:r>
            <a:r>
              <a:rPr lang="en-US" sz="2400" dirty="0" smtClean="0"/>
              <a:t> </a:t>
            </a:r>
            <a:r>
              <a:rPr lang="cs-CZ" sz="1050" dirty="0" smtClean="0"/>
              <a:t>(v případě nesouhlasného vyjádření veřejnosti)</a:t>
            </a:r>
            <a:r>
              <a:rPr lang="cs-CZ" sz="2400" dirty="0" smtClean="0"/>
              <a:t> </a:t>
            </a:r>
            <a:endParaRPr lang="en-US" sz="2400" dirty="0" smtClean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703850" y="5194767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Stanovisko</a:t>
            </a:r>
            <a:r>
              <a:rPr lang="cs-CZ" sz="2400" dirty="0" smtClean="0"/>
              <a:t> k návrhu – zohledňuje se</a:t>
            </a:r>
            <a:endParaRPr lang="cs-CZ" sz="2400" i="1" dirty="0" smtClean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79511" y="5886115"/>
            <a:ext cx="4478461" cy="730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000" b="1" dirty="0" smtClean="0">
                <a:latin typeface="Verdana" pitchFamily="34" charset="0"/>
              </a:rPr>
              <a:t>Schválení a zveřejnění koncepce </a:t>
            </a:r>
            <a:r>
              <a:rPr lang="en-US" sz="2000" b="1" dirty="0" smtClean="0">
                <a:latin typeface="Verdana" pitchFamily="34" charset="0"/>
              </a:rPr>
              <a:t>+</a:t>
            </a:r>
            <a:r>
              <a:rPr lang="cs-CZ" sz="2000" b="1" dirty="0" smtClean="0">
                <a:latin typeface="Verdana" pitchFamily="34" charset="0"/>
              </a:rPr>
              <a:t> monitoring</a:t>
            </a:r>
            <a:endParaRPr lang="en-US" sz="2000" b="1" dirty="0">
              <a:latin typeface="Verdana" pitchFamily="34" charset="0"/>
            </a:endParaRPr>
          </a:p>
        </p:txBody>
      </p:sp>
      <p:cxnSp>
        <p:nvCxnSpPr>
          <p:cNvPr id="27" name="AutoShape 14"/>
          <p:cNvCxnSpPr>
            <a:cxnSpLocks noChangeShapeType="1"/>
          </p:cNvCxnSpPr>
          <p:nvPr/>
        </p:nvCxnSpPr>
        <p:spPr bwMode="auto">
          <a:xfrm>
            <a:off x="1727167" y="5669780"/>
            <a:ext cx="0" cy="2469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83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28" grpId="0" animBg="1"/>
      <p:bldP spid="29" grpId="0" animBg="1"/>
      <p:bldP spid="30" grpId="0" animBg="1"/>
      <p:bldP spid="2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19672" y="234888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 – předmět a postup posuzování</a:t>
            </a:r>
            <a:endParaRPr lang="cs-CZ" sz="4000" b="1" dirty="0"/>
          </a:p>
        </p:txBody>
      </p:sp>
      <p:pic>
        <p:nvPicPr>
          <p:cNvPr id="6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1124744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 </a:t>
            </a:r>
            <a:r>
              <a:rPr lang="cs-CZ" sz="2000" b="1" dirty="0" smtClean="0"/>
              <a:t>záměry uvedené </a:t>
            </a:r>
            <a:r>
              <a:rPr lang="cs-CZ" sz="2000" b="1" dirty="0" smtClean="0">
                <a:solidFill>
                  <a:srgbClr val="FF0000"/>
                </a:solidFill>
              </a:rPr>
              <a:t>v příloze č. 1 </a:t>
            </a:r>
            <a:r>
              <a:rPr lang="cs-CZ" sz="2000" dirty="0" smtClean="0"/>
              <a:t>k tomuto zákonu kategorii I </a:t>
            </a:r>
            <a:r>
              <a:rPr lang="cs-CZ" sz="2000" b="1" dirty="0" smtClean="0">
                <a:solidFill>
                  <a:srgbClr val="FF0000"/>
                </a:solidFill>
              </a:rPr>
              <a:t>a změny </a:t>
            </a:r>
            <a:r>
              <a:rPr lang="cs-CZ" sz="2000" dirty="0" smtClean="0"/>
              <a:t>těchto po dosažení limitu – </a:t>
            </a:r>
            <a:r>
              <a:rPr lang="cs-CZ" sz="2000" b="1" dirty="0" smtClean="0">
                <a:solidFill>
                  <a:srgbClr val="FF0000"/>
                </a:solidFill>
              </a:rPr>
              <a:t>VŽDY</a:t>
            </a:r>
            <a:r>
              <a:rPr lang="cs-CZ" sz="2000" dirty="0" smtClean="0"/>
              <a:t>	</a:t>
            </a: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b) </a:t>
            </a:r>
            <a:r>
              <a:rPr lang="cs-CZ" sz="2000" b="1" dirty="0" smtClean="0">
                <a:solidFill>
                  <a:srgbClr val="FF0000"/>
                </a:solidFill>
              </a:rPr>
              <a:t>JINÉ změny záměru v příloze č. 1 kat. I </a:t>
            </a:r>
            <a:r>
              <a:rPr lang="cs-CZ" sz="2000" dirty="0" smtClean="0"/>
              <a:t>k tomuto zákonu kategorii I, které by mohly mít významný negativní vliv na životní prostředí - </a:t>
            </a:r>
            <a:r>
              <a:rPr lang="cs-CZ" sz="2000" b="1" dirty="0" smtClean="0">
                <a:solidFill>
                  <a:srgbClr val="FF0000"/>
                </a:solidFill>
              </a:rPr>
              <a:t>ZJIŠŤOVACÍ ŘÍZENÍ</a:t>
            </a:r>
            <a:r>
              <a:rPr lang="cs-CZ" sz="2000" b="1" dirty="0" smtClean="0"/>
              <a:t>,</a:t>
            </a: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c) záměry uvedené v příloze č. 1 k tomuto zákonu </a:t>
            </a:r>
            <a:r>
              <a:rPr lang="cs-CZ" sz="2000" b="1" dirty="0" smtClean="0">
                <a:solidFill>
                  <a:srgbClr val="FF0000"/>
                </a:solidFill>
              </a:rPr>
              <a:t>kategorii II a změny </a:t>
            </a:r>
            <a:r>
              <a:rPr lang="cs-CZ" sz="2000" dirty="0" smtClean="0"/>
              <a:t>těchto záměrů po dosažení limitu - </a:t>
            </a:r>
            <a:r>
              <a:rPr lang="cs-CZ" sz="2000" b="1" dirty="0" smtClean="0">
                <a:solidFill>
                  <a:srgbClr val="FF0000"/>
                </a:solidFill>
              </a:rPr>
              <a:t>ZJIŠŤOVACÍ ŘÍZENÍ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d) záměry uvedené v příloze č. 1 k tomuto zákonu dosahující příslušných limitních hodnot na min. 25 % plus v chráněné oblasti nebo </a:t>
            </a:r>
            <a:r>
              <a:rPr lang="cs-CZ" sz="2000" dirty="0" err="1" smtClean="0"/>
              <a:t>ochr</a:t>
            </a:r>
            <a:r>
              <a:rPr lang="cs-CZ" sz="2000" dirty="0" smtClean="0"/>
              <a:t>. pásmu, plus jejich změny  (</a:t>
            </a:r>
            <a:r>
              <a:rPr lang="cs-CZ" sz="2000" b="1" dirty="0" smtClean="0">
                <a:solidFill>
                  <a:srgbClr val="FF0000"/>
                </a:solidFill>
              </a:rPr>
              <a:t>podlimitní záměry</a:t>
            </a:r>
            <a:r>
              <a:rPr lang="cs-CZ" sz="2000" dirty="0" smtClean="0"/>
              <a:t>) - a </a:t>
            </a:r>
            <a:r>
              <a:rPr lang="cs-CZ" sz="2000" b="1" dirty="0" smtClean="0">
                <a:solidFill>
                  <a:srgbClr val="FF0000"/>
                </a:solidFill>
              </a:rPr>
              <a:t>příslušný úřad stanoví</a:t>
            </a:r>
            <a:r>
              <a:rPr lang="cs-CZ" sz="2000" dirty="0" smtClean="0"/>
              <a:t>, že podléhají </a:t>
            </a:r>
            <a:r>
              <a:rPr lang="cs-CZ" sz="2000" b="1" dirty="0" smtClean="0">
                <a:solidFill>
                  <a:srgbClr val="FF0000"/>
                </a:solidFill>
              </a:rPr>
              <a:t>ZJIŠŤOVACÍMU </a:t>
            </a:r>
            <a:r>
              <a:rPr lang="cs-CZ" sz="2000" b="1" dirty="0">
                <a:solidFill>
                  <a:srgbClr val="FF0000"/>
                </a:solidFill>
              </a:rPr>
              <a:t>ŘÍZENÍ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e) </a:t>
            </a:r>
            <a:r>
              <a:rPr lang="cs-CZ" sz="2000" b="1" dirty="0" smtClean="0">
                <a:solidFill>
                  <a:srgbClr val="FF0000"/>
                </a:solidFill>
              </a:rPr>
              <a:t>NATUROVÉ POSUZOVÁNÍ </a:t>
            </a:r>
            <a:r>
              <a:rPr lang="cs-CZ" sz="2000" dirty="0" smtClean="0">
                <a:solidFill>
                  <a:srgbClr val="FF0000"/>
                </a:solidFill>
              </a:rPr>
              <a:t>- </a:t>
            </a:r>
            <a:r>
              <a:rPr lang="cs-CZ" sz="2000" b="1" dirty="0" smtClean="0">
                <a:solidFill>
                  <a:srgbClr val="FF0000"/>
                </a:solidFill>
              </a:rPr>
              <a:t>ZJIŠŤOVACÍ ŘÍZENÍ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f) </a:t>
            </a:r>
            <a:r>
              <a:rPr lang="cs-CZ" sz="2000" b="1" dirty="0" smtClean="0">
                <a:solidFill>
                  <a:srgbClr val="FF0000"/>
                </a:solidFill>
              </a:rPr>
              <a:t>změny záměru</a:t>
            </a:r>
            <a:r>
              <a:rPr lang="cs-CZ" sz="2000" dirty="0" smtClean="0"/>
              <a:t>, které by podle závazného stanoviska příslušného úřadu vydaného podle </a:t>
            </a:r>
            <a:r>
              <a:rPr lang="cs-CZ" sz="2000" b="1" dirty="0" smtClean="0"/>
              <a:t>§ 9a odst. 6 mohly mít významný vliv </a:t>
            </a:r>
            <a:r>
              <a:rPr lang="cs-CZ" sz="2000" dirty="0" smtClean="0"/>
              <a:t>- </a:t>
            </a:r>
            <a:r>
              <a:rPr lang="cs-CZ" sz="2000" b="1" dirty="0" smtClean="0">
                <a:solidFill>
                  <a:srgbClr val="FF0000"/>
                </a:solidFill>
              </a:rPr>
              <a:t>ZJIŠŤOVACÍ ŘÍZENÍ</a:t>
            </a:r>
            <a:r>
              <a:rPr lang="cs-CZ" sz="2000" b="1" dirty="0"/>
              <a:t> </a:t>
            </a:r>
            <a:r>
              <a:rPr lang="cs-CZ" sz="2000" b="1" dirty="0" smtClean="0"/>
              <a:t>(podle verifikačního stanoviska)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91680" y="26305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Které záměry podléhají posouzení (EIA)?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748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63" y="1628800"/>
            <a:ext cx="9410700" cy="2952750"/>
          </a:xfrm>
          <a:prstGeom prst="rect">
            <a:avLst/>
          </a:prstGeom>
        </p:spPr>
      </p:pic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691680" y="26305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Které záměry podléhají posouzení (EIA)?</a:t>
            </a:r>
            <a:endParaRPr lang="cs-CZ" sz="3200" b="1" dirty="0"/>
          </a:p>
        </p:txBody>
      </p:sp>
      <p:pic>
        <p:nvPicPr>
          <p:cNvPr id="9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7" y="4130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844080" y="41545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Které záměry podléhají posouzení (EIA)?</a:t>
            </a:r>
            <a:endParaRPr lang="cs-CZ" sz="3200" b="1" dirty="0"/>
          </a:p>
        </p:txBody>
      </p:sp>
      <p:pic>
        <p:nvPicPr>
          <p:cNvPr id="11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0" y="369990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007602" y="55656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Které záměry podléhají posouzení (EIA)?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287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70080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záměr</a:t>
            </a:r>
            <a:r>
              <a:rPr lang="cs-CZ" sz="2400" dirty="0"/>
              <a:t>, o kterém </a:t>
            </a:r>
            <a:r>
              <a:rPr lang="cs-CZ" sz="2400" b="1" u="sng" dirty="0"/>
              <a:t>rozhodne vláda</a:t>
            </a:r>
            <a:r>
              <a:rPr lang="cs-CZ" sz="2400" u="sng" dirty="0"/>
              <a:t> </a:t>
            </a:r>
            <a:r>
              <a:rPr lang="cs-CZ" sz="2400" dirty="0"/>
              <a:t>v případě:</a:t>
            </a:r>
          </a:p>
          <a:p>
            <a:r>
              <a:rPr lang="cs-CZ" sz="2400" dirty="0"/>
              <a:t>- </a:t>
            </a:r>
            <a:r>
              <a:rPr lang="cs-CZ" sz="2400" dirty="0" smtClean="0"/>
              <a:t>naléhavých </a:t>
            </a:r>
            <a:r>
              <a:rPr lang="cs-CZ" sz="2400" dirty="0"/>
              <a:t>důvodů </a:t>
            </a:r>
            <a:r>
              <a:rPr lang="cs-CZ" sz="2400" b="1" dirty="0"/>
              <a:t>obrany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kdy </a:t>
            </a:r>
            <a:r>
              <a:rPr lang="cs-CZ" sz="2400" dirty="0"/>
              <a:t>záměr slouží k bezprostřednímu odvrácení </a:t>
            </a:r>
            <a:r>
              <a:rPr lang="cs-CZ" sz="2400" dirty="0" smtClean="0"/>
              <a:t>důsledků nebo </a:t>
            </a:r>
            <a:r>
              <a:rPr lang="cs-CZ" sz="2400" dirty="0"/>
              <a:t>ke zmírnění </a:t>
            </a:r>
            <a:r>
              <a:rPr lang="cs-CZ" sz="2400" b="1" dirty="0"/>
              <a:t>nepředvídatelné události</a:t>
            </a:r>
            <a:r>
              <a:rPr lang="cs-CZ" sz="2400" dirty="0"/>
              <a:t>, která by </a:t>
            </a:r>
            <a:r>
              <a:rPr lang="cs-CZ" sz="2400" dirty="0" smtClean="0"/>
              <a:t>mohla vážně </a:t>
            </a:r>
            <a:r>
              <a:rPr lang="cs-CZ" sz="2400" dirty="0"/>
              <a:t>ohrozit zdraví, bezpečnost, majetek </a:t>
            </a:r>
            <a:r>
              <a:rPr lang="cs-CZ" sz="2400" dirty="0" smtClean="0"/>
              <a:t>obyvatelstva nebo </a:t>
            </a:r>
            <a:r>
              <a:rPr lang="cs-CZ" sz="2400" dirty="0"/>
              <a:t>životní </a:t>
            </a:r>
            <a:r>
              <a:rPr lang="cs-CZ" sz="2400" dirty="0" smtClean="0"/>
              <a:t>prostředí,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Výrazně převažuje veřejný zájem a není možné provést posouzení, aniž by byl ovlivněn účel záměru.</a:t>
            </a:r>
          </a:p>
          <a:p>
            <a:endParaRPr lang="cs-CZ" sz="2400" dirty="0"/>
          </a:p>
          <a:p>
            <a:r>
              <a:rPr lang="cs-CZ" sz="2400" dirty="0" smtClean="0"/>
              <a:t>Ustanovení o posuzování </a:t>
            </a:r>
            <a:r>
              <a:rPr lang="cs-CZ" sz="2400" dirty="0"/>
              <a:t>vlivů na životní prostředí přesahujících hranice České republiky </a:t>
            </a:r>
            <a:r>
              <a:rPr lang="cs-CZ" sz="2400" dirty="0" smtClean="0"/>
              <a:t>se použijí přiměřeně. </a:t>
            </a:r>
          </a:p>
          <a:p>
            <a:r>
              <a:rPr lang="cs-CZ" sz="2400" dirty="0" smtClean="0"/>
              <a:t>                                                 + informace Komisi</a:t>
            </a:r>
            <a:endParaRPr lang="cs-CZ" sz="2400" dirty="0"/>
          </a:p>
        </p:txBody>
      </p:sp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835696" y="39589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Které záměry podléhají posouzení (EIA)?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800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260343" y="10787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Které záměry (EIA)?</a:t>
            </a:r>
            <a:endParaRPr lang="cs-CZ" sz="40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336482" y="1372580"/>
            <a:ext cx="3436199" cy="328055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651605" y="1490734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4973" y="91091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PŘÍLOHA 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59502" y="1588729"/>
            <a:ext cx="254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KATEGORIE I </a:t>
            </a:r>
            <a:r>
              <a:rPr lang="en-US" sz="2000" b="1" dirty="0" smtClean="0"/>
              <a:t>+ </a:t>
            </a:r>
            <a:r>
              <a:rPr lang="cs-CZ" sz="2000" b="1" dirty="0" smtClean="0"/>
              <a:t>ZMĚNY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8308" y="2337227"/>
            <a:ext cx="298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PODLIMITNÍ ZMĚNY KAT. I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96660" y="3107336"/>
            <a:ext cx="273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KATEGORIE </a:t>
            </a:r>
            <a:r>
              <a:rPr lang="cs-CZ" sz="2000" b="1" dirty="0"/>
              <a:t>I</a:t>
            </a:r>
            <a:r>
              <a:rPr lang="cs-CZ" sz="2000" b="1" dirty="0" smtClean="0"/>
              <a:t>I </a:t>
            </a:r>
            <a:r>
              <a:rPr lang="en-US" sz="2000" b="1" dirty="0" smtClean="0"/>
              <a:t>+ </a:t>
            </a:r>
            <a:r>
              <a:rPr lang="cs-CZ" sz="2000" b="1" dirty="0" smtClean="0"/>
              <a:t>ZMĚNY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6493" y="3857709"/>
            <a:ext cx="29882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PODLIMITNÍ ZÁMĚRY</a:t>
            </a:r>
          </a:p>
          <a:p>
            <a:r>
              <a:rPr lang="cs-CZ" sz="1400" b="1" dirty="0" smtClean="0"/>
              <a:t>(POKUD PŘÍSLUŠNÝ ÚŘAD STANOVÍ)</a:t>
            </a:r>
            <a:endParaRPr lang="cs-CZ" sz="14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658995" y="2239233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49551" y="2993141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668239" y="3758986"/>
            <a:ext cx="2848728" cy="76177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696493" y="4869159"/>
            <a:ext cx="2910072" cy="76487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26021" y="5689265"/>
            <a:ext cx="2880544" cy="59609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962911" y="4779620"/>
            <a:ext cx="29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NATURA 2000</a:t>
            </a:r>
          </a:p>
          <a:p>
            <a:r>
              <a:rPr lang="cs-CZ" sz="1400" b="1" dirty="0" smtClean="0"/>
              <a:t>(</a:t>
            </a:r>
            <a:r>
              <a:rPr lang="cs-CZ" sz="1400" b="1" dirty="0"/>
              <a:t>orgán ochrany přírody svým stanoviskem </a:t>
            </a:r>
            <a:r>
              <a:rPr lang="cs-CZ" sz="1400" b="1" dirty="0" smtClean="0"/>
              <a:t>nevyloučí vliv)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66214" y="5801254"/>
            <a:ext cx="298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ZMĚNA V NAVAZ. ŘÍZENÍ</a:t>
            </a:r>
            <a:endParaRPr lang="cs-CZ" sz="2000" b="1" dirty="0"/>
          </a:p>
        </p:txBody>
      </p:sp>
      <p:sp>
        <p:nvSpPr>
          <p:cNvPr id="25" name="Zaoblený obdélník 24"/>
          <p:cNvSpPr/>
          <p:nvPr/>
        </p:nvSpPr>
        <p:spPr>
          <a:xfrm>
            <a:off x="4384105" y="2337226"/>
            <a:ext cx="1210556" cy="384811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6372201" y="1427209"/>
            <a:ext cx="1182290" cy="173475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6593386" y="4466608"/>
            <a:ext cx="1104290" cy="17347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548782" y="1689066"/>
            <a:ext cx="2823417" cy="2277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3548783" y="2437254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3519428" y="3207363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3547347" y="3957007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3606565" y="5075968"/>
            <a:ext cx="77754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3605129" y="5937200"/>
            <a:ext cx="77754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5637445" y="2437253"/>
            <a:ext cx="72008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5646481" y="5842026"/>
            <a:ext cx="946905" cy="21602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413865" y="3726908"/>
            <a:ext cx="100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ZJIŠŤOVACÍ ŘÍZENÍ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688178" y="5167759"/>
            <a:ext cx="559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391591" y="2612153"/>
            <a:ext cx="2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ZÁVAZNÉ</a:t>
            </a:r>
          </a:p>
          <a:p>
            <a:r>
              <a:rPr lang="cs-CZ" sz="1400" b="1" dirty="0" smtClean="0"/>
              <a:t>STANOVISKO</a:t>
            </a:r>
            <a:endParaRPr lang="cs-CZ" sz="1400" b="1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6557405" y="5100932"/>
            <a:ext cx="245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ROZHODNUTÍ</a:t>
            </a:r>
            <a:endParaRPr lang="cs-CZ" sz="14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401556" y="1888876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SAMOTNÉ POSOUZENÍ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622769" y="2337627"/>
            <a:ext cx="55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92D050"/>
                </a:solidFill>
              </a:rPr>
              <a:t>+</a:t>
            </a:r>
            <a:endParaRPr lang="cs-CZ" sz="4800" b="1" dirty="0">
              <a:solidFill>
                <a:srgbClr val="92D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562524" y="5373614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NENÍ TŘEBA POSOUDIT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658006" y="2436959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TŘEBA POSOUDIT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7548750" y="2754723"/>
            <a:ext cx="263610" cy="1806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/>
          <p:cNvSpPr/>
          <p:nvPr/>
        </p:nvSpPr>
        <p:spPr>
          <a:xfrm>
            <a:off x="7713496" y="5884689"/>
            <a:ext cx="330048" cy="20455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823351" y="2483125"/>
            <a:ext cx="147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Navazující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dirty="0" smtClean="0"/>
              <a:t>Nenavazující řízení</a:t>
            </a:r>
            <a:endParaRPr lang="cs-CZ" sz="14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8043544" y="5725358"/>
            <a:ext cx="147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Případné odvolání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00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691680" y="140597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 </a:t>
            </a:r>
            <a:r>
              <a:rPr lang="cs-CZ" sz="4000" b="1" dirty="0"/>
              <a:t>– průběh </a:t>
            </a:r>
            <a:r>
              <a:rPr lang="cs-CZ" b="1" dirty="0"/>
              <a:t>(nejde o správní řízení!)</a:t>
            </a:r>
            <a:endParaRPr lang="cs-CZ" sz="3600" b="1" dirty="0"/>
          </a:p>
          <a:p>
            <a:endParaRPr lang="cs-CZ" sz="4000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27809" y="970944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Investor </a:t>
            </a:r>
            <a:r>
              <a:rPr lang="cs-CZ" sz="2400" b="1" i="1" dirty="0" smtClean="0">
                <a:solidFill>
                  <a:srgbClr val="FF6600"/>
                </a:solidFill>
              </a:rPr>
              <a:t>oznámí </a:t>
            </a:r>
            <a:r>
              <a:rPr lang="cs-CZ" sz="2400" i="1" dirty="0" smtClean="0"/>
              <a:t>příslušnému úřadu </a:t>
            </a:r>
            <a:r>
              <a:rPr lang="cs-CZ" sz="1100" i="1" dirty="0" smtClean="0"/>
              <a:t>(jak to zjistí?)</a:t>
            </a:r>
            <a:endParaRPr lang="cs-CZ" sz="2400" i="1" dirty="0" smtClean="0"/>
          </a:p>
          <a:p>
            <a:r>
              <a:rPr lang="cs-CZ" sz="2400" i="1" dirty="0" smtClean="0"/>
              <a:t>Úřad zveřejní základní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informace</a:t>
            </a:r>
            <a:r>
              <a:rPr lang="en-US" sz="2400" dirty="0" smtClean="0"/>
              <a:t> 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79512" y="970944"/>
            <a:ext cx="3528392" cy="5598395"/>
            <a:chOff x="340" y="1071"/>
            <a:chExt cx="1225" cy="2723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40" y="1071"/>
              <a:ext cx="1134" cy="42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Oznámení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40" y="1646"/>
              <a:ext cx="1134" cy="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Zjišťovací řízení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40" y="2141"/>
              <a:ext cx="1225" cy="5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Dokumentace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40" y="2797"/>
              <a:ext cx="1134" cy="4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Posudek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40" y="3374"/>
              <a:ext cx="1134" cy="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 smtClean="0">
                  <a:latin typeface="Verdana" pitchFamily="34" charset="0"/>
                </a:rPr>
                <a:t>Závazné stanovisko</a:t>
              </a:r>
              <a:endParaRPr lang="en-US" sz="2000" b="1" dirty="0">
                <a:latin typeface="Verdana" pitchFamily="34" charset="0"/>
              </a:endParaRPr>
            </a:p>
          </p:txBody>
        </p:sp>
        <p:cxnSp>
          <p:nvCxnSpPr>
            <p:cNvPr id="21" name="AutoShape 11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>
              <a:off x="907" y="1498"/>
              <a:ext cx="0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2"/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907" y="2067"/>
              <a:ext cx="45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flipH="1">
              <a:off x="907" y="2642"/>
              <a:ext cx="4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4"/>
            <p:cNvCxnSpPr>
              <a:cxnSpLocks noChangeShapeType="1"/>
              <a:stCxn id="19" idx="2"/>
              <a:endCxn id="20" idx="0"/>
            </p:cNvCxnSpPr>
            <p:nvPr/>
          </p:nvCxnSpPr>
          <p:spPr bwMode="auto">
            <a:xfrm>
              <a:off x="907" y="3225"/>
              <a:ext cx="0" cy="1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492500" y="4294655"/>
            <a:ext cx="43195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56682" y="1834450"/>
            <a:ext cx="576064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i="1" dirty="0" smtClean="0"/>
              <a:t>Posuzované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cs-CZ" sz="2400" i="1" dirty="0" smtClean="0"/>
              <a:t> – rozsah dokumentace a posuzování. 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Ostatní</a:t>
            </a:r>
            <a:r>
              <a:rPr lang="cs-CZ" sz="2400" i="1" dirty="0" smtClean="0"/>
              <a:t>: ano</a:t>
            </a:r>
            <a:r>
              <a:rPr lang="en-US" sz="2400" i="1" dirty="0" smtClean="0"/>
              <a:t> </a:t>
            </a:r>
            <a:r>
              <a:rPr lang="en-US" sz="2400" dirty="0">
                <a:sym typeface="Wingdings" pitchFamily="2" charset="2"/>
              </a:rPr>
              <a:t> </a:t>
            </a:r>
            <a:r>
              <a:rPr lang="en-US" sz="2400" b="1" dirty="0" smtClean="0">
                <a:sym typeface="Wingdings" pitchFamily="2" charset="2"/>
              </a:rPr>
              <a:t>EIA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en-US" sz="2400" b="1" dirty="0" smtClean="0">
                <a:sym typeface="Wingdings" pitchFamily="2" charset="2"/>
              </a:rPr>
              <a:t>n</a:t>
            </a:r>
            <a:r>
              <a:rPr lang="cs-CZ" sz="2400" b="1" dirty="0" smtClean="0">
                <a:sym typeface="Wingdings" pitchFamily="2" charset="2"/>
              </a:rPr>
              <a:t>e</a:t>
            </a:r>
            <a:r>
              <a:rPr lang="en-US" sz="2400" dirty="0" smtClean="0">
                <a:sym typeface="Wingdings" pitchFamily="2" charset="2"/>
              </a:rPr>
              <a:t> 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sym typeface="Wingdings" pitchFamily="2" charset="2"/>
              </a:rPr>
              <a:t>rozhodnutí</a:t>
            </a:r>
            <a:endParaRPr lang="nl-BE" b="1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703850" y="3244190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Investor </a:t>
            </a:r>
            <a:r>
              <a:rPr lang="cs-CZ" sz="2400" b="1" i="1" dirty="0" smtClean="0">
                <a:solidFill>
                  <a:srgbClr val="FF6600"/>
                </a:solidFill>
              </a:rPr>
              <a:t>zpracuje </a:t>
            </a:r>
            <a:r>
              <a:rPr lang="cs-CZ" sz="2400" b="1" i="1" dirty="0" smtClean="0"/>
              <a:t>(autor. </a:t>
            </a:r>
            <a:r>
              <a:rPr lang="cs-CZ" sz="2400" b="1" i="1" dirty="0"/>
              <a:t>o</a:t>
            </a:r>
            <a:r>
              <a:rPr lang="cs-CZ" sz="2400" b="1" i="1" dirty="0" smtClean="0"/>
              <a:t>soba)</a:t>
            </a:r>
            <a:endParaRPr lang="cs-CZ" sz="2400" i="1" dirty="0" smtClean="0"/>
          </a:p>
          <a:p>
            <a:r>
              <a:rPr lang="cs-CZ" sz="2400" i="1" dirty="0" smtClean="0"/>
              <a:t>Úřad zveřejní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dokumentaci</a:t>
            </a:r>
            <a:r>
              <a:rPr lang="en-US" sz="2400" dirty="0" smtClean="0"/>
              <a:t> 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740955" y="4394315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Úřad </a:t>
            </a:r>
            <a:r>
              <a:rPr lang="cs-CZ" sz="2400" b="1" i="1" dirty="0" smtClean="0">
                <a:solidFill>
                  <a:srgbClr val="FF6600"/>
                </a:solidFill>
              </a:rPr>
              <a:t>zpracuje </a:t>
            </a:r>
            <a:r>
              <a:rPr lang="cs-CZ" sz="2400" b="1" i="1" dirty="0" smtClean="0"/>
              <a:t>(autor. </a:t>
            </a:r>
            <a:r>
              <a:rPr lang="cs-CZ" sz="2400" b="1" i="1" dirty="0"/>
              <a:t>o</a:t>
            </a:r>
            <a:r>
              <a:rPr lang="cs-CZ" sz="2400" b="1" i="1" dirty="0" smtClean="0"/>
              <a:t>soba)</a:t>
            </a:r>
            <a:endParaRPr lang="cs-CZ" sz="2400" i="1" dirty="0" smtClean="0"/>
          </a:p>
          <a:p>
            <a:r>
              <a:rPr lang="cs-CZ" sz="2400" i="1" dirty="0" smtClean="0"/>
              <a:t>Veřejné </a:t>
            </a: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projednání</a:t>
            </a:r>
            <a:r>
              <a:rPr lang="en-US" sz="2400" dirty="0" smtClean="0"/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740955" y="5684099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Závazné</a:t>
            </a:r>
            <a:r>
              <a:rPr lang="cs-CZ" sz="2400" dirty="0" smtClean="0"/>
              <a:t> stanovisko (platnost 5 let, lze prodloužit)</a:t>
            </a: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8493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28" grpId="0" animBg="1"/>
      <p:bldP spid="29" grpId="0" animBg="1"/>
      <p:bldP spid="3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260343" y="10787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Které záměry (EIA)?</a:t>
            </a:r>
            <a:endParaRPr lang="cs-CZ" sz="4000" b="1" dirty="0"/>
          </a:p>
        </p:txBody>
      </p:sp>
      <p:sp>
        <p:nvSpPr>
          <p:cNvPr id="26" name="Zaoblený obdélník 25"/>
          <p:cNvSpPr/>
          <p:nvPr/>
        </p:nvSpPr>
        <p:spPr>
          <a:xfrm>
            <a:off x="539552" y="1268760"/>
            <a:ext cx="1182290" cy="173475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760737" y="4308159"/>
            <a:ext cx="1104290" cy="17347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558942" y="2453704"/>
            <a:ext cx="2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ZÁVAZNÉ</a:t>
            </a:r>
          </a:p>
          <a:p>
            <a:r>
              <a:rPr lang="cs-CZ" sz="1400" b="1" dirty="0" smtClean="0"/>
              <a:t>STANOVISKO</a:t>
            </a:r>
            <a:endParaRPr lang="cs-CZ" sz="1400" b="1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24756" y="4942483"/>
            <a:ext cx="245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ROZHODNUTÍ</a:t>
            </a:r>
            <a:endParaRPr lang="cs-CZ" sz="14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68907" y="1730427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SAMOTNÉ POSOUZENÍ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1716101" y="2596274"/>
            <a:ext cx="263610" cy="1806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/>
          <p:cNvSpPr/>
          <p:nvPr/>
        </p:nvSpPr>
        <p:spPr>
          <a:xfrm>
            <a:off x="1880847" y="5726240"/>
            <a:ext cx="330048" cy="20455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990702" y="2324676"/>
            <a:ext cx="6325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Se skutečností, že proběhne posouzení, jsou spojeny závažné důsledky. Pro </a:t>
            </a:r>
            <a:r>
              <a:rPr lang="cs-CZ" b="1" dirty="0" smtClean="0">
                <a:solidFill>
                  <a:srgbClr val="FF0000"/>
                </a:solidFill>
              </a:rPr>
              <a:t>navazující řízení </a:t>
            </a:r>
            <a:r>
              <a:rPr lang="cs-CZ" b="1" dirty="0" smtClean="0"/>
              <a:t>(povolují umístění a provedení stavby) platí zvláštní režim (viz dále). Závazné stanovisko EIA se zde uplatní jako závazné stanovisko, v jiných řízeních (nenavazujících) alespoň jako podklad pro rozhodnutí.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2210894" y="5566909"/>
            <a:ext cx="322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Možnost případného odvolání (a později žaloba ke správnímu soudu)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565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35696" y="507657"/>
            <a:ext cx="172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 smtClean="0"/>
              <a:t>PORTÁL EIA</a:t>
            </a:r>
            <a:r>
              <a:rPr lang="cs-CZ" sz="2400" b="1" cap="all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1124744"/>
            <a:ext cx="9841311" cy="43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portal.cenia.cz/eiasea/view/eia100_cr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71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Osnova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81" y="99934"/>
            <a:ext cx="5448753" cy="6700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" y="727003"/>
            <a:ext cx="8743773" cy="56115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814387"/>
            <a:ext cx="7924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7200" y="1556792"/>
            <a:ext cx="7427168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Důsledky EIA?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700808"/>
            <a:ext cx="734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Zvláštní režim pro tzv. navazující řízení</a:t>
            </a:r>
            <a:r>
              <a:rPr lang="cs-CZ" sz="2400" dirty="0" smtClean="0"/>
              <a:t>: </a:t>
            </a:r>
            <a:endParaRPr lang="cs-CZ" sz="2400" dirty="0"/>
          </a:p>
          <a:p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ZS EIA jako závazné stanovisko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Verifikační stanovisko (tzv. </a:t>
            </a:r>
            <a:r>
              <a:rPr lang="cs-CZ" sz="2400" i="1" dirty="0" err="1"/>
              <a:t>coherence</a:t>
            </a:r>
            <a:r>
              <a:rPr lang="cs-CZ" sz="2400" i="1" dirty="0"/>
              <a:t> </a:t>
            </a:r>
            <a:r>
              <a:rPr lang="cs-CZ" sz="2400" i="1" dirty="0" err="1"/>
              <a:t>stamp</a:t>
            </a:r>
            <a:r>
              <a:rPr lang="cs-CZ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Rozdíly v procesu (např. rozdílné doručování)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Účast </a:t>
            </a:r>
            <a:r>
              <a:rPr lang="cs-CZ" sz="2400" dirty="0" smtClean="0"/>
              <a:t>veřejnosti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 smtClean="0"/>
              <a:t>Zvláštní režim i </a:t>
            </a:r>
            <a:r>
              <a:rPr lang="cs-CZ" sz="2400" b="1" dirty="0" smtClean="0"/>
              <a:t>pro využití opravných prostředků </a:t>
            </a:r>
            <a:r>
              <a:rPr lang="cs-CZ" sz="2400" dirty="0" smtClean="0"/>
              <a:t>proti rozhodnutí vydanému v navazujícím řízení i </a:t>
            </a:r>
            <a:r>
              <a:rPr lang="cs-CZ" sz="2400" b="1" dirty="0" smtClean="0"/>
              <a:t>pro řízení před správními soudy.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3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 - Navazující řízení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55679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 31. 10. 2017 </a:t>
            </a:r>
            <a:r>
              <a:rPr lang="cs-CZ" sz="2400" i="1" dirty="0" smtClean="0">
                <a:solidFill>
                  <a:schemeClr val="accent3"/>
                </a:solidFill>
              </a:rPr>
              <a:t>takové řízení, ve kterém se vydává rozhodnutí podle zvláštních právních předpisů, které </a:t>
            </a:r>
            <a:r>
              <a:rPr lang="cs-CZ" sz="2400" i="1" u="sng" dirty="0" smtClean="0">
                <a:solidFill>
                  <a:schemeClr val="accent3"/>
                </a:solidFill>
              </a:rPr>
              <a:t>povoluje umístění nebo provedení </a:t>
            </a:r>
            <a:r>
              <a:rPr lang="cs-CZ" sz="2400" i="1" dirty="0" smtClean="0">
                <a:solidFill>
                  <a:schemeClr val="accent3"/>
                </a:solidFill>
              </a:rPr>
              <a:t>záměru posuzovaného podle tohoto zákona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Od 1. 11. </a:t>
            </a:r>
            <a:r>
              <a:rPr lang="cs-CZ" sz="2400" dirty="0"/>
              <a:t>2017 </a:t>
            </a:r>
            <a:r>
              <a:rPr lang="cs-CZ" sz="2400" b="1" i="1" dirty="0" smtClean="0">
                <a:solidFill>
                  <a:schemeClr val="accent2"/>
                </a:solidFill>
              </a:rPr>
              <a:t>územní řízení, stavební řízení, společné </a:t>
            </a:r>
            <a:r>
              <a:rPr lang="cs-CZ" sz="2400" b="1" i="1" dirty="0">
                <a:solidFill>
                  <a:schemeClr val="accent2"/>
                </a:solidFill>
              </a:rPr>
              <a:t>územní a stavební </a:t>
            </a:r>
            <a:r>
              <a:rPr lang="cs-CZ" sz="2400" b="1" i="1" dirty="0" smtClean="0">
                <a:solidFill>
                  <a:schemeClr val="accent2"/>
                </a:solidFill>
              </a:rPr>
              <a:t>řízení, opakované </a:t>
            </a:r>
            <a:r>
              <a:rPr lang="cs-CZ" sz="2400" b="1" i="1" dirty="0">
                <a:solidFill>
                  <a:schemeClr val="accent2"/>
                </a:solidFill>
              </a:rPr>
              <a:t>stavební </a:t>
            </a:r>
            <a:r>
              <a:rPr lang="cs-CZ" sz="2400" b="1" i="1" dirty="0" smtClean="0">
                <a:solidFill>
                  <a:schemeClr val="accent2"/>
                </a:solidFill>
              </a:rPr>
              <a:t>řízení, </a:t>
            </a:r>
            <a:r>
              <a:rPr lang="cs-CZ" sz="2400" b="1" i="1" dirty="0">
                <a:solidFill>
                  <a:schemeClr val="accent2"/>
                </a:solidFill>
              </a:rPr>
              <a:t>řízení o dodatečném povolení </a:t>
            </a:r>
            <a:r>
              <a:rPr lang="cs-CZ" sz="2400" b="1" i="1" dirty="0" smtClean="0">
                <a:solidFill>
                  <a:schemeClr val="accent2"/>
                </a:solidFill>
              </a:rPr>
              <a:t>stavby, řízení </a:t>
            </a:r>
            <a:r>
              <a:rPr lang="cs-CZ" sz="2400" b="1" i="1" dirty="0">
                <a:solidFill>
                  <a:schemeClr val="accent2"/>
                </a:solidFill>
              </a:rPr>
              <a:t>o povolení hornické </a:t>
            </a:r>
            <a:r>
              <a:rPr lang="cs-CZ" sz="2400" b="1" i="1" dirty="0" smtClean="0">
                <a:solidFill>
                  <a:schemeClr val="accent2"/>
                </a:solidFill>
              </a:rPr>
              <a:t>činnosti, </a:t>
            </a:r>
            <a:r>
              <a:rPr lang="cs-CZ" sz="2400" b="1" i="1" dirty="0">
                <a:solidFill>
                  <a:schemeClr val="accent2"/>
                </a:solidFill>
              </a:rPr>
              <a:t>řízení o stanovení dobývacího </a:t>
            </a:r>
            <a:r>
              <a:rPr lang="cs-CZ" sz="2400" b="1" i="1" dirty="0" smtClean="0">
                <a:solidFill>
                  <a:schemeClr val="accent2"/>
                </a:solidFill>
              </a:rPr>
              <a:t>prostoru, </a:t>
            </a:r>
            <a:r>
              <a:rPr lang="cs-CZ" sz="2400" b="1" i="1" dirty="0">
                <a:solidFill>
                  <a:schemeClr val="accent2"/>
                </a:solidFill>
              </a:rPr>
              <a:t>řízení o povolení činnosti prováděné </a:t>
            </a:r>
            <a:r>
              <a:rPr lang="cs-CZ" sz="2400" b="1" i="1" dirty="0" smtClean="0">
                <a:solidFill>
                  <a:schemeClr val="accent2"/>
                </a:solidFill>
              </a:rPr>
              <a:t>hornickým způsobem, </a:t>
            </a:r>
            <a:r>
              <a:rPr lang="cs-CZ" sz="2400" b="1" i="1" dirty="0">
                <a:solidFill>
                  <a:schemeClr val="accent2"/>
                </a:solidFill>
              </a:rPr>
              <a:t>řízení o povolení k nakládání s povrchovými a podzemními </a:t>
            </a:r>
            <a:r>
              <a:rPr lang="cs-CZ" sz="2400" b="1" i="1" dirty="0" smtClean="0">
                <a:solidFill>
                  <a:schemeClr val="accent2"/>
                </a:solidFill>
              </a:rPr>
              <a:t>vodami, </a:t>
            </a:r>
            <a:r>
              <a:rPr lang="cs-CZ" sz="2400" b="1" i="1" dirty="0">
                <a:solidFill>
                  <a:schemeClr val="accent2"/>
                </a:solidFill>
              </a:rPr>
              <a:t>řízení o vydání integrovaného </a:t>
            </a:r>
            <a:r>
              <a:rPr lang="cs-CZ" sz="2400" b="1" i="1" dirty="0" smtClean="0">
                <a:solidFill>
                  <a:schemeClr val="accent2"/>
                </a:solidFill>
              </a:rPr>
              <a:t>povolení, </a:t>
            </a:r>
            <a:r>
              <a:rPr lang="cs-CZ" sz="2400" b="1" i="1" dirty="0">
                <a:solidFill>
                  <a:schemeClr val="accent2"/>
                </a:solidFill>
              </a:rPr>
              <a:t>řízení o vydání povolení provozu stacionárního </a:t>
            </a:r>
            <a:r>
              <a:rPr lang="cs-CZ" sz="2400" b="1" i="1" dirty="0" smtClean="0">
                <a:solidFill>
                  <a:schemeClr val="accent2"/>
                </a:solidFill>
              </a:rPr>
              <a:t>zdroje, </a:t>
            </a:r>
            <a:r>
              <a:rPr lang="cs-CZ" sz="2400" b="1" i="1" dirty="0">
                <a:solidFill>
                  <a:schemeClr val="accent2"/>
                </a:solidFill>
              </a:rPr>
              <a:t>řízení o vydání souhlasu k provozování zařízení k využívání, odstraňování, sběru nebo výkupu </a:t>
            </a:r>
            <a:r>
              <a:rPr lang="cs-CZ" sz="2400" b="1" i="1" dirty="0" smtClean="0">
                <a:solidFill>
                  <a:schemeClr val="accent2"/>
                </a:solidFill>
              </a:rPr>
              <a:t>odpadů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 - Navazující řízení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55679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+ řízení</a:t>
            </a:r>
            <a:r>
              <a:rPr lang="cs-CZ" sz="2400" dirty="0"/>
              <a:t>, v němž se vydává rozhodnutí nezbytné pro uskutečnění záměru, není-li vedeno žádné z </a:t>
            </a:r>
            <a:r>
              <a:rPr lang="cs-CZ" sz="2400" dirty="0" smtClean="0"/>
              <a:t>uvedených řízení</a:t>
            </a:r>
          </a:p>
          <a:p>
            <a:endParaRPr lang="cs-CZ" sz="2400" dirty="0"/>
          </a:p>
          <a:p>
            <a:r>
              <a:rPr lang="cs-CZ" sz="2400" dirty="0" smtClean="0"/>
              <a:t>+ řízení </a:t>
            </a:r>
            <a:r>
              <a:rPr lang="cs-CZ" sz="2400" dirty="0"/>
              <a:t>o změně rozhodnutí vydaného v řízeních </a:t>
            </a:r>
            <a:r>
              <a:rPr lang="cs-CZ" sz="2400" dirty="0" smtClean="0"/>
              <a:t>uvedených k </a:t>
            </a:r>
            <a:r>
              <a:rPr lang="cs-CZ" sz="2400" dirty="0"/>
              <a:t>dosud nepovolenému záměru nebo jeho části či etapě, má-li dojít ke změně podmínek rozhodnutí, které byly převzaty ze </a:t>
            </a:r>
            <a:r>
              <a:rPr lang="cs-CZ" sz="2400" dirty="0" smtClean="0"/>
              <a:t>stanoviska.</a:t>
            </a:r>
          </a:p>
          <a:p>
            <a:endParaRPr lang="cs-CZ" sz="2400" dirty="0"/>
          </a:p>
          <a:p>
            <a:endParaRPr lang="cs-CZ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EIA - Navazující řízení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55679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 (až na výjimky):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např</a:t>
            </a:r>
            <a:r>
              <a:rPr lang="cs-CZ" sz="2800" dirty="0"/>
              <a:t>. řízení o udělení výjimky a řízení o povolení kácení dřevin podle ZOPK, 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řízení </a:t>
            </a:r>
            <a:r>
              <a:rPr lang="cs-CZ" sz="2800" dirty="0"/>
              <a:t>o odnětí pozemků plnění funkcí lesa podle </a:t>
            </a:r>
            <a:r>
              <a:rPr lang="cs-CZ" sz="2800" dirty="0" err="1"/>
              <a:t>LesZ</a:t>
            </a:r>
            <a:r>
              <a:rPr lang="cs-CZ" sz="2800" dirty="0"/>
              <a:t>, řízení o udělení souhlasu k provozování zařízení k využívání, odstraňování, sběru nebo výkupu odpadů s provozem podle </a:t>
            </a:r>
            <a:r>
              <a:rPr lang="cs-CZ" sz="2800" dirty="0" err="1"/>
              <a:t>OdpZ</a:t>
            </a:r>
            <a:r>
              <a:rPr lang="cs-CZ" sz="2800" dirty="0"/>
              <a:t>. 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procesy</a:t>
            </a:r>
            <a:r>
              <a:rPr lang="cs-CZ" sz="2800" dirty="0"/>
              <a:t>, které nejsou řízeními a ve kterých se nevydává rozhodnutí, tzn. vydávání stanovisek a závazných stanovisek podle různých právních předpisů, vydávání souhlasů podle </a:t>
            </a:r>
            <a:r>
              <a:rPr lang="cs-CZ" sz="2800" dirty="0" err="1"/>
              <a:t>StavZ</a:t>
            </a:r>
            <a:r>
              <a:rPr lang="cs-CZ" sz="2800" dirty="0"/>
              <a:t> nebo vytváření různých plánů a politik.</a:t>
            </a:r>
          </a:p>
        </p:txBody>
      </p:sp>
    </p:spTree>
    <p:extLst>
      <p:ext uri="{BB962C8B-B14F-4D97-AF65-F5344CB8AC3E}">
        <p14:creationId xmlns:p14="http://schemas.microsoft.com/office/powerpoint/2010/main" val="20005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</a:t>
            </a:r>
            <a:r>
              <a:rPr lang="cs-CZ" sz="4000" dirty="0" smtClean="0"/>
              <a:t>erifikační </a:t>
            </a:r>
            <a:r>
              <a:rPr lang="cs-CZ" sz="4000" dirty="0"/>
              <a:t>závazné stanovisko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37890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…jestliže došlo ke změnám záměru, které by mohly mít významný negativní vliv na životní prostředí, zejména ke zvýšení jeho kapacity a rozsahu nebo ke změně jeho technologie, řízení provozu nebo způsobu užívání.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99592" y="1628800"/>
            <a:ext cx="38164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Úřad, který vede navazující řízení</a:t>
            </a:r>
            <a:endParaRPr lang="cs-CZ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5076056" y="3789040"/>
            <a:ext cx="331236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Úřad pro EIA</a:t>
            </a:r>
            <a:endParaRPr lang="cs-CZ" sz="2400" b="1" dirty="0"/>
          </a:p>
        </p:txBody>
      </p:sp>
      <p:cxnSp>
        <p:nvCxnSpPr>
          <p:cNvPr id="10" name="Zakřivená spojovací čára 9"/>
          <p:cNvCxnSpPr/>
          <p:nvPr/>
        </p:nvCxnSpPr>
        <p:spPr>
          <a:xfrm>
            <a:off x="4932040" y="2132856"/>
            <a:ext cx="2016224" cy="1440160"/>
          </a:xfrm>
          <a:prstGeom prst="curvedConnector3">
            <a:avLst>
              <a:gd name="adj1" fmla="val 972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Zakřivená spojovací čára 12"/>
          <p:cNvCxnSpPr/>
          <p:nvPr/>
        </p:nvCxnSpPr>
        <p:spPr>
          <a:xfrm rot="10800000">
            <a:off x="2411760" y="2780928"/>
            <a:ext cx="1728192" cy="1584176"/>
          </a:xfrm>
          <a:prstGeom prst="curvedConnector3">
            <a:avLst>
              <a:gd name="adj1" fmla="val 97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588224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předložení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závazné stanovisko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Společné územní a stavební řízení s posouzením vlivů na životní prostředí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1556792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§ 94q a násl. stavebního zákona (od 1. 1. 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Vede </a:t>
            </a:r>
            <a:r>
              <a:rPr lang="cs-CZ" sz="2000" dirty="0"/>
              <a:t>stavební úřad v součinnosti s příslušným úřadem, který vydá závazné </a:t>
            </a:r>
            <a:r>
              <a:rPr lang="cs-CZ" sz="2000" dirty="0" smtClean="0"/>
              <a:t>stanovisko EIA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Jde o </a:t>
            </a:r>
            <a:r>
              <a:rPr lang="cs-CZ" sz="2000" b="1" dirty="0" smtClean="0">
                <a:solidFill>
                  <a:schemeClr val="accent5"/>
                </a:solidFill>
              </a:rPr>
              <a:t>navazující 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5"/>
                </a:solidFill>
              </a:rPr>
              <a:t>Vydává se závazné stanovisko EIA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/>
              <a:t>Pokud ze závazného stanoviska </a:t>
            </a:r>
            <a:r>
              <a:rPr lang="cs-CZ" sz="2000" dirty="0" smtClean="0"/>
              <a:t>EIA </a:t>
            </a:r>
            <a:r>
              <a:rPr lang="cs-CZ" sz="2000" dirty="0"/>
              <a:t>vyplyne, že stavební záměr má významně negativní vliv na předmět ochrany nebo celistvost </a:t>
            </a:r>
            <a:r>
              <a:rPr lang="cs-CZ" sz="2000" dirty="0" smtClean="0"/>
              <a:t>EVL nebo PO, </a:t>
            </a:r>
            <a:r>
              <a:rPr lang="cs-CZ" sz="2000" dirty="0"/>
              <a:t>a tato skutečnost nebude přímo důvodem pro zamítnutí žádosti, stavební úřad přeruší řízení do doby uložení </a:t>
            </a:r>
            <a:r>
              <a:rPr lang="cs-CZ" sz="2000" b="1" dirty="0">
                <a:solidFill>
                  <a:schemeClr val="accent5"/>
                </a:solidFill>
              </a:rPr>
              <a:t>kompenzačních </a:t>
            </a:r>
            <a:r>
              <a:rPr lang="cs-CZ" sz="2000" b="1" dirty="0" smtClean="0">
                <a:solidFill>
                  <a:schemeClr val="accent5"/>
                </a:solidFill>
              </a:rPr>
              <a:t>opatření</a:t>
            </a:r>
            <a:endParaRPr lang="cs-CZ" sz="2000" b="1" dirty="0">
              <a:solidFill>
                <a:schemeClr val="accent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/>
              <a:t>Účastníci řízení a veřejnost mohou uplatnit připomínky ke stavebnímu záměru z hlediska vlivů na životní prostředí a dotčené orgány závazná </a:t>
            </a:r>
            <a:r>
              <a:rPr lang="cs-CZ" sz="2000" dirty="0" smtClean="0"/>
              <a:t>stanoviska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/>
              <a:t>Stavební úřad vydá společné povolení ve lhůtě do 90 dnů ode dne zahájení řízení; ve zvlášť složitých případech, zejména u souboru staveb, stavební úřad rozhodne nejdéle ve lhůtě do 120 dnů.</a:t>
            </a:r>
            <a:endParaRPr lang="cs-CZ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994122"/>
          </a:xfr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B050"/>
                </a:solidFill>
                <a:latin typeface="Cambria" pitchFamily="18" charset="0"/>
              </a:rPr>
              <a:t>Specifika řízení podle stavebního zákona jako „navazujících řízení“   </a:t>
            </a:r>
            <a:endParaRPr lang="cs-CZ" sz="24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184576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000" b="1" dirty="0" smtClean="0"/>
              <a:t>EIA PŘEDCHÁZEJÍCÍ PROCESŮM PODLE STAVEBNÍHO ZÁKONA</a:t>
            </a:r>
          </a:p>
          <a:p>
            <a:pPr lvl="1"/>
            <a:r>
              <a:rPr lang="cs-CZ" altLang="cs-CZ" sz="1800" dirty="0" smtClean="0"/>
              <a:t>závazné stanovisko  EIA</a:t>
            </a:r>
          </a:p>
          <a:p>
            <a:pPr lvl="1"/>
            <a:r>
              <a:rPr lang="cs-CZ" altLang="cs-CZ" sz="1800" dirty="0" err="1" smtClean="0"/>
              <a:t>coherence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stamp</a:t>
            </a:r>
            <a:r>
              <a:rPr lang="cs-CZ" altLang="cs-CZ" sz="1800" dirty="0" smtClean="0"/>
              <a:t> (verifikační stanovisko EIA)</a:t>
            </a:r>
          </a:p>
          <a:p>
            <a:pPr lvl="1"/>
            <a:r>
              <a:rPr lang="cs-CZ" altLang="cs-CZ" sz="1800" dirty="0"/>
              <a:t>„staré EIA“ (dle zákona č. 244/1992 Sb.) a procesy podle stavebního zákona – </a:t>
            </a:r>
            <a:r>
              <a:rPr lang="cs-CZ" altLang="cs-CZ" sz="1800" dirty="0" smtClean="0"/>
              <a:t>PŘECHODNÁ </a:t>
            </a:r>
            <a:r>
              <a:rPr lang="cs-CZ" altLang="cs-CZ" sz="1800" dirty="0"/>
              <a:t>ÚSTANOVENÍ </a:t>
            </a:r>
            <a:endParaRPr lang="cs-CZ" altLang="cs-CZ" sz="1800" dirty="0" smtClean="0"/>
          </a:p>
          <a:p>
            <a:pPr lvl="1"/>
            <a:r>
              <a:rPr lang="cs-CZ" altLang="cs-CZ" sz="1800" dirty="0" smtClean="0"/>
              <a:t>„</a:t>
            </a:r>
            <a:r>
              <a:rPr lang="cs-CZ" altLang="cs-CZ" sz="1800" dirty="0"/>
              <a:t>staré“ EIA (dle zákona č. 244/1992 Sb.) s  povahou prioritního dopravního záměru dle zákona č. 256/2016 Sb. ve spoj. </a:t>
            </a:r>
            <a:r>
              <a:rPr lang="cs-CZ" altLang="cs-CZ" sz="1800" dirty="0" err="1" smtClean="0"/>
              <a:t>nař.vl</a:t>
            </a:r>
            <a:r>
              <a:rPr lang="cs-CZ" altLang="cs-CZ" sz="1800" dirty="0" smtClean="0"/>
              <a:t>. 283/2016 Sb. o stanovení prioritních dopravních záměrů </a:t>
            </a:r>
          </a:p>
          <a:p>
            <a:r>
              <a:rPr lang="cs-CZ" altLang="cs-CZ" sz="2200" b="1" dirty="0" smtClean="0"/>
              <a:t>EIA INTEGROVANÁ do procesů dle </a:t>
            </a:r>
            <a:r>
              <a:rPr lang="cs-CZ" altLang="cs-CZ" sz="2200" b="1" dirty="0" err="1" smtClean="0"/>
              <a:t>StZ</a:t>
            </a:r>
            <a:r>
              <a:rPr lang="cs-CZ" altLang="cs-CZ" sz="2200" b="1" dirty="0" smtClean="0"/>
              <a:t> </a:t>
            </a:r>
            <a:r>
              <a:rPr lang="cs-CZ" altLang="cs-CZ" sz="2200" dirty="0" smtClean="0"/>
              <a:t>(územního řízení, společného územního a stavebního řízení)</a:t>
            </a:r>
            <a:endParaRPr lang="cs-CZ" altLang="cs-CZ" sz="2200" dirty="0"/>
          </a:p>
          <a:p>
            <a:r>
              <a:rPr lang="cs-CZ" altLang="cs-CZ" sz="2200" b="1" dirty="0" smtClean="0"/>
              <a:t>specifika řízení podle stavebního zákona jako navazujícího řízení</a:t>
            </a:r>
          </a:p>
          <a:p>
            <a:pPr lvl="1"/>
            <a:r>
              <a:rPr lang="cs-CZ" altLang="cs-CZ" sz="1800" dirty="0" smtClean="0"/>
              <a:t>stavební úřad: obecní úřad obce s rozšířenou působností </a:t>
            </a:r>
          </a:p>
          <a:p>
            <a:pPr lvl="1"/>
            <a:r>
              <a:rPr lang="cs-CZ" altLang="cs-CZ" sz="1800" dirty="0" smtClean="0"/>
              <a:t>předběžná informace</a:t>
            </a:r>
          </a:p>
          <a:p>
            <a:pPr lvl="1"/>
            <a:r>
              <a:rPr lang="cs-CZ" altLang="cs-CZ" sz="1800" dirty="0" smtClean="0"/>
              <a:t>oznámení o zahájení řízení + zveřejnění informací</a:t>
            </a:r>
          </a:p>
          <a:p>
            <a:pPr lvl="1"/>
            <a:r>
              <a:rPr lang="cs-CZ" altLang="cs-CZ" sz="1800" dirty="0" smtClean="0"/>
              <a:t>účastníci řízení (vždy řízení s velkým počtem účastníků) </a:t>
            </a:r>
          </a:p>
          <a:p>
            <a:pPr lvl="2"/>
            <a:r>
              <a:rPr lang="cs-CZ" altLang="cs-CZ" sz="1400" dirty="0" smtClean="0"/>
              <a:t>Specifika postavení dotčené veřejnosti</a:t>
            </a:r>
          </a:p>
          <a:p>
            <a:pPr lvl="1"/>
            <a:r>
              <a:rPr lang="cs-CZ" altLang="cs-CZ" sz="1800" dirty="0" smtClean="0"/>
              <a:t>veřejnost</a:t>
            </a:r>
          </a:p>
          <a:p>
            <a:pPr lvl="1"/>
            <a:r>
              <a:rPr lang="cs-CZ" altLang="cs-CZ" sz="1800" dirty="0" smtClean="0"/>
              <a:t>opravné prostředky podle správního řádu a soudní přezkum</a:t>
            </a:r>
          </a:p>
          <a:p>
            <a:pPr lvl="1"/>
            <a:r>
              <a:rPr lang="cs-CZ" altLang="cs-CZ" sz="1800" dirty="0" smtClean="0"/>
              <a:t>„staré EIA“ (dle zákona č. 244/1992 Sb.) a procesy podle stavebního zákona – PŘECHODNÉ ÚSTANOVENÍ ZÁK.Č. 39/2015 Sb.</a:t>
            </a:r>
          </a:p>
          <a:p>
            <a:pPr lvl="1"/>
            <a:r>
              <a:rPr lang="cs-CZ" altLang="cs-CZ" sz="1800" dirty="0" smtClean="0"/>
              <a:t>„staré“ EIA (dle zákona č. 244/1992 Sb.) s  povahou prioritního dopravního záměru dle zákona č. 256/2016 Sb. ve spoj. </a:t>
            </a:r>
          </a:p>
          <a:p>
            <a:pPr lvl="1"/>
            <a:endParaRPr lang="cs-CZ" altLang="cs-CZ" sz="1800" dirty="0" smtClean="0"/>
          </a:p>
          <a:p>
            <a:pPr lvl="1"/>
            <a:endParaRPr lang="cs-CZ" alt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62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Účast veřejnosti na EIA/SEA?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916832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Veřejnost</a:t>
            </a:r>
            <a:r>
              <a:rPr lang="cs-CZ" sz="2000" dirty="0" smtClean="0"/>
              <a:t>: jedna </a:t>
            </a:r>
            <a:r>
              <a:rPr lang="cs-CZ" sz="2000" dirty="0"/>
              <a:t>nebo více </a:t>
            </a:r>
            <a:r>
              <a:rPr lang="cs-CZ" sz="2000" dirty="0" smtClean="0"/>
              <a:t>osob.</a:t>
            </a:r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rgbClr val="00B050"/>
                </a:solidFill>
              </a:rPr>
              <a:t>Dotčená veřejnost: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	</a:t>
            </a:r>
            <a:r>
              <a:rPr lang="cs-CZ" sz="2000" dirty="0" smtClean="0"/>
              <a:t>osoba</a:t>
            </a:r>
            <a:r>
              <a:rPr lang="cs-CZ" sz="2000" dirty="0"/>
              <a:t>, která může být rozhodnutím vydaným v navazujícím řízení </a:t>
            </a:r>
            <a:r>
              <a:rPr lang="cs-CZ" sz="2000" dirty="0" smtClean="0"/>
              <a:t>	dotčena </a:t>
            </a:r>
            <a:r>
              <a:rPr lang="cs-CZ" sz="2000" dirty="0"/>
              <a:t>ve svých právech nebo povinnostech,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	</a:t>
            </a:r>
            <a:r>
              <a:rPr lang="cs-CZ" sz="2000" dirty="0" smtClean="0"/>
              <a:t>právnická </a:t>
            </a:r>
            <a:r>
              <a:rPr lang="cs-CZ" sz="2000" dirty="0"/>
              <a:t>osoba soukromého práva, jejímž předmětem činnosti je </a:t>
            </a:r>
            <a:r>
              <a:rPr lang="cs-CZ" sz="2000" dirty="0" smtClean="0"/>
              <a:t>	podle </a:t>
            </a:r>
            <a:r>
              <a:rPr lang="cs-CZ" sz="2000" dirty="0"/>
              <a:t>zakladatelského právního jednání ochrana životního prostředí </a:t>
            </a:r>
            <a:r>
              <a:rPr lang="cs-CZ" sz="2000" dirty="0" smtClean="0"/>
              <a:t>	nebo </a:t>
            </a:r>
            <a:r>
              <a:rPr lang="cs-CZ" sz="2000" dirty="0"/>
              <a:t>veřejného zdraví, a jejíž hlavní činností není podnikání nebo jiná </a:t>
            </a:r>
            <a:r>
              <a:rPr lang="cs-CZ" sz="2000" dirty="0" smtClean="0"/>
              <a:t>	výdělečná </a:t>
            </a:r>
            <a:r>
              <a:rPr lang="cs-CZ" sz="2000" dirty="0"/>
              <a:t>činnost, která vznikla </a:t>
            </a:r>
            <a:r>
              <a:rPr lang="cs-CZ" sz="2000" b="1" dirty="0"/>
              <a:t>alespoň 3 roky před dnem zveřejnění </a:t>
            </a:r>
            <a:r>
              <a:rPr lang="cs-CZ" sz="2000" b="1" dirty="0" smtClean="0"/>
              <a:t>informací </a:t>
            </a:r>
            <a:r>
              <a:rPr lang="cs-CZ" sz="2000" b="1" dirty="0"/>
              <a:t>o navazujícím řízení </a:t>
            </a:r>
            <a:r>
              <a:rPr lang="cs-CZ" sz="2000" dirty="0"/>
              <a:t>podle § 9 b odst. 1, případně před </a:t>
            </a:r>
            <a:r>
              <a:rPr lang="cs-CZ" sz="2000" dirty="0" smtClean="0"/>
              <a:t>dnem vydání </a:t>
            </a:r>
            <a:r>
              <a:rPr lang="cs-CZ" sz="2000" dirty="0"/>
              <a:t>rozhodnutí, že záměr nebo jeho změna nebudou posuzovány</a:t>
            </a:r>
            <a:r>
              <a:rPr lang="cs-CZ" sz="2000" dirty="0" smtClean="0"/>
              <a:t>, </a:t>
            </a:r>
            <a:r>
              <a:rPr lang="cs-CZ" sz="2000" b="1" dirty="0" smtClean="0"/>
              <a:t>nebo </a:t>
            </a:r>
            <a:r>
              <a:rPr lang="cs-CZ" sz="2000" b="1" dirty="0"/>
              <a:t>kterou podporuje svými podpisy nejméně 200 osob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Účast veřejnosti na SEA?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9572" y="145126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Účast veřejnosti v procesu posuzování koncepcí na životní prostředí (SEA) je </a:t>
            </a:r>
            <a:r>
              <a:rPr lang="cs-CZ" sz="2400" b="1" dirty="0"/>
              <a:t>konzultativní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00B050"/>
                </a:solidFill>
              </a:rPr>
              <a:t>Každý</a:t>
            </a:r>
            <a:r>
              <a:rPr lang="cs-CZ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může </a:t>
            </a:r>
            <a:r>
              <a:rPr lang="cs-CZ" sz="2400" dirty="0"/>
              <a:t>zaslat příslušnému úřadu své </a:t>
            </a:r>
            <a:r>
              <a:rPr lang="cs-CZ" sz="2400" b="1" dirty="0"/>
              <a:t>písemné </a:t>
            </a:r>
            <a:r>
              <a:rPr lang="cs-CZ" sz="2400" b="1" dirty="0" smtClean="0"/>
              <a:t>vyjádření </a:t>
            </a:r>
            <a:r>
              <a:rPr lang="cs-CZ" sz="2400" b="1" dirty="0"/>
              <a:t>k oznámení koncepce </a:t>
            </a:r>
            <a:r>
              <a:rPr lang="cs-CZ" sz="2400" dirty="0"/>
              <a:t>ve lhůtě do 20 dnů ode dne jeho zveřejnění 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a </a:t>
            </a:r>
            <a:r>
              <a:rPr lang="cs-CZ" sz="2400" b="1" dirty="0"/>
              <a:t>písemné vyjádření k návrhu koncepce</a:t>
            </a:r>
            <a:r>
              <a:rPr lang="cs-CZ" sz="2400" dirty="0"/>
              <a:t> nejpozději do 5 dnů ode dne konání veřejného projednání návrhu koncepce. 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Dále </a:t>
            </a:r>
            <a:r>
              <a:rPr lang="cs-CZ" sz="2400" dirty="0"/>
              <a:t>má každý </a:t>
            </a:r>
            <a:r>
              <a:rPr lang="cs-CZ" sz="2400" b="1" dirty="0"/>
              <a:t>možnost se ústně vyjádřit i v rámci veřejného projednání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9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Účast veřejnosti v procesu EIA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01039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Každá osoba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má </a:t>
            </a:r>
            <a:r>
              <a:rPr lang="cs-CZ" dirty="0"/>
              <a:t>právo zaslat příslušnému úřadu své </a:t>
            </a:r>
            <a:r>
              <a:rPr lang="cs-CZ" b="1" dirty="0">
                <a:solidFill>
                  <a:srgbClr val="00B050"/>
                </a:solidFill>
              </a:rPr>
              <a:t>písemné vyjádření k záměru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(do </a:t>
            </a:r>
            <a:r>
              <a:rPr lang="cs-CZ" dirty="0" smtClean="0"/>
              <a:t>30 </a:t>
            </a:r>
            <a:r>
              <a:rPr lang="cs-CZ" dirty="0"/>
              <a:t>dní ode dne zveřejnění informace o oznámení záměru),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B050"/>
                </a:solidFill>
              </a:rPr>
              <a:t>vyjádření k </a:t>
            </a:r>
            <a:r>
              <a:rPr lang="cs-CZ" b="1" dirty="0">
                <a:solidFill>
                  <a:srgbClr val="00B050"/>
                </a:solidFill>
              </a:rPr>
              <a:t>dokumentaci</a:t>
            </a:r>
            <a:r>
              <a:rPr lang="cs-CZ" dirty="0"/>
              <a:t> (do 30 dní ode dne zveřejnění informace o dokumentaci</a:t>
            </a:r>
            <a:r>
              <a:rPr lang="cs-CZ" dirty="0" smtClean="0"/>
              <a:t>).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9999" y="2780928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Ale pozor!</a:t>
            </a:r>
          </a:p>
          <a:p>
            <a:r>
              <a:rPr lang="cs-CZ" dirty="0" smtClean="0"/>
              <a:t>Proti rozhodnutí, že záměr nebude posuzován, se může </a:t>
            </a:r>
            <a:r>
              <a:rPr lang="cs-CZ" b="1" dirty="0" smtClean="0">
                <a:solidFill>
                  <a:srgbClr val="00B050"/>
                </a:solidFill>
              </a:rPr>
              <a:t>odvolat pouze oznamovatel </a:t>
            </a:r>
            <a:r>
              <a:rPr lang="cs-CZ" b="1" dirty="0">
                <a:solidFill>
                  <a:srgbClr val="00B050"/>
                </a:solidFill>
              </a:rPr>
              <a:t>a </a:t>
            </a:r>
            <a:r>
              <a:rPr lang="cs-CZ" b="1" dirty="0" smtClean="0">
                <a:solidFill>
                  <a:srgbClr val="00B050"/>
                </a:solidFill>
              </a:rPr>
              <a:t>dotčená veřejnost</a:t>
            </a:r>
            <a:r>
              <a:rPr lang="cs-CZ" dirty="0" smtClean="0"/>
              <a:t> uvedená </a:t>
            </a:r>
            <a:r>
              <a:rPr lang="cs-CZ" dirty="0"/>
              <a:t>v § 3 písm. i) bodě 2 zákona EIA, tzn. </a:t>
            </a:r>
            <a:r>
              <a:rPr lang="cs-CZ" dirty="0" smtClean="0"/>
              <a:t>ekologické spolky splňující </a:t>
            </a:r>
            <a:r>
              <a:rPr lang="cs-CZ" dirty="0"/>
              <a:t>uvedené </a:t>
            </a:r>
            <a:r>
              <a:rPr lang="cs-CZ" dirty="0" smtClean="0"/>
              <a:t>podmínky. Tytéž </a:t>
            </a:r>
            <a:r>
              <a:rPr lang="cs-CZ" dirty="0"/>
              <a:t>spolky se mohou žalobou domáhat zrušení rozhodnutí vydaného ve zjišťovacím řízení, že záměr nebo jeho změna nebudou posuzovány. Široká veřejnost ani jednu z těchto možností nemá. • Dojde-li k posouzení záměru, je vydáno závazné stanovisko a </a:t>
            </a:r>
            <a:r>
              <a:rPr lang="cs-CZ" b="1" dirty="0">
                <a:solidFill>
                  <a:srgbClr val="00B050"/>
                </a:solidFill>
              </a:rPr>
              <a:t>pouze dotčené veřejnosti </a:t>
            </a:r>
            <a:r>
              <a:rPr lang="cs-CZ" b="1" dirty="0" smtClean="0">
                <a:solidFill>
                  <a:srgbClr val="00B050"/>
                </a:solidFill>
              </a:rPr>
              <a:t>a dotčenému </a:t>
            </a:r>
            <a:r>
              <a:rPr lang="cs-CZ" b="1" dirty="0" err="1" smtClean="0">
                <a:solidFill>
                  <a:srgbClr val="00B050"/>
                </a:solidFill>
              </a:rPr>
              <a:t>územněsamosprávnému</a:t>
            </a:r>
            <a:r>
              <a:rPr lang="cs-CZ" b="1" dirty="0" smtClean="0">
                <a:solidFill>
                  <a:srgbClr val="00B050"/>
                </a:solidFill>
              </a:rPr>
              <a:t> celku svědčí </a:t>
            </a:r>
            <a:r>
              <a:rPr lang="cs-CZ" b="1" dirty="0">
                <a:solidFill>
                  <a:srgbClr val="00B050"/>
                </a:solidFill>
              </a:rPr>
              <a:t>oprávnění stát se plnoprávným účastníkem navazujícího správního řízení </a:t>
            </a:r>
            <a:r>
              <a:rPr lang="cs-CZ" dirty="0"/>
              <a:t>a brojit proti nesprávnosti provedeného posouzení. Široká veřejnost opět tuto možnost nemá.</a:t>
            </a:r>
          </a:p>
        </p:txBody>
      </p:sp>
    </p:spTree>
    <p:extLst>
      <p:ext uri="{BB962C8B-B14F-4D97-AF65-F5344CB8AC3E}">
        <p14:creationId xmlns:p14="http://schemas.microsoft.com/office/powerpoint/2010/main" val="28200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10679</TotalTime>
  <Words>8320</Words>
  <Application>Microsoft Office PowerPoint</Application>
  <PresentationFormat>Předvádění na obrazovce (4:3)</PresentationFormat>
  <Paragraphs>1276</Paragraphs>
  <Slides>121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121</vt:i4>
      </vt:variant>
    </vt:vector>
  </HeadingPairs>
  <TitlesOfParts>
    <vt:vector size="131" baseType="lpstr">
      <vt:lpstr>Arial</vt:lpstr>
      <vt:lpstr>Calibri</vt:lpstr>
      <vt:lpstr>Cambria</vt:lpstr>
      <vt:lpstr>Roboto Slab</vt:lpstr>
      <vt:lpstr>Tahoma</vt:lpstr>
      <vt:lpstr>Times New Roman</vt:lpstr>
      <vt:lpstr>Verdana</vt:lpstr>
      <vt:lpstr>Wingdings</vt:lpstr>
      <vt:lpstr>Wingdings 2</vt:lpstr>
      <vt:lpstr>Motiv systému Office</vt:lpstr>
      <vt:lpstr>Základy práva životního prostředí - BZ406Zk Ochrana životního prostředí v procesech podle stavebního zákona.  Posuzování vlivů na životní prostředí. Integrované povolování.</vt:lpstr>
      <vt:lpstr>Ochrana životního prostředí v procesech podle stavebního zákona: Prameny</vt:lpstr>
      <vt:lpstr>Prameny </vt:lpstr>
      <vt:lpstr>Právo EU</vt:lpstr>
      <vt:lpstr>Udržitelný rozvoj a stavební zákon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Procesy podle stavebního zákona – základní přehled</vt:lpstr>
      <vt:lpstr>PROCESY PODLE STAVEBNÍHO ZÁKONA – blíže ke grafu výše</vt:lpstr>
      <vt:lpstr>SUBJEKTY V PROCESECH  PODLE  STAVEBNÍHO  ZÁKONA  A  JEJICH  ROLE  PŘI  OCHRANĚ   ŽIVOTNÍHO  PROSTŘEDÍ </vt:lpstr>
      <vt:lpstr>Orgány územního plánování a stavební úřady </vt:lpstr>
      <vt:lpstr>Dotčené orgány</vt:lpstr>
      <vt:lpstr>Dotčené orgány</vt:lpstr>
      <vt:lpstr>Obsah závazného stanoviska/stanoviska</vt:lpstr>
      <vt:lpstr>Veřejnost a dotčená veřejnost</vt:lpstr>
      <vt:lpstr>Zástupce veřejnosti   specifický subjekt ve vztahu k územně plánovací dokumentaci  </vt:lpstr>
      <vt:lpstr>Dotčená veřejnost a EIA </vt:lpstr>
      <vt:lpstr>Účastníci řízení </vt:lpstr>
      <vt:lpstr>Územní plánování</vt:lpstr>
      <vt:lpstr>Nástroje územního plánování přehled</vt:lpstr>
      <vt:lpstr>Prezentace aplikace PowerPoint</vt:lpstr>
      <vt:lpstr>Územně plánovací informace</vt:lpstr>
      <vt:lpstr>POLITIKA ÚZEMNÍHO ROZVOJE – ROZVOJOVÉ OBLASTI A PLOCHY</vt:lpstr>
      <vt:lpstr>Politika územního rozvoje</vt:lpstr>
      <vt:lpstr>Zásady   územního rozvoje</vt:lpstr>
      <vt:lpstr>Územní plán a posuzování vlivů na ŽP (SEA) Natura 2000</vt:lpstr>
      <vt:lpstr>Regulační plán</vt:lpstr>
      <vt:lpstr>    Územní opatření o stavební uzávěře </vt:lpstr>
      <vt:lpstr>Územní opatření o asanaci území</vt:lpstr>
      <vt:lpstr>Přezkoumání opatření obecné povahy </vt:lpstr>
      <vt:lpstr>Řízení a postupy  podle stavebního zákona a ochrana životního prostředí</vt:lpstr>
      <vt:lpstr>Řízení dle stavebního zákona a ochrana životního prostředí -přehled</vt:lpstr>
      <vt:lpstr>VÝZNAM POVAHY ZÁMĚRU pro procesy podle stavebního zákona </vt:lpstr>
      <vt:lpstr>Ochrana životního prostředí/vybraných složek životního prostředí ve vztahu k procesům podle stavebního zákona dle povahy aktu</vt:lpstr>
      <vt:lpstr>Ochrana ZPF </vt:lpstr>
      <vt:lpstr>Ochrana ZPF (ZoZPF) + zemědělské pozemky jako VKP registrované,  krajinný ráz(ZOPK)</vt:lpstr>
      <vt:lpstr>Příklad: Procesy podle stavebního zákona a  kácení trvalých porostů </vt:lpstr>
      <vt:lpstr>Speciální ustanovení o ochraně kulturně cenných předmětů a chráněných částí přírody dle stavebního zákona (§ 176 StZ)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Unijní právo</vt:lpstr>
      <vt:lpstr>Prezentace aplikace PowerPoint</vt:lpstr>
      <vt:lpstr>Prezentace aplikace PowerPoint</vt:lpstr>
      <vt:lpstr>Prezentace aplikace PowerPoint</vt:lpstr>
      <vt:lpstr>EIA/SEA</vt:lpstr>
      <vt:lpstr>EIA/SEA</vt:lpstr>
      <vt:lpstr>České právo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Specifika řízení podle stavebního zákona jako „navazujících řízení“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práva životního prostředí pro neprávníky (MX001Zk)</dc:title>
  <dc:creator>Vojtech</dc:creator>
  <cp:lastModifiedBy>Microsoft</cp:lastModifiedBy>
  <cp:revision>405</cp:revision>
  <dcterms:created xsi:type="dcterms:W3CDTF">2014-09-07T21:44:03Z</dcterms:created>
  <dcterms:modified xsi:type="dcterms:W3CDTF">2019-05-08T11:20:31Z</dcterms:modified>
</cp:coreProperties>
</file>