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5" r:id="rId6"/>
    <p:sldId id="263" r:id="rId7"/>
    <p:sldId id="264" r:id="rId8"/>
    <p:sldId id="262" r:id="rId9"/>
    <p:sldId id="266" r:id="rId10"/>
    <p:sldId id="283" r:id="rId11"/>
    <p:sldId id="267" r:id="rId12"/>
    <p:sldId id="268" r:id="rId13"/>
    <p:sldId id="269" r:id="rId14"/>
    <p:sldId id="270" r:id="rId15"/>
    <p:sldId id="272" r:id="rId16"/>
    <p:sldId id="273" r:id="rId17"/>
    <p:sldId id="274" r:id="rId18"/>
    <p:sldId id="285" r:id="rId19"/>
    <p:sldId id="275" r:id="rId20"/>
    <p:sldId id="276" r:id="rId21"/>
    <p:sldId id="277" r:id="rId22"/>
    <p:sldId id="278" r:id="rId23"/>
    <p:sldId id="280" r:id="rId24"/>
    <p:sldId id="282" r:id="rId25"/>
    <p:sldId id="279" r:id="rId26"/>
    <p:sldId id="281" r:id="rId27"/>
    <p:sldId id="284" r:id="rId28"/>
    <p:sldId id="286" r:id="rId29"/>
    <p:sldId id="287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E1A3-987D-443D-824A-DAE66637B11F}" type="datetimeFigureOut">
              <a:rPr lang="cs-CZ" smtClean="0"/>
              <a:t>11.4.2019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D17C3-3F8C-4CC8-8DD7-3A4B50569D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65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E1A3-987D-443D-824A-DAE66637B11F}" type="datetimeFigureOut">
              <a:rPr lang="cs-CZ" smtClean="0"/>
              <a:t>11.4.2019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D17C3-3F8C-4CC8-8DD7-3A4B50569D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916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E1A3-987D-443D-824A-DAE66637B11F}" type="datetimeFigureOut">
              <a:rPr lang="cs-CZ" smtClean="0"/>
              <a:t>11.4.2019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D17C3-3F8C-4CC8-8DD7-3A4B50569D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686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E1A3-987D-443D-824A-DAE66637B11F}" type="datetimeFigureOut">
              <a:rPr lang="cs-CZ" smtClean="0"/>
              <a:t>11.4.2019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D17C3-3F8C-4CC8-8DD7-3A4B50569D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45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E1A3-987D-443D-824A-DAE66637B11F}" type="datetimeFigureOut">
              <a:rPr lang="cs-CZ" smtClean="0"/>
              <a:t>11.4.2019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D17C3-3F8C-4CC8-8DD7-3A4B50569D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486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E1A3-987D-443D-824A-DAE66637B11F}" type="datetimeFigureOut">
              <a:rPr lang="cs-CZ" smtClean="0"/>
              <a:t>11.4.2019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D17C3-3F8C-4CC8-8DD7-3A4B50569D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305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E1A3-987D-443D-824A-DAE66637B11F}" type="datetimeFigureOut">
              <a:rPr lang="cs-CZ" smtClean="0"/>
              <a:t>11.4.2019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D17C3-3F8C-4CC8-8DD7-3A4B50569D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087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E1A3-987D-443D-824A-DAE66637B11F}" type="datetimeFigureOut">
              <a:rPr lang="cs-CZ" smtClean="0"/>
              <a:t>11.4.2019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D17C3-3F8C-4CC8-8DD7-3A4B50569D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357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E1A3-987D-443D-824A-DAE66637B11F}" type="datetimeFigureOut">
              <a:rPr lang="cs-CZ" smtClean="0"/>
              <a:t>11.4.2019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D17C3-3F8C-4CC8-8DD7-3A4B50569D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43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E1A3-987D-443D-824A-DAE66637B11F}" type="datetimeFigureOut">
              <a:rPr lang="cs-CZ" smtClean="0"/>
              <a:t>11.4.2019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D17C3-3F8C-4CC8-8DD7-3A4B50569D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E1A3-987D-443D-824A-DAE66637B11F}" type="datetimeFigureOut">
              <a:rPr lang="cs-CZ" smtClean="0"/>
              <a:t>11.4.2019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D17C3-3F8C-4CC8-8DD7-3A4B50569D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558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CE1A3-987D-443D-824A-DAE66637B11F}" type="datetimeFigureOut">
              <a:rPr lang="cs-CZ" smtClean="0"/>
              <a:t>11.4.2019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D17C3-3F8C-4CC8-8DD7-3A4B50569D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889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ŘÍMSKÉ OBCHODNÍ </a:t>
            </a:r>
            <a:r>
              <a:rPr lang="cs-CZ" dirty="0"/>
              <a:t>P</a:t>
            </a:r>
            <a:r>
              <a:rPr lang="cs-CZ" dirty="0" smtClean="0"/>
              <a:t>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et Mgr. Robert Jakubíček</a:t>
            </a:r>
          </a:p>
          <a:p>
            <a:r>
              <a:rPr lang="cs-CZ" dirty="0" smtClean="0"/>
              <a:t>Právnická fakulta MU</a:t>
            </a:r>
          </a:p>
          <a:p>
            <a:r>
              <a:rPr lang="cs-CZ" dirty="0" smtClean="0"/>
              <a:t>Brno,  8. 4. 2019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331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Označení </a:t>
            </a:r>
            <a:r>
              <a:rPr lang="cs-CZ" dirty="0" err="1" smtClean="0"/>
              <a:t>adjektických</a:t>
            </a:r>
            <a:r>
              <a:rPr lang="cs-CZ" dirty="0" smtClean="0"/>
              <a:t> žalob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Označení </a:t>
            </a:r>
            <a:r>
              <a:rPr lang="cs-CZ" dirty="0" err="1"/>
              <a:t>adjektické</a:t>
            </a:r>
            <a:r>
              <a:rPr lang="cs-CZ" dirty="0"/>
              <a:t>, tedy přídavné žaloby pak byly převzaty i moderní </a:t>
            </a:r>
            <a:r>
              <a:rPr lang="cs-CZ" dirty="0" smtClean="0"/>
              <a:t>doktrínou, jedná se však o velmi nešťastné označení, neboť je zavádějící a riskuje se </a:t>
            </a:r>
            <a:r>
              <a:rPr lang="cs-CZ" dirty="0"/>
              <a:t>tím nepochopení podstaty problému</a:t>
            </a:r>
            <a:endParaRPr lang="cs-CZ" dirty="0" smtClean="0"/>
          </a:p>
          <a:p>
            <a:pPr algn="just"/>
            <a:r>
              <a:rPr lang="cs-CZ" dirty="0" err="1" smtClean="0"/>
              <a:t>Adjektické</a:t>
            </a:r>
            <a:r>
              <a:rPr lang="cs-CZ" dirty="0" smtClean="0"/>
              <a:t> </a:t>
            </a:r>
            <a:r>
              <a:rPr lang="cs-CZ" dirty="0"/>
              <a:t>žaloby totiž nesloužily jako přídavné, nejedná se tedy o přídavnou, dodatečnou odpovědnost osoby pověřené </a:t>
            </a:r>
            <a:r>
              <a:rPr lang="cs-CZ" i="1" dirty="0"/>
              <a:t>(</a:t>
            </a:r>
            <a:r>
              <a:rPr lang="cs-CZ" i="1" dirty="0" err="1"/>
              <a:t>praeponens</a:t>
            </a:r>
            <a:r>
              <a:rPr lang="cs-CZ" i="1" dirty="0"/>
              <a:t>)</a:t>
            </a:r>
            <a:r>
              <a:rPr lang="cs-CZ" dirty="0"/>
              <a:t>, ale vždy je z obligačního vztahu s osobou </a:t>
            </a:r>
            <a:r>
              <a:rPr lang="cs-CZ" i="1" dirty="0" err="1"/>
              <a:t>alieno</a:t>
            </a:r>
            <a:r>
              <a:rPr lang="cs-CZ" i="1" dirty="0"/>
              <a:t> </a:t>
            </a:r>
            <a:r>
              <a:rPr lang="cs-CZ" i="1" dirty="0" err="1"/>
              <a:t>iuri</a:t>
            </a:r>
            <a:r>
              <a:rPr lang="cs-CZ" i="1" dirty="0"/>
              <a:t> </a:t>
            </a:r>
            <a:r>
              <a:rPr lang="cs-CZ" i="1" dirty="0" err="1"/>
              <a:t>subiectae</a:t>
            </a:r>
            <a:r>
              <a:rPr lang="cs-CZ" dirty="0"/>
              <a:t> žalován </a:t>
            </a:r>
            <a:r>
              <a:rPr lang="cs-CZ" i="1" dirty="0" err="1"/>
              <a:t>dominus</a:t>
            </a:r>
            <a:r>
              <a:rPr lang="cs-CZ" i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394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ACTIO EXERCITORIA/žaloba </a:t>
            </a:r>
            <a:r>
              <a:rPr lang="cs-CZ" dirty="0" err="1" smtClean="0"/>
              <a:t>exercitorní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aneb obchod na moři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EXERCITOR = DOMINUS/APTER FAMILIAS , MAJITEL LODI – resp. rejdařské společnosti</a:t>
            </a:r>
          </a:p>
          <a:p>
            <a:r>
              <a:rPr lang="cs-CZ" dirty="0" smtClean="0"/>
              <a:t>pověří, tj. zmocňuje (</a:t>
            </a:r>
            <a:r>
              <a:rPr lang="cs-CZ" i="1" dirty="0" err="1" smtClean="0"/>
              <a:t>praepositio</a:t>
            </a:r>
            <a:r>
              <a:rPr lang="cs-CZ" dirty="0" smtClean="0"/>
              <a:t>) – jakási generální plná moc </a:t>
            </a:r>
          </a:p>
          <a:p>
            <a:r>
              <a:rPr lang="cs-CZ" dirty="0" smtClean="0"/>
              <a:t>MAGISTER NAVIS (otrok, syn, tj. osoba </a:t>
            </a:r>
            <a:r>
              <a:rPr lang="cs-CZ" dirty="0" err="1" smtClean="0"/>
              <a:t>alieni</a:t>
            </a:r>
            <a:r>
              <a:rPr lang="cs-CZ" dirty="0" smtClean="0"/>
              <a:t> </a:t>
            </a:r>
            <a:r>
              <a:rPr lang="cs-CZ" dirty="0" err="1" smtClean="0"/>
              <a:t>iuris</a:t>
            </a:r>
            <a:r>
              <a:rPr lang="cs-CZ" dirty="0" smtClean="0"/>
              <a:t>) velením na lodi za účelem provozování obchodu</a:t>
            </a:r>
          </a:p>
          <a:p>
            <a:r>
              <a:rPr lang="cs-CZ" dirty="0" err="1" smtClean="0"/>
              <a:t>Dominus</a:t>
            </a:r>
            <a:r>
              <a:rPr lang="cs-CZ" dirty="0" smtClean="0"/>
              <a:t> odpovídá za závazky in </a:t>
            </a:r>
            <a:r>
              <a:rPr lang="cs-CZ" dirty="0" err="1" smtClean="0"/>
              <a:t>solidum</a:t>
            </a:r>
            <a:r>
              <a:rPr lang="cs-CZ" dirty="0" smtClean="0"/>
              <a:t> (neomezeně)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615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ACTIO INSTITORIA/žaloba </a:t>
            </a:r>
            <a:r>
              <a:rPr lang="cs-CZ" dirty="0" err="1" smtClean="0"/>
              <a:t>institorní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aneb obchod na souši/živnostníci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DOMINUS/PATER FAMILIAS</a:t>
            </a:r>
          </a:p>
          <a:p>
            <a:r>
              <a:rPr lang="cs-CZ" dirty="0" smtClean="0"/>
              <a:t>pověří</a:t>
            </a:r>
            <a:r>
              <a:rPr lang="cs-CZ" dirty="0"/>
              <a:t>, tj. zmocňuje (</a:t>
            </a:r>
            <a:r>
              <a:rPr lang="cs-CZ" i="1" dirty="0" err="1" smtClean="0"/>
              <a:t>praepositio</a:t>
            </a:r>
            <a:r>
              <a:rPr lang="cs-CZ" dirty="0"/>
              <a:t>) – jakási generální plná moc </a:t>
            </a:r>
          </a:p>
          <a:p>
            <a:r>
              <a:rPr lang="cs-CZ" dirty="0" smtClean="0"/>
              <a:t>OSOBA ALIENI IURIS = INSTITOR za účelem vykonávání každodenní obchodní činnosti, vedení podniku, resp. obchodního závodu – tzv. </a:t>
            </a:r>
            <a:r>
              <a:rPr lang="cs-CZ" dirty="0" err="1" smtClean="0"/>
              <a:t>taberna</a:t>
            </a:r>
            <a:r>
              <a:rPr lang="cs-CZ" dirty="0" smtClean="0"/>
              <a:t> </a:t>
            </a:r>
            <a:r>
              <a:rPr lang="cs-CZ" dirty="0" err="1" smtClean="0"/>
              <a:t>instructa</a:t>
            </a:r>
            <a:endParaRPr lang="cs-CZ" dirty="0" smtClean="0"/>
          </a:p>
          <a:p>
            <a:r>
              <a:rPr lang="cs-CZ" dirty="0" err="1" smtClean="0"/>
              <a:t>Dominus</a:t>
            </a:r>
            <a:r>
              <a:rPr lang="cs-CZ" dirty="0" smtClean="0"/>
              <a:t> odpovídá in </a:t>
            </a:r>
            <a:r>
              <a:rPr lang="cs-CZ" dirty="0" err="1" smtClean="0"/>
              <a:t>solidum</a:t>
            </a:r>
            <a:r>
              <a:rPr lang="cs-CZ" dirty="0" smtClean="0"/>
              <a:t> (neomezeně)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8074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ACTIO INSTITORIA/žaloba </a:t>
            </a:r>
            <a:r>
              <a:rPr lang="cs-CZ" dirty="0" err="1"/>
              <a:t>institorní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 err="1"/>
              <a:t>institor</a:t>
            </a:r>
            <a:r>
              <a:rPr lang="cs-CZ" dirty="0"/>
              <a:t> jako </a:t>
            </a:r>
            <a:r>
              <a:rPr lang="cs-CZ" dirty="0" err="1"/>
              <a:t>praepositus</a:t>
            </a:r>
            <a:r>
              <a:rPr lang="cs-CZ" dirty="0"/>
              <a:t> </a:t>
            </a:r>
            <a:r>
              <a:rPr lang="cs-CZ" dirty="0" err="1"/>
              <a:t>tabernae</a:t>
            </a:r>
            <a:r>
              <a:rPr lang="cs-CZ" dirty="0"/>
              <a:t> a obchodní činnosti vykonávané in </a:t>
            </a:r>
            <a:r>
              <a:rPr lang="cs-CZ" dirty="0" err="1" smtClean="0"/>
              <a:t>taberna</a:t>
            </a:r>
            <a:r>
              <a:rPr lang="cs-CZ" dirty="0"/>
              <a:t>  </a:t>
            </a:r>
            <a:r>
              <a:rPr lang="cs-CZ" dirty="0" smtClean="0"/>
              <a:t>- tj. </a:t>
            </a:r>
            <a:r>
              <a:rPr lang="cs-CZ" dirty="0" err="1" smtClean="0"/>
              <a:t>emptio-veditio</a:t>
            </a:r>
            <a:r>
              <a:rPr lang="cs-CZ" dirty="0" smtClean="0"/>
              <a:t>, oběh zboží (</a:t>
            </a:r>
            <a:r>
              <a:rPr lang="cs-CZ" dirty="0" err="1" smtClean="0"/>
              <a:t>merx</a:t>
            </a:r>
            <a:r>
              <a:rPr lang="cs-CZ" dirty="0" smtClean="0"/>
              <a:t>) v širším slova smyslu;</a:t>
            </a:r>
          </a:p>
          <a:p>
            <a:pPr lvl="0" algn="just"/>
            <a:r>
              <a:rPr lang="cs-CZ" dirty="0"/>
              <a:t>aktivity </a:t>
            </a:r>
            <a:r>
              <a:rPr lang="cs-CZ" dirty="0" err="1"/>
              <a:t>institora</a:t>
            </a:r>
            <a:r>
              <a:rPr lang="cs-CZ" dirty="0"/>
              <a:t> spojené se zprostředkováním a oběhem peněz, resp. půjčováním peněz, tj. </a:t>
            </a:r>
            <a:r>
              <a:rPr lang="cs-CZ" dirty="0" err="1"/>
              <a:t>institor</a:t>
            </a:r>
            <a:r>
              <a:rPr lang="cs-CZ" dirty="0"/>
              <a:t> jako </a:t>
            </a:r>
            <a:r>
              <a:rPr lang="cs-CZ" dirty="0" err="1"/>
              <a:t>praepositus</a:t>
            </a:r>
            <a:r>
              <a:rPr lang="cs-CZ" dirty="0"/>
              <a:t> in mensa nebo </a:t>
            </a:r>
            <a:r>
              <a:rPr lang="cs-CZ" dirty="0" err="1"/>
              <a:t>apud</a:t>
            </a:r>
            <a:r>
              <a:rPr lang="cs-CZ" dirty="0"/>
              <a:t> </a:t>
            </a:r>
            <a:r>
              <a:rPr lang="cs-CZ" dirty="0" err="1"/>
              <a:t>mensam</a:t>
            </a:r>
            <a:r>
              <a:rPr lang="cs-CZ" dirty="0"/>
              <a:t> </a:t>
            </a:r>
            <a:r>
              <a:rPr lang="cs-CZ" dirty="0" err="1"/>
              <a:t>pecuniis</a:t>
            </a:r>
            <a:r>
              <a:rPr lang="cs-CZ" dirty="0"/>
              <a:t> </a:t>
            </a:r>
            <a:r>
              <a:rPr lang="cs-CZ" dirty="0" err="1"/>
              <a:t>accipiendis</a:t>
            </a:r>
            <a:r>
              <a:rPr lang="cs-CZ" dirty="0"/>
              <a:t> nebo </a:t>
            </a:r>
            <a:r>
              <a:rPr lang="cs-CZ" dirty="0" err="1"/>
              <a:t>pecuniis</a:t>
            </a:r>
            <a:r>
              <a:rPr lang="cs-CZ" dirty="0"/>
              <a:t> </a:t>
            </a:r>
            <a:r>
              <a:rPr lang="cs-CZ" dirty="0" err="1"/>
              <a:t>faenerandis</a:t>
            </a:r>
            <a:r>
              <a:rPr lang="cs-CZ" dirty="0"/>
              <a:t>, resp. jeho aktivity v </a:t>
            </a:r>
            <a:r>
              <a:rPr lang="cs-CZ" dirty="0" err="1"/>
              <a:t>tabernae</a:t>
            </a:r>
            <a:r>
              <a:rPr lang="cs-CZ" dirty="0"/>
              <a:t> </a:t>
            </a:r>
            <a:r>
              <a:rPr lang="cs-CZ" dirty="0" err="1"/>
              <a:t>argentariae</a:t>
            </a:r>
            <a:r>
              <a:rPr lang="cs-CZ" dirty="0"/>
              <a:t>; </a:t>
            </a:r>
            <a:endParaRPr lang="cs-CZ" dirty="0" smtClean="0"/>
          </a:p>
          <a:p>
            <a:pPr algn="just"/>
            <a:r>
              <a:rPr lang="cs-CZ" dirty="0"/>
              <a:t>činnosti z oblasti poskytování služeb, kam patří zejména ubytovací a hostinské činnosti (</a:t>
            </a:r>
            <a:r>
              <a:rPr lang="cs-CZ" dirty="0" err="1"/>
              <a:t>negotiationes</a:t>
            </a:r>
            <a:r>
              <a:rPr lang="cs-CZ" dirty="0"/>
              <a:t> </a:t>
            </a:r>
            <a:r>
              <a:rPr lang="cs-CZ" dirty="0" err="1"/>
              <a:t>cauponiae</a:t>
            </a:r>
            <a:r>
              <a:rPr lang="cs-CZ" dirty="0"/>
              <a:t>, resp. </a:t>
            </a:r>
            <a:r>
              <a:rPr lang="cs-CZ" dirty="0" err="1"/>
              <a:t>tabernae</a:t>
            </a:r>
            <a:r>
              <a:rPr lang="cs-CZ" dirty="0"/>
              <a:t> </a:t>
            </a:r>
            <a:r>
              <a:rPr lang="cs-CZ" dirty="0" err="1"/>
              <a:t>cauponiae</a:t>
            </a:r>
            <a:r>
              <a:rPr lang="cs-CZ" dirty="0"/>
              <a:t>), provozování </a:t>
            </a:r>
            <a:r>
              <a:rPr lang="cs-CZ" dirty="0" err="1"/>
              <a:t>stabula</a:t>
            </a:r>
            <a:r>
              <a:rPr lang="cs-CZ" dirty="0"/>
              <a:t> a další činnosti jako např. poháněčů mezků (</a:t>
            </a:r>
            <a:r>
              <a:rPr lang="cs-CZ" dirty="0" err="1"/>
              <a:t>muliones</a:t>
            </a:r>
            <a:r>
              <a:rPr lang="cs-CZ" dirty="0"/>
              <a:t>), </a:t>
            </a:r>
            <a:r>
              <a:rPr lang="cs-CZ" dirty="0" err="1"/>
              <a:t>valchářů</a:t>
            </a:r>
            <a:r>
              <a:rPr lang="cs-CZ" dirty="0"/>
              <a:t> (</a:t>
            </a:r>
            <a:r>
              <a:rPr lang="cs-CZ" dirty="0" err="1"/>
              <a:t>fullones</a:t>
            </a:r>
            <a:r>
              <a:rPr lang="cs-CZ" dirty="0"/>
              <a:t>), krejčích a správkařů oděvů (</a:t>
            </a:r>
            <a:r>
              <a:rPr lang="cs-CZ" dirty="0" err="1"/>
              <a:t>sarcinatores</a:t>
            </a:r>
            <a:r>
              <a:rPr lang="cs-CZ" dirty="0"/>
              <a:t>), provozovatelů lázní (</a:t>
            </a:r>
            <a:r>
              <a:rPr lang="cs-CZ" dirty="0" err="1"/>
              <a:t>negotiatio</a:t>
            </a:r>
            <a:r>
              <a:rPr lang="cs-CZ" dirty="0"/>
              <a:t> </a:t>
            </a:r>
            <a:r>
              <a:rPr lang="cs-CZ" dirty="0" err="1"/>
              <a:t>balnearia</a:t>
            </a:r>
            <a:r>
              <a:rPr lang="cs-CZ" dirty="0"/>
              <a:t>) nebo činnost funebráků, resp. pohřební služby (</a:t>
            </a:r>
            <a:r>
              <a:rPr lang="cs-CZ" dirty="0" err="1" smtClean="0"/>
              <a:t>libitinarii</a:t>
            </a:r>
            <a:r>
              <a:rPr lang="cs-CZ" dirty="0" smtClean="0"/>
              <a:t>);</a:t>
            </a:r>
          </a:p>
          <a:p>
            <a:pPr lvl="0" algn="just"/>
            <a:r>
              <a:rPr lang="cs-CZ" dirty="0"/>
              <a:t>činnosti spojené s  </a:t>
            </a:r>
            <a:r>
              <a:rPr lang="cs-CZ" dirty="0" smtClean="0"/>
              <a:t>nemovitostmi;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7532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ACTIO INSTITORIA/žaloba </a:t>
            </a:r>
            <a:r>
              <a:rPr lang="cs-CZ" dirty="0" err="1" smtClean="0"/>
              <a:t>institorní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 smtClean="0"/>
              <a:t>nad </a:t>
            </a:r>
            <a:r>
              <a:rPr lang="cs-CZ" dirty="0"/>
              <a:t>rámec výše zmíněných činností detekovatelných v Digestech je třeba k těmto obchodním aktivitám přiřadit také rozsáhlý výrobní sektor – jako např. produkce amfor, keramiky, potrubí (tzv. </a:t>
            </a:r>
            <a:r>
              <a:rPr lang="cs-CZ" dirty="0" err="1"/>
              <a:t>fistulae</a:t>
            </a:r>
            <a:r>
              <a:rPr lang="cs-CZ" dirty="0"/>
              <a:t>) a jejich následný prodej, o čemž svědčí zejména rozsáhlé archeologické nálezy.</a:t>
            </a:r>
          </a:p>
          <a:p>
            <a:pPr algn="just"/>
            <a:r>
              <a:rPr lang="cs-CZ" dirty="0" smtClean="0"/>
              <a:t>aplikace </a:t>
            </a:r>
            <a:r>
              <a:rPr lang="cs-CZ" dirty="0" err="1"/>
              <a:t>institorní</a:t>
            </a:r>
            <a:r>
              <a:rPr lang="cs-CZ" dirty="0"/>
              <a:t> žaloby – na obchodní jednání uzavřená s </a:t>
            </a:r>
            <a:r>
              <a:rPr lang="cs-CZ" dirty="0" err="1"/>
              <a:t>institorem</a:t>
            </a:r>
            <a:r>
              <a:rPr lang="cs-CZ" dirty="0"/>
              <a:t> jakožto osobou pověřenou – postihovala prakticky veškeré obchodní činnosti každodenního života v antickém Římě, a to od banálního prodeje nádobí či knih, přes bankovnictví, realitní činnost a lázeňství až po pohřebnictví. </a:t>
            </a:r>
          </a:p>
        </p:txBody>
      </p:sp>
    </p:spTree>
    <p:extLst>
      <p:ext uri="{BB962C8B-B14F-4D97-AF65-F5344CB8AC3E}">
        <p14:creationId xmlns:p14="http://schemas.microsoft.com/office/powerpoint/2010/main" val="2051590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TABERNA INSTRUCTA </a:t>
            </a:r>
            <a:br>
              <a:rPr lang="cs-CZ" dirty="0" smtClean="0"/>
            </a:br>
            <a:r>
              <a:rPr lang="cs-CZ" dirty="0" smtClean="0"/>
              <a:t>aneb obchodní závod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cs-CZ" b="1" dirty="0" err="1"/>
              <a:t>Digesta</a:t>
            </a:r>
            <a:r>
              <a:rPr lang="cs-CZ" b="1" dirty="0"/>
              <a:t> </a:t>
            </a:r>
            <a:r>
              <a:rPr lang="cs-CZ" b="1" dirty="0" err="1"/>
              <a:t>Ulp</a:t>
            </a:r>
            <a:r>
              <a:rPr lang="cs-CZ" b="1" dirty="0"/>
              <a:t>. 28 ad Ed. 50, 16, 185</a:t>
            </a:r>
            <a:endParaRPr lang="cs-CZ" dirty="0"/>
          </a:p>
          <a:p>
            <a:pPr algn="just"/>
            <a:r>
              <a:rPr lang="cs-CZ" i="1" dirty="0"/>
              <a:t>„</a:t>
            </a:r>
            <a:r>
              <a:rPr lang="cs-CZ" i="1" dirty="0" err="1"/>
              <a:t>Instructam</a:t>
            </a:r>
            <a:r>
              <a:rPr lang="cs-CZ" i="1" dirty="0"/>
              <a:t>“ autem </a:t>
            </a:r>
            <a:r>
              <a:rPr lang="cs-CZ" i="1" dirty="0" err="1"/>
              <a:t>tabernam</a:t>
            </a:r>
            <a:r>
              <a:rPr lang="cs-CZ" i="1" dirty="0"/>
              <a:t> sic </a:t>
            </a:r>
            <a:r>
              <a:rPr lang="cs-CZ" i="1" dirty="0" err="1"/>
              <a:t>accipiemus</a:t>
            </a:r>
            <a:r>
              <a:rPr lang="cs-CZ" i="1" dirty="0"/>
              <a:t>, </a:t>
            </a:r>
            <a:r>
              <a:rPr lang="cs-CZ" i="1" dirty="0" err="1"/>
              <a:t>quae</a:t>
            </a:r>
            <a:r>
              <a:rPr lang="cs-CZ" i="1" dirty="0"/>
              <a:t> et </a:t>
            </a:r>
            <a:r>
              <a:rPr lang="cs-CZ" i="1" dirty="0" err="1"/>
              <a:t>rebus</a:t>
            </a:r>
            <a:r>
              <a:rPr lang="cs-CZ" i="1" dirty="0"/>
              <a:t> et </a:t>
            </a:r>
            <a:r>
              <a:rPr lang="cs-CZ" i="1" dirty="0" err="1"/>
              <a:t>hominibus</a:t>
            </a:r>
            <a:r>
              <a:rPr lang="cs-CZ" i="1" dirty="0"/>
              <a:t> ad </a:t>
            </a:r>
            <a:r>
              <a:rPr lang="cs-CZ" i="1" dirty="0" err="1"/>
              <a:t>negotiationem</a:t>
            </a:r>
            <a:r>
              <a:rPr lang="cs-CZ" i="1" dirty="0"/>
              <a:t> </a:t>
            </a:r>
            <a:r>
              <a:rPr lang="cs-CZ" i="1" dirty="0" err="1"/>
              <a:t>paratis</a:t>
            </a:r>
            <a:r>
              <a:rPr lang="cs-CZ" i="1" dirty="0"/>
              <a:t> </a:t>
            </a:r>
            <a:r>
              <a:rPr lang="cs-CZ" i="1" dirty="0" err="1"/>
              <a:t>constat</a:t>
            </a:r>
            <a:r>
              <a:rPr lang="cs-CZ" i="1" dirty="0"/>
              <a:t>.</a:t>
            </a:r>
            <a:endParaRPr lang="cs-CZ" dirty="0"/>
          </a:p>
          <a:p>
            <a:pPr algn="just"/>
            <a:r>
              <a:rPr lang="cs-CZ" dirty="0"/>
              <a:t>Závodem se rozumí souhrn věcí a lidí, kteří jsou uspořádáni (organizováni) za účelem podnikání.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cs-CZ" b="1" dirty="0"/>
              <a:t>Zákon č. 89/2012 Sb., občanský zákoník, účinnost od 1. 1. 2014</a:t>
            </a:r>
            <a:endParaRPr lang="cs-CZ" dirty="0"/>
          </a:p>
          <a:p>
            <a:pPr algn="just"/>
            <a:r>
              <a:rPr lang="cs-CZ" b="1" dirty="0"/>
              <a:t>§ 502</a:t>
            </a:r>
            <a:endParaRPr lang="cs-CZ" dirty="0"/>
          </a:p>
          <a:p>
            <a:pPr algn="just"/>
            <a:r>
              <a:rPr lang="cs-CZ" i="1" dirty="0"/>
              <a:t>Obchodní závod (dále jen „závod“) je organizovaný soubor jmění, který podnikatel vytvořil a který z jeho vůle slouží k provozování jeho činnosti. Má se za to, že závod tvoří vše, co zpravidla slouží k jeho provozu.</a:t>
            </a:r>
            <a:endParaRPr lang="cs-CZ" dirty="0"/>
          </a:p>
          <a:p>
            <a:pPr algn="just"/>
            <a:r>
              <a:rPr lang="cs-CZ" i="1" dirty="0"/>
              <a:t> </a:t>
            </a:r>
            <a:endParaRPr lang="cs-CZ" dirty="0"/>
          </a:p>
          <a:p>
            <a:pPr algn="just"/>
            <a:r>
              <a:rPr lang="cs-CZ" b="1" dirty="0"/>
              <a:t>§ 420 odst. 1</a:t>
            </a:r>
            <a:endParaRPr lang="cs-CZ" dirty="0"/>
          </a:p>
          <a:p>
            <a:pPr algn="just"/>
            <a:r>
              <a:rPr lang="cs-CZ" i="1" dirty="0"/>
              <a:t>Kdo samostatně vykonává na vlastní účet a odpovědnost výdělečnou činnost živnostenským nebo obdobným způsobem se záměrem činit tak </a:t>
            </a:r>
            <a:r>
              <a:rPr lang="cs-CZ" i="1" u="sng" dirty="0"/>
              <a:t>soustavně*)</a:t>
            </a:r>
            <a:r>
              <a:rPr lang="cs-CZ" i="1" dirty="0"/>
              <a:t> za účelem dosažení zisku, je považován se zřetelem k této činnosti za podnikatele.</a:t>
            </a:r>
            <a:endParaRPr lang="cs-CZ" dirty="0"/>
          </a:p>
          <a:p>
            <a:pPr algn="just"/>
            <a:r>
              <a:rPr lang="cs-CZ" i="1" dirty="0"/>
              <a:t>*) </a:t>
            </a:r>
            <a:r>
              <a:rPr lang="cs-CZ" i="1" dirty="0" err="1"/>
              <a:t>cfr</a:t>
            </a:r>
            <a:r>
              <a:rPr lang="cs-CZ" i="1" dirty="0"/>
              <a:t>. </a:t>
            </a:r>
            <a:r>
              <a:rPr lang="cs-CZ" i="1" dirty="0" err="1"/>
              <a:t>Gai</a:t>
            </a:r>
            <a:r>
              <a:rPr lang="cs-CZ" i="1" dirty="0"/>
              <a:t>. </a:t>
            </a:r>
            <a:r>
              <a:rPr lang="cs-CZ" i="1" dirty="0" err="1"/>
              <a:t>Inst</a:t>
            </a:r>
            <a:r>
              <a:rPr lang="cs-CZ" i="1" dirty="0"/>
              <a:t>. 4, 71 „</a:t>
            </a:r>
            <a:r>
              <a:rPr lang="cs-CZ" dirty="0" err="1"/>
              <a:t>cottidianus</a:t>
            </a:r>
            <a:r>
              <a:rPr lang="cs-CZ" dirty="0"/>
              <a:t> </a:t>
            </a:r>
            <a:r>
              <a:rPr lang="cs-CZ" dirty="0" err="1"/>
              <a:t>quaestus</a:t>
            </a:r>
            <a:r>
              <a:rPr lang="cs-CZ" dirty="0"/>
              <a:t>“ – každodenní zisk, výtěžek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506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TABERNA INSTRUCTA </a:t>
            </a:r>
            <a:br>
              <a:rPr lang="cs-CZ" dirty="0" smtClean="0"/>
            </a:br>
            <a:r>
              <a:rPr lang="cs-CZ" dirty="0" smtClean="0"/>
              <a:t>aneb obchodní závod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cs-CZ" b="1" dirty="0" err="1"/>
              <a:t>Digesta</a:t>
            </a:r>
            <a:r>
              <a:rPr lang="cs-CZ" b="1" dirty="0"/>
              <a:t> </a:t>
            </a:r>
            <a:r>
              <a:rPr lang="cs-CZ" b="1" dirty="0" err="1"/>
              <a:t>Ulp</a:t>
            </a:r>
            <a:r>
              <a:rPr lang="cs-CZ" b="1" dirty="0"/>
              <a:t>. 28 ad Ed. 50, 16, 185</a:t>
            </a:r>
            <a:endParaRPr lang="cs-CZ" dirty="0"/>
          </a:p>
          <a:p>
            <a:pPr algn="just"/>
            <a:r>
              <a:rPr lang="cs-CZ" i="1" dirty="0"/>
              <a:t>„</a:t>
            </a:r>
            <a:r>
              <a:rPr lang="cs-CZ" i="1" dirty="0" err="1"/>
              <a:t>Instructam</a:t>
            </a:r>
            <a:r>
              <a:rPr lang="cs-CZ" i="1" dirty="0"/>
              <a:t>“ autem </a:t>
            </a:r>
            <a:r>
              <a:rPr lang="cs-CZ" i="1" dirty="0" err="1"/>
              <a:t>tabernam</a:t>
            </a:r>
            <a:r>
              <a:rPr lang="cs-CZ" i="1" dirty="0"/>
              <a:t> sic </a:t>
            </a:r>
            <a:r>
              <a:rPr lang="cs-CZ" i="1" dirty="0" err="1"/>
              <a:t>accipiemus</a:t>
            </a:r>
            <a:r>
              <a:rPr lang="cs-CZ" i="1" dirty="0"/>
              <a:t>, </a:t>
            </a:r>
            <a:r>
              <a:rPr lang="cs-CZ" i="1" dirty="0" err="1"/>
              <a:t>quae</a:t>
            </a:r>
            <a:r>
              <a:rPr lang="cs-CZ" i="1" dirty="0"/>
              <a:t> et </a:t>
            </a:r>
            <a:r>
              <a:rPr lang="cs-CZ" i="1" dirty="0" err="1"/>
              <a:t>rebus</a:t>
            </a:r>
            <a:r>
              <a:rPr lang="cs-CZ" i="1" dirty="0"/>
              <a:t> et </a:t>
            </a:r>
            <a:r>
              <a:rPr lang="cs-CZ" i="1" dirty="0" err="1"/>
              <a:t>hominibus</a:t>
            </a:r>
            <a:r>
              <a:rPr lang="cs-CZ" i="1" dirty="0"/>
              <a:t> ad </a:t>
            </a:r>
            <a:r>
              <a:rPr lang="cs-CZ" i="1" dirty="0" err="1"/>
              <a:t>negotiationem</a:t>
            </a:r>
            <a:r>
              <a:rPr lang="cs-CZ" i="1" dirty="0"/>
              <a:t> </a:t>
            </a:r>
            <a:r>
              <a:rPr lang="cs-CZ" i="1" dirty="0" err="1"/>
              <a:t>paratis</a:t>
            </a:r>
            <a:r>
              <a:rPr lang="cs-CZ" i="1" dirty="0"/>
              <a:t> </a:t>
            </a:r>
            <a:r>
              <a:rPr lang="cs-CZ" i="1" dirty="0" err="1"/>
              <a:t>constat</a:t>
            </a:r>
            <a:r>
              <a:rPr lang="cs-CZ" i="1" dirty="0"/>
              <a:t>.</a:t>
            </a:r>
            <a:endParaRPr lang="cs-CZ" dirty="0"/>
          </a:p>
          <a:p>
            <a:pPr algn="just"/>
            <a:r>
              <a:rPr lang="cs-CZ" dirty="0"/>
              <a:t>Závodem se rozumí souhrn věcí a lidí, kteří jsou uspořádáni (organizováni) za účelem podnikání.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cs-CZ" b="1" dirty="0"/>
              <a:t>Zákon č. 513/1991 Sb., obchodní zákoník, ve znění účinném do 31. 12. 2013</a:t>
            </a:r>
            <a:endParaRPr lang="cs-CZ" dirty="0"/>
          </a:p>
          <a:p>
            <a:pPr algn="just"/>
            <a:r>
              <a:rPr lang="cs-CZ" b="1" dirty="0"/>
              <a:t>§ 5 odst. 1</a:t>
            </a:r>
            <a:endParaRPr lang="cs-CZ" dirty="0"/>
          </a:p>
          <a:p>
            <a:pPr algn="just"/>
            <a:r>
              <a:rPr lang="cs-CZ" i="1" dirty="0"/>
              <a:t>Podnikem se pro účely tohoto zákona rozumí soubor hmotných, jakož i osobních a nehmotných složek podnikání. K podniku náleží věci, práva a jiné majetkové hodnoty, které patří podnikateli a slouží k provozování podniku nebo vzhledem k své povaze mají tomuto účelu sloužit.</a:t>
            </a:r>
            <a:endParaRPr lang="cs-CZ" dirty="0"/>
          </a:p>
          <a:p>
            <a:pPr algn="just"/>
            <a:r>
              <a:rPr lang="cs-CZ" i="1" dirty="0"/>
              <a:t> </a:t>
            </a:r>
            <a:endParaRPr lang="cs-CZ" dirty="0"/>
          </a:p>
          <a:p>
            <a:pPr algn="just"/>
            <a:r>
              <a:rPr lang="cs-CZ" b="1" dirty="0" err="1"/>
              <a:t>Codice</a:t>
            </a:r>
            <a:r>
              <a:rPr lang="cs-CZ" b="1" dirty="0"/>
              <a:t> civile, R. D. </a:t>
            </a:r>
            <a:r>
              <a:rPr lang="cs-CZ" b="1" dirty="0" err="1"/>
              <a:t>del</a:t>
            </a:r>
            <a:r>
              <a:rPr lang="cs-CZ" b="1" dirty="0"/>
              <a:t> 16 </a:t>
            </a:r>
            <a:r>
              <a:rPr lang="cs-CZ" b="1" dirty="0" err="1"/>
              <a:t>marzo</a:t>
            </a:r>
            <a:r>
              <a:rPr lang="cs-CZ" b="1" dirty="0"/>
              <a:t> 1942, n. 262 – italský občanský zákoník</a:t>
            </a:r>
            <a:endParaRPr lang="cs-CZ" dirty="0"/>
          </a:p>
          <a:p>
            <a:pPr algn="just"/>
            <a:r>
              <a:rPr lang="cs-CZ" i="1" dirty="0"/>
              <a:t>Ľ </a:t>
            </a:r>
            <a:r>
              <a:rPr lang="cs-CZ" i="1" dirty="0" err="1"/>
              <a:t>azienda</a:t>
            </a:r>
            <a:r>
              <a:rPr lang="cs-CZ" i="1" dirty="0"/>
              <a:t> è </a:t>
            </a:r>
            <a:r>
              <a:rPr lang="cs-CZ" i="1" dirty="0" err="1"/>
              <a:t>il</a:t>
            </a:r>
            <a:r>
              <a:rPr lang="cs-CZ" i="1" dirty="0"/>
              <a:t> </a:t>
            </a:r>
            <a:r>
              <a:rPr lang="cs-CZ" i="1" dirty="0" err="1"/>
              <a:t>complesso</a:t>
            </a:r>
            <a:r>
              <a:rPr lang="cs-CZ" i="1" dirty="0"/>
              <a:t> dei </a:t>
            </a:r>
            <a:r>
              <a:rPr lang="cs-CZ" i="1" dirty="0" err="1"/>
              <a:t>beni</a:t>
            </a:r>
            <a:r>
              <a:rPr lang="cs-CZ" i="1" dirty="0"/>
              <a:t> </a:t>
            </a:r>
            <a:r>
              <a:rPr lang="cs-CZ" i="1" dirty="0" err="1"/>
              <a:t>organizzati</a:t>
            </a:r>
            <a:r>
              <a:rPr lang="cs-CZ" i="1" dirty="0"/>
              <a:t> </a:t>
            </a:r>
            <a:r>
              <a:rPr lang="cs-CZ" i="1" dirty="0" err="1"/>
              <a:t>dalľ</a:t>
            </a:r>
            <a:r>
              <a:rPr lang="cs-CZ" i="1" dirty="0"/>
              <a:t> </a:t>
            </a:r>
            <a:r>
              <a:rPr lang="cs-CZ" i="1" dirty="0" err="1"/>
              <a:t>imprenditore</a:t>
            </a:r>
            <a:r>
              <a:rPr lang="cs-CZ" i="1" dirty="0"/>
              <a:t> per ľ </a:t>
            </a:r>
            <a:r>
              <a:rPr lang="cs-CZ" i="1" dirty="0" err="1"/>
              <a:t>esercizio</a:t>
            </a:r>
            <a:r>
              <a:rPr lang="cs-CZ" i="1" dirty="0"/>
              <a:t> </a:t>
            </a:r>
            <a:r>
              <a:rPr lang="cs-CZ" i="1" dirty="0" err="1"/>
              <a:t>delľ</a:t>
            </a:r>
            <a:r>
              <a:rPr lang="cs-CZ" i="1" dirty="0"/>
              <a:t> </a:t>
            </a:r>
            <a:r>
              <a:rPr lang="cs-CZ" i="1" dirty="0" err="1"/>
              <a:t>impresa</a:t>
            </a:r>
            <a:r>
              <a:rPr lang="cs-CZ" i="1" dirty="0"/>
              <a:t>.</a:t>
            </a:r>
            <a:endParaRPr lang="cs-CZ" dirty="0"/>
          </a:p>
          <a:p>
            <a:pPr algn="just"/>
            <a:r>
              <a:rPr lang="cs-CZ" dirty="0"/>
              <a:t>Závod je soubor věcí uspořádaných podnikatelem za účelem provozování podniku, tj. k podnikání.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10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ACTIO DE PECULIO ET DE IN REM VERSO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peculium </a:t>
            </a:r>
            <a:r>
              <a:rPr lang="cs-CZ" dirty="0" smtClean="0"/>
              <a:t>= souhrn </a:t>
            </a:r>
            <a:r>
              <a:rPr lang="cs-CZ" dirty="0"/>
              <a:t>veškerých majetkových hodnot a práv, které byly přiděleny otcem rodiny (pater </a:t>
            </a:r>
            <a:r>
              <a:rPr lang="cs-CZ" dirty="0" err="1"/>
              <a:t>familias</a:t>
            </a:r>
            <a:r>
              <a:rPr lang="cs-CZ" dirty="0"/>
              <a:t>) osobě </a:t>
            </a:r>
            <a:r>
              <a:rPr lang="cs-CZ" dirty="0" err="1"/>
              <a:t>a</a:t>
            </a:r>
            <a:r>
              <a:rPr lang="cs-CZ" dirty="0" err="1" smtClean="0"/>
              <a:t>lieni</a:t>
            </a:r>
            <a:r>
              <a:rPr lang="cs-CZ" dirty="0" smtClean="0"/>
              <a:t> </a:t>
            </a:r>
            <a:r>
              <a:rPr lang="cs-CZ" dirty="0" err="1" smtClean="0"/>
              <a:t>iuris</a:t>
            </a:r>
            <a:r>
              <a:rPr lang="cs-CZ" dirty="0" smtClean="0"/>
              <a:t> k</a:t>
            </a:r>
            <a:r>
              <a:rPr lang="cs-CZ" dirty="0"/>
              <a:t> tomu účelu, aby dotyčná osoba spravovala svěřené jmění. Je pravděpodobné, že takovéto svěření majetku bylo původně určeno pro syny rodiny (</a:t>
            </a:r>
            <a:r>
              <a:rPr lang="cs-CZ" dirty="0" err="1"/>
              <a:t>filius</a:t>
            </a:r>
            <a:r>
              <a:rPr lang="cs-CZ" dirty="0"/>
              <a:t> </a:t>
            </a:r>
            <a:r>
              <a:rPr lang="cs-CZ" dirty="0" err="1"/>
              <a:t>familias</a:t>
            </a:r>
            <a:r>
              <a:rPr lang="cs-CZ" dirty="0"/>
              <a:t>), kterým tak byla přiznána určitá majetková nezávislost, ovšem toto operační schéma bylo okamžitě rozšířeno i na otroky </a:t>
            </a:r>
          </a:p>
        </p:txBody>
      </p:sp>
    </p:spTree>
    <p:extLst>
      <p:ext uri="{BB962C8B-B14F-4D97-AF65-F5344CB8AC3E}">
        <p14:creationId xmlns:p14="http://schemas.microsoft.com/office/powerpoint/2010/main" val="33986654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ACTIO DE PECULIO ET DE IN REM VERSO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Ve většině pramenů </a:t>
            </a:r>
            <a:r>
              <a:rPr lang="cs-CZ" dirty="0" smtClean="0"/>
              <a:t>nacházíme</a:t>
            </a:r>
            <a:r>
              <a:rPr lang="cs-CZ" dirty="0"/>
              <a:t> pouze jednu formuli pro obě žaloby, </a:t>
            </a:r>
            <a:r>
              <a:rPr lang="cs-CZ" dirty="0" smtClean="0"/>
              <a:t>nejsignifikantnější pasáže nacházíme u</a:t>
            </a:r>
            <a:r>
              <a:rPr lang="cs-CZ" dirty="0"/>
              <a:t> </a:t>
            </a:r>
            <a:r>
              <a:rPr lang="cs-CZ" dirty="0" err="1"/>
              <a:t>Gaia</a:t>
            </a:r>
            <a:r>
              <a:rPr lang="cs-CZ" dirty="0"/>
              <a:t> (</a:t>
            </a:r>
            <a:r>
              <a:rPr lang="cs-CZ" dirty="0" err="1"/>
              <a:t>Gai</a:t>
            </a:r>
            <a:r>
              <a:rPr lang="cs-CZ" dirty="0"/>
              <a:t>. </a:t>
            </a:r>
            <a:r>
              <a:rPr lang="cs-CZ" dirty="0" err="1"/>
              <a:t>Inst</a:t>
            </a:r>
            <a:r>
              <a:rPr lang="cs-CZ" dirty="0"/>
              <a:t>. 4, 74a) </a:t>
            </a:r>
            <a:r>
              <a:rPr lang="cs-CZ" dirty="0" smtClean="0"/>
              <a:t>nebo v </a:t>
            </a:r>
            <a:r>
              <a:rPr lang="cs-CZ" dirty="0" err="1"/>
              <a:t>Justiniánských</a:t>
            </a:r>
            <a:r>
              <a:rPr lang="cs-CZ" dirty="0"/>
              <a:t> Institucí (</a:t>
            </a:r>
            <a:r>
              <a:rPr lang="cs-CZ" dirty="0" err="1"/>
              <a:t>Iust</a:t>
            </a:r>
            <a:r>
              <a:rPr lang="cs-CZ" dirty="0"/>
              <a:t>. </a:t>
            </a:r>
            <a:r>
              <a:rPr lang="cs-CZ" dirty="0" err="1"/>
              <a:t>Inst</a:t>
            </a:r>
            <a:r>
              <a:rPr lang="cs-CZ" dirty="0"/>
              <a:t>. 4, 7, </a:t>
            </a:r>
            <a:r>
              <a:rPr lang="cs-CZ" dirty="0" smtClean="0"/>
              <a:t>4b) </a:t>
            </a:r>
          </a:p>
          <a:p>
            <a:pPr algn="just"/>
            <a:r>
              <a:rPr lang="cs-CZ" dirty="0" smtClean="0"/>
              <a:t>V Digestech </a:t>
            </a:r>
            <a:r>
              <a:rPr lang="cs-CZ" dirty="0"/>
              <a:t>však již nacházíme tyto žaloby odděleně, kdy každé z nich je věnován samostatný titul – „De in </a:t>
            </a:r>
            <a:r>
              <a:rPr lang="cs-CZ" dirty="0" err="1"/>
              <a:t>rem</a:t>
            </a:r>
            <a:r>
              <a:rPr lang="cs-CZ" dirty="0"/>
              <a:t> </a:t>
            </a:r>
            <a:r>
              <a:rPr lang="cs-CZ" dirty="0" err="1"/>
              <a:t>verso</a:t>
            </a:r>
            <a:r>
              <a:rPr lang="cs-CZ" dirty="0"/>
              <a:t>“ (D. 15, 3) a „De </a:t>
            </a:r>
            <a:r>
              <a:rPr lang="cs-CZ" dirty="0" err="1"/>
              <a:t>peculio</a:t>
            </a:r>
            <a:r>
              <a:rPr lang="cs-CZ" dirty="0"/>
              <a:t>“ (D. 15, 1). </a:t>
            </a:r>
            <a:r>
              <a:rPr lang="cs-CZ" dirty="0" smtClean="0"/>
              <a:t>takovéto </a:t>
            </a:r>
            <a:r>
              <a:rPr lang="cs-CZ" dirty="0"/>
              <a:t>rozdělení do dvou samostatných titulů ze strany kompilátorů bylo odůvodněno ryze potřebou přehlednosti systému </a:t>
            </a:r>
            <a:r>
              <a:rPr lang="cs-CZ" dirty="0" smtClean="0"/>
              <a:t>těchto žalob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59163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ACTIO DE PECULIO ET DE IN REM VERSO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Osoba </a:t>
            </a:r>
            <a:r>
              <a:rPr lang="cs-CZ" dirty="0" err="1" smtClean="0"/>
              <a:t>alieni</a:t>
            </a:r>
            <a:r>
              <a:rPr lang="cs-CZ" dirty="0" smtClean="0"/>
              <a:t> </a:t>
            </a:r>
            <a:r>
              <a:rPr lang="cs-CZ" dirty="0" err="1"/>
              <a:t>iuris</a:t>
            </a:r>
            <a:r>
              <a:rPr lang="cs-CZ" dirty="0"/>
              <a:t> tedy spravuje majetek </a:t>
            </a:r>
            <a:r>
              <a:rPr lang="cs-CZ" dirty="0" smtClean="0"/>
              <a:t>nositele </a:t>
            </a:r>
            <a:r>
              <a:rPr lang="cs-CZ" dirty="0"/>
              <a:t>moci, přičemž využívá veškerých majetkových hodnot k obchodování se třetími osobami, kdy veškeré právní účinky dopadají do právní sféry majitele moci, který ručí za veškeré závazky takto vzniklé do výše </a:t>
            </a:r>
            <a:r>
              <a:rPr lang="cs-CZ" dirty="0" err="1"/>
              <a:t>pekulia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98825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VZNIK OBCHODNÍHO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vznik obchodního práva jakožto specifického a </a:t>
            </a:r>
            <a:r>
              <a:rPr lang="cs-CZ" dirty="0" smtClean="0"/>
              <a:t>samostatného </a:t>
            </a:r>
            <a:r>
              <a:rPr lang="cs-CZ" dirty="0"/>
              <a:t>oboru či právní disciplíny je tradičně spojován až s počátkem stavovského kupeckého práva v Itálii v období pozdního italského středověku (12. – 13. stol.), </a:t>
            </a:r>
            <a:r>
              <a:rPr lang="cs-CZ" dirty="0" smtClean="0"/>
              <a:t>respektive </a:t>
            </a:r>
            <a:r>
              <a:rPr lang="cs-CZ" dirty="0"/>
              <a:t>moderní </a:t>
            </a:r>
            <a:r>
              <a:rPr lang="cs-CZ" dirty="0" err="1" smtClean="0"/>
              <a:t>komercionalistikou</a:t>
            </a:r>
            <a:r>
              <a:rPr lang="cs-CZ" dirty="0" smtClean="0"/>
              <a:t> </a:t>
            </a:r>
            <a:r>
              <a:rPr lang="cs-CZ" dirty="0"/>
              <a:t>je zakonzervováno dogma o tom, že obchodní právo se vyvinulo z </a:t>
            </a:r>
            <a:r>
              <a:rPr lang="cs-CZ" i="1" dirty="0"/>
              <a:t>ius </a:t>
            </a:r>
            <a:r>
              <a:rPr lang="cs-CZ" i="1" dirty="0" err="1"/>
              <a:t>mercatorum</a:t>
            </a:r>
            <a:r>
              <a:rPr lang="cs-CZ" dirty="0"/>
              <a:t>. Toto dogma však bylo do značné míry již revidováno 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35590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ACTIO DE PECULIO ET DE IN REM VERSO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DOMINUS/PATER FAMILIAS</a:t>
            </a:r>
          </a:p>
          <a:p>
            <a:r>
              <a:rPr lang="cs-CZ" dirty="0" smtClean="0"/>
              <a:t>Přidělení </a:t>
            </a:r>
            <a:r>
              <a:rPr lang="cs-CZ" dirty="0" err="1" smtClean="0"/>
              <a:t>pekulia</a:t>
            </a:r>
            <a:r>
              <a:rPr lang="cs-CZ" dirty="0" smtClean="0"/>
              <a:t> (</a:t>
            </a:r>
            <a:r>
              <a:rPr lang="cs-CZ" dirty="0" err="1" smtClean="0"/>
              <a:t>concessio</a:t>
            </a:r>
            <a:r>
              <a:rPr lang="cs-CZ" dirty="0" smtClean="0"/>
              <a:t> peculii)</a:t>
            </a:r>
          </a:p>
          <a:p>
            <a:r>
              <a:rPr lang="cs-CZ" dirty="0" smtClean="0"/>
              <a:t>Osoba </a:t>
            </a:r>
            <a:r>
              <a:rPr lang="cs-CZ" dirty="0" err="1" smtClean="0"/>
              <a:t>alieni</a:t>
            </a:r>
            <a:r>
              <a:rPr lang="cs-CZ" dirty="0" smtClean="0"/>
              <a:t> </a:t>
            </a:r>
            <a:r>
              <a:rPr lang="cs-CZ" dirty="0" err="1" smtClean="0"/>
              <a:t>iuris</a:t>
            </a:r>
            <a:endParaRPr lang="cs-CZ" dirty="0" smtClean="0"/>
          </a:p>
          <a:p>
            <a:r>
              <a:rPr lang="cs-CZ" dirty="0" err="1" smtClean="0"/>
              <a:t>Dominus</a:t>
            </a:r>
            <a:r>
              <a:rPr lang="cs-CZ" dirty="0" smtClean="0"/>
              <a:t> odpovídá za takto uzavřená právní jednání </a:t>
            </a:r>
            <a:r>
              <a:rPr lang="cs-CZ" dirty="0" err="1" smtClean="0"/>
              <a:t>limitovaně</a:t>
            </a:r>
            <a:r>
              <a:rPr lang="cs-CZ" dirty="0" smtClean="0"/>
              <a:t> (do výše hodnoty </a:t>
            </a:r>
            <a:r>
              <a:rPr lang="cs-CZ" dirty="0" err="1" smtClean="0"/>
              <a:t>pekulia</a:t>
            </a:r>
            <a:r>
              <a:rPr lang="cs-CZ" dirty="0" smtClean="0"/>
              <a:t>), majetkový </a:t>
            </a:r>
            <a:r>
              <a:rPr lang="cs-CZ" dirty="0"/>
              <a:t>prospěch </a:t>
            </a:r>
            <a:r>
              <a:rPr lang="cs-CZ" dirty="0" smtClean="0"/>
              <a:t>přešel do </a:t>
            </a:r>
            <a:r>
              <a:rPr lang="cs-CZ" dirty="0" err="1" smtClean="0"/>
              <a:t>pekulia</a:t>
            </a:r>
            <a:r>
              <a:rPr lang="cs-CZ" dirty="0" smtClean="0"/>
              <a:t> nebo přímo do majetku domina (res </a:t>
            </a:r>
            <a:r>
              <a:rPr lang="cs-CZ" dirty="0" err="1" smtClean="0"/>
              <a:t>domini</a:t>
            </a:r>
            <a:r>
              <a:rPr lang="cs-CZ" dirty="0" smtClean="0"/>
              <a:t>, tj. </a:t>
            </a:r>
            <a:r>
              <a:rPr lang="cs-CZ" dirty="0" err="1" smtClean="0"/>
              <a:t>versio</a:t>
            </a:r>
            <a:r>
              <a:rPr lang="cs-CZ" dirty="0" smtClean="0"/>
              <a:t> in </a:t>
            </a:r>
            <a:r>
              <a:rPr lang="cs-CZ" dirty="0" err="1" smtClean="0"/>
              <a:t>rem</a:t>
            </a:r>
            <a:r>
              <a:rPr lang="cs-CZ" dirty="0" smtClean="0"/>
              <a:t> </a:t>
            </a:r>
            <a:r>
              <a:rPr lang="cs-CZ" dirty="0" err="1" smtClean="0"/>
              <a:t>patris</a:t>
            </a:r>
            <a:r>
              <a:rPr lang="cs-CZ" dirty="0" smtClean="0"/>
              <a:t>)</a:t>
            </a:r>
          </a:p>
          <a:p>
            <a:r>
              <a:rPr lang="cs-CZ" dirty="0"/>
              <a:t>peculium </a:t>
            </a:r>
            <a:r>
              <a:rPr lang="cs-CZ" dirty="0" err="1"/>
              <a:t>nascitur</a:t>
            </a:r>
            <a:r>
              <a:rPr lang="cs-CZ" dirty="0"/>
              <a:t> </a:t>
            </a:r>
            <a:r>
              <a:rPr lang="cs-CZ" dirty="0" err="1"/>
              <a:t>crescit</a:t>
            </a:r>
            <a:r>
              <a:rPr lang="cs-CZ" dirty="0"/>
              <a:t> </a:t>
            </a:r>
            <a:r>
              <a:rPr lang="cs-CZ" dirty="0" err="1"/>
              <a:t>decrescit</a:t>
            </a:r>
            <a:r>
              <a:rPr lang="cs-CZ" dirty="0"/>
              <a:t> </a:t>
            </a:r>
            <a:r>
              <a:rPr lang="cs-CZ" dirty="0" err="1" smtClean="0"/>
              <a:t>moritur</a:t>
            </a:r>
            <a:r>
              <a:rPr lang="cs-CZ" dirty="0" smtClean="0"/>
              <a:t>, tedy </a:t>
            </a:r>
            <a:r>
              <a:rPr lang="cs-CZ" dirty="0"/>
              <a:t>p</a:t>
            </a:r>
            <a:r>
              <a:rPr lang="cs-CZ" dirty="0" smtClean="0"/>
              <a:t>eculium simile </a:t>
            </a:r>
            <a:r>
              <a:rPr lang="cs-CZ" dirty="0" err="1" smtClean="0"/>
              <a:t>esse</a:t>
            </a:r>
            <a:r>
              <a:rPr lang="cs-CZ" dirty="0" smtClean="0"/>
              <a:t> </a:t>
            </a:r>
            <a:r>
              <a:rPr lang="cs-CZ" dirty="0" err="1" smtClean="0"/>
              <a:t>homini</a:t>
            </a:r>
            <a:r>
              <a:rPr lang="cs-CZ" dirty="0" smtClean="0"/>
              <a:t> (</a:t>
            </a:r>
            <a:r>
              <a:rPr lang="cs-CZ" dirty="0" err="1" smtClean="0"/>
              <a:t>Marcianus</a:t>
            </a:r>
            <a:r>
              <a:rPr lang="cs-CZ" dirty="0" smtClean="0"/>
              <a:t> in D</a:t>
            </a:r>
            <a:r>
              <a:rPr lang="cs-CZ" dirty="0"/>
              <a:t>. 15, 1, 40 </a:t>
            </a:r>
            <a:r>
              <a:rPr lang="cs-CZ" dirty="0" err="1"/>
              <a:t>pr</a:t>
            </a:r>
            <a:r>
              <a:rPr lang="cs-CZ" dirty="0"/>
              <a:t>.)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63209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ORGANIZAČNÍ SCHÉMATA</a:t>
            </a:r>
            <a:br>
              <a:rPr lang="cs-CZ" dirty="0" smtClean="0"/>
            </a:br>
            <a:r>
              <a:rPr lang="cs-CZ" dirty="0" smtClean="0"/>
              <a:t>horizontální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smtClean="0"/>
              <a:t>DOMINUS</a:t>
            </a:r>
          </a:p>
          <a:p>
            <a:r>
              <a:rPr lang="cs-CZ" dirty="0" smtClean="0"/>
              <a:t>RES DOMINI</a:t>
            </a:r>
          </a:p>
          <a:p>
            <a:pPr algn="r"/>
            <a:r>
              <a:rPr lang="cs-CZ" dirty="0" smtClean="0"/>
              <a:t>PECULIUM</a:t>
            </a:r>
          </a:p>
          <a:p>
            <a:pPr algn="r"/>
            <a:r>
              <a:rPr lang="cs-CZ" dirty="0" smtClean="0"/>
              <a:t>(servus A)</a:t>
            </a:r>
          </a:p>
          <a:p>
            <a:pPr algn="ctr"/>
            <a:r>
              <a:rPr lang="cs-CZ" dirty="0" smtClean="0"/>
              <a:t>PECULIUM</a:t>
            </a:r>
          </a:p>
          <a:p>
            <a:pPr marL="0" indent="0" algn="ctr">
              <a:buNone/>
            </a:pPr>
            <a:r>
              <a:rPr lang="cs-CZ" dirty="0" smtClean="0"/>
              <a:t>(servus B)</a:t>
            </a:r>
            <a:endParaRPr lang="cs-CZ" dirty="0"/>
          </a:p>
          <a:p>
            <a:pPr algn="r"/>
            <a:r>
              <a:rPr lang="cs-CZ" dirty="0" smtClean="0"/>
              <a:t>PECULIUM</a:t>
            </a:r>
          </a:p>
          <a:p>
            <a:pPr algn="r"/>
            <a:r>
              <a:rPr lang="cs-CZ" dirty="0" smtClean="0"/>
              <a:t>(servus C)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95029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ORGANIZAČNÍ SCHÉMATA</a:t>
            </a:r>
            <a:br>
              <a:rPr lang="cs-CZ" dirty="0" smtClean="0"/>
            </a:br>
            <a:r>
              <a:rPr lang="cs-CZ" dirty="0" smtClean="0"/>
              <a:t>vertikální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DOMINUS</a:t>
            </a:r>
          </a:p>
          <a:p>
            <a:r>
              <a:rPr lang="cs-CZ" dirty="0" smtClean="0"/>
              <a:t>RES DOMINI</a:t>
            </a:r>
          </a:p>
          <a:p>
            <a:pPr algn="r"/>
            <a:r>
              <a:rPr lang="cs-CZ" dirty="0" smtClean="0"/>
              <a:t>PECULIUM ORDINARII</a:t>
            </a:r>
          </a:p>
          <a:p>
            <a:pPr algn="r"/>
            <a:r>
              <a:rPr lang="cs-CZ" dirty="0" smtClean="0"/>
              <a:t>(servus </a:t>
            </a:r>
            <a:r>
              <a:rPr lang="cs-CZ" dirty="0" err="1" smtClean="0"/>
              <a:t>ordinarius</a:t>
            </a:r>
            <a:r>
              <a:rPr lang="cs-CZ" dirty="0" smtClean="0"/>
              <a:t>)</a:t>
            </a:r>
          </a:p>
          <a:p>
            <a:pPr algn="r"/>
            <a:endParaRPr lang="cs-CZ" dirty="0" smtClean="0"/>
          </a:p>
          <a:p>
            <a:pPr algn="r"/>
            <a:r>
              <a:rPr lang="cs-CZ" dirty="0" smtClean="0"/>
              <a:t>PECULIUM VICARII</a:t>
            </a:r>
          </a:p>
          <a:p>
            <a:pPr marL="0" indent="0" algn="r">
              <a:buNone/>
            </a:pPr>
            <a:r>
              <a:rPr lang="cs-CZ" dirty="0" smtClean="0"/>
              <a:t>(servus </a:t>
            </a:r>
            <a:r>
              <a:rPr lang="cs-CZ" dirty="0" err="1" smtClean="0"/>
              <a:t>vicarius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29335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ACTIO TRIBUTORIA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V případe, že synovo či otrokovo </a:t>
            </a:r>
            <a:r>
              <a:rPr lang="cs-CZ" dirty="0" err="1" smtClean="0"/>
              <a:t>pekulium</a:t>
            </a:r>
            <a:r>
              <a:rPr lang="cs-CZ" dirty="0" smtClean="0"/>
              <a:t> bylo určeno k provozování nějaké živnosti/obchodu</a:t>
            </a:r>
          </a:p>
          <a:p>
            <a:pPr algn="just"/>
            <a:r>
              <a:rPr lang="cs-CZ" dirty="0" smtClean="0"/>
              <a:t>Závazek domina či </a:t>
            </a:r>
            <a:r>
              <a:rPr lang="cs-CZ" dirty="0" err="1" smtClean="0"/>
              <a:t>paterfamilias</a:t>
            </a:r>
            <a:r>
              <a:rPr lang="cs-CZ" dirty="0" smtClean="0"/>
              <a:t> není pouze v zaplacení dluhů vzniklých z jednání syna či otroka, ale spočívá též v uspokojení věřitelů dle kvóty (pro </a:t>
            </a:r>
            <a:r>
              <a:rPr lang="cs-CZ" dirty="0" err="1" smtClean="0"/>
              <a:t>rata</a:t>
            </a:r>
            <a:r>
              <a:rPr lang="cs-CZ" dirty="0" smtClean="0"/>
              <a:t>)</a:t>
            </a:r>
          </a:p>
          <a:p>
            <a:pPr algn="just"/>
            <a:r>
              <a:rPr lang="cs-CZ" dirty="0" err="1" smtClean="0"/>
              <a:t>Dominus</a:t>
            </a:r>
            <a:r>
              <a:rPr lang="cs-CZ" dirty="0" smtClean="0"/>
              <a:t> nesměl své pohledávky odečítat v nezkrácené výši, ale měl právo na poměrné (proporcionální) uspokojení, určené konkurencí ostatních věřitelů </a:t>
            </a:r>
            <a:r>
              <a:rPr lang="cs-CZ" dirty="0" err="1" smtClean="0"/>
              <a:t>pekulia</a:t>
            </a:r>
            <a:r>
              <a:rPr lang="cs-CZ" dirty="0" smtClean="0"/>
              <a:t>. 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69026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ACTIO TRIBUTORIA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Pokud byl při poměrném rozdělení (pro </a:t>
            </a:r>
            <a:r>
              <a:rPr lang="cs-CZ" dirty="0" err="1" smtClean="0"/>
              <a:t>rata</a:t>
            </a:r>
            <a:r>
              <a:rPr lang="cs-CZ" dirty="0" smtClean="0"/>
              <a:t>) některý z věřitelů úmyslně (</a:t>
            </a:r>
            <a:r>
              <a:rPr lang="cs-CZ" dirty="0" err="1" smtClean="0"/>
              <a:t>dolo</a:t>
            </a:r>
            <a:r>
              <a:rPr lang="cs-CZ" dirty="0" smtClean="0"/>
              <a:t> </a:t>
            </a:r>
            <a:r>
              <a:rPr lang="cs-CZ" dirty="0" err="1" smtClean="0"/>
              <a:t>malo</a:t>
            </a:r>
            <a:r>
              <a:rPr lang="cs-CZ" dirty="0" smtClean="0"/>
              <a:t>) zkrácen, příslušela mu proti </a:t>
            </a:r>
            <a:r>
              <a:rPr lang="cs-CZ" dirty="0" err="1" smtClean="0"/>
              <a:t>dominovi</a:t>
            </a:r>
            <a:r>
              <a:rPr lang="cs-CZ" dirty="0" smtClean="0"/>
              <a:t> </a:t>
            </a:r>
            <a:r>
              <a:rPr lang="cs-CZ" dirty="0" err="1" smtClean="0"/>
              <a:t>actio</a:t>
            </a:r>
            <a:r>
              <a:rPr lang="cs-CZ" dirty="0" smtClean="0"/>
              <a:t> </a:t>
            </a:r>
            <a:r>
              <a:rPr lang="cs-CZ" dirty="0" err="1" smtClean="0"/>
              <a:t>tributoria</a:t>
            </a:r>
            <a:r>
              <a:rPr lang="cs-CZ" dirty="0" smtClean="0"/>
              <a:t> na vyrovnání rozdílu.</a:t>
            </a:r>
          </a:p>
          <a:p>
            <a:pPr algn="just"/>
            <a:r>
              <a:rPr lang="cs-CZ" dirty="0" smtClean="0"/>
              <a:t>Žaloba příslušela tehdy, pokud došlo k nepřesnému </a:t>
            </a:r>
            <a:r>
              <a:rPr lang="cs-CZ" dirty="0"/>
              <a:t>rozdělení, tedy </a:t>
            </a:r>
            <a:r>
              <a:rPr lang="cs-CZ" dirty="0" err="1"/>
              <a:t>dolósní</a:t>
            </a:r>
            <a:r>
              <a:rPr lang="cs-CZ" dirty="0"/>
              <a:t> </a:t>
            </a:r>
            <a:r>
              <a:rPr lang="cs-CZ" dirty="0" smtClean="0"/>
              <a:t>distribuci </a:t>
            </a:r>
            <a:r>
              <a:rPr lang="cs-CZ" dirty="0" err="1"/>
              <a:t>merx</a:t>
            </a:r>
            <a:r>
              <a:rPr lang="cs-CZ" dirty="0"/>
              <a:t> </a:t>
            </a:r>
            <a:r>
              <a:rPr lang="cs-CZ" dirty="0" err="1"/>
              <a:t>peculiaris</a:t>
            </a:r>
            <a:r>
              <a:rPr lang="cs-CZ" dirty="0"/>
              <a:t> mezi zainteresované subjekty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46383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ACTIO QUOD IUSSU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DOMINUS</a:t>
            </a:r>
          </a:p>
          <a:p>
            <a:r>
              <a:rPr lang="cs-CZ" dirty="0" smtClean="0"/>
              <a:t>Příkaz (</a:t>
            </a:r>
            <a:r>
              <a:rPr lang="cs-CZ" dirty="0" err="1" smtClean="0"/>
              <a:t>iussum</a:t>
            </a:r>
            <a:r>
              <a:rPr lang="cs-CZ" dirty="0" smtClean="0"/>
              <a:t>)</a:t>
            </a:r>
          </a:p>
          <a:p>
            <a:r>
              <a:rPr lang="cs-CZ" dirty="0" smtClean="0"/>
              <a:t>Osoba ALIENI IURIS</a:t>
            </a:r>
          </a:p>
          <a:p>
            <a:endParaRPr lang="cs-CZ" dirty="0"/>
          </a:p>
          <a:p>
            <a:r>
              <a:rPr lang="cs-CZ" dirty="0" smtClean="0"/>
              <a:t>Aby něco vykonala</a:t>
            </a:r>
          </a:p>
          <a:p>
            <a:r>
              <a:rPr lang="cs-CZ" dirty="0" err="1" smtClean="0"/>
              <a:t>Dominus</a:t>
            </a:r>
            <a:r>
              <a:rPr lang="cs-CZ" dirty="0" smtClean="0"/>
              <a:t> odpovídá neomezeně (in </a:t>
            </a:r>
            <a:r>
              <a:rPr lang="cs-CZ" dirty="0" err="1" smtClean="0"/>
              <a:t>solidum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8936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ACTIO QUASI INSTITORIA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 smtClean="0"/>
              <a:t>Dominus</a:t>
            </a:r>
            <a:r>
              <a:rPr lang="cs-CZ" dirty="0" smtClean="0"/>
              <a:t> </a:t>
            </a:r>
            <a:r>
              <a:rPr lang="cs-CZ" dirty="0" err="1" smtClean="0"/>
              <a:t>fundi</a:t>
            </a:r>
            <a:endParaRPr lang="cs-CZ" dirty="0" smtClean="0"/>
          </a:p>
          <a:p>
            <a:pPr algn="just"/>
            <a:r>
              <a:rPr lang="cs-CZ" dirty="0" smtClean="0"/>
              <a:t>Svěřuje majetek, nejčastěji nemovitost </a:t>
            </a:r>
          </a:p>
          <a:p>
            <a:pPr algn="just"/>
            <a:r>
              <a:rPr lang="cs-CZ" dirty="0" err="1" smtClean="0"/>
              <a:t>vilicus</a:t>
            </a:r>
            <a:r>
              <a:rPr lang="cs-CZ" dirty="0" smtClean="0"/>
              <a:t> </a:t>
            </a:r>
            <a:r>
              <a:rPr lang="cs-CZ" dirty="0"/>
              <a:t>(tzv. šafář</a:t>
            </a:r>
            <a:r>
              <a:rPr lang="cs-CZ" dirty="0" smtClean="0"/>
              <a:t>) byl </a:t>
            </a:r>
            <a:r>
              <a:rPr lang="cs-CZ" dirty="0"/>
              <a:t>pověřen správou pánova </a:t>
            </a:r>
            <a:r>
              <a:rPr lang="cs-CZ" dirty="0" smtClean="0"/>
              <a:t>majetku (zemědělské pozemky), </a:t>
            </a:r>
            <a:r>
              <a:rPr lang="cs-CZ" dirty="0"/>
              <a:t>uzavíral právní </a:t>
            </a:r>
            <a:r>
              <a:rPr lang="cs-CZ" dirty="0" smtClean="0"/>
              <a:t>jednání </a:t>
            </a:r>
            <a:r>
              <a:rPr lang="cs-CZ" dirty="0"/>
              <a:t>s třetími </a:t>
            </a:r>
            <a:r>
              <a:rPr lang="cs-CZ" dirty="0" smtClean="0"/>
              <a:t>osobami</a:t>
            </a:r>
          </a:p>
          <a:p>
            <a:pPr algn="just"/>
            <a:r>
              <a:rPr lang="cs-CZ" dirty="0"/>
              <a:t>zemědělské aktivity spojené se směnnou, resp. koupí a prodejem </a:t>
            </a:r>
          </a:p>
        </p:txBody>
      </p:sp>
    </p:spTree>
    <p:extLst>
      <p:ext uri="{BB962C8B-B14F-4D97-AF65-F5344CB8AC3E}">
        <p14:creationId xmlns:p14="http://schemas.microsoft.com/office/powerpoint/2010/main" val="10760460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Právní odpovědnost</a:t>
            </a:r>
            <a:br>
              <a:rPr lang="cs-CZ" dirty="0" smtClean="0"/>
            </a:br>
            <a:r>
              <a:rPr lang="cs-CZ" dirty="0" smtClean="0"/>
              <a:t>ručení za závazky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NEOMEZENÉ </a:t>
            </a:r>
            <a:br>
              <a:rPr lang="cs-CZ" dirty="0" smtClean="0"/>
            </a:br>
            <a:r>
              <a:rPr lang="cs-CZ" dirty="0" smtClean="0"/>
              <a:t>(IN SOLIDUM)</a:t>
            </a:r>
          </a:p>
          <a:p>
            <a:r>
              <a:rPr lang="cs-CZ" dirty="0" err="1" smtClean="0"/>
              <a:t>Actio</a:t>
            </a:r>
            <a:r>
              <a:rPr lang="cs-CZ" dirty="0" smtClean="0"/>
              <a:t> </a:t>
            </a:r>
            <a:r>
              <a:rPr lang="cs-CZ" dirty="0" err="1" smtClean="0"/>
              <a:t>exercitoria</a:t>
            </a:r>
            <a:endParaRPr lang="cs-CZ" dirty="0" smtClean="0"/>
          </a:p>
          <a:p>
            <a:r>
              <a:rPr lang="cs-CZ" dirty="0" err="1" smtClean="0"/>
              <a:t>Actio</a:t>
            </a:r>
            <a:r>
              <a:rPr lang="cs-CZ" dirty="0" smtClean="0"/>
              <a:t> </a:t>
            </a:r>
            <a:r>
              <a:rPr lang="cs-CZ" dirty="0" err="1" smtClean="0"/>
              <a:t>institoria</a:t>
            </a:r>
            <a:endParaRPr lang="cs-CZ" dirty="0" smtClean="0"/>
          </a:p>
          <a:p>
            <a:r>
              <a:rPr lang="cs-CZ" dirty="0" err="1" smtClean="0"/>
              <a:t>Actio</a:t>
            </a:r>
            <a:r>
              <a:rPr lang="cs-CZ" dirty="0" smtClean="0"/>
              <a:t> </a:t>
            </a:r>
            <a:r>
              <a:rPr lang="cs-CZ" dirty="0" err="1" smtClean="0"/>
              <a:t>quod</a:t>
            </a:r>
            <a:r>
              <a:rPr lang="cs-CZ" dirty="0" smtClean="0"/>
              <a:t> </a:t>
            </a:r>
            <a:r>
              <a:rPr lang="cs-CZ" dirty="0" err="1" smtClean="0"/>
              <a:t>iussu</a:t>
            </a:r>
            <a:endParaRPr lang="cs-CZ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cs-CZ" dirty="0" smtClean="0"/>
              <a:t>OMEZENÉ (LIMITOVANÉ hodnotou </a:t>
            </a:r>
            <a:r>
              <a:rPr lang="cs-CZ" dirty="0" err="1" smtClean="0"/>
              <a:t>pekulia</a:t>
            </a:r>
            <a:r>
              <a:rPr lang="cs-CZ" dirty="0" smtClean="0"/>
              <a:t> či obohacením)</a:t>
            </a:r>
          </a:p>
          <a:p>
            <a:r>
              <a:rPr lang="cs-CZ" dirty="0" err="1" smtClean="0"/>
              <a:t>Actio</a:t>
            </a:r>
            <a:r>
              <a:rPr lang="cs-CZ" dirty="0" smtClean="0"/>
              <a:t> de </a:t>
            </a:r>
            <a:r>
              <a:rPr lang="cs-CZ" dirty="0" err="1" smtClean="0"/>
              <a:t>peculio</a:t>
            </a:r>
            <a:r>
              <a:rPr lang="cs-CZ" dirty="0" smtClean="0"/>
              <a:t> et de in </a:t>
            </a:r>
            <a:r>
              <a:rPr lang="cs-CZ" dirty="0" err="1" smtClean="0"/>
              <a:t>rem</a:t>
            </a:r>
            <a:r>
              <a:rPr lang="cs-CZ" dirty="0" smtClean="0"/>
              <a:t> </a:t>
            </a:r>
            <a:r>
              <a:rPr lang="cs-CZ" dirty="0" err="1" smtClean="0"/>
              <a:t>verso</a:t>
            </a:r>
            <a:endParaRPr lang="cs-CZ" dirty="0" smtClean="0"/>
          </a:p>
          <a:p>
            <a:r>
              <a:rPr lang="cs-CZ" dirty="0" err="1" smtClean="0"/>
              <a:t>Actio</a:t>
            </a:r>
            <a:r>
              <a:rPr lang="cs-CZ" dirty="0" smtClean="0"/>
              <a:t> </a:t>
            </a:r>
            <a:r>
              <a:rPr lang="cs-CZ" dirty="0" err="1" smtClean="0"/>
              <a:t>tributoria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39330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Žalobní formule u </a:t>
            </a:r>
            <a:r>
              <a:rPr lang="cs-CZ" dirty="0" err="1" smtClean="0"/>
              <a:t>adjektických</a:t>
            </a:r>
            <a:r>
              <a:rPr lang="cs-CZ" dirty="0" smtClean="0"/>
              <a:t> žalob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Demnostratio</a:t>
            </a:r>
            <a:endParaRPr lang="cs-CZ" dirty="0" smtClean="0"/>
          </a:p>
          <a:p>
            <a:r>
              <a:rPr lang="cs-CZ" dirty="0" err="1" smtClean="0"/>
              <a:t>Intentio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Adiudicatio</a:t>
            </a:r>
            <a:endParaRPr lang="cs-CZ" dirty="0" smtClean="0"/>
          </a:p>
          <a:p>
            <a:r>
              <a:rPr lang="cs-CZ" dirty="0" err="1" smtClean="0"/>
              <a:t>Condemnatio</a:t>
            </a:r>
            <a:endParaRPr lang="cs-CZ" dirty="0" smtClean="0"/>
          </a:p>
          <a:p>
            <a:r>
              <a:rPr lang="cs-CZ" dirty="0" smtClean="0"/>
              <a:t>V intenci je poznačena osoba </a:t>
            </a:r>
            <a:r>
              <a:rPr lang="cs-CZ" dirty="0" err="1" smtClean="0"/>
              <a:t>alieni</a:t>
            </a:r>
            <a:r>
              <a:rPr lang="cs-CZ" dirty="0" smtClean="0"/>
              <a:t> </a:t>
            </a:r>
            <a:r>
              <a:rPr lang="cs-CZ" dirty="0" err="1" smtClean="0"/>
              <a:t>iuris</a:t>
            </a:r>
            <a:endParaRPr lang="cs-CZ" dirty="0" smtClean="0"/>
          </a:p>
          <a:p>
            <a:r>
              <a:rPr lang="cs-CZ" dirty="0" smtClean="0"/>
              <a:t>V kondemnaci pak již </a:t>
            </a:r>
            <a:r>
              <a:rPr lang="cs-CZ" dirty="0" err="1" smtClean="0"/>
              <a:t>dominus</a:t>
            </a:r>
            <a:r>
              <a:rPr lang="cs-CZ" dirty="0" smtClean="0"/>
              <a:t>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2518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b="1" i="1" dirty="0" smtClean="0"/>
              <a:t>Děkuji </a:t>
            </a:r>
            <a:r>
              <a:rPr lang="cs-CZ" b="1" i="1" dirty="0"/>
              <a:t>za </a:t>
            </a:r>
            <a:r>
              <a:rPr lang="cs-CZ" b="1" i="1" dirty="0" smtClean="0"/>
              <a:t>pozornost.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3495940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STAROVĚK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 err="1" smtClean="0"/>
              <a:t>Chammurapiho</a:t>
            </a:r>
            <a:r>
              <a:rPr lang="cs-CZ" dirty="0" smtClean="0"/>
              <a:t> zákoník (18. stol. př. n. l.)</a:t>
            </a:r>
          </a:p>
          <a:p>
            <a:pPr algn="just"/>
            <a:r>
              <a:rPr lang="cs-CZ" dirty="0"/>
              <a:t>Reguluje postavení podnikatelů, úvěrové transakce, např. § 100 obdoba komisionářské </a:t>
            </a:r>
            <a:r>
              <a:rPr lang="cs-CZ" dirty="0" smtClean="0"/>
              <a:t>smlouvy</a:t>
            </a:r>
          </a:p>
          <a:p>
            <a:pPr algn="just"/>
            <a:r>
              <a:rPr lang="cs-CZ" dirty="0" smtClean="0"/>
              <a:t>Starověké Řecko/Řím - </a:t>
            </a:r>
            <a:r>
              <a:rPr lang="cs-CZ" dirty="0"/>
              <a:t>lex Rhodia de </a:t>
            </a:r>
            <a:r>
              <a:rPr lang="cs-CZ" dirty="0" err="1" smtClean="0"/>
              <a:t>iactu</a:t>
            </a:r>
            <a:r>
              <a:rPr lang="cs-CZ" dirty="0" smtClean="0"/>
              <a:t>, </a:t>
            </a:r>
            <a:r>
              <a:rPr lang="cs-CZ" dirty="0" err="1" smtClean="0"/>
              <a:t>foenus</a:t>
            </a:r>
            <a:r>
              <a:rPr lang="cs-CZ" dirty="0" smtClean="0"/>
              <a:t> </a:t>
            </a:r>
            <a:r>
              <a:rPr lang="cs-CZ" dirty="0" err="1" smtClean="0"/>
              <a:t>nauticum</a:t>
            </a:r>
            <a:r>
              <a:rPr lang="cs-CZ" dirty="0"/>
              <a:t> </a:t>
            </a:r>
            <a:r>
              <a:rPr lang="cs-CZ" dirty="0" smtClean="0"/>
              <a:t>- tj. námořní půjčka, dále bankéři (tzv. </a:t>
            </a:r>
            <a:r>
              <a:rPr lang="cs-CZ" dirty="0" err="1" smtClean="0"/>
              <a:t>trapezisté</a:t>
            </a:r>
            <a:r>
              <a:rPr lang="cs-CZ" dirty="0" smtClean="0"/>
              <a:t>), bezhotovostní platby (velká váha peněz)</a:t>
            </a:r>
          </a:p>
          <a:p>
            <a:pPr algn="just"/>
            <a:r>
              <a:rPr lang="cs-CZ" dirty="0" smtClean="0"/>
              <a:t>Římské právo –  ius civile – závazkové právo</a:t>
            </a:r>
          </a:p>
          <a:p>
            <a:pPr algn="just"/>
            <a:r>
              <a:rPr lang="cs-CZ" dirty="0" smtClean="0"/>
              <a:t>Dle dogmatiky jen dílčí obchodněprávní instituty či jejich zárodky – nelze hovořit o obchodním právu!</a:t>
            </a:r>
          </a:p>
          <a:p>
            <a:pPr marL="0" indent="0" algn="ctr">
              <a:buNone/>
            </a:pPr>
            <a:r>
              <a:rPr lang="cs-CZ" dirty="0" smtClean="0"/>
              <a:t>  </a:t>
            </a:r>
            <a:r>
              <a:rPr lang="cs-CZ" b="1" dirty="0" smtClean="0">
                <a:solidFill>
                  <a:srgbClr val="FF0000"/>
                </a:solidFill>
              </a:rPr>
              <a:t>TO JE VŠAK OMYL!!!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5462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EXERCERE NEGOTIATIONES PER SERVOS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 smtClean="0"/>
              <a:t>obchodní aktivity </a:t>
            </a:r>
            <a:r>
              <a:rPr lang="cs-CZ" dirty="0"/>
              <a:t>v antickém Římě, a to převážně v období </a:t>
            </a:r>
            <a:r>
              <a:rPr lang="cs-CZ" dirty="0" smtClean="0"/>
              <a:t>mezi 2</a:t>
            </a:r>
            <a:r>
              <a:rPr lang="cs-CZ" dirty="0"/>
              <a:t>. stol. před n. l. (resp. pol. 3. stol., </a:t>
            </a:r>
            <a:r>
              <a:rPr lang="cs-CZ" dirty="0" smtClean="0"/>
              <a:t>242 </a:t>
            </a:r>
            <a:r>
              <a:rPr lang="cs-CZ" dirty="0"/>
              <a:t>před n. l. - </a:t>
            </a:r>
            <a:r>
              <a:rPr lang="cs-CZ" i="1" dirty="0" err="1"/>
              <a:t>praetor</a:t>
            </a:r>
            <a:r>
              <a:rPr lang="cs-CZ" i="1" dirty="0"/>
              <a:t> </a:t>
            </a:r>
            <a:r>
              <a:rPr lang="cs-CZ" i="1" dirty="0" err="1"/>
              <a:t>peregrinus</a:t>
            </a:r>
            <a:r>
              <a:rPr lang="cs-CZ" dirty="0"/>
              <a:t>) a 2. stol. n. l</a:t>
            </a:r>
            <a:r>
              <a:rPr lang="cs-CZ" dirty="0" smtClean="0"/>
              <a:t>. </a:t>
            </a:r>
          </a:p>
          <a:p>
            <a:pPr algn="just"/>
            <a:r>
              <a:rPr lang="cs-CZ" dirty="0" smtClean="0"/>
              <a:t>rozsáhlé </a:t>
            </a:r>
            <a:r>
              <a:rPr lang="cs-CZ" dirty="0"/>
              <a:t>a </a:t>
            </a:r>
            <a:r>
              <a:rPr lang="cs-CZ" dirty="0" smtClean="0"/>
              <a:t>hluboké společensko-ekonomické změny již </a:t>
            </a:r>
            <a:r>
              <a:rPr lang="cs-CZ" dirty="0"/>
              <a:t>v průběhu </a:t>
            </a:r>
            <a:r>
              <a:rPr lang="cs-CZ" dirty="0" smtClean="0"/>
              <a:t>3. </a:t>
            </a:r>
            <a:r>
              <a:rPr lang="cs-CZ" dirty="0"/>
              <a:t>století před n. l., a to v důsledku velké poltické a vojenské expanze antického </a:t>
            </a:r>
            <a:r>
              <a:rPr lang="cs-CZ" dirty="0" smtClean="0"/>
              <a:t>Říma – zejména </a:t>
            </a:r>
            <a:r>
              <a:rPr lang="cs-CZ" dirty="0"/>
              <a:t>díky vítězným bitvám nad Kartágem v rámci první punské války (264 - 241 před n. l</a:t>
            </a:r>
            <a:r>
              <a:rPr lang="cs-CZ" dirty="0" smtClean="0"/>
              <a:t>.)</a:t>
            </a:r>
          </a:p>
          <a:p>
            <a:pPr algn="just"/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7412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EXERCERE NEGOTIATIONES PER SERVOS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zatímco Lex duodecim </a:t>
            </a:r>
            <a:r>
              <a:rPr lang="cs-CZ" dirty="0" err="1"/>
              <a:t>tabularum</a:t>
            </a:r>
            <a:r>
              <a:rPr lang="cs-CZ" dirty="0"/>
              <a:t> </a:t>
            </a:r>
            <a:r>
              <a:rPr lang="cs-CZ" dirty="0" smtClean="0"/>
              <a:t>(Zákon XII desek) je </a:t>
            </a:r>
            <a:r>
              <a:rPr lang="cs-CZ" dirty="0"/>
              <a:t>právním obrazem a zrcadlem </a:t>
            </a:r>
            <a:r>
              <a:rPr lang="cs-CZ" dirty="0" smtClean="0"/>
              <a:t>zemědělsko-patriarchální společnosti, </a:t>
            </a:r>
          </a:p>
          <a:p>
            <a:pPr algn="just"/>
            <a:r>
              <a:rPr lang="cs-CZ" dirty="0" smtClean="0"/>
              <a:t>prétorské </a:t>
            </a:r>
            <a:r>
              <a:rPr lang="cs-CZ" dirty="0"/>
              <a:t>edikty – ať už vydané </a:t>
            </a:r>
            <a:r>
              <a:rPr lang="cs-CZ" i="1" dirty="0" err="1"/>
              <a:t>praetorem</a:t>
            </a:r>
            <a:r>
              <a:rPr lang="cs-CZ" i="1" dirty="0"/>
              <a:t> </a:t>
            </a:r>
            <a:r>
              <a:rPr lang="cs-CZ" i="1" dirty="0" err="1"/>
              <a:t>urbanus</a:t>
            </a:r>
            <a:r>
              <a:rPr lang="cs-CZ" dirty="0"/>
              <a:t> či </a:t>
            </a:r>
            <a:r>
              <a:rPr lang="cs-CZ" i="1" dirty="0" err="1"/>
              <a:t>praetorem</a:t>
            </a:r>
            <a:r>
              <a:rPr lang="cs-CZ" i="1" dirty="0"/>
              <a:t> </a:t>
            </a:r>
            <a:r>
              <a:rPr lang="cs-CZ" i="1" dirty="0" err="1"/>
              <a:t>peregrinus</a:t>
            </a:r>
            <a:r>
              <a:rPr lang="cs-CZ" dirty="0"/>
              <a:t> (v menší míře pak kurulských </a:t>
            </a:r>
            <a:r>
              <a:rPr lang="cs-CZ" dirty="0" err="1"/>
              <a:t>edilů</a:t>
            </a:r>
            <a:r>
              <a:rPr lang="cs-CZ" dirty="0"/>
              <a:t>) – představují právní obraz výměnného obchodu, světové expanze a s ní spojené výrobní aktivity a podnikatelské činnosti (</a:t>
            </a:r>
            <a:r>
              <a:rPr lang="cs-CZ" dirty="0" err="1"/>
              <a:t>exercitor</a:t>
            </a:r>
            <a:r>
              <a:rPr lang="cs-CZ" dirty="0"/>
              <a:t>, </a:t>
            </a:r>
            <a:r>
              <a:rPr lang="cs-CZ" dirty="0" err="1"/>
              <a:t>institor</a:t>
            </a:r>
            <a:r>
              <a:rPr lang="cs-CZ" dirty="0"/>
              <a:t>, </a:t>
            </a:r>
            <a:r>
              <a:rPr lang="cs-CZ" dirty="0" err="1"/>
              <a:t>argentarius</a:t>
            </a:r>
            <a:r>
              <a:rPr lang="cs-CZ" dirty="0"/>
              <a:t>, </a:t>
            </a:r>
            <a:r>
              <a:rPr lang="cs-CZ" dirty="0" err="1"/>
              <a:t>nummularius</a:t>
            </a:r>
            <a:r>
              <a:rPr lang="cs-CZ" dirty="0"/>
              <a:t>, živnostníci, </a:t>
            </a:r>
            <a:r>
              <a:rPr lang="cs-CZ" dirty="0" err="1"/>
              <a:t>taberna</a:t>
            </a:r>
            <a:r>
              <a:rPr lang="cs-CZ" dirty="0"/>
              <a:t> </a:t>
            </a:r>
            <a:r>
              <a:rPr lang="cs-CZ" dirty="0" err="1"/>
              <a:t>instructa</a:t>
            </a:r>
            <a:r>
              <a:rPr lang="cs-CZ" dirty="0"/>
              <a:t> jako obchodní </a:t>
            </a:r>
            <a:r>
              <a:rPr lang="cs-CZ" dirty="0" smtClean="0"/>
              <a:t>závod)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280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Adjektické</a:t>
            </a:r>
            <a:r>
              <a:rPr lang="cs-CZ" dirty="0" smtClean="0"/>
              <a:t> žaloby a najednou už neplatí tyto 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OBLIAGTIO = VINCULUM IURIS, obligace nemůže zásadně účinkovat vůči třetím osobám</a:t>
            </a:r>
          </a:p>
          <a:p>
            <a:r>
              <a:rPr lang="cs-CZ" dirty="0" smtClean="0"/>
              <a:t>SERVUS = RES , NULLUM CAPUT HABET</a:t>
            </a:r>
          </a:p>
          <a:p>
            <a:r>
              <a:rPr lang="cs-CZ" dirty="0" smtClean="0"/>
              <a:t>společenská diferenciace osob nesvobodných a potřeba jednotné právní regulace, z osob </a:t>
            </a:r>
            <a:r>
              <a:rPr lang="cs-CZ" dirty="0" err="1" smtClean="0"/>
              <a:t>alieni</a:t>
            </a:r>
            <a:r>
              <a:rPr lang="cs-CZ" dirty="0" smtClean="0"/>
              <a:t> </a:t>
            </a:r>
            <a:r>
              <a:rPr lang="cs-CZ" dirty="0" err="1" smtClean="0"/>
              <a:t>iuris</a:t>
            </a:r>
            <a:r>
              <a:rPr lang="cs-CZ" dirty="0" smtClean="0"/>
              <a:t> (servus, </a:t>
            </a:r>
            <a:r>
              <a:rPr lang="cs-CZ" dirty="0" err="1" smtClean="0"/>
              <a:t>filius</a:t>
            </a:r>
            <a:r>
              <a:rPr lang="cs-CZ" dirty="0" smtClean="0"/>
              <a:t> </a:t>
            </a:r>
            <a:r>
              <a:rPr lang="cs-CZ" dirty="0" err="1" smtClean="0"/>
              <a:t>familias</a:t>
            </a:r>
            <a:r>
              <a:rPr lang="cs-CZ" dirty="0" smtClean="0"/>
              <a:t>) se díky </a:t>
            </a:r>
            <a:r>
              <a:rPr lang="cs-CZ" dirty="0" err="1" smtClean="0"/>
              <a:t>socio</a:t>
            </a:r>
            <a:r>
              <a:rPr lang="cs-CZ" dirty="0" smtClean="0"/>
              <a:t>-ekonomickým stávají </a:t>
            </a:r>
            <a:r>
              <a:rPr lang="cs-CZ" dirty="0"/>
              <a:t>podnikatelé </a:t>
            </a:r>
            <a:r>
              <a:rPr lang="cs-CZ" dirty="0" smtClean="0"/>
              <a:t>a manažeři (XIV. a XV. kniha Digest) , flexibilita obchodního styku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079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ADJEKTICKÉ ŽALOBY</a:t>
            </a:r>
            <a:br>
              <a:rPr lang="cs-CZ" dirty="0" smtClean="0"/>
            </a:br>
            <a:r>
              <a:rPr lang="cs-CZ" dirty="0" err="1" smtClean="0"/>
              <a:t>actiones</a:t>
            </a:r>
            <a:r>
              <a:rPr lang="cs-CZ" dirty="0" smtClean="0"/>
              <a:t> </a:t>
            </a:r>
            <a:r>
              <a:rPr lang="cs-CZ" dirty="0" err="1" smtClean="0"/>
              <a:t>adiecticiae</a:t>
            </a:r>
            <a:r>
              <a:rPr lang="cs-CZ" dirty="0" smtClean="0"/>
              <a:t> </a:t>
            </a:r>
            <a:r>
              <a:rPr lang="cs-CZ" dirty="0" err="1" smtClean="0"/>
              <a:t>qualitatis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 smtClean="0"/>
              <a:t>Do římského práva zavedeny ediktální činností prétora – </a:t>
            </a:r>
            <a:r>
              <a:rPr lang="cs-CZ" i="1" dirty="0" err="1" smtClean="0"/>
              <a:t>praetor</a:t>
            </a:r>
            <a:r>
              <a:rPr lang="cs-CZ" i="1" dirty="0" smtClean="0"/>
              <a:t> </a:t>
            </a:r>
            <a:r>
              <a:rPr lang="cs-CZ" i="1" dirty="0" err="1" smtClean="0"/>
              <a:t>urbanus</a:t>
            </a:r>
            <a:r>
              <a:rPr lang="cs-CZ" i="1" dirty="0" smtClean="0"/>
              <a:t> </a:t>
            </a:r>
            <a:r>
              <a:rPr lang="cs-CZ" dirty="0" smtClean="0"/>
              <a:t>a zejména </a:t>
            </a:r>
            <a:r>
              <a:rPr lang="cs-CZ" i="1" dirty="0" err="1" smtClean="0"/>
              <a:t>praetor</a:t>
            </a:r>
            <a:r>
              <a:rPr lang="cs-CZ" i="1" dirty="0" smtClean="0"/>
              <a:t> </a:t>
            </a:r>
            <a:r>
              <a:rPr lang="cs-CZ" i="1" dirty="0" err="1" smtClean="0"/>
              <a:t>peregrinus</a:t>
            </a:r>
            <a:r>
              <a:rPr lang="cs-CZ" i="1" dirty="0" smtClean="0"/>
              <a:t> </a:t>
            </a:r>
            <a:r>
              <a:rPr lang="cs-CZ" dirty="0" smtClean="0"/>
              <a:t>(242 před n. l.)</a:t>
            </a:r>
          </a:p>
          <a:p>
            <a:pPr algn="just"/>
            <a:r>
              <a:rPr lang="cs-CZ" dirty="0" smtClean="0"/>
              <a:t>Datace vzniku jednotlivých žalob není uniformní</a:t>
            </a:r>
            <a:br>
              <a:rPr lang="cs-CZ" dirty="0" smtClean="0"/>
            </a:br>
            <a:r>
              <a:rPr lang="cs-CZ" dirty="0" smtClean="0"/>
              <a:t>ca. mezi 2. stol. před n. l. až 2. stol n. l.</a:t>
            </a:r>
          </a:p>
          <a:p>
            <a:pPr algn="just"/>
            <a:r>
              <a:rPr lang="cs-CZ" dirty="0" err="1"/>
              <a:t>actio</a:t>
            </a:r>
            <a:r>
              <a:rPr lang="cs-CZ" dirty="0"/>
              <a:t> </a:t>
            </a:r>
            <a:r>
              <a:rPr lang="cs-CZ" dirty="0" err="1"/>
              <a:t>exercitoria</a:t>
            </a:r>
            <a:r>
              <a:rPr lang="cs-CZ" dirty="0"/>
              <a:t> na přelomu mezi 2. a 1. stoletím před n. l., </a:t>
            </a:r>
            <a:r>
              <a:rPr lang="cs-CZ" dirty="0" err="1" smtClean="0"/>
              <a:t>actio</a:t>
            </a:r>
            <a:r>
              <a:rPr lang="cs-CZ" dirty="0" smtClean="0"/>
              <a:t> </a:t>
            </a:r>
            <a:r>
              <a:rPr lang="cs-CZ" dirty="0" err="1"/>
              <a:t>institoria</a:t>
            </a:r>
            <a:r>
              <a:rPr lang="cs-CZ" dirty="0"/>
              <a:t> na počátku 1. stol. před n. l., o něco málo později (ne-li současně s předchozí žalobou) následovala </a:t>
            </a:r>
            <a:r>
              <a:rPr lang="cs-CZ" dirty="0" err="1"/>
              <a:t>actio</a:t>
            </a:r>
            <a:r>
              <a:rPr lang="cs-CZ" dirty="0"/>
              <a:t> de </a:t>
            </a:r>
            <a:r>
              <a:rPr lang="cs-CZ" dirty="0" err="1"/>
              <a:t>peculio</a:t>
            </a:r>
            <a:r>
              <a:rPr lang="cs-CZ" dirty="0"/>
              <a:t> et de in </a:t>
            </a:r>
            <a:r>
              <a:rPr lang="cs-CZ" dirty="0" err="1"/>
              <a:t>rem</a:t>
            </a:r>
            <a:r>
              <a:rPr lang="cs-CZ" dirty="0"/>
              <a:t> </a:t>
            </a:r>
            <a:r>
              <a:rPr lang="cs-CZ" dirty="0" err="1"/>
              <a:t>verso</a:t>
            </a:r>
            <a:r>
              <a:rPr lang="cs-CZ" dirty="0"/>
              <a:t>, na konci 1. stol. n. l. </a:t>
            </a:r>
            <a:r>
              <a:rPr lang="cs-CZ" dirty="0" err="1"/>
              <a:t>actio</a:t>
            </a:r>
            <a:r>
              <a:rPr lang="cs-CZ" dirty="0"/>
              <a:t> </a:t>
            </a:r>
            <a:r>
              <a:rPr lang="cs-CZ" dirty="0" err="1"/>
              <a:t>tributoria</a:t>
            </a:r>
            <a:r>
              <a:rPr lang="cs-CZ" dirty="0"/>
              <a:t> a jako poslední na počátku 2. stol. n. l. </a:t>
            </a:r>
            <a:r>
              <a:rPr lang="cs-CZ" dirty="0" err="1"/>
              <a:t>actio</a:t>
            </a:r>
            <a:r>
              <a:rPr lang="cs-CZ" dirty="0"/>
              <a:t> </a:t>
            </a:r>
            <a:r>
              <a:rPr lang="cs-CZ" dirty="0" err="1"/>
              <a:t>quod</a:t>
            </a:r>
            <a:r>
              <a:rPr lang="cs-CZ" dirty="0"/>
              <a:t> </a:t>
            </a:r>
            <a:r>
              <a:rPr lang="cs-CZ" dirty="0" err="1"/>
              <a:t>iussu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7809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</a:t>
            </a:r>
            <a:r>
              <a:rPr lang="cs-CZ" dirty="0" err="1" smtClean="0"/>
              <a:t>adjektických</a:t>
            </a:r>
            <a:r>
              <a:rPr lang="cs-CZ" dirty="0" smtClean="0"/>
              <a:t> žalob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ACTIO EXERCITORIA</a:t>
            </a:r>
          </a:p>
          <a:p>
            <a:r>
              <a:rPr lang="cs-CZ" dirty="0" smtClean="0"/>
              <a:t>ACTIO INSTITORIA</a:t>
            </a:r>
          </a:p>
          <a:p>
            <a:r>
              <a:rPr lang="cs-CZ" dirty="0" smtClean="0"/>
              <a:t>ACTIO DE PECULIO ET DE IN REM VERSO</a:t>
            </a:r>
          </a:p>
          <a:p>
            <a:r>
              <a:rPr lang="cs-CZ" dirty="0"/>
              <a:t>ACTIO TRIBUTORIA</a:t>
            </a:r>
          </a:p>
          <a:p>
            <a:r>
              <a:rPr lang="cs-CZ" dirty="0" smtClean="0"/>
              <a:t>ACTIO QUOD IUSSU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ACTIO QUASI INSTITORIA </a:t>
            </a:r>
            <a:r>
              <a:rPr lang="cs-CZ" dirty="0" smtClean="0"/>
              <a:t>(v době </a:t>
            </a:r>
            <a:r>
              <a:rPr lang="cs-CZ" dirty="0" err="1" smtClean="0"/>
              <a:t>postklasické</a:t>
            </a:r>
            <a:r>
              <a:rPr lang="cs-CZ" dirty="0" smtClean="0"/>
              <a:t>, za Justiniána)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3034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Označení </a:t>
            </a:r>
            <a:r>
              <a:rPr lang="cs-CZ" dirty="0" err="1" smtClean="0"/>
              <a:t>adjektických</a:t>
            </a:r>
            <a:r>
              <a:rPr lang="cs-CZ" dirty="0" smtClean="0"/>
              <a:t> žalob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souhrnný </a:t>
            </a:r>
            <a:r>
              <a:rPr lang="cs-CZ" dirty="0"/>
              <a:t>pojem </a:t>
            </a:r>
            <a:r>
              <a:rPr lang="cs-CZ" i="1" dirty="0" err="1"/>
              <a:t>actiones</a:t>
            </a:r>
            <a:r>
              <a:rPr lang="cs-CZ" i="1" dirty="0"/>
              <a:t> </a:t>
            </a:r>
            <a:r>
              <a:rPr lang="cs-CZ" i="1" dirty="0" err="1"/>
              <a:t>adiecticiae</a:t>
            </a:r>
            <a:r>
              <a:rPr lang="cs-CZ" i="1" dirty="0"/>
              <a:t> </a:t>
            </a:r>
            <a:r>
              <a:rPr lang="cs-CZ" i="1" dirty="0" err="1"/>
              <a:t>qualitatis</a:t>
            </a:r>
            <a:r>
              <a:rPr lang="cs-CZ" dirty="0"/>
              <a:t> nebyl samotnými římskými právníky používán, ale toto komplexní označení pochází až od glosátorů, a to na základě známé Paulovy pasáže z Digest (D. 14. 1. 5. 1), kde Paulus ve vztahu k </a:t>
            </a:r>
            <a:r>
              <a:rPr lang="cs-CZ" i="1" dirty="0" err="1"/>
              <a:t>actio</a:t>
            </a:r>
            <a:r>
              <a:rPr lang="cs-CZ" i="1" dirty="0"/>
              <a:t> </a:t>
            </a:r>
            <a:r>
              <a:rPr lang="cs-CZ" i="1" dirty="0" err="1"/>
              <a:t>exercitoria</a:t>
            </a:r>
            <a:r>
              <a:rPr lang="cs-CZ" dirty="0"/>
              <a:t> použil tohoto výrazu pro zvláštní stav, kdy majitel moci (</a:t>
            </a:r>
            <a:r>
              <a:rPr lang="cs-CZ" dirty="0" err="1"/>
              <a:t>dominus</a:t>
            </a:r>
            <a:r>
              <a:rPr lang="cs-CZ" dirty="0"/>
              <a:t>) odpovídá nikoliv za vlastní jednání, ale za jednání druhého, tedy </a:t>
            </a:r>
            <a:r>
              <a:rPr lang="cs-CZ" dirty="0" err="1"/>
              <a:t>akcesoricky</a:t>
            </a:r>
            <a:r>
              <a:rPr lang="cs-CZ" dirty="0"/>
              <a:t>, jako další, eventuálně i jediný </a:t>
            </a:r>
            <a:r>
              <a:rPr lang="cs-CZ" dirty="0" smtClean="0"/>
              <a:t>dlužník.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5459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1119</Words>
  <Application>Microsoft Office PowerPoint</Application>
  <PresentationFormat>Předvádění na obrazovce (4:3)</PresentationFormat>
  <Paragraphs>152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systému Office</vt:lpstr>
      <vt:lpstr>ŘÍMSKÉ OBCHODNÍ PRÁVO</vt:lpstr>
      <vt:lpstr>VZNIK OBCHODNÍHO PRÁVA</vt:lpstr>
      <vt:lpstr>STAROVĚK</vt:lpstr>
      <vt:lpstr>EXERCERE NEGOTIATIONES PER SERVOS</vt:lpstr>
      <vt:lpstr>EXERCERE NEGOTIATIONES PER SERVOS</vt:lpstr>
      <vt:lpstr>Adjektické žaloby a najednou už neplatí tyto zásady</vt:lpstr>
      <vt:lpstr>ADJEKTICKÉ ŽALOBY actiones adiecticiae qualitatis</vt:lpstr>
      <vt:lpstr>Přehled adjektických žalob</vt:lpstr>
      <vt:lpstr>Označení adjektických žalob</vt:lpstr>
      <vt:lpstr>Označení adjektických žalob</vt:lpstr>
      <vt:lpstr>ACTIO EXERCITORIA/žaloba exercitorní aneb obchod na moři</vt:lpstr>
      <vt:lpstr>ACTIO INSTITORIA/žaloba institorní aneb obchod na souši/živnostníci</vt:lpstr>
      <vt:lpstr>ACTIO INSTITORIA/žaloba institorní</vt:lpstr>
      <vt:lpstr>ACTIO INSTITORIA/žaloba institorní</vt:lpstr>
      <vt:lpstr>TABERNA INSTRUCTA  aneb obchodní závod</vt:lpstr>
      <vt:lpstr>TABERNA INSTRUCTA  aneb obchodní závod</vt:lpstr>
      <vt:lpstr>ACTIO DE PECULIO ET DE IN REM VERSO</vt:lpstr>
      <vt:lpstr>ACTIO DE PECULIO ET DE IN REM VERSO</vt:lpstr>
      <vt:lpstr>ACTIO DE PECULIO ET DE IN REM VERSO</vt:lpstr>
      <vt:lpstr>ACTIO DE PECULIO ET DE IN REM VERSO</vt:lpstr>
      <vt:lpstr>ORGANIZAČNÍ SCHÉMATA horizontální struktura</vt:lpstr>
      <vt:lpstr>ORGANIZAČNÍ SCHÉMATA vertikální struktura</vt:lpstr>
      <vt:lpstr>ACTIO TRIBUTORIA</vt:lpstr>
      <vt:lpstr>ACTIO TRIBUTORIA</vt:lpstr>
      <vt:lpstr>ACTIO QUOD IUSSU</vt:lpstr>
      <vt:lpstr>ACTIO QUASI INSTITORIA</vt:lpstr>
      <vt:lpstr>Právní odpovědnost ručení za závazky</vt:lpstr>
      <vt:lpstr>Žalobní formule u adjektických žalob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ŘÍMSKÉ OBCHODNÍ PRÁVO</dc:title>
  <dc:creator>Jakubicek Robert</dc:creator>
  <cp:lastModifiedBy>Zuzana Suchá</cp:lastModifiedBy>
  <cp:revision>26</cp:revision>
  <dcterms:created xsi:type="dcterms:W3CDTF">2019-04-04T08:35:38Z</dcterms:created>
  <dcterms:modified xsi:type="dcterms:W3CDTF">2019-04-11T08:14:56Z</dcterms:modified>
</cp:coreProperties>
</file>