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07" autoAdjust="0"/>
  </p:normalViewPr>
  <p:slideViewPr>
    <p:cSldViewPr>
      <p:cViewPr varScale="1">
        <p:scale>
          <a:sx n="108" d="100"/>
          <a:sy n="108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C8B96-EE5A-4C4B-A8E2-72473240375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B735EDB-24F2-45D3-955C-2B3D50202C46}">
      <dgm:prSet phldrT="[Text]"/>
      <dgm:spPr/>
      <dgm:t>
        <a:bodyPr/>
        <a:lstStyle/>
        <a:p>
          <a:r>
            <a:rPr lang="cs-CZ" b="1" dirty="0" smtClean="0"/>
            <a:t>TÉMA + INFORMACE + VLASTNÍ MYŠLENKY</a:t>
          </a:r>
          <a:endParaRPr lang="cs-CZ" b="1" dirty="0"/>
        </a:p>
      </dgm:t>
    </dgm:pt>
    <dgm:pt modelId="{3C4A5FCA-0B1A-4CA1-92EA-291B96D36949}" type="parTrans" cxnId="{3A5BBD26-D65C-45F5-94E9-B160198A8B5F}">
      <dgm:prSet/>
      <dgm:spPr/>
      <dgm:t>
        <a:bodyPr/>
        <a:lstStyle/>
        <a:p>
          <a:endParaRPr lang="cs-CZ"/>
        </a:p>
      </dgm:t>
    </dgm:pt>
    <dgm:pt modelId="{B7433114-2330-4363-A3D5-8EE9DEE9B5FD}" type="sibTrans" cxnId="{3A5BBD26-D65C-45F5-94E9-B160198A8B5F}">
      <dgm:prSet/>
      <dgm:spPr/>
      <dgm:t>
        <a:bodyPr/>
        <a:lstStyle/>
        <a:p>
          <a:endParaRPr lang="cs-CZ" dirty="0"/>
        </a:p>
      </dgm:t>
    </dgm:pt>
    <dgm:pt modelId="{2A170008-C17D-4B70-A84F-52086EDB1CB5}">
      <dgm:prSet phldrT="[Text]"/>
      <dgm:spPr/>
      <dgm:t>
        <a:bodyPr/>
        <a:lstStyle/>
        <a:p>
          <a:r>
            <a:rPr lang="cs-CZ" b="1" dirty="0" smtClean="0"/>
            <a:t>STRUKTUROVANÁ ODBORNÁ PRÁCE, KDE JSOU JEDNOTLIVÉ TEMATICKÉ OKRUHY LOGICKY SEŘAZENY</a:t>
          </a:r>
          <a:endParaRPr lang="cs-CZ" b="1" dirty="0"/>
        </a:p>
      </dgm:t>
    </dgm:pt>
    <dgm:pt modelId="{A6FAAD11-4E58-45E1-A26C-9E438C1551C9}" type="parTrans" cxnId="{DC96D575-A035-4371-8556-9FE970DE691D}">
      <dgm:prSet/>
      <dgm:spPr/>
      <dgm:t>
        <a:bodyPr/>
        <a:lstStyle/>
        <a:p>
          <a:endParaRPr lang="cs-CZ"/>
        </a:p>
      </dgm:t>
    </dgm:pt>
    <dgm:pt modelId="{812E1E60-5A6D-4BEA-84CC-8C43C30DCEB7}" type="sibTrans" cxnId="{DC96D575-A035-4371-8556-9FE970DE691D}">
      <dgm:prSet/>
      <dgm:spPr/>
      <dgm:t>
        <a:bodyPr/>
        <a:lstStyle/>
        <a:p>
          <a:endParaRPr lang="cs-CZ"/>
        </a:p>
      </dgm:t>
    </dgm:pt>
    <dgm:pt modelId="{D83C986D-CC82-4EFC-B15E-E819113E1FC0}" type="pres">
      <dgm:prSet presAssocID="{63CC8B96-EE5A-4C4B-A8E2-724732403751}" presName="Name0" presStyleCnt="0">
        <dgm:presLayoutVars>
          <dgm:dir/>
          <dgm:resizeHandles val="exact"/>
        </dgm:presLayoutVars>
      </dgm:prSet>
      <dgm:spPr/>
    </dgm:pt>
    <dgm:pt modelId="{C66CF4DC-39DE-44F8-B584-AC8CDDB0150E}" type="pres">
      <dgm:prSet presAssocID="{DB735EDB-24F2-45D3-955C-2B3D50202C4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BB8F87-A557-4525-B18F-3B61B192FBE7}" type="pres">
      <dgm:prSet presAssocID="{B7433114-2330-4363-A3D5-8EE9DEE9B5FD}" presName="sibTrans" presStyleLbl="sibTrans2D1" presStyleIdx="0" presStyleCnt="1"/>
      <dgm:spPr/>
      <dgm:t>
        <a:bodyPr/>
        <a:lstStyle/>
        <a:p>
          <a:endParaRPr lang="cs-CZ"/>
        </a:p>
      </dgm:t>
    </dgm:pt>
    <dgm:pt modelId="{2CBF4D1F-D93F-49B5-AA70-0B5F62E8BDC6}" type="pres">
      <dgm:prSet presAssocID="{B7433114-2330-4363-A3D5-8EE9DEE9B5FD}" presName="connectorText" presStyleLbl="sibTrans2D1" presStyleIdx="0" presStyleCnt="1"/>
      <dgm:spPr/>
      <dgm:t>
        <a:bodyPr/>
        <a:lstStyle/>
        <a:p>
          <a:endParaRPr lang="cs-CZ"/>
        </a:p>
      </dgm:t>
    </dgm:pt>
    <dgm:pt modelId="{951CAAA2-3904-403A-A4E5-D6F27E241693}" type="pres">
      <dgm:prSet presAssocID="{2A170008-C17D-4B70-A84F-52086EDB1CB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7159B3-5D8B-4201-A5F7-D722BBFA3B1A}" type="presOf" srcId="{2A170008-C17D-4B70-A84F-52086EDB1CB5}" destId="{951CAAA2-3904-403A-A4E5-D6F27E241693}" srcOrd="0" destOrd="0" presId="urn:microsoft.com/office/officeart/2005/8/layout/process1"/>
    <dgm:cxn modelId="{7AC60779-D78D-4FC7-8FF6-17F6A8ADB38C}" type="presOf" srcId="{B7433114-2330-4363-A3D5-8EE9DEE9B5FD}" destId="{2CBF4D1F-D93F-49B5-AA70-0B5F62E8BDC6}" srcOrd="1" destOrd="0" presId="urn:microsoft.com/office/officeart/2005/8/layout/process1"/>
    <dgm:cxn modelId="{C3925F59-4AD8-4FF6-8CBB-CD20E3C0B050}" type="presOf" srcId="{63CC8B96-EE5A-4C4B-A8E2-724732403751}" destId="{D83C986D-CC82-4EFC-B15E-E819113E1FC0}" srcOrd="0" destOrd="0" presId="urn:microsoft.com/office/officeart/2005/8/layout/process1"/>
    <dgm:cxn modelId="{D9440D6E-244B-454C-B02A-39AF57319C37}" type="presOf" srcId="{B7433114-2330-4363-A3D5-8EE9DEE9B5FD}" destId="{D3BB8F87-A557-4525-B18F-3B61B192FBE7}" srcOrd="0" destOrd="0" presId="urn:microsoft.com/office/officeart/2005/8/layout/process1"/>
    <dgm:cxn modelId="{3A5BBD26-D65C-45F5-94E9-B160198A8B5F}" srcId="{63CC8B96-EE5A-4C4B-A8E2-724732403751}" destId="{DB735EDB-24F2-45D3-955C-2B3D50202C46}" srcOrd="0" destOrd="0" parTransId="{3C4A5FCA-0B1A-4CA1-92EA-291B96D36949}" sibTransId="{B7433114-2330-4363-A3D5-8EE9DEE9B5FD}"/>
    <dgm:cxn modelId="{DC96D575-A035-4371-8556-9FE970DE691D}" srcId="{63CC8B96-EE5A-4C4B-A8E2-724732403751}" destId="{2A170008-C17D-4B70-A84F-52086EDB1CB5}" srcOrd="1" destOrd="0" parTransId="{A6FAAD11-4E58-45E1-A26C-9E438C1551C9}" sibTransId="{812E1E60-5A6D-4BEA-84CC-8C43C30DCEB7}"/>
    <dgm:cxn modelId="{99E47BF2-E0F7-49AD-8288-0030CDD529C7}" type="presOf" srcId="{DB735EDB-24F2-45D3-955C-2B3D50202C46}" destId="{C66CF4DC-39DE-44F8-B584-AC8CDDB0150E}" srcOrd="0" destOrd="0" presId="urn:microsoft.com/office/officeart/2005/8/layout/process1"/>
    <dgm:cxn modelId="{8B13641F-34F3-4B99-A260-660AE2F16E24}" type="presParOf" srcId="{D83C986D-CC82-4EFC-B15E-E819113E1FC0}" destId="{C66CF4DC-39DE-44F8-B584-AC8CDDB0150E}" srcOrd="0" destOrd="0" presId="urn:microsoft.com/office/officeart/2005/8/layout/process1"/>
    <dgm:cxn modelId="{DE64E5E2-F2B4-40A1-B5E5-B138DF748532}" type="presParOf" srcId="{D83C986D-CC82-4EFC-B15E-E819113E1FC0}" destId="{D3BB8F87-A557-4525-B18F-3B61B192FBE7}" srcOrd="1" destOrd="0" presId="urn:microsoft.com/office/officeart/2005/8/layout/process1"/>
    <dgm:cxn modelId="{E2D668F4-E938-4BD1-A3E6-A0C286299DB4}" type="presParOf" srcId="{D3BB8F87-A557-4525-B18F-3B61B192FBE7}" destId="{2CBF4D1F-D93F-49B5-AA70-0B5F62E8BDC6}" srcOrd="0" destOrd="0" presId="urn:microsoft.com/office/officeart/2005/8/layout/process1"/>
    <dgm:cxn modelId="{94D8C6EB-B01E-4EF6-AADD-13B6D04F9057}" type="presParOf" srcId="{D83C986D-CC82-4EFC-B15E-E819113E1FC0}" destId="{951CAAA2-3904-403A-A4E5-D6F27E24169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CD521-FED7-4483-A96E-960B51A9D06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A05A512-E110-4944-9BE9-DB82B3120996}">
      <dgm:prSet phldrT="[Text]"/>
      <dgm:spPr/>
      <dgm:t>
        <a:bodyPr/>
        <a:lstStyle/>
        <a:p>
          <a:r>
            <a:rPr lang="cs-CZ" b="1" dirty="0" smtClean="0"/>
            <a:t>ÚVOD</a:t>
          </a:r>
          <a:endParaRPr lang="cs-CZ" b="1" dirty="0"/>
        </a:p>
      </dgm:t>
    </dgm:pt>
    <dgm:pt modelId="{4A43BF98-46FD-46BB-9C1A-D4A16C35F878}" type="parTrans" cxnId="{4715FED7-8769-4B00-889E-83C7255E067E}">
      <dgm:prSet/>
      <dgm:spPr/>
      <dgm:t>
        <a:bodyPr/>
        <a:lstStyle/>
        <a:p>
          <a:endParaRPr lang="cs-CZ"/>
        </a:p>
      </dgm:t>
    </dgm:pt>
    <dgm:pt modelId="{2FFA309A-359D-458D-A52E-9E7CBCD33BB4}" type="sibTrans" cxnId="{4715FED7-8769-4B00-889E-83C7255E067E}">
      <dgm:prSet/>
      <dgm:spPr/>
      <dgm:t>
        <a:bodyPr/>
        <a:lstStyle/>
        <a:p>
          <a:endParaRPr lang="cs-CZ"/>
        </a:p>
      </dgm:t>
    </dgm:pt>
    <dgm:pt modelId="{9C2877F4-F6C3-42C8-996A-69F055015EEF}">
      <dgm:prSet phldrT="[Text]"/>
      <dgm:spPr/>
      <dgm:t>
        <a:bodyPr/>
        <a:lstStyle/>
        <a:p>
          <a:r>
            <a:rPr lang="cs-CZ" b="1" dirty="0" smtClean="0"/>
            <a:t>VLASTNÍ STAŤ</a:t>
          </a:r>
          <a:endParaRPr lang="cs-CZ" b="1" dirty="0"/>
        </a:p>
      </dgm:t>
    </dgm:pt>
    <dgm:pt modelId="{A961108B-4987-48B8-9147-6757A8C7C260}" type="parTrans" cxnId="{B625D0E7-8BDF-4662-9FAC-FB6F0949511C}">
      <dgm:prSet/>
      <dgm:spPr/>
      <dgm:t>
        <a:bodyPr/>
        <a:lstStyle/>
        <a:p>
          <a:endParaRPr lang="cs-CZ"/>
        </a:p>
      </dgm:t>
    </dgm:pt>
    <dgm:pt modelId="{E3EB34E5-DA4B-4DC3-950E-410C995A4489}" type="sibTrans" cxnId="{B625D0E7-8BDF-4662-9FAC-FB6F0949511C}">
      <dgm:prSet/>
      <dgm:spPr/>
      <dgm:t>
        <a:bodyPr/>
        <a:lstStyle/>
        <a:p>
          <a:endParaRPr lang="cs-CZ"/>
        </a:p>
      </dgm:t>
    </dgm:pt>
    <dgm:pt modelId="{789709EC-876D-4ADC-B8F4-D9C3CD2820A6}">
      <dgm:prSet phldrT="[Text]"/>
      <dgm:spPr/>
      <dgm:t>
        <a:bodyPr/>
        <a:lstStyle/>
        <a:p>
          <a:r>
            <a:rPr lang="cs-CZ" b="1" dirty="0" smtClean="0"/>
            <a:t>ZÁVĚR</a:t>
          </a:r>
          <a:endParaRPr lang="cs-CZ" b="1" dirty="0"/>
        </a:p>
      </dgm:t>
    </dgm:pt>
    <dgm:pt modelId="{C04011A5-86F6-4594-A953-413052EEBDDE}" type="parTrans" cxnId="{83C6B065-9093-4207-AC12-5B471F337F2A}">
      <dgm:prSet/>
      <dgm:spPr/>
      <dgm:t>
        <a:bodyPr/>
        <a:lstStyle/>
        <a:p>
          <a:endParaRPr lang="cs-CZ"/>
        </a:p>
      </dgm:t>
    </dgm:pt>
    <dgm:pt modelId="{7698E29B-B879-4590-A255-87D26C980579}" type="sibTrans" cxnId="{83C6B065-9093-4207-AC12-5B471F337F2A}">
      <dgm:prSet/>
      <dgm:spPr/>
      <dgm:t>
        <a:bodyPr/>
        <a:lstStyle/>
        <a:p>
          <a:endParaRPr lang="cs-CZ"/>
        </a:p>
      </dgm:t>
    </dgm:pt>
    <dgm:pt modelId="{20A23762-EACB-41DB-851D-E0DAAA127514}" type="pres">
      <dgm:prSet presAssocID="{76DCD521-FED7-4483-A96E-960B51A9D061}" presName="Name0" presStyleCnt="0">
        <dgm:presLayoutVars>
          <dgm:dir/>
          <dgm:resizeHandles val="exact"/>
        </dgm:presLayoutVars>
      </dgm:prSet>
      <dgm:spPr/>
    </dgm:pt>
    <dgm:pt modelId="{027C6550-8F18-4DF1-B253-0DB063A066C7}" type="pres">
      <dgm:prSet presAssocID="{0A05A512-E110-4944-9BE9-DB82B31209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3F5984-ECFB-462F-A3B6-6CE254C1CE52}" type="pres">
      <dgm:prSet presAssocID="{2FFA309A-359D-458D-A52E-9E7CBCD33BB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07AE3AE2-6900-41FC-AC2F-CA29E6D3822E}" type="pres">
      <dgm:prSet presAssocID="{2FFA309A-359D-458D-A52E-9E7CBCD33BB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B0E13EC-46FA-4137-8B2F-7319BD329D83}" type="pres">
      <dgm:prSet presAssocID="{9C2877F4-F6C3-42C8-996A-69F055015E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BB260B-033E-4747-9838-F8B409A25E94}" type="pres">
      <dgm:prSet presAssocID="{E3EB34E5-DA4B-4DC3-950E-410C995A448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810E40C-0A40-4F8E-B27B-2D8A3BE07D90}" type="pres">
      <dgm:prSet presAssocID="{E3EB34E5-DA4B-4DC3-950E-410C995A4489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E412470D-70BA-4B25-802C-74FB8A774045}" type="pres">
      <dgm:prSet presAssocID="{789709EC-876D-4ADC-B8F4-D9C3CD2820A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E1275B-2FFF-4683-9D10-EB98A240040B}" type="presOf" srcId="{0A05A512-E110-4944-9BE9-DB82B3120996}" destId="{027C6550-8F18-4DF1-B253-0DB063A066C7}" srcOrd="0" destOrd="0" presId="urn:microsoft.com/office/officeart/2005/8/layout/process1"/>
    <dgm:cxn modelId="{71C02BE7-F36F-45E6-BD51-23861F64AFAC}" type="presOf" srcId="{2FFA309A-359D-458D-A52E-9E7CBCD33BB4}" destId="{07AE3AE2-6900-41FC-AC2F-CA29E6D3822E}" srcOrd="1" destOrd="0" presId="urn:microsoft.com/office/officeart/2005/8/layout/process1"/>
    <dgm:cxn modelId="{83C6B065-9093-4207-AC12-5B471F337F2A}" srcId="{76DCD521-FED7-4483-A96E-960B51A9D061}" destId="{789709EC-876D-4ADC-B8F4-D9C3CD2820A6}" srcOrd="2" destOrd="0" parTransId="{C04011A5-86F6-4594-A953-413052EEBDDE}" sibTransId="{7698E29B-B879-4590-A255-87D26C980579}"/>
    <dgm:cxn modelId="{B625D0E7-8BDF-4662-9FAC-FB6F0949511C}" srcId="{76DCD521-FED7-4483-A96E-960B51A9D061}" destId="{9C2877F4-F6C3-42C8-996A-69F055015EEF}" srcOrd="1" destOrd="0" parTransId="{A961108B-4987-48B8-9147-6757A8C7C260}" sibTransId="{E3EB34E5-DA4B-4DC3-950E-410C995A4489}"/>
    <dgm:cxn modelId="{AD5E53C5-6104-4163-B022-78F34FA43369}" type="presOf" srcId="{E3EB34E5-DA4B-4DC3-950E-410C995A4489}" destId="{82BB260B-033E-4747-9838-F8B409A25E94}" srcOrd="0" destOrd="0" presId="urn:microsoft.com/office/officeart/2005/8/layout/process1"/>
    <dgm:cxn modelId="{774119F3-9012-4392-A63C-D9CC90A146F8}" type="presOf" srcId="{789709EC-876D-4ADC-B8F4-D9C3CD2820A6}" destId="{E412470D-70BA-4B25-802C-74FB8A774045}" srcOrd="0" destOrd="0" presId="urn:microsoft.com/office/officeart/2005/8/layout/process1"/>
    <dgm:cxn modelId="{C2A30957-6265-40D5-BFCA-3DAF173052AA}" type="presOf" srcId="{E3EB34E5-DA4B-4DC3-950E-410C995A4489}" destId="{7810E40C-0A40-4F8E-B27B-2D8A3BE07D90}" srcOrd="1" destOrd="0" presId="urn:microsoft.com/office/officeart/2005/8/layout/process1"/>
    <dgm:cxn modelId="{B94C37C6-067A-465F-BC01-45A8790D7289}" type="presOf" srcId="{76DCD521-FED7-4483-A96E-960B51A9D061}" destId="{20A23762-EACB-41DB-851D-E0DAAA127514}" srcOrd="0" destOrd="0" presId="urn:microsoft.com/office/officeart/2005/8/layout/process1"/>
    <dgm:cxn modelId="{31398829-D9D4-4376-B8E7-629C446015F2}" type="presOf" srcId="{2FFA309A-359D-458D-A52E-9E7CBCD33BB4}" destId="{F73F5984-ECFB-462F-A3B6-6CE254C1CE52}" srcOrd="0" destOrd="0" presId="urn:microsoft.com/office/officeart/2005/8/layout/process1"/>
    <dgm:cxn modelId="{4715FED7-8769-4B00-889E-83C7255E067E}" srcId="{76DCD521-FED7-4483-A96E-960B51A9D061}" destId="{0A05A512-E110-4944-9BE9-DB82B3120996}" srcOrd="0" destOrd="0" parTransId="{4A43BF98-46FD-46BB-9C1A-D4A16C35F878}" sibTransId="{2FFA309A-359D-458D-A52E-9E7CBCD33BB4}"/>
    <dgm:cxn modelId="{6F5CE6CD-7835-4870-8A30-EEF35B22F050}" type="presOf" srcId="{9C2877F4-F6C3-42C8-996A-69F055015EEF}" destId="{8B0E13EC-46FA-4137-8B2F-7319BD329D83}" srcOrd="0" destOrd="0" presId="urn:microsoft.com/office/officeart/2005/8/layout/process1"/>
    <dgm:cxn modelId="{FC94D677-8A67-4F40-8282-31E90BDAC6C8}" type="presParOf" srcId="{20A23762-EACB-41DB-851D-E0DAAA127514}" destId="{027C6550-8F18-4DF1-B253-0DB063A066C7}" srcOrd="0" destOrd="0" presId="urn:microsoft.com/office/officeart/2005/8/layout/process1"/>
    <dgm:cxn modelId="{DE1570EE-0987-4975-A411-9DB28662EDB7}" type="presParOf" srcId="{20A23762-EACB-41DB-851D-E0DAAA127514}" destId="{F73F5984-ECFB-462F-A3B6-6CE254C1CE52}" srcOrd="1" destOrd="0" presId="urn:microsoft.com/office/officeart/2005/8/layout/process1"/>
    <dgm:cxn modelId="{9E86A669-C55F-4CD8-BE76-FA7CE7E54591}" type="presParOf" srcId="{F73F5984-ECFB-462F-A3B6-6CE254C1CE52}" destId="{07AE3AE2-6900-41FC-AC2F-CA29E6D3822E}" srcOrd="0" destOrd="0" presId="urn:microsoft.com/office/officeart/2005/8/layout/process1"/>
    <dgm:cxn modelId="{E960EC78-40E6-4029-B638-D7E8717C9C1A}" type="presParOf" srcId="{20A23762-EACB-41DB-851D-E0DAAA127514}" destId="{8B0E13EC-46FA-4137-8B2F-7319BD329D83}" srcOrd="2" destOrd="0" presId="urn:microsoft.com/office/officeart/2005/8/layout/process1"/>
    <dgm:cxn modelId="{7E65A677-EF5C-408E-B71C-53608C2266F9}" type="presParOf" srcId="{20A23762-EACB-41DB-851D-E0DAAA127514}" destId="{82BB260B-033E-4747-9838-F8B409A25E94}" srcOrd="3" destOrd="0" presId="urn:microsoft.com/office/officeart/2005/8/layout/process1"/>
    <dgm:cxn modelId="{35DD88E6-5FC2-4BD6-A900-01B68AE9DFC7}" type="presParOf" srcId="{82BB260B-033E-4747-9838-F8B409A25E94}" destId="{7810E40C-0A40-4F8E-B27B-2D8A3BE07D90}" srcOrd="0" destOrd="0" presId="urn:microsoft.com/office/officeart/2005/8/layout/process1"/>
    <dgm:cxn modelId="{CA157634-3BED-4425-AE80-2A066CEFC213}" type="presParOf" srcId="{20A23762-EACB-41DB-851D-E0DAAA127514}" destId="{E412470D-70BA-4B25-802C-74FB8A77404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CF4DC-39DE-44F8-B584-AC8CDDB0150E}">
      <dsp:nvSpPr>
        <dsp:cNvPr id="0" name=""/>
        <dsp:cNvSpPr/>
      </dsp:nvSpPr>
      <dsp:spPr>
        <a:xfrm>
          <a:off x="788" y="617033"/>
          <a:ext cx="1682092" cy="1293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TÉMA + INFORMACE + VLASTNÍ MYŠLENKY</a:t>
          </a:r>
          <a:endParaRPr lang="cs-CZ" sz="1200" b="1" kern="1200" dirty="0"/>
        </a:p>
      </dsp:txBody>
      <dsp:txXfrm>
        <a:off x="38662" y="654907"/>
        <a:ext cx="1606344" cy="1217360"/>
      </dsp:txXfrm>
    </dsp:sp>
    <dsp:sp modelId="{D3BB8F87-A557-4525-B18F-3B61B192FBE7}">
      <dsp:nvSpPr>
        <dsp:cNvPr id="0" name=""/>
        <dsp:cNvSpPr/>
      </dsp:nvSpPr>
      <dsp:spPr>
        <a:xfrm>
          <a:off x="1851090" y="1055008"/>
          <a:ext cx="356603" cy="417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1851090" y="1138440"/>
        <a:ext cx="249622" cy="250294"/>
      </dsp:txXfrm>
    </dsp:sp>
    <dsp:sp modelId="{951CAAA2-3904-403A-A4E5-D6F27E241693}">
      <dsp:nvSpPr>
        <dsp:cNvPr id="0" name=""/>
        <dsp:cNvSpPr/>
      </dsp:nvSpPr>
      <dsp:spPr>
        <a:xfrm>
          <a:off x="2355718" y="617033"/>
          <a:ext cx="1682092" cy="1293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STRUKTUROVANÁ ODBORNÁ PRÁCE, KDE JSOU JEDNOTLIVÉ TEMATICKÉ OKRUHY LOGICKY SEŘAZENY</a:t>
          </a:r>
          <a:endParaRPr lang="cs-CZ" sz="1200" b="1" kern="1200" dirty="0"/>
        </a:p>
      </dsp:txBody>
      <dsp:txXfrm>
        <a:off x="2393592" y="654907"/>
        <a:ext cx="1606344" cy="1217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C6550-8F18-4DF1-B253-0DB063A066C7}">
      <dsp:nvSpPr>
        <dsp:cNvPr id="0" name=""/>
        <dsp:cNvSpPr/>
      </dsp:nvSpPr>
      <dsp:spPr>
        <a:xfrm>
          <a:off x="7233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ÚVOD</a:t>
          </a:r>
          <a:endParaRPr lang="cs-CZ" sz="3100" b="1" kern="1200" dirty="0"/>
        </a:p>
      </dsp:txBody>
      <dsp:txXfrm>
        <a:off x="45225" y="176828"/>
        <a:ext cx="2085893" cy="1221142"/>
      </dsp:txXfrm>
    </dsp:sp>
    <dsp:sp modelId="{F73F5984-ECFB-462F-A3B6-6CE254C1CE52}">
      <dsp:nvSpPr>
        <dsp:cNvPr id="0" name=""/>
        <dsp:cNvSpPr/>
      </dsp:nvSpPr>
      <dsp:spPr>
        <a:xfrm>
          <a:off x="2385298" y="5193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2385298" y="626556"/>
        <a:ext cx="320822" cy="321687"/>
      </dsp:txXfrm>
    </dsp:sp>
    <dsp:sp modelId="{8B0E13EC-46FA-4137-8B2F-7319BD329D83}">
      <dsp:nvSpPr>
        <dsp:cNvPr id="0" name=""/>
        <dsp:cNvSpPr/>
      </dsp:nvSpPr>
      <dsp:spPr>
        <a:xfrm>
          <a:off x="3033861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VLASTNÍ STAŤ</a:t>
          </a:r>
          <a:endParaRPr lang="cs-CZ" sz="3100" b="1" kern="1200" dirty="0"/>
        </a:p>
      </dsp:txBody>
      <dsp:txXfrm>
        <a:off x="3071853" y="176828"/>
        <a:ext cx="2085893" cy="1221142"/>
      </dsp:txXfrm>
    </dsp:sp>
    <dsp:sp modelId="{82BB260B-033E-4747-9838-F8B409A25E94}">
      <dsp:nvSpPr>
        <dsp:cNvPr id="0" name=""/>
        <dsp:cNvSpPr/>
      </dsp:nvSpPr>
      <dsp:spPr>
        <a:xfrm>
          <a:off x="5411926" y="5193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5411926" y="626556"/>
        <a:ext cx="320822" cy="321687"/>
      </dsp:txXfrm>
    </dsp:sp>
    <dsp:sp modelId="{E412470D-70BA-4B25-802C-74FB8A774045}">
      <dsp:nvSpPr>
        <dsp:cNvPr id="0" name=""/>
        <dsp:cNvSpPr/>
      </dsp:nvSpPr>
      <dsp:spPr>
        <a:xfrm>
          <a:off x="6060489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ZÁVĚR</a:t>
          </a:r>
          <a:endParaRPr lang="cs-CZ" sz="3100" b="1" kern="1200" dirty="0"/>
        </a:p>
      </dsp:txBody>
      <dsp:txXfrm>
        <a:off x="6098481" y="17682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 anchorCtr="0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mu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30000">
              <a:schemeClr val="bg2">
                <a:lumMod val="75000"/>
              </a:schemeClr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struktury odborné práce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Akademické psaní, jaro 2018</a:t>
            </a:r>
          </a:p>
          <a:p>
            <a:r>
              <a:rPr lang="cs-CZ" dirty="0" smtClean="0"/>
              <a:t>Mgr. Karel Suda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Úvod</a:t>
            </a:r>
            <a:r>
              <a:rPr lang="cs-CZ" dirty="0" smtClean="0"/>
              <a:t> </a:t>
            </a:r>
            <a:r>
              <a:rPr lang="cs-CZ" sz="2700" dirty="0" smtClean="0"/>
              <a:t>– co, proč, za jakým účelem, jak, k čemu?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Co je mým tématem? Proč je aktuální a důležité?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Tato práce se bude zabývat problémem... V současné době je aktuální zejména proto, že... ... proto je důležité toto téma podrobněji rozpracovat. </a:t>
            </a:r>
          </a:p>
          <a:p>
            <a:pPr lvl="0"/>
            <a:r>
              <a:rPr lang="cs-CZ" b="1" dirty="0" smtClean="0"/>
              <a:t>Co je cílem práce? Jaké základní otázky má práce zodpovědět?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této práce je.... Proto by předkládaná práce měla zejména přinést odpověď na otázku, zda...</a:t>
            </a:r>
          </a:p>
          <a:p>
            <a:pPr lvl="0"/>
            <a:r>
              <a:rPr lang="cs-CZ" b="1" dirty="0" smtClean="0"/>
              <a:t>Jaké použiji metody k jejich zodpovězení?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Odpověď na uvedenou otázku budu hledat především za pomoci.... Tato metoda mi pomůže zjistit/ vysvětlit/ objasnit... Metoda... mi zase dopomůže k tomu,... </a:t>
            </a:r>
          </a:p>
          <a:p>
            <a:pPr lvl="0"/>
            <a:r>
              <a:rPr lang="cs-CZ" b="1" dirty="0" smtClean="0"/>
              <a:t>Jaké uvedu kapitoly a co bude jejich obsahem?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obsahuje ... kapitol(y).  V první kapitole uvedu.... proto, abych zjistil/ potvrdil si... Další kapitola se bude věnovat... Jejím závěrem by mělo být... </a:t>
            </a:r>
          </a:p>
          <a:p>
            <a:pPr lvl="0"/>
            <a:r>
              <a:rPr lang="cs-CZ" b="1" dirty="0" smtClean="0"/>
              <a:t>K čemu má práce sloužit?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by měla přinést.... Proto by mohla sloužit jako... </a:t>
            </a:r>
          </a:p>
          <a:p>
            <a:endParaRPr lang="cs-CZ" dirty="0" smtClean="0"/>
          </a:p>
          <a:p>
            <a:r>
              <a:rPr lang="cs-CZ" dirty="0" smtClean="0"/>
              <a:t>Úvod pište na konec! – to, co vyšlo, má být označeno za výsledek promyšleného záměru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Závěr</a:t>
            </a:r>
            <a:r>
              <a:rPr lang="cs-CZ" dirty="0" smtClean="0"/>
              <a:t> = </a:t>
            </a:r>
            <a:r>
              <a:rPr lang="cs-CZ" sz="3100" dirty="0" smtClean="0"/>
              <a:t>je zrcadlovým převrácením úvodu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Co bylo cílem mé práce? Jaké základní otázky jsem zodpovídal?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práce bylo... Zejména práce hledala odpověď na otázku, zda... </a:t>
            </a:r>
          </a:p>
          <a:p>
            <a:pPr lvl="0"/>
            <a:r>
              <a:rPr lang="cs-CZ" b="1" dirty="0" smtClean="0"/>
              <a:t>Co a jak se mi povedlo vyřešit na základě zvolených metod?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Naplnění cíle práce jsem dosáhl prostřednictvím metody... a... Především za pomoci... jsem mohl prokázat, že... Následně jsem přistoupil k..., která mi pomohla...</a:t>
            </a:r>
          </a:p>
          <a:p>
            <a:pPr lvl="0"/>
            <a:r>
              <a:rPr lang="cs-CZ" b="1" dirty="0" smtClean="0"/>
              <a:t>Jaké zde byly řešeny problémy v jednotlivých kapitolách a k čemu dospěly?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první kapitole jsem přistoupil k... Mohl jsem tak zjistit/ z toho bylo možné usoudit... Dokázal jsem tak, že... Ve druhé kapitole jsem potom... Úlohou třetí kapitoly bylo... </a:t>
            </a:r>
          </a:p>
          <a:p>
            <a:pPr lvl="0"/>
            <a:r>
              <a:rPr lang="cs-CZ" b="1" dirty="0" smtClean="0"/>
              <a:t>Jaký je celkový stav zkoumaného? Co doporučuji ke zlepšení?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tedy dospěla k tomu, že.... Považuji tak do budoucna za vhodné... K vylepšení stávajícího stavu také mohou vést... </a:t>
            </a:r>
          </a:p>
          <a:p>
            <a:pPr lvl="0"/>
            <a:r>
              <a:rPr lang="cs-CZ" b="1" dirty="0" smtClean="0"/>
              <a:t>Jak mohou mé závěry pomoci?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práci jsem se proto snažil přinést...., které mohou v praxi sloužit k....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stať = návrh struktury: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Kapitola</a:t>
            </a:r>
            <a:r>
              <a:rPr lang="cs-CZ" dirty="0" smtClean="0"/>
              <a:t>: Řeší otázku „Co je to?“, „</a:t>
            </a:r>
            <a:r>
              <a:rPr lang="cs-CZ" b="1" i="1" dirty="0" smtClean="0"/>
              <a:t>Jaký je to právní problém?</a:t>
            </a:r>
            <a:r>
              <a:rPr lang="cs-CZ" dirty="0" smtClean="0"/>
              <a:t>“ – čeho se problém týká, o co jde, jeho vymezení v obecné rovině </a:t>
            </a:r>
            <a:br>
              <a:rPr lang="cs-CZ" dirty="0" smtClean="0"/>
            </a:br>
            <a:r>
              <a:rPr lang="cs-CZ" dirty="0" smtClean="0"/>
              <a:t>- v podkapitolách představíme – základní pojmy, vznik a vývoj (historie) problému, formy a podoby</a:t>
            </a:r>
          </a:p>
          <a:p>
            <a:r>
              <a:rPr lang="cs-CZ" b="1" dirty="0" smtClean="0"/>
              <a:t>2. Kapitola</a:t>
            </a:r>
            <a:r>
              <a:rPr lang="cs-CZ" dirty="0" smtClean="0"/>
              <a:t>: „</a:t>
            </a:r>
            <a:r>
              <a:rPr lang="cs-CZ" b="1" i="1" dirty="0" smtClean="0"/>
              <a:t>Jak je tento problém právně upraven?</a:t>
            </a:r>
            <a:r>
              <a:rPr lang="cs-CZ" dirty="0" smtClean="0"/>
              <a:t>“ – právní úprava v mezinárodním, evropském a národním měřítku, srovnání s právní úpravou jiného státu</a:t>
            </a:r>
          </a:p>
          <a:p>
            <a:r>
              <a:rPr lang="cs-CZ" b="1" dirty="0" smtClean="0"/>
              <a:t>3. Kapitola</a:t>
            </a:r>
            <a:r>
              <a:rPr lang="cs-CZ" dirty="0" smtClean="0"/>
              <a:t>: „</a:t>
            </a:r>
            <a:r>
              <a:rPr lang="cs-CZ" b="1" i="1" dirty="0" smtClean="0"/>
              <a:t>Které otázky je nutné řešit?</a:t>
            </a:r>
            <a:r>
              <a:rPr lang="cs-CZ" dirty="0" smtClean="0"/>
              <a:t>“ – problémy, které nejsou dostatečně řešeny, včetně návrhu a zdůvodnění vlastních řešení (vlastní řešení de lege ferenda mohou být obsahem samostatné kapitoly)</a:t>
            </a:r>
          </a:p>
          <a:p>
            <a:r>
              <a:rPr lang="cs-CZ" b="1" dirty="0" smtClean="0"/>
              <a:t>4. Kapitola </a:t>
            </a:r>
            <a:r>
              <a:rPr lang="cs-CZ" sz="2200" b="1" dirty="0" smtClean="0"/>
              <a:t>= Analýza konkrétních případů (př. judikátů)</a:t>
            </a:r>
            <a:r>
              <a:rPr lang="cs-CZ" dirty="0" smtClean="0"/>
              <a:t>: k přesvědčivému zdůvodnění kritiky a návrhů řešení</a:t>
            </a:r>
          </a:p>
          <a:p>
            <a:endParaRPr lang="cs-CZ" dirty="0" smtClean="0"/>
          </a:p>
          <a:p>
            <a:r>
              <a:rPr lang="cs-CZ" dirty="0" smtClean="0"/>
              <a:t>Každou kapitolu na jejím počátku krátce představte – co bude jejím obsahem, jaké jsou základní otázky a proč budou řešeny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struktury</a:t>
            </a:r>
            <a:br>
              <a:rPr lang="cs-CZ" dirty="0" smtClean="0"/>
            </a:br>
            <a:r>
              <a:rPr lang="cs-CZ" dirty="0" smtClean="0"/>
              <a:t>Česká právní úprava trestu domácího vězení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Úvod </a:t>
            </a:r>
          </a:p>
          <a:p>
            <a:pPr marL="342900" indent="-342900">
              <a:buAutoNum type="arabicPeriod"/>
            </a:pPr>
            <a:r>
              <a:rPr lang="cs-CZ" dirty="0" smtClean="0"/>
              <a:t>Funkce trestu ve společnosti. </a:t>
            </a:r>
          </a:p>
          <a:p>
            <a:pPr marL="342900" indent="-342900"/>
            <a:r>
              <a:rPr lang="cs-CZ" dirty="0" smtClean="0"/>
              <a:t> 	1.1 Co je to trest? </a:t>
            </a:r>
          </a:p>
          <a:p>
            <a:pPr marL="342900" indent="-342900"/>
            <a:r>
              <a:rPr lang="cs-CZ" dirty="0" smtClean="0"/>
              <a:t> 	1.2 Stručný historický exkurz do vývoje trestání ve společnosti. </a:t>
            </a:r>
          </a:p>
          <a:p>
            <a:pPr marL="342900" indent="-342900"/>
            <a:r>
              <a:rPr lang="cs-CZ" dirty="0" smtClean="0"/>
              <a:t> 	1. 3 Místo alternativních trestů v systému trestání moderní společnosti. </a:t>
            </a:r>
          </a:p>
          <a:p>
            <a:pPr marL="342900" indent="-342900"/>
            <a:r>
              <a:rPr lang="cs-CZ" dirty="0" smtClean="0"/>
              <a:t>2. Právní úprava alternativního trestání v České republice. </a:t>
            </a:r>
          </a:p>
          <a:p>
            <a:pPr marL="342900" indent="-342900"/>
            <a:r>
              <a:rPr lang="cs-CZ" dirty="0" smtClean="0"/>
              <a:t> 	2.1. Právní úprava trestu domácího vězení v České republice. </a:t>
            </a:r>
          </a:p>
          <a:p>
            <a:pPr marL="342900" indent="-342900"/>
            <a:r>
              <a:rPr lang="cs-CZ" dirty="0" smtClean="0"/>
              <a:t> 	 	2.1.1 Výkon trestu domácího vězení. </a:t>
            </a:r>
          </a:p>
          <a:p>
            <a:pPr marL="342900" indent="-342900"/>
            <a:r>
              <a:rPr lang="cs-CZ" dirty="0" smtClean="0"/>
              <a:t> 	 	2.1.2 Kontrola výkonu trestu domácího vězení. </a:t>
            </a:r>
          </a:p>
          <a:p>
            <a:pPr marL="342900" indent="-342900"/>
            <a:r>
              <a:rPr lang="cs-CZ" dirty="0" smtClean="0"/>
              <a:t>3. Právní úprava trestu domácího vězení ve vybraných zemích </a:t>
            </a:r>
          </a:p>
          <a:p>
            <a:pPr marL="342900" indent="-342900"/>
            <a:r>
              <a:rPr lang="cs-CZ" dirty="0" smtClean="0"/>
              <a:t> 	3.1 Právní úprava trestu domácího vězení v USA </a:t>
            </a:r>
          </a:p>
          <a:p>
            <a:pPr marL="342900" indent="-342900"/>
            <a:r>
              <a:rPr lang="cs-CZ" dirty="0" smtClean="0"/>
              <a:t> 	3.2 Právní úprava trestu domácího vězení ve vybraných zemích EU </a:t>
            </a:r>
          </a:p>
          <a:p>
            <a:pPr marL="342900" indent="-342900"/>
            <a:r>
              <a:rPr lang="cs-CZ" dirty="0" smtClean="0"/>
              <a:t> 	3.3 Srovnání jednotlivých úprav s českou právní úpravou domácího vězení </a:t>
            </a:r>
          </a:p>
          <a:p>
            <a:pPr marL="342900" indent="-342900"/>
            <a:r>
              <a:rPr lang="cs-CZ" dirty="0" smtClean="0"/>
              <a:t>4. Slabé a silné stránky české koncepce trestu domácího vězení</a:t>
            </a:r>
          </a:p>
          <a:p>
            <a:pPr marL="342900" indent="-342900"/>
            <a:r>
              <a:rPr lang="cs-CZ" dirty="0" smtClean="0"/>
              <a:t> 	4.1 Analýza konkrétních případů </a:t>
            </a:r>
          </a:p>
          <a:p>
            <a:pPr marL="342900" indent="-342900"/>
            <a:r>
              <a:rPr lang="cs-CZ" dirty="0" smtClean="0"/>
              <a:t>5. Návrh legislativních změn právní úpravy trestu domácího vězení </a:t>
            </a:r>
          </a:p>
          <a:p>
            <a:pPr marL="342900" indent="-342900"/>
            <a:r>
              <a:rPr lang="cs-CZ" dirty="0" smtClean="0"/>
              <a:t>Závěr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420888"/>
            <a:ext cx="8229600" cy="990600"/>
          </a:xfrm>
        </p:spPr>
        <p:txBody>
          <a:bodyPr/>
          <a:lstStyle/>
          <a:p>
            <a:r>
              <a:rPr lang="cs-CZ" dirty="0" smtClean="0"/>
              <a:t>A nyní si to vyzkoušíme v praxi…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100" dirty="0" smtClean="0"/>
              <a:t>Práce č. 1: Právní úprava eutanazie v ČR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k-SK" sz="2800" dirty="0" smtClean="0"/>
              <a:t>Úvod</a:t>
            </a:r>
            <a:endParaRPr lang="cs-CZ" sz="2800" dirty="0" smtClean="0"/>
          </a:p>
          <a:p>
            <a:r>
              <a:rPr lang="sk-SK" sz="2800" dirty="0" smtClean="0"/>
              <a:t>1 </a:t>
            </a:r>
            <a:r>
              <a:rPr lang="sk-SK" sz="2800" dirty="0" err="1" smtClean="0"/>
              <a:t>Co</a:t>
            </a:r>
            <a:r>
              <a:rPr lang="sk-SK" sz="2800" dirty="0" smtClean="0"/>
              <a:t> znamená pojem „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“?</a:t>
            </a:r>
            <a:endParaRPr lang="cs-CZ" sz="2800" dirty="0" smtClean="0"/>
          </a:p>
          <a:p>
            <a:r>
              <a:rPr lang="sk-SK" sz="2800" dirty="0" smtClean="0"/>
              <a:t>  1.1Formy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 a </a:t>
            </a:r>
            <a:r>
              <a:rPr lang="sk-SK" sz="2800" dirty="0" err="1" smtClean="0"/>
              <a:t>jejích</a:t>
            </a:r>
            <a:r>
              <a:rPr lang="sk-SK" sz="2800" dirty="0" smtClean="0"/>
              <a:t> vývoj </a:t>
            </a:r>
            <a:endParaRPr lang="cs-CZ" sz="2800" dirty="0" smtClean="0"/>
          </a:p>
          <a:p>
            <a:r>
              <a:rPr lang="sk-SK" sz="2800" dirty="0" smtClean="0"/>
              <a:t>    1.1.1  </a:t>
            </a:r>
            <a:r>
              <a:rPr lang="sk-SK" sz="2800" dirty="0" err="1" smtClean="0"/>
              <a:t>Aktivní</a:t>
            </a:r>
            <a:r>
              <a:rPr lang="sk-SK" sz="2800" dirty="0" smtClean="0"/>
              <a:t>  a </a:t>
            </a:r>
            <a:r>
              <a:rPr lang="sk-SK" sz="2800" dirty="0" err="1" smtClean="0"/>
              <a:t>pasivní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endParaRPr lang="cs-CZ" sz="2800" dirty="0" smtClean="0"/>
          </a:p>
          <a:p>
            <a:r>
              <a:rPr lang="sk-SK" sz="2800" dirty="0" smtClean="0"/>
              <a:t>    1.1.2 </a:t>
            </a:r>
            <a:r>
              <a:rPr lang="sk-SK" sz="2800" dirty="0" err="1" smtClean="0"/>
              <a:t>Dobrovolná</a:t>
            </a:r>
            <a:r>
              <a:rPr lang="sk-SK" sz="2800" dirty="0" smtClean="0"/>
              <a:t> a </a:t>
            </a:r>
            <a:r>
              <a:rPr lang="sk-SK" sz="2800" dirty="0" err="1" smtClean="0"/>
              <a:t>nedobrovolná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2 </a:t>
            </a:r>
            <a:r>
              <a:rPr lang="sk-SK" sz="2800" dirty="0" err="1" smtClean="0"/>
              <a:t>Různé</a:t>
            </a:r>
            <a:r>
              <a:rPr lang="sk-SK" sz="2800" dirty="0" smtClean="0"/>
              <a:t> </a:t>
            </a:r>
            <a:r>
              <a:rPr lang="sk-SK" sz="2800" dirty="0" err="1" smtClean="0"/>
              <a:t>přístupy</a:t>
            </a:r>
            <a:r>
              <a:rPr lang="sk-SK" sz="2800" dirty="0" smtClean="0"/>
              <a:t> v </a:t>
            </a:r>
            <a:r>
              <a:rPr lang="sk-SK" sz="2800" dirty="0" err="1" smtClean="0"/>
              <a:t>pojetí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  2.1 Argumenty </a:t>
            </a:r>
            <a:r>
              <a:rPr lang="sk-SK" sz="2800" dirty="0" err="1" smtClean="0"/>
              <a:t>pro</a:t>
            </a:r>
            <a:r>
              <a:rPr lang="sk-SK" sz="2800" dirty="0" smtClean="0"/>
              <a:t>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eutanazii</a:t>
            </a:r>
            <a:endParaRPr lang="cs-CZ" sz="2800" dirty="0" smtClean="0"/>
          </a:p>
          <a:p>
            <a:r>
              <a:rPr lang="sk-SK" sz="2800" dirty="0" smtClean="0"/>
              <a:t>    2.1.1  Právo na život </a:t>
            </a:r>
            <a:r>
              <a:rPr lang="sk-SK" sz="2800" dirty="0" err="1" smtClean="0"/>
              <a:t>vs</a:t>
            </a:r>
            <a:r>
              <a:rPr lang="sk-SK" sz="2800" dirty="0" smtClean="0"/>
              <a:t>. právo na </a:t>
            </a:r>
            <a:r>
              <a:rPr lang="sk-SK" sz="2800" dirty="0" err="1" smtClean="0"/>
              <a:t>smrt</a:t>
            </a:r>
            <a:r>
              <a:rPr lang="sk-SK" sz="2800" dirty="0" smtClean="0"/>
              <a:t>?</a:t>
            </a:r>
            <a:endParaRPr lang="cs-CZ" sz="2800" dirty="0" smtClean="0"/>
          </a:p>
          <a:p>
            <a:r>
              <a:rPr lang="sk-SK" sz="2800" dirty="0" smtClean="0"/>
              <a:t>  2.2. Argumenty  proti 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    2.2.1  Náboženské a etické argumenty proti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endParaRPr lang="cs-CZ" sz="2800" dirty="0" smtClean="0"/>
          </a:p>
          <a:p>
            <a:r>
              <a:rPr lang="sk-SK" sz="2800" dirty="0" smtClean="0"/>
              <a:t>3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jako</a:t>
            </a:r>
            <a:r>
              <a:rPr lang="sk-SK" sz="2800" dirty="0" smtClean="0"/>
              <a:t>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problém </a:t>
            </a:r>
            <a:endParaRPr lang="cs-CZ" sz="2800" dirty="0" smtClean="0"/>
          </a:p>
          <a:p>
            <a:r>
              <a:rPr lang="sk-SK" sz="2800" dirty="0" smtClean="0"/>
              <a:t>  3.1Vývoj </a:t>
            </a:r>
            <a:r>
              <a:rPr lang="sk-SK" sz="2800" dirty="0" err="1" smtClean="0"/>
              <a:t>diskuse</a:t>
            </a:r>
            <a:r>
              <a:rPr lang="sk-SK" sz="2800" dirty="0" smtClean="0"/>
              <a:t> o </a:t>
            </a:r>
            <a:r>
              <a:rPr lang="sk-SK" sz="2800" dirty="0" err="1" smtClean="0"/>
              <a:t>návrhů</a:t>
            </a:r>
            <a:r>
              <a:rPr lang="sk-SK" sz="2800" dirty="0" smtClean="0"/>
              <a:t> na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úpravu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v České </a:t>
            </a:r>
            <a:r>
              <a:rPr lang="sk-SK" sz="2800" dirty="0" err="1" smtClean="0"/>
              <a:t>republice</a:t>
            </a:r>
            <a:endParaRPr lang="cs-CZ" sz="2800" dirty="0" smtClean="0"/>
          </a:p>
          <a:p>
            <a:r>
              <a:rPr lang="sk-SK" sz="2800" dirty="0" smtClean="0"/>
              <a:t>    3.1.1  Analýza </a:t>
            </a:r>
            <a:r>
              <a:rPr lang="sk-SK" sz="2800" dirty="0" err="1" smtClean="0"/>
              <a:t>posledního</a:t>
            </a:r>
            <a:r>
              <a:rPr lang="sk-SK" sz="2800" dirty="0" smtClean="0"/>
              <a:t> návrhu na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z </a:t>
            </a:r>
            <a:r>
              <a:rPr lang="sk-SK" sz="2800" dirty="0" err="1" smtClean="0"/>
              <a:t>června</a:t>
            </a:r>
            <a:r>
              <a:rPr lang="sk-SK" sz="2800" dirty="0" smtClean="0"/>
              <a:t> 2016</a:t>
            </a:r>
            <a:endParaRPr lang="cs-CZ" sz="2800" dirty="0" smtClean="0"/>
          </a:p>
          <a:p>
            <a:r>
              <a:rPr lang="sk-SK" sz="2800" dirty="0" smtClean="0"/>
              <a:t>  3.2 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úprava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ve</a:t>
            </a:r>
            <a:r>
              <a:rPr lang="sk-SK" sz="2800" dirty="0" smtClean="0"/>
              <a:t> vybraných </a:t>
            </a:r>
            <a:r>
              <a:rPr lang="sk-SK" sz="2800" dirty="0" err="1" smtClean="0"/>
              <a:t>zemích</a:t>
            </a:r>
            <a:r>
              <a:rPr lang="sk-SK" sz="2800" dirty="0" smtClean="0"/>
              <a:t> </a:t>
            </a:r>
            <a:r>
              <a:rPr lang="sk-SK" sz="2800" dirty="0" err="1" smtClean="0"/>
              <a:t>Evropské</a:t>
            </a:r>
            <a:r>
              <a:rPr lang="sk-SK" sz="2800" dirty="0" smtClean="0"/>
              <a:t> </a:t>
            </a:r>
            <a:r>
              <a:rPr lang="sk-SK" sz="2800" dirty="0" err="1" smtClean="0"/>
              <a:t>unie</a:t>
            </a:r>
            <a:r>
              <a:rPr lang="sk-SK" sz="2800" dirty="0" smtClean="0"/>
              <a:t> (Dánsko, </a:t>
            </a:r>
            <a:r>
              <a:rPr lang="sk-SK" sz="2800" dirty="0" err="1" smtClean="0"/>
              <a:t>Polsko</a:t>
            </a:r>
            <a:r>
              <a:rPr lang="sk-SK" sz="2800" dirty="0" smtClean="0"/>
              <a:t>)</a:t>
            </a:r>
            <a:endParaRPr lang="cs-CZ" sz="2800" dirty="0" smtClean="0"/>
          </a:p>
          <a:p>
            <a:r>
              <a:rPr lang="sk-SK" sz="2800" dirty="0" smtClean="0"/>
              <a:t>  3.3 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úprava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v USA a </a:t>
            </a:r>
            <a:r>
              <a:rPr lang="sk-SK" sz="2800" dirty="0" err="1" smtClean="0"/>
              <a:t>Švýcarsku</a:t>
            </a:r>
            <a:endParaRPr lang="cs-CZ" sz="2800" dirty="0" smtClean="0"/>
          </a:p>
          <a:p>
            <a:r>
              <a:rPr lang="sk-SK" sz="2800" dirty="0" smtClean="0"/>
              <a:t>  3.4 </a:t>
            </a:r>
            <a:r>
              <a:rPr lang="sk-SK" sz="2800" dirty="0" err="1" smtClean="0"/>
              <a:t>Srovnání</a:t>
            </a:r>
            <a:r>
              <a:rPr lang="sk-SK" sz="2800" dirty="0" smtClean="0"/>
              <a:t> jednotlivých </a:t>
            </a:r>
            <a:r>
              <a:rPr lang="sk-SK" sz="2800" dirty="0" err="1" smtClean="0"/>
              <a:t>modelů</a:t>
            </a:r>
            <a:r>
              <a:rPr lang="sk-SK" sz="2800" dirty="0" smtClean="0"/>
              <a:t> a úprav </a:t>
            </a:r>
            <a:r>
              <a:rPr lang="sk-SK" sz="2800" dirty="0" err="1" smtClean="0"/>
              <a:t>legalizace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endParaRPr lang="cs-CZ" sz="2800" dirty="0" smtClean="0"/>
          </a:p>
          <a:p>
            <a:r>
              <a:rPr lang="sk-SK" sz="2800" dirty="0" smtClean="0"/>
              <a:t>4 Návrh </a:t>
            </a:r>
            <a:r>
              <a:rPr lang="sk-SK" sz="2800" dirty="0" err="1" smtClean="0"/>
              <a:t>legalizace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jako</a:t>
            </a:r>
            <a:r>
              <a:rPr lang="sk-SK" sz="2800" dirty="0" smtClean="0"/>
              <a:t> výzva </a:t>
            </a:r>
            <a:r>
              <a:rPr lang="sk-SK" sz="2800" dirty="0" err="1" smtClean="0"/>
              <a:t>ke</a:t>
            </a:r>
            <a:r>
              <a:rPr lang="sk-SK" sz="2800" dirty="0" smtClean="0"/>
              <a:t> zlepšení </a:t>
            </a:r>
            <a:r>
              <a:rPr lang="sk-SK" sz="2800" dirty="0" err="1" smtClean="0"/>
              <a:t>hospicové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.  </a:t>
            </a:r>
            <a:endParaRPr lang="cs-CZ" sz="2800" dirty="0" smtClean="0"/>
          </a:p>
          <a:p>
            <a:r>
              <a:rPr lang="sk-SK" sz="2800" dirty="0" smtClean="0"/>
              <a:t>  4.1 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vs</a:t>
            </a:r>
            <a:r>
              <a:rPr lang="sk-SK" sz="2800" dirty="0" smtClean="0"/>
              <a:t>. </a:t>
            </a:r>
            <a:r>
              <a:rPr lang="sk-SK" sz="2800" dirty="0" err="1" smtClean="0"/>
              <a:t>hospicová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  4.2 Systém </a:t>
            </a:r>
            <a:r>
              <a:rPr lang="sk-SK" sz="2800" dirty="0" err="1" smtClean="0"/>
              <a:t>hospicové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 v ČR</a:t>
            </a:r>
            <a:endParaRPr lang="cs-CZ" sz="2800" dirty="0" smtClean="0"/>
          </a:p>
          <a:p>
            <a:r>
              <a:rPr lang="sk-SK" sz="2800" dirty="0" smtClean="0"/>
              <a:t>  4.3 Návrh na zlepšení </a:t>
            </a:r>
            <a:r>
              <a:rPr lang="sk-SK" sz="2800" dirty="0" err="1" smtClean="0"/>
              <a:t>hospicové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 v ČR</a:t>
            </a:r>
            <a:endParaRPr lang="cs-CZ" sz="2800" dirty="0" smtClean="0"/>
          </a:p>
          <a:p>
            <a:r>
              <a:rPr lang="sk-SK" sz="2800" dirty="0" err="1" smtClean="0"/>
              <a:t>Závěr</a:t>
            </a:r>
            <a:endParaRPr lang="cs-CZ" sz="2800" dirty="0" smtClean="0"/>
          </a:p>
          <a:p>
            <a:r>
              <a:rPr lang="sk-SK" sz="2800" dirty="0" err="1" smtClean="0"/>
              <a:t>Seznam</a:t>
            </a:r>
            <a:r>
              <a:rPr lang="sk-SK" sz="2800" dirty="0" smtClean="0"/>
              <a:t> použité </a:t>
            </a:r>
            <a:r>
              <a:rPr lang="sk-SK" sz="2800" dirty="0" err="1" smtClean="0"/>
              <a:t>literatury</a:t>
            </a:r>
            <a:endParaRPr lang="cs-CZ" sz="2800" dirty="0" smtClean="0"/>
          </a:p>
          <a:p>
            <a:r>
              <a:rPr lang="sk-SK" sz="2800" dirty="0" err="1" smtClean="0"/>
              <a:t>Přílohy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č. 2: Domácí násilí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vert="horz">
            <a:noAutofit/>
          </a:bodyPr>
          <a:lstStyle/>
          <a:p>
            <a:pPr>
              <a:lnSpc>
                <a:spcPct val="80000"/>
              </a:lnSpc>
            </a:pPr>
            <a:r>
              <a:rPr lang="sk-SK" sz="1100" dirty="0" smtClean="0"/>
              <a:t>Úvod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1 Rodina </a:t>
            </a:r>
            <a:r>
              <a:rPr lang="sk-SK" sz="1100" dirty="0" err="1" smtClean="0"/>
              <a:t>jako</a:t>
            </a:r>
            <a:r>
              <a:rPr lang="sk-SK" sz="1100" dirty="0" smtClean="0"/>
              <a:t> </a:t>
            </a:r>
            <a:r>
              <a:rPr lang="sk-SK" sz="1100" dirty="0" err="1" smtClean="0"/>
              <a:t>místo</a:t>
            </a:r>
            <a:r>
              <a:rPr lang="sk-SK" sz="1100" dirty="0" smtClean="0"/>
              <a:t> bezpečí i násilí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1.1 Význam a </a:t>
            </a:r>
            <a:r>
              <a:rPr lang="sk-SK" sz="1100" dirty="0" err="1" smtClean="0"/>
              <a:t>funkce</a:t>
            </a:r>
            <a:r>
              <a:rPr lang="sk-SK" sz="1100" dirty="0" smtClean="0"/>
              <a:t> rodiny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1.2 Historické </a:t>
            </a:r>
            <a:r>
              <a:rPr lang="sk-SK" sz="1100" dirty="0" err="1" smtClean="0"/>
              <a:t>proměny</a:t>
            </a:r>
            <a:r>
              <a:rPr lang="sk-SK" sz="1100" dirty="0" smtClean="0"/>
              <a:t> rodiny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1.3 Role  rodiny v </a:t>
            </a:r>
            <a:r>
              <a:rPr lang="sk-SK" sz="1100" dirty="0" err="1" smtClean="0"/>
              <a:t>současné</a:t>
            </a:r>
            <a:r>
              <a:rPr lang="sk-SK" sz="1100" dirty="0" smtClean="0"/>
              <a:t> </a:t>
            </a:r>
            <a:r>
              <a:rPr lang="sk-SK" sz="1100" dirty="0" err="1" smtClean="0"/>
              <a:t>postindustriální</a:t>
            </a:r>
            <a:r>
              <a:rPr lang="sk-SK" sz="1100" dirty="0" smtClean="0"/>
              <a:t> </a:t>
            </a:r>
            <a:r>
              <a:rPr lang="sk-SK" sz="1100" dirty="0" err="1" smtClean="0"/>
              <a:t>době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2 </a:t>
            </a:r>
            <a:r>
              <a:rPr lang="sk-SK" sz="1100" dirty="0" err="1" smtClean="0"/>
              <a:t>Domácí</a:t>
            </a:r>
            <a:r>
              <a:rPr lang="sk-SK" sz="1100" dirty="0" smtClean="0"/>
              <a:t> násilí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2.1 </a:t>
            </a:r>
            <a:r>
              <a:rPr lang="sk-SK" sz="1100" dirty="0" err="1" smtClean="0"/>
              <a:t>Příčiny</a:t>
            </a:r>
            <a:r>
              <a:rPr lang="sk-SK" sz="1100" dirty="0" smtClean="0"/>
              <a:t> </a:t>
            </a:r>
            <a:r>
              <a:rPr lang="sk-SK" sz="1100" dirty="0" err="1" smtClean="0"/>
              <a:t>domácího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2.2 Znaky </a:t>
            </a:r>
            <a:r>
              <a:rPr lang="sk-SK" sz="1100" dirty="0" err="1" smtClean="0"/>
              <a:t>domácího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2.3 Formy </a:t>
            </a:r>
            <a:r>
              <a:rPr lang="sk-SK" sz="1100" dirty="0" err="1" smtClean="0"/>
              <a:t>domácího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2.3.1 Fyzické násilí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2.3.2 Psychické násilí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2.3.3 </a:t>
            </a:r>
            <a:r>
              <a:rPr lang="sk-SK" sz="1100" dirty="0" err="1" smtClean="0"/>
              <a:t>Sexuální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2.3.4 </a:t>
            </a:r>
            <a:r>
              <a:rPr lang="sk-SK" sz="1100" dirty="0" err="1" smtClean="0"/>
              <a:t>Sociální</a:t>
            </a:r>
            <a:r>
              <a:rPr lang="sk-SK" sz="1100" dirty="0" smtClean="0"/>
              <a:t> </a:t>
            </a:r>
            <a:r>
              <a:rPr lang="sk-SK" sz="1100" dirty="0" err="1" smtClean="0"/>
              <a:t>izolace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3 Osoby </a:t>
            </a:r>
            <a:r>
              <a:rPr lang="sk-SK" sz="1100" dirty="0" err="1" smtClean="0"/>
              <a:t>ohrožené</a:t>
            </a:r>
            <a:r>
              <a:rPr lang="sk-SK" sz="1100" dirty="0" smtClean="0"/>
              <a:t> </a:t>
            </a:r>
            <a:r>
              <a:rPr lang="sk-SK" sz="1100" dirty="0" err="1" smtClean="0"/>
              <a:t>domácím</a:t>
            </a:r>
            <a:r>
              <a:rPr lang="sk-SK" sz="1100" dirty="0" smtClean="0"/>
              <a:t> násilím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4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ochrana </a:t>
            </a:r>
            <a:r>
              <a:rPr lang="sk-SK" sz="1100" dirty="0" err="1" smtClean="0"/>
              <a:t>před</a:t>
            </a:r>
            <a:r>
              <a:rPr lang="sk-SK" sz="1100" dirty="0" smtClean="0"/>
              <a:t>  </a:t>
            </a:r>
            <a:r>
              <a:rPr lang="sk-SK" sz="1100" dirty="0" err="1" smtClean="0"/>
              <a:t>domácím</a:t>
            </a:r>
            <a:r>
              <a:rPr lang="sk-SK" sz="1100" dirty="0" smtClean="0"/>
              <a:t>  násilím  v České </a:t>
            </a:r>
            <a:r>
              <a:rPr lang="sk-SK" sz="1100" dirty="0" err="1" smtClean="0"/>
              <a:t>republice</a:t>
            </a:r>
            <a:r>
              <a:rPr lang="sk-SK" sz="1100" dirty="0" smtClean="0"/>
              <a:t>  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4.1 </a:t>
            </a:r>
            <a:r>
              <a:rPr lang="sk-SK" sz="1100" dirty="0" err="1" smtClean="0"/>
              <a:t>Tři</a:t>
            </a:r>
            <a:r>
              <a:rPr lang="sk-SK" sz="1100" dirty="0" smtClean="0"/>
              <a:t> </a:t>
            </a:r>
            <a:r>
              <a:rPr lang="sk-SK" sz="1100" dirty="0" err="1" smtClean="0"/>
              <a:t>pilíře</a:t>
            </a:r>
            <a:r>
              <a:rPr lang="sk-SK" sz="1100" dirty="0" smtClean="0"/>
              <a:t> ochrany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4.1.1 </a:t>
            </a:r>
            <a:r>
              <a:rPr lang="sk-SK" sz="1100" dirty="0" err="1" smtClean="0"/>
              <a:t>Policie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4.1.2  Intervenční centra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4.1.3  </a:t>
            </a:r>
            <a:r>
              <a:rPr lang="sk-SK" sz="1100" dirty="0" err="1" smtClean="0"/>
              <a:t>Soudy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5 </a:t>
            </a:r>
            <a:r>
              <a:rPr lang="sk-SK" sz="1100" dirty="0" err="1" smtClean="0"/>
              <a:t>Účinnost</a:t>
            </a:r>
            <a:r>
              <a:rPr lang="sk-SK" sz="1100" dirty="0" smtClean="0"/>
              <a:t>  zákona na ochranu </a:t>
            </a:r>
            <a:r>
              <a:rPr lang="sk-SK" sz="1100" dirty="0" err="1" smtClean="0"/>
              <a:t>před</a:t>
            </a:r>
            <a:r>
              <a:rPr lang="sk-SK" sz="1100" dirty="0" smtClean="0"/>
              <a:t> </a:t>
            </a:r>
            <a:r>
              <a:rPr lang="sk-SK" sz="1100" dirty="0" err="1" smtClean="0"/>
              <a:t>domácím</a:t>
            </a:r>
            <a:r>
              <a:rPr lang="sk-SK" sz="1100" dirty="0" smtClean="0"/>
              <a:t> násilím  č. 135/2006  po </a:t>
            </a:r>
            <a:r>
              <a:rPr lang="sk-SK" sz="1100" dirty="0" err="1" smtClean="0"/>
              <a:t>deseti</a:t>
            </a:r>
            <a:r>
              <a:rPr lang="sk-SK" sz="1100" dirty="0" smtClean="0"/>
              <a:t> </a:t>
            </a:r>
            <a:r>
              <a:rPr lang="sk-SK" sz="1100" dirty="0" err="1" smtClean="0"/>
              <a:t>letech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5.1  Návrhy na </a:t>
            </a:r>
            <a:r>
              <a:rPr lang="sk-SK" sz="1100" dirty="0" err="1" smtClean="0"/>
              <a:t>novelizaci</a:t>
            </a:r>
            <a:r>
              <a:rPr lang="sk-SK" sz="1100" dirty="0" smtClean="0"/>
              <a:t>  zákona č. 135/2006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err="1" smtClean="0"/>
              <a:t>Závěr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Použitá </a:t>
            </a:r>
            <a:r>
              <a:rPr lang="sk-SK" sz="1100" dirty="0" err="1" smtClean="0"/>
              <a:t>literatura</a:t>
            </a:r>
            <a:r>
              <a:rPr lang="sk-SK" sz="1100" dirty="0" smtClean="0"/>
              <a:t/>
            </a:r>
            <a:br>
              <a:rPr lang="sk-SK" sz="1100" dirty="0" smtClean="0"/>
            </a:br>
            <a:r>
              <a:rPr lang="sk-SK" sz="1100" dirty="0" err="1" smtClean="0"/>
              <a:t>Přílohy</a:t>
            </a:r>
            <a:endParaRPr lang="cs-CZ" sz="1100" dirty="0" smtClean="0"/>
          </a:p>
          <a:p>
            <a:endParaRPr lang="cs-CZ" sz="11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2400"/>
            <a:ext cx="8424936" cy="990600"/>
          </a:xfrm>
        </p:spPr>
        <p:txBody>
          <a:bodyPr>
            <a:noAutofit/>
          </a:bodyPr>
          <a:lstStyle/>
          <a:p>
            <a:r>
              <a:rPr lang="cs-CZ" sz="3100" dirty="0" smtClean="0"/>
              <a:t>Práce č. 3: Financování polit. stran v ČR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2300" dirty="0" smtClean="0"/>
              <a:t>Úvod</a:t>
            </a:r>
            <a:endParaRPr lang="cs-CZ" sz="2300" dirty="0" smtClean="0"/>
          </a:p>
          <a:p>
            <a:pPr lvl="0"/>
            <a:r>
              <a:rPr lang="sk-SK" sz="2300" dirty="0" smtClean="0"/>
              <a:t>1 </a:t>
            </a:r>
            <a:r>
              <a:rPr lang="sk-SK" sz="2300" dirty="0" err="1" smtClean="0"/>
              <a:t>Místo</a:t>
            </a:r>
            <a:r>
              <a:rPr lang="sk-SK" sz="2300" dirty="0" smtClean="0"/>
              <a:t> politické strany v </a:t>
            </a:r>
            <a:r>
              <a:rPr lang="sk-SK" sz="2300" dirty="0" err="1" smtClean="0"/>
              <a:t>politickém</a:t>
            </a:r>
            <a:r>
              <a:rPr lang="sk-SK" sz="2300" dirty="0" smtClean="0"/>
              <a:t> systému demokratické </a:t>
            </a:r>
            <a:r>
              <a:rPr lang="sk-SK" sz="2300" dirty="0" err="1" smtClean="0"/>
              <a:t>společnosti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I. I Politická strana a </a:t>
            </a:r>
            <a:r>
              <a:rPr lang="sk-SK" dirty="0" err="1" smtClean="0">
                <a:solidFill>
                  <a:schemeClr val="tx1"/>
                </a:solidFill>
              </a:rPr>
              <a:t>její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funkce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lvl="0"/>
            <a:r>
              <a:rPr lang="sk-SK" sz="2300" dirty="0" smtClean="0"/>
              <a:t>2 Proč </a:t>
            </a:r>
            <a:r>
              <a:rPr lang="sk-SK" sz="2300" dirty="0" err="1" smtClean="0"/>
              <a:t>financovat</a:t>
            </a:r>
            <a:r>
              <a:rPr lang="sk-SK" sz="2300" dirty="0" smtClean="0"/>
              <a:t> politické strany? 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2. 1 </a:t>
            </a:r>
            <a:r>
              <a:rPr lang="sk-SK" dirty="0" err="1" smtClean="0">
                <a:solidFill>
                  <a:schemeClr val="tx1"/>
                </a:solidFill>
              </a:rPr>
              <a:t>Podmínky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financování</a:t>
            </a:r>
            <a:r>
              <a:rPr lang="sk-SK" dirty="0" smtClean="0">
                <a:solidFill>
                  <a:schemeClr val="tx1"/>
                </a:solidFill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</a:rPr>
              <a:t>stran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2. 2 </a:t>
            </a:r>
            <a:r>
              <a:rPr lang="sk-SK" dirty="0" err="1" smtClean="0">
                <a:solidFill>
                  <a:schemeClr val="tx1"/>
                </a:solidFill>
              </a:rPr>
              <a:t>Principy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financování</a:t>
            </a:r>
            <a:r>
              <a:rPr lang="sk-SK" dirty="0" smtClean="0">
                <a:solidFill>
                  <a:schemeClr val="tx1"/>
                </a:solidFill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</a:rPr>
              <a:t>stran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sk-SK" sz="2300" dirty="0" smtClean="0"/>
              <a:t>3 </a:t>
            </a:r>
            <a:r>
              <a:rPr lang="sk-SK" sz="2300" dirty="0" err="1" smtClean="0"/>
              <a:t>Způsoby</a:t>
            </a:r>
            <a:r>
              <a:rPr lang="sk-SK" sz="2300" dirty="0" smtClean="0"/>
              <a:t>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3.1 </a:t>
            </a:r>
            <a:r>
              <a:rPr lang="sk-SK" dirty="0" err="1" smtClean="0">
                <a:solidFill>
                  <a:schemeClr val="tx1"/>
                </a:solidFill>
              </a:rPr>
              <a:t>Státní</a:t>
            </a:r>
            <a:r>
              <a:rPr lang="sk-SK" dirty="0" smtClean="0">
                <a:solidFill>
                  <a:schemeClr val="tx1"/>
                </a:solidFill>
              </a:rPr>
              <a:t> podpora </a:t>
            </a:r>
            <a:endParaRPr lang="cs-CZ" dirty="0" smtClean="0">
              <a:solidFill>
                <a:schemeClr val="tx1"/>
              </a:solidFill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3.1.1 </a:t>
            </a:r>
            <a:r>
              <a:rPr lang="sk-SK" sz="2300" dirty="0" err="1" smtClean="0"/>
              <a:t>Přímé</a:t>
            </a:r>
            <a:r>
              <a:rPr lang="sk-SK" sz="2300" dirty="0" smtClean="0"/>
              <a:t> </a:t>
            </a:r>
            <a:r>
              <a:rPr lang="sk-SK" sz="2300" dirty="0" err="1" smtClean="0"/>
              <a:t>státní</a:t>
            </a:r>
            <a:r>
              <a:rPr lang="sk-SK" sz="2300" dirty="0" smtClean="0"/>
              <a:t> </a:t>
            </a:r>
            <a:r>
              <a:rPr lang="sk-SK" sz="2300" dirty="0" err="1" smtClean="0"/>
              <a:t>financování</a:t>
            </a:r>
            <a:endParaRPr lang="sk-SK" sz="23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3.1.2 </a:t>
            </a:r>
            <a:r>
              <a:rPr lang="sk-SK" sz="2300" dirty="0" err="1" smtClean="0"/>
              <a:t>Nepřímé</a:t>
            </a:r>
            <a:r>
              <a:rPr lang="sk-SK" sz="2300" dirty="0" smtClean="0"/>
              <a:t> </a:t>
            </a:r>
            <a:r>
              <a:rPr lang="sk-SK" sz="2300" dirty="0" err="1" smtClean="0"/>
              <a:t>státní</a:t>
            </a:r>
            <a:r>
              <a:rPr lang="sk-SK" sz="2300" dirty="0" smtClean="0"/>
              <a:t> </a:t>
            </a:r>
            <a:r>
              <a:rPr lang="sk-SK" sz="2300" dirty="0" err="1" smtClean="0"/>
              <a:t>financování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 3.2 </a:t>
            </a:r>
            <a:r>
              <a:rPr lang="sk-SK" dirty="0" err="1" smtClean="0">
                <a:solidFill>
                  <a:schemeClr val="tx1"/>
                </a:solidFill>
              </a:rPr>
              <a:t>Financování</a:t>
            </a:r>
            <a:r>
              <a:rPr lang="sk-SK" dirty="0" smtClean="0">
                <a:solidFill>
                  <a:schemeClr val="tx1"/>
                </a:solidFill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</a:rPr>
              <a:t>stran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ze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soukromých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zdrojů</a:t>
            </a:r>
            <a:endParaRPr lang="cs-CZ" dirty="0" smtClean="0">
              <a:solidFill>
                <a:schemeClr val="tx1"/>
              </a:solidFill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3.2.1 Členské </a:t>
            </a:r>
            <a:r>
              <a:rPr lang="sk-SK" sz="2300" dirty="0" err="1" smtClean="0"/>
              <a:t>příspěvky</a:t>
            </a:r>
            <a:endParaRPr lang="cs-CZ" sz="23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3.2.2 Dary </a:t>
            </a:r>
            <a:endParaRPr lang="cs-CZ" sz="23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3.2.3 </a:t>
            </a:r>
            <a:r>
              <a:rPr lang="sk-SK" sz="2300" dirty="0" err="1" smtClean="0"/>
              <a:t>Jiné</a:t>
            </a:r>
            <a:r>
              <a:rPr lang="sk-SK" sz="2300" dirty="0" smtClean="0"/>
              <a:t> zdroje</a:t>
            </a:r>
            <a:endParaRPr lang="cs-CZ" sz="2300" dirty="0" smtClean="0"/>
          </a:p>
          <a:p>
            <a:pPr lvl="0"/>
            <a:r>
              <a:rPr lang="sk-SK" sz="2300" dirty="0" smtClean="0"/>
              <a:t>4 </a:t>
            </a:r>
            <a:r>
              <a:rPr lang="sk-SK" sz="2300" dirty="0" err="1" smtClean="0"/>
              <a:t>Právní</a:t>
            </a:r>
            <a:r>
              <a:rPr lang="sk-SK" sz="2300" dirty="0" smtClean="0"/>
              <a:t> úprava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r>
              <a:rPr lang="sk-SK" sz="2300" dirty="0" smtClean="0"/>
              <a:t> v České </a:t>
            </a:r>
            <a:r>
              <a:rPr lang="sk-SK" sz="2300" dirty="0" err="1" smtClean="0"/>
              <a:t>republice</a:t>
            </a:r>
            <a:endParaRPr lang="cs-CZ" sz="2300" dirty="0" smtClean="0"/>
          </a:p>
          <a:p>
            <a:pPr>
              <a:buNone/>
            </a:pPr>
            <a:r>
              <a:rPr lang="sk-SK" sz="2300" dirty="0" smtClean="0"/>
              <a:t>         4.1. Stručný exkurz do vývoje </a:t>
            </a:r>
            <a:r>
              <a:rPr lang="sk-SK" sz="2300" dirty="0" err="1" smtClean="0"/>
              <a:t>právní</a:t>
            </a:r>
            <a:r>
              <a:rPr lang="sk-SK" sz="2300" dirty="0" smtClean="0"/>
              <a:t>  úpravy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r>
              <a:rPr lang="sk-SK" sz="2300" dirty="0" smtClean="0"/>
              <a:t> v ČR</a:t>
            </a:r>
            <a:endParaRPr lang="cs-CZ" sz="2300" dirty="0" smtClean="0"/>
          </a:p>
          <a:p>
            <a:r>
              <a:rPr lang="sk-SK" sz="2300" dirty="0" smtClean="0"/>
              <a:t>  4.2  Analýza </a:t>
            </a:r>
            <a:r>
              <a:rPr lang="sk-SK" sz="2300" dirty="0" err="1" smtClean="0"/>
              <a:t>právní</a:t>
            </a:r>
            <a:r>
              <a:rPr lang="sk-SK" sz="2300" dirty="0" smtClean="0"/>
              <a:t> úpravy kontroly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endParaRPr lang="cs-CZ" sz="2300" dirty="0" smtClean="0"/>
          </a:p>
          <a:p>
            <a:pPr>
              <a:buNone/>
            </a:pPr>
            <a:r>
              <a:rPr lang="sk-SK" sz="2300" dirty="0" smtClean="0"/>
              <a:t>        5 Návrh na </a:t>
            </a:r>
            <a:r>
              <a:rPr lang="sk-SK" sz="2300" dirty="0" err="1" smtClean="0"/>
              <a:t>novelizaci</a:t>
            </a:r>
            <a:r>
              <a:rPr lang="sk-SK" sz="2300" dirty="0" smtClean="0"/>
              <a:t> českého zákona o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endParaRPr lang="cs-CZ" sz="2300" dirty="0" smtClean="0"/>
          </a:p>
          <a:p>
            <a:r>
              <a:rPr lang="sk-SK" sz="2300" dirty="0" smtClean="0"/>
              <a:t> </a:t>
            </a:r>
            <a:r>
              <a:rPr lang="sk-SK" sz="2300" dirty="0" err="1" smtClean="0"/>
              <a:t>Závěr</a:t>
            </a:r>
            <a:r>
              <a:rPr lang="sk-SK" sz="2300" dirty="0" smtClean="0"/>
              <a:t> </a:t>
            </a:r>
            <a:endParaRPr lang="cs-CZ" sz="2300" dirty="0" smtClean="0"/>
          </a:p>
          <a:p>
            <a:r>
              <a:rPr lang="sk-SK" sz="2300" dirty="0" smtClean="0"/>
              <a:t> Použitá </a:t>
            </a:r>
            <a:r>
              <a:rPr lang="sk-SK" sz="2300" dirty="0" err="1" smtClean="0"/>
              <a:t>literatura</a:t>
            </a:r>
            <a:endParaRPr lang="cs-CZ" sz="2300" dirty="0" smtClean="0"/>
          </a:p>
          <a:p>
            <a:r>
              <a:rPr lang="sk-SK" sz="2300" dirty="0" smtClean="0"/>
              <a:t> </a:t>
            </a:r>
            <a:r>
              <a:rPr lang="sk-SK" sz="2300" dirty="0" err="1" smtClean="0"/>
              <a:t>Přílohy</a:t>
            </a:r>
            <a:endParaRPr lang="cs-CZ" sz="23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č. 4: Právo a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k-SK" sz="1100" dirty="0" smtClean="0"/>
              <a:t>Úvod</a:t>
            </a:r>
            <a:endParaRPr lang="cs-CZ" sz="1100" dirty="0" smtClean="0"/>
          </a:p>
          <a:p>
            <a:pPr lvl="0">
              <a:lnSpc>
                <a:spcPct val="80000"/>
              </a:lnSpc>
            </a:pPr>
            <a:r>
              <a:rPr lang="sk-SK" sz="1100" dirty="0" smtClean="0"/>
              <a:t>I Fenomén internetu </a:t>
            </a:r>
            <a:endParaRPr lang="cs-CZ" sz="1100" dirty="0" smtClean="0"/>
          </a:p>
          <a:p>
            <a:pPr marL="274320" lv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sk-SK" sz="1100" dirty="0" smtClean="0">
                <a:solidFill>
                  <a:schemeClr val="tx1"/>
                </a:solidFill>
              </a:rPr>
              <a:t>  I.1 Pojem „internet“ v </a:t>
            </a:r>
            <a:r>
              <a:rPr lang="sk-SK" sz="1100" dirty="0" err="1" smtClean="0">
                <a:solidFill>
                  <a:schemeClr val="tx1"/>
                </a:solidFill>
              </a:rPr>
              <a:t>technickém</a:t>
            </a:r>
            <a:r>
              <a:rPr lang="sk-SK" sz="1100" dirty="0" smtClean="0">
                <a:solidFill>
                  <a:schemeClr val="tx1"/>
                </a:solidFill>
              </a:rPr>
              <a:t> </a:t>
            </a:r>
            <a:r>
              <a:rPr lang="sk-SK" sz="1100" dirty="0" err="1" smtClean="0">
                <a:solidFill>
                  <a:schemeClr val="tx1"/>
                </a:solidFill>
              </a:rPr>
              <a:t>smyslu</a:t>
            </a:r>
            <a:r>
              <a:rPr lang="sk-SK" sz="1100" dirty="0" smtClean="0">
                <a:solidFill>
                  <a:schemeClr val="tx1"/>
                </a:solidFill>
              </a:rPr>
              <a:t> slova  </a:t>
            </a:r>
            <a:endParaRPr lang="cs-CZ" sz="1100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sk-SK" sz="1100" dirty="0" smtClean="0">
                <a:solidFill>
                  <a:schemeClr val="tx1"/>
                </a:solidFill>
              </a:rPr>
              <a:t>  I.2 Vznik a vývoj internetu </a:t>
            </a:r>
            <a:endParaRPr lang="cs-CZ" sz="1100" dirty="0" smtClean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sk-SK" sz="1100" dirty="0" smtClean="0"/>
              <a:t>2 </a:t>
            </a:r>
            <a:r>
              <a:rPr lang="sk-SK" sz="1100" dirty="0" err="1" smtClean="0"/>
              <a:t>Co</a:t>
            </a:r>
            <a:r>
              <a:rPr lang="sk-SK" sz="1100" dirty="0" smtClean="0"/>
              <a:t> je internet z </a:t>
            </a:r>
            <a:r>
              <a:rPr lang="sk-SK" sz="1100" dirty="0" err="1" smtClean="0"/>
              <a:t>právního</a:t>
            </a:r>
            <a:r>
              <a:rPr lang="sk-SK" sz="1100" dirty="0" smtClean="0"/>
              <a:t> </a:t>
            </a:r>
            <a:r>
              <a:rPr lang="sk-SK" sz="1100" dirty="0" err="1" smtClean="0"/>
              <a:t>hlediska</a:t>
            </a:r>
            <a:r>
              <a:rPr lang="sk-SK" sz="1100" dirty="0" smtClean="0"/>
              <a:t>?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2.1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</a:t>
            </a:r>
            <a:r>
              <a:rPr lang="sk-SK" sz="1100" dirty="0" err="1" smtClean="0"/>
              <a:t>regulace</a:t>
            </a:r>
            <a:r>
              <a:rPr lang="sk-SK" sz="1100" dirty="0" smtClean="0"/>
              <a:t> internetu a </a:t>
            </a:r>
            <a:r>
              <a:rPr lang="sk-SK" sz="1100" dirty="0" err="1" smtClean="0"/>
              <a:t>její</a:t>
            </a:r>
            <a:r>
              <a:rPr lang="sk-SK" sz="1100" dirty="0" smtClean="0"/>
              <a:t> vývoj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2.2 Internetové právo a jeho </a:t>
            </a:r>
            <a:r>
              <a:rPr lang="sk-SK" sz="1100" dirty="0" err="1" smtClean="0"/>
              <a:t>specifika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2.3 </a:t>
            </a:r>
            <a:r>
              <a:rPr lang="sk-SK" sz="1100" dirty="0" err="1" smtClean="0"/>
              <a:t>Místo</a:t>
            </a:r>
            <a:r>
              <a:rPr lang="sk-SK" sz="1100" dirty="0" smtClean="0"/>
              <a:t> internetového práva v systému </a:t>
            </a:r>
            <a:r>
              <a:rPr lang="sk-SK" sz="1100" dirty="0" err="1" smtClean="0"/>
              <a:t>právních</a:t>
            </a:r>
            <a:r>
              <a:rPr lang="sk-SK" sz="1100" dirty="0" smtClean="0"/>
              <a:t> </a:t>
            </a:r>
            <a:r>
              <a:rPr lang="sk-SK" sz="1100" dirty="0" err="1" smtClean="0"/>
              <a:t>odvětví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3 </a:t>
            </a:r>
            <a:r>
              <a:rPr lang="sk-SK" sz="1100" dirty="0" err="1" smtClean="0"/>
              <a:t>Prameny</a:t>
            </a:r>
            <a:r>
              <a:rPr lang="sk-SK" sz="1100" dirty="0" smtClean="0"/>
              <a:t> českého internetového práva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3.1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</a:t>
            </a:r>
            <a:r>
              <a:rPr lang="sk-SK" sz="1100" dirty="0" err="1" smtClean="0"/>
              <a:t>smlouvy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3.1.1. 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úprava </a:t>
            </a:r>
            <a:r>
              <a:rPr lang="sk-SK" sz="1100" dirty="0" err="1" smtClean="0"/>
              <a:t>e-comerce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3.1.2 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autorské právo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3.1.3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úprava v </a:t>
            </a:r>
            <a:r>
              <a:rPr lang="sk-SK" sz="1100" dirty="0" err="1" smtClean="0"/>
              <a:t>trestním</a:t>
            </a:r>
            <a:r>
              <a:rPr lang="sk-SK" sz="1100" dirty="0" smtClean="0"/>
              <a:t> právu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3.2  Komunitární právo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3.3  </a:t>
            </a:r>
            <a:r>
              <a:rPr lang="sk-SK" sz="1100" dirty="0" err="1" smtClean="0"/>
              <a:t>Normativní</a:t>
            </a:r>
            <a:r>
              <a:rPr lang="sk-SK" sz="1100" dirty="0" smtClean="0"/>
              <a:t>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akty </a:t>
            </a:r>
            <a:r>
              <a:rPr lang="sk-SK" sz="1100" dirty="0" err="1" smtClean="0"/>
              <a:t>vnitrostátního</a:t>
            </a:r>
            <a:r>
              <a:rPr lang="sk-SK" sz="1100" dirty="0" smtClean="0"/>
              <a:t> </a:t>
            </a:r>
            <a:r>
              <a:rPr lang="sk-SK" sz="1100" dirty="0" err="1" smtClean="0"/>
              <a:t>původu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3.4 </a:t>
            </a:r>
            <a:r>
              <a:rPr lang="sk-SK" sz="1100" dirty="0" err="1" smtClean="0"/>
              <a:t>Individuální</a:t>
            </a:r>
            <a:r>
              <a:rPr lang="sk-SK" sz="1100" dirty="0" smtClean="0"/>
              <a:t>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akty </a:t>
            </a:r>
            <a:r>
              <a:rPr lang="sk-SK" sz="1100" dirty="0" err="1" smtClean="0"/>
              <a:t>jako</a:t>
            </a:r>
            <a:r>
              <a:rPr lang="sk-SK" sz="1100" dirty="0" smtClean="0"/>
              <a:t> </a:t>
            </a:r>
            <a:r>
              <a:rPr lang="sk-SK" sz="1100" dirty="0" err="1" smtClean="0"/>
              <a:t>pramen</a:t>
            </a:r>
            <a:r>
              <a:rPr lang="sk-SK" sz="1100" dirty="0" smtClean="0"/>
              <a:t> práva sui generis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3.5 Internetová etika a </a:t>
            </a:r>
            <a:r>
              <a:rPr lang="sk-SK" sz="1100" dirty="0" err="1" smtClean="0"/>
              <a:t>její</a:t>
            </a:r>
            <a:r>
              <a:rPr lang="sk-SK" sz="1100" dirty="0" smtClean="0"/>
              <a:t> </a:t>
            </a:r>
            <a:r>
              <a:rPr lang="sk-SK" sz="1100" dirty="0" err="1" smtClean="0"/>
              <a:t>vlivu</a:t>
            </a:r>
            <a:r>
              <a:rPr lang="sk-SK" sz="1100" dirty="0" smtClean="0"/>
              <a:t> na </a:t>
            </a:r>
            <a:r>
              <a:rPr lang="sk-SK" sz="1100" dirty="0" err="1" smtClean="0"/>
              <a:t>chování</a:t>
            </a:r>
            <a:r>
              <a:rPr lang="sk-SK" sz="1100" dirty="0" smtClean="0"/>
              <a:t> </a:t>
            </a:r>
            <a:r>
              <a:rPr lang="sk-SK" sz="1100" dirty="0" err="1" smtClean="0"/>
              <a:t>uživatelů</a:t>
            </a:r>
            <a:r>
              <a:rPr lang="sk-SK" sz="1100" dirty="0" smtClean="0"/>
              <a:t> internetu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4.„Dlouhoruká“ (</a:t>
            </a:r>
            <a:r>
              <a:rPr lang="sk-SK" sz="1100" dirty="0" err="1" smtClean="0"/>
              <a:t>long-arm</a:t>
            </a:r>
            <a:r>
              <a:rPr lang="sk-SK" sz="1100" dirty="0" smtClean="0"/>
              <a:t>) </a:t>
            </a:r>
            <a:r>
              <a:rPr lang="sk-SK" sz="1100" dirty="0" err="1" smtClean="0"/>
              <a:t>jurisdikce</a:t>
            </a:r>
            <a:r>
              <a:rPr lang="sk-SK" sz="1100" dirty="0" smtClean="0"/>
              <a:t> a použití </a:t>
            </a:r>
            <a:r>
              <a:rPr lang="sk-SK" sz="1100" dirty="0" err="1" smtClean="0"/>
              <a:t>principu</a:t>
            </a:r>
            <a:r>
              <a:rPr lang="sk-SK" sz="1100" dirty="0" smtClean="0"/>
              <a:t> teritoriality na internetu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4.1. Pojem </a:t>
            </a:r>
            <a:r>
              <a:rPr lang="sk-SK" sz="1100" dirty="0" err="1" smtClean="0"/>
              <a:t>působnosti</a:t>
            </a:r>
            <a:r>
              <a:rPr lang="sk-SK" sz="1100" dirty="0" smtClean="0"/>
              <a:t>  práva na internetu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4.2   </a:t>
            </a:r>
            <a:r>
              <a:rPr lang="sk-SK" sz="1100" dirty="0" err="1" smtClean="0"/>
              <a:t>Princip</a:t>
            </a:r>
            <a:r>
              <a:rPr lang="sk-SK" sz="1100" dirty="0" smtClean="0"/>
              <a:t> teritoriality a  </a:t>
            </a:r>
            <a:r>
              <a:rPr lang="sk-SK" sz="1100" dirty="0" err="1" smtClean="0"/>
              <a:t>regulace</a:t>
            </a:r>
            <a:r>
              <a:rPr lang="sk-SK" sz="1100" dirty="0" smtClean="0"/>
              <a:t> internetu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4.3 </a:t>
            </a:r>
            <a:r>
              <a:rPr lang="sk-SK" sz="1100" dirty="0" err="1" smtClean="0"/>
              <a:t>Jurisdikce</a:t>
            </a:r>
            <a:r>
              <a:rPr lang="sk-SK" sz="1100" dirty="0" smtClean="0"/>
              <a:t> na internetu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4.4  Jurisdikční praxe </a:t>
            </a:r>
            <a:r>
              <a:rPr lang="sk-SK" sz="1100" dirty="0" err="1" smtClean="0"/>
              <a:t>ve</a:t>
            </a:r>
            <a:r>
              <a:rPr lang="sk-SK" sz="1100" dirty="0" smtClean="0"/>
              <a:t> vybraných </a:t>
            </a:r>
            <a:r>
              <a:rPr lang="sk-SK" sz="1100" dirty="0" err="1" smtClean="0"/>
              <a:t>zemích</a:t>
            </a:r>
            <a:r>
              <a:rPr lang="sk-SK" sz="1100" dirty="0" smtClean="0"/>
              <a:t> EU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4.5  Jurisdikční praxe v ČR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5.   Úvahy </a:t>
            </a:r>
            <a:r>
              <a:rPr lang="sk-SK" sz="1100" dirty="0" err="1" smtClean="0"/>
              <a:t>de</a:t>
            </a:r>
            <a:r>
              <a:rPr lang="sk-SK" sz="1100" dirty="0" smtClean="0"/>
              <a:t> lege ferenda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err="1" smtClean="0"/>
              <a:t>Závěr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err="1" smtClean="0"/>
              <a:t>Seznam</a:t>
            </a:r>
            <a:r>
              <a:rPr lang="sk-SK" sz="1100" dirty="0" smtClean="0"/>
              <a:t> použité </a:t>
            </a:r>
            <a:r>
              <a:rPr lang="sk-SK" sz="1100" dirty="0" err="1" smtClean="0"/>
              <a:t>literatury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endParaRPr lang="cs-CZ" sz="11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odborné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r>
              <a:rPr lang="cs-CZ" dirty="0" smtClean="0"/>
              <a:t>= způsob uspořádání, organizace, vnitřní řád</a:t>
            </a:r>
          </a:p>
          <a:p>
            <a:r>
              <a:rPr lang="cs-CZ" b="1" dirty="0" smtClean="0"/>
              <a:t>Struktura odborné práce </a:t>
            </a:r>
            <a:r>
              <a:rPr lang="cs-CZ" dirty="0" smtClean="0"/>
              <a:t>= „kostra“ práce</a:t>
            </a:r>
          </a:p>
          <a:p>
            <a:pPr lvl="1"/>
            <a:r>
              <a:rPr lang="cs-CZ" dirty="0" smtClean="0"/>
              <a:t>Způsob, jakým jsou seskládány jednotlivé myšlenky, směr, jakým směřuje výklad problému</a:t>
            </a:r>
          </a:p>
          <a:p>
            <a:pPr lvl="1"/>
            <a:r>
              <a:rPr lang="cs-CZ" dirty="0" smtClean="0"/>
              <a:t>Představuje jednotlivé kroky tvorby odborného textu</a:t>
            </a:r>
          </a:p>
          <a:p>
            <a:pPr lvl="1"/>
            <a:r>
              <a:rPr lang="cs-CZ" dirty="0" smtClean="0"/>
              <a:t>O struktuře představa již před zahájením psaní – usnadní tvorbu textu, působí proti zabíhavému myšlení</a:t>
            </a:r>
          </a:p>
          <a:p>
            <a:pPr lvl="1"/>
            <a:r>
              <a:rPr lang="cs-CZ" dirty="0" smtClean="0"/>
              <a:t>Je zobrazena obsahem práce</a:t>
            </a:r>
          </a:p>
          <a:p>
            <a:pPr lvl="1"/>
            <a:r>
              <a:rPr lang="cs-CZ" dirty="0" smtClean="0"/>
              <a:t>Podává zároveň informaci o úrovni práce, o tom, zda pisatel problému rozumí, dokáže ho řešit a vyřešit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svou práci strukturovat?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Východiska a cíle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Jak na to? 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2"/>
          </p:nvPr>
        </p:nvGraphicFramePr>
        <p:xfrm>
          <a:off x="467544" y="2132856"/>
          <a:ext cx="4038600" cy="2527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Zásada postupu od obecného ke konkrétnímu </a:t>
            </a:r>
          </a:p>
          <a:p>
            <a:r>
              <a:rPr lang="cs-CZ" dirty="0" smtClean="0"/>
              <a:t>Triviální cesta (historie-&gt; vývoj -&gt; současné řešení</a:t>
            </a:r>
            <a:br>
              <a:rPr lang="cs-CZ" dirty="0" smtClean="0"/>
            </a:br>
            <a:r>
              <a:rPr lang="cs-CZ" dirty="0" smtClean="0"/>
              <a:t>-&gt; aktuální otázky -&gt; případně úvahy pro futuro)</a:t>
            </a:r>
          </a:p>
          <a:p>
            <a:r>
              <a:rPr lang="cs-CZ" dirty="0" smtClean="0"/>
              <a:t>Kreativní cesty – pomoci mohou </a:t>
            </a:r>
            <a:r>
              <a:rPr lang="cs-CZ" b="1" dirty="0" smtClean="0"/>
              <a:t>myšlenkové mapy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69840"/>
          </a:xfrm>
        </p:spPr>
        <p:txBody>
          <a:bodyPr>
            <a:noAutofit/>
          </a:bodyPr>
          <a:lstStyle/>
          <a:p>
            <a:r>
              <a:rPr lang="cs-CZ" sz="2800" dirty="0" smtClean="0"/>
              <a:t>Pomůcka pro přemýšlení, grafické uspořádání klíčových slov doplněné obrázky vyznačující vzájemné vztahy a souvislosti, umožňuje problém strukturovat</a:t>
            </a:r>
          </a:p>
          <a:p>
            <a:r>
              <a:rPr lang="cs-CZ" sz="2800" dirty="0" smtClean="0"/>
              <a:t>Určíme jádro (klíčový objekt) a další klíčová slova či slovní spojení, která s ním souvisí (nejdřív blízce, dále vzdáleně), propojujeme čarami či šipkami</a:t>
            </a:r>
          </a:p>
          <a:p>
            <a:r>
              <a:rPr lang="cs-CZ" sz="2800" dirty="0" smtClean="0"/>
              <a:t>Použít barvy,  grafické prvky</a:t>
            </a:r>
          </a:p>
          <a:p>
            <a:r>
              <a:rPr lang="cs-CZ" sz="2800" dirty="0" smtClean="0"/>
              <a:t>Na papíře, programy volně ke stažení i online aplikace: 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hlinkClick r:id="rId3"/>
              </a:rPr>
              <a:t>https://www.mindmup.com/#storage</a:t>
            </a:r>
            <a:r>
              <a:rPr lang="cs-CZ" sz="2800" dirty="0" smtClean="0"/>
              <a:t> </a:t>
            </a:r>
          </a:p>
          <a:p>
            <a:pPr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6722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95536" y="3717032"/>
            <a:ext cx="43924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Struktura – např.:</a:t>
            </a:r>
          </a:p>
          <a:p>
            <a:endParaRPr lang="cs-CZ" dirty="0" smtClean="0"/>
          </a:p>
          <a:p>
            <a:r>
              <a:rPr lang="cs-CZ" dirty="0" smtClean="0"/>
              <a:t>1 Pojem diskriminace</a:t>
            </a:r>
            <a:br>
              <a:rPr lang="cs-CZ" dirty="0" smtClean="0"/>
            </a:br>
            <a:r>
              <a:rPr lang="cs-CZ" dirty="0" smtClean="0"/>
              <a:t>     </a:t>
            </a:r>
            <a:r>
              <a:rPr lang="cs-CZ" i="1" dirty="0" smtClean="0"/>
              <a:t>I. I Diskriminace v širším slova smyslu</a:t>
            </a:r>
            <a:br>
              <a:rPr lang="cs-CZ" i="1" dirty="0" smtClean="0"/>
            </a:br>
            <a:r>
              <a:rPr lang="cs-CZ" sz="1600" i="1" dirty="0" smtClean="0"/>
              <a:t>           I.I.I Pojem nerovného zacházení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     I. II Diskriminace v užším slova smyslu</a:t>
            </a:r>
          </a:p>
          <a:p>
            <a:r>
              <a:rPr lang="cs-CZ" dirty="0" smtClean="0"/>
              <a:t>II Právní úprava diskriminace</a:t>
            </a:r>
            <a:br>
              <a:rPr lang="cs-CZ" dirty="0" smtClean="0"/>
            </a:br>
            <a:r>
              <a:rPr lang="cs-CZ" dirty="0" smtClean="0"/>
              <a:t>…….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požadavky na strukturu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 tvorbě prací na PrF MUNI, i když nejde o absolventskou práci (BP, DP) je vhodné přiměřeně užívat </a:t>
            </a:r>
            <a:r>
              <a:rPr lang="cs-CZ" b="1" dirty="0" smtClean="0"/>
              <a:t>Směrnici děkana č. 7/2012 o studiu v bakalářských a magisterských studijních programech</a:t>
            </a:r>
          </a:p>
          <a:p>
            <a:r>
              <a:rPr lang="cs-CZ" dirty="0" smtClean="0"/>
              <a:t>Zde je uvedeno: </a:t>
            </a:r>
          </a:p>
          <a:p>
            <a:pPr lvl="1"/>
            <a:r>
              <a:rPr lang="cs-CZ" dirty="0" smtClean="0"/>
              <a:t>Čl. 17/1: práce sestává z </a:t>
            </a:r>
            <a:r>
              <a:rPr lang="cs-CZ" b="1" dirty="0" smtClean="0"/>
              <a:t>titulní strany</a:t>
            </a:r>
            <a:r>
              <a:rPr lang="cs-CZ" dirty="0" smtClean="0"/>
              <a:t>, čestného prohlášení, abstraktu se seznamem klíčových slov, </a:t>
            </a:r>
            <a:r>
              <a:rPr lang="cs-CZ" b="1" dirty="0" smtClean="0"/>
              <a:t>obsahu, samotného textu, seznamu použitých pramenů</a:t>
            </a:r>
            <a:r>
              <a:rPr lang="cs-CZ" dirty="0" smtClean="0"/>
              <a:t> a zasání práce</a:t>
            </a:r>
          </a:p>
          <a:p>
            <a:pPr lvl="2"/>
            <a:r>
              <a:rPr lang="cs-CZ" b="1" dirty="0" smtClean="0"/>
              <a:t>Titulní strana</a:t>
            </a:r>
            <a:r>
              <a:rPr lang="cs-CZ" dirty="0" smtClean="0"/>
              <a:t>: na samostatném listu, údaj o škole, oboru, katedře, druhu práce, název, akademický rok</a:t>
            </a:r>
          </a:p>
          <a:p>
            <a:pPr lvl="2"/>
            <a:r>
              <a:rPr lang="cs-CZ" b="1" dirty="0" smtClean="0"/>
              <a:t>Obsah práce:</a:t>
            </a:r>
            <a:r>
              <a:rPr lang="cs-CZ" dirty="0" smtClean="0"/>
              <a:t> na samostatném listu, zahrnuty kapitoly i podkapitoly,  položky číslované a opatření údaje o straně</a:t>
            </a:r>
          </a:p>
          <a:p>
            <a:pPr lvl="2"/>
            <a:r>
              <a:rPr lang="cs-CZ" b="1" dirty="0" smtClean="0"/>
              <a:t>Samotný text </a:t>
            </a:r>
            <a:r>
              <a:rPr lang="cs-CZ" dirty="0" smtClean="0"/>
              <a:t>– viz dále</a:t>
            </a:r>
            <a:br>
              <a:rPr lang="cs-CZ" dirty="0" smtClean="0"/>
            </a:br>
            <a:r>
              <a:rPr lang="cs-CZ" b="1" dirty="0" smtClean="0"/>
              <a:t>Seznam pramenů</a:t>
            </a:r>
            <a:r>
              <a:rPr lang="cs-CZ" dirty="0" smtClean="0"/>
              <a:t>: na samostatném listu, abecedně řazený a vzestupně číslovaný seznam veškeré literatury, která byla citována v samotném textu práce (příjmení autora, případně rok vydání)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struktury samotného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Text se člení na kapitoly, podkapitoly a oddíly</a:t>
            </a:r>
          </a:p>
          <a:p>
            <a:r>
              <a:rPr lang="cs-CZ" dirty="0" smtClean="0"/>
              <a:t>První a poslední „kapitoly“, tj. úvod a závěr nečíslujeme</a:t>
            </a:r>
          </a:p>
          <a:p>
            <a:r>
              <a:rPr lang="cs-CZ" dirty="0" smtClean="0"/>
              <a:t>Číslování se provádí arabskými číslicemi, jednotlivé úrovně se oddělují tečkou; další členění oddílu se doporučuje provádět malými písmeny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1 Název kapitoly</a:t>
            </a:r>
          </a:p>
          <a:p>
            <a:pPr lvl="1"/>
            <a:r>
              <a:rPr lang="cs-CZ" dirty="0" smtClean="0"/>
              <a:t>I. 1Název podkapitoly</a:t>
            </a:r>
          </a:p>
          <a:p>
            <a:pPr lvl="2"/>
            <a:r>
              <a:rPr lang="cs-CZ" dirty="0" smtClean="0"/>
              <a:t>I. I. I Název oddílu</a:t>
            </a:r>
            <a:br>
              <a:rPr lang="cs-CZ" dirty="0" smtClean="0"/>
            </a:br>
            <a:r>
              <a:rPr lang="cs-CZ" dirty="0" smtClean="0"/>
              <a:t> 	I. I. Ia Název pododdílu </a:t>
            </a:r>
          </a:p>
          <a:p>
            <a:pPr lvl="2"/>
            <a:r>
              <a:rPr lang="cs-CZ" dirty="0" smtClean="0"/>
              <a:t>I. I. 2 Název oddílu </a:t>
            </a:r>
          </a:p>
          <a:p>
            <a:pPr lvl="1"/>
            <a:r>
              <a:rPr lang="cs-CZ" dirty="0" smtClean="0"/>
              <a:t>1. 2 Název podkapitoly</a:t>
            </a:r>
          </a:p>
          <a:p>
            <a:r>
              <a:rPr lang="cs-CZ" dirty="0" smtClean="0"/>
              <a:t>2 Název kapitoly</a:t>
            </a:r>
          </a:p>
          <a:p>
            <a:endParaRPr lang="cs-CZ" dirty="0" smtClean="0"/>
          </a:p>
          <a:p>
            <a:r>
              <a:rPr lang="cs-CZ" dirty="0" smtClean="0"/>
              <a:t>Pozor! Přílišná struktura (oddíl I. I. 2. 3. I) ukazuje, že se autor v tématu utápí (nedokáže nalézt konce svého výkladu)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tedy bude vypadat obsah odborné práce?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836712"/>
            <a:ext cx="4320480" cy="581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Obsahové požadavky na strukturu práce</a:t>
            </a:r>
            <a:endParaRPr lang="cs-CZ" sz="31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536" y="2780928"/>
          <a:ext cx="82296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2564904"/>
            <a:ext cx="2304256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72200" y="2564904"/>
            <a:ext cx="2304256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Pravá složená závorka 6"/>
          <p:cNvSpPr/>
          <p:nvPr/>
        </p:nvSpPr>
        <p:spPr>
          <a:xfrm rot="5400000">
            <a:off x="4218806" y="1909986"/>
            <a:ext cx="778396" cy="612068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544522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5-10%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013666-919D-475E-AFED-5922830669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TeamworkPresentation</Template>
  <TotalTime>0</TotalTime>
  <Words>930</Words>
  <Application>Microsoft Office PowerPoint</Application>
  <PresentationFormat>Předvádění na obrazovce (4:3)</PresentationFormat>
  <Paragraphs>204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Bookman Old Style</vt:lpstr>
      <vt:lpstr>Calibri</vt:lpstr>
      <vt:lpstr>Gill Sans MT</vt:lpstr>
      <vt:lpstr>Wingdings</vt:lpstr>
      <vt:lpstr>Wingdings 3</vt:lpstr>
      <vt:lpstr>TeamworkPresentation</vt:lpstr>
      <vt:lpstr>Tvorba struktury odborné práce</vt:lpstr>
      <vt:lpstr>Struktura odborné práce</vt:lpstr>
      <vt:lpstr>Jak svou práci strukturovat? </vt:lpstr>
      <vt:lpstr>Myšlenková mapa</vt:lpstr>
      <vt:lpstr>Prezentace aplikace PowerPoint</vt:lpstr>
      <vt:lpstr>Formální požadavky na strukturu práce</vt:lpstr>
      <vt:lpstr>Forma struktury samotného textu</vt:lpstr>
      <vt:lpstr>Jak tedy bude vypadat obsah odborné práce?</vt:lpstr>
      <vt:lpstr>Obsahové požadavky na strukturu práce</vt:lpstr>
      <vt:lpstr>Úvod – co, proč, za jakým účelem, jak, k čemu? </vt:lpstr>
      <vt:lpstr>Závěr = je zrcadlovým převrácením úvodu</vt:lpstr>
      <vt:lpstr>Vlastní stať = návrh struktury: </vt:lpstr>
      <vt:lpstr>Příklad struktury Česká právní úprava trestu domácího vězení</vt:lpstr>
      <vt:lpstr>A nyní si to vyzkoušíme v praxi…</vt:lpstr>
      <vt:lpstr>Práce č. 1: Právní úprava eutanazie v ČR</vt:lpstr>
      <vt:lpstr>Práce č. 2: Domácí násilí </vt:lpstr>
      <vt:lpstr>Práce č. 3: Financování polit. stran v ČR</vt:lpstr>
      <vt:lpstr>Práce č. 4: Právo a internet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2018-03-10T21:39:11Z</dcterms:created>
  <dcterms:modified xsi:type="dcterms:W3CDTF">2019-03-26T08:58:32Z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TC102282699990</vt:lpwstr>
  </property>
</Properties>
</file>