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4" r:id="rId3"/>
    <p:sldId id="265" r:id="rId4"/>
    <p:sldId id="266" r:id="rId5"/>
    <p:sldId id="267" r:id="rId6"/>
    <p:sldId id="274" r:id="rId7"/>
    <p:sldId id="275" r:id="rId8"/>
    <p:sldId id="273" r:id="rId9"/>
    <p:sldId id="268" r:id="rId10"/>
    <p:sldId id="276" r:id="rId11"/>
    <p:sldId id="269" r:id="rId12"/>
    <p:sldId id="277" r:id="rId13"/>
    <p:sldId id="270" r:id="rId14"/>
    <p:sldId id="278" r:id="rId15"/>
    <p:sldId id="271" r:id="rId16"/>
    <p:sldId id="272" r:id="rId17"/>
    <p:sldId id="279" r:id="rId18"/>
    <p:sldId id="280" r:id="rId19"/>
    <p:sldId id="28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92" autoAdjust="0"/>
    <p:restoredTop sz="86477" autoAdjust="0"/>
  </p:normalViewPr>
  <p:slideViewPr>
    <p:cSldViewPr snapToGrid="0">
      <p:cViewPr varScale="1">
        <p:scale>
          <a:sx n="63" d="100"/>
          <a:sy n="63" d="100"/>
        </p:scale>
        <p:origin x="-1020" y="-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264" y="3299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-37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879601"/>
            <a:ext cx="7518400" cy="2663825"/>
          </a:xfrm>
        </p:spPr>
        <p:txBody>
          <a:bodyPr/>
          <a:lstStyle/>
          <a:p>
            <a:pPr algn="ctr"/>
            <a:r>
              <a:rPr lang="cs-CZ" altLang="cs-CZ" dirty="0" smtClean="0"/>
              <a:t>Závazkové právo -</a:t>
            </a:r>
            <a:br>
              <a:rPr lang="cs-CZ" altLang="cs-CZ" dirty="0" smtClean="0"/>
            </a:br>
            <a:r>
              <a:rPr lang="cs-CZ" altLang="cs-CZ" dirty="0" smtClean="0"/>
              <a:t>zánik závazků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34065"/>
            <a:ext cx="8086635" cy="521109"/>
          </a:xfrm>
        </p:spPr>
        <p:txBody>
          <a:bodyPr/>
          <a:lstStyle/>
          <a:p>
            <a:r>
              <a:rPr lang="cs-CZ" dirty="0" smtClean="0"/>
              <a:t>Splnění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82994"/>
            <a:ext cx="8082321" cy="4689987"/>
          </a:xfrm>
        </p:spPr>
        <p:txBody>
          <a:bodyPr/>
          <a:lstStyle/>
          <a:p>
            <a:r>
              <a:rPr lang="cs-CZ" dirty="0" smtClean="0"/>
              <a:t>Více dluhů (§ 1933)</a:t>
            </a:r>
          </a:p>
          <a:p>
            <a:r>
              <a:rPr lang="cs-CZ" dirty="0" smtClean="0"/>
              <a:t> - určený dlužníkem</a:t>
            </a:r>
          </a:p>
          <a:p>
            <a:r>
              <a:rPr lang="cs-CZ" dirty="0" smtClean="0"/>
              <a:t>- o jehož splnění věřitel dlužníka již upomenul</a:t>
            </a:r>
          </a:p>
          <a:p>
            <a:r>
              <a:rPr lang="cs-CZ" dirty="0" smtClean="0"/>
              <a:t>- nejméně zajištěný</a:t>
            </a:r>
          </a:p>
          <a:p>
            <a:r>
              <a:rPr lang="cs-CZ" dirty="0" smtClean="0"/>
              <a:t>- nejdříve splatný</a:t>
            </a:r>
            <a:endParaRPr lang="cs-CZ" sz="1600" dirty="0" smtClean="0"/>
          </a:p>
          <a:p>
            <a:r>
              <a:rPr lang="cs-CZ" dirty="0" smtClean="0"/>
              <a:t>- na náhradu škody až po splnění závazku, jehož porušením povinnost k náhradě škody vznikla</a:t>
            </a:r>
            <a:endParaRPr lang="cs-CZ" sz="1600" dirty="0" smtClean="0"/>
          </a:p>
          <a:p>
            <a:r>
              <a:rPr lang="cs-CZ" b="1" dirty="0" smtClean="0"/>
              <a:t> d) Kde (místo plnění)</a:t>
            </a:r>
            <a:endParaRPr lang="cs-CZ" dirty="0" smtClean="0"/>
          </a:p>
          <a:p>
            <a:r>
              <a:rPr lang="cs-CZ" dirty="0" smtClean="0"/>
              <a:t>- odnosný (nepeněžitý) a </a:t>
            </a:r>
            <a:r>
              <a:rPr lang="cs-CZ" dirty="0" err="1" smtClean="0"/>
              <a:t>donosný</a:t>
            </a:r>
            <a:r>
              <a:rPr lang="cs-CZ" dirty="0" smtClean="0"/>
              <a:t> (peněžitý) dluh (§ 1954 </a:t>
            </a:r>
            <a:r>
              <a:rPr lang="cs-CZ" dirty="0" err="1" smtClean="0"/>
              <a:t>an</a:t>
            </a:r>
            <a:r>
              <a:rPr lang="cs-CZ" dirty="0" smtClean="0"/>
              <a:t>.)</a:t>
            </a:r>
          </a:p>
          <a:p>
            <a:r>
              <a:rPr lang="cs-CZ" dirty="0" smtClean="0"/>
              <a:t>- bezhotovostně – připsáním peněžní částky (§ 1957)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98091"/>
            <a:ext cx="8086635" cy="462116"/>
          </a:xfrm>
        </p:spPr>
        <p:txBody>
          <a:bodyPr/>
          <a:lstStyle/>
          <a:p>
            <a:r>
              <a:rPr lang="cs-CZ" dirty="0" smtClean="0"/>
              <a:t>Splnění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40542"/>
            <a:ext cx="8082321" cy="5535561"/>
          </a:xfrm>
        </p:spPr>
        <p:txBody>
          <a:bodyPr/>
          <a:lstStyle/>
          <a:p>
            <a:r>
              <a:rPr lang="cs-CZ" b="1" dirty="0" smtClean="0"/>
              <a:t>e) Kdy (čas plnění)</a:t>
            </a:r>
          </a:p>
          <a:p>
            <a:r>
              <a:rPr lang="cs-CZ" b="1" dirty="0" smtClean="0"/>
              <a:t>Splatnost</a:t>
            </a:r>
            <a:r>
              <a:rPr lang="cs-CZ" dirty="0" smtClean="0"/>
              <a:t> (dospělost) - doba, kdy je dlužník </a:t>
            </a:r>
            <a:r>
              <a:rPr lang="cs-CZ" i="1" dirty="0" smtClean="0"/>
              <a:t>povinen</a:t>
            </a:r>
            <a:r>
              <a:rPr lang="cs-CZ" dirty="0" smtClean="0"/>
              <a:t> závazek splnit a  věřitel je oprávněn plnění požadovat. Nesplní-li v této době, dostává se do prodlení (§ 1968). </a:t>
            </a:r>
          </a:p>
          <a:p>
            <a:r>
              <a:rPr lang="cs-CZ" b="1" dirty="0" smtClean="0"/>
              <a:t>Splnitelnost</a:t>
            </a:r>
            <a:r>
              <a:rPr lang="cs-CZ" dirty="0" smtClean="0"/>
              <a:t> - doba, kdy je dlužník </a:t>
            </a:r>
            <a:r>
              <a:rPr lang="cs-CZ" i="1" dirty="0" smtClean="0"/>
              <a:t>oprávněn</a:t>
            </a:r>
            <a:r>
              <a:rPr lang="cs-CZ" dirty="0" smtClean="0"/>
              <a:t> závazek splnit a věřitel je povinen nabízené plnění přijmout, jinak se dostane sám do prodlení (§ 1975).</a:t>
            </a:r>
          </a:p>
          <a:p>
            <a:r>
              <a:rPr lang="cs-CZ" dirty="0" smtClean="0"/>
              <a:t>Čas plnění může být určen </a:t>
            </a:r>
            <a:r>
              <a:rPr lang="cs-CZ" b="1" dirty="0" smtClean="0"/>
              <a:t>termínem</a:t>
            </a:r>
            <a:r>
              <a:rPr lang="cs-CZ" dirty="0" smtClean="0"/>
              <a:t> (konkrétní den, možná i  bližší konkretizace) nebo </a:t>
            </a:r>
            <a:r>
              <a:rPr lang="cs-CZ" b="1" dirty="0" smtClean="0"/>
              <a:t>lhůtou</a:t>
            </a:r>
            <a:r>
              <a:rPr lang="cs-CZ" dirty="0" smtClean="0"/>
              <a:t> (časový úsek)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- obecná úprava - věřitel může požadovat plnění </a:t>
            </a:r>
            <a:r>
              <a:rPr lang="cs-CZ" i="1" dirty="0" smtClean="0"/>
              <a:t>ihned</a:t>
            </a:r>
            <a:r>
              <a:rPr lang="cs-CZ" dirty="0" smtClean="0"/>
              <a:t> po vzniku závazku a dlužník je povinen splnit </a:t>
            </a:r>
            <a:r>
              <a:rPr lang="cs-CZ" i="1" dirty="0" smtClean="0"/>
              <a:t>bez </a:t>
            </a:r>
            <a:r>
              <a:rPr lang="cs-CZ" i="1" dirty="0" smtClean="0"/>
              <a:t>zbytečného odkladu</a:t>
            </a:r>
            <a:r>
              <a:rPr lang="cs-CZ" dirty="0" smtClean="0"/>
              <a:t> </a:t>
            </a:r>
            <a:r>
              <a:rPr lang="cs-CZ" dirty="0" smtClean="0"/>
              <a:t>po žádosti (§ 1958 odst. 2) </a:t>
            </a:r>
          </a:p>
          <a:p>
            <a:r>
              <a:rPr lang="cs-CZ" dirty="0" smtClean="0"/>
              <a:t>- je-li podle smlouvy dlužník oprávněn určit čas plnění - určí jej soud podle okolností případu (§ 1960)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Náhradní splnění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471577"/>
          </a:xfrm>
        </p:spPr>
        <p:txBody>
          <a:bodyPr/>
          <a:lstStyle/>
          <a:p>
            <a:r>
              <a:rPr lang="cs-CZ" dirty="0" smtClean="0"/>
              <a:t>- splnění do soudní úschovy</a:t>
            </a:r>
          </a:p>
          <a:p>
            <a:r>
              <a:rPr lang="cs-CZ" dirty="0" smtClean="0"/>
              <a:t>- důvody na straně věřitele (neznámý, nepřítomný, odmítl bezdůvodně plnění přijmout, dlužník je bez své viny v nejistotě, kdo je věřitelem)</a:t>
            </a:r>
          </a:p>
          <a:p>
            <a:r>
              <a:rPr lang="cs-CZ" dirty="0" smtClean="0"/>
              <a:t>Řízení o soudní úschově (§ 289 </a:t>
            </a:r>
            <a:r>
              <a:rPr lang="cs-CZ" dirty="0" err="1" smtClean="0"/>
              <a:t>an</a:t>
            </a:r>
            <a:r>
              <a:rPr lang="cs-CZ" dirty="0" smtClean="0"/>
              <a:t>. ZŘS)</a:t>
            </a:r>
          </a:p>
          <a:p>
            <a:r>
              <a:rPr lang="cs-CZ" dirty="0" smtClean="0"/>
              <a:t>Předmětem úschovy mohou být </a:t>
            </a:r>
            <a:r>
              <a:rPr lang="cs-CZ" i="1" dirty="0" smtClean="0"/>
              <a:t>peníze, cenné papíry a jiné movité věci</a:t>
            </a:r>
          </a:p>
          <a:p>
            <a:r>
              <a:rPr lang="cs-CZ" dirty="0" smtClean="0"/>
              <a:t>ke složení dochází právní mocí usnesení o přijetí do úschovy, </a:t>
            </a:r>
            <a:r>
              <a:rPr lang="cs-CZ" dirty="0" err="1" smtClean="0"/>
              <a:t>hmotněprávní</a:t>
            </a:r>
            <a:r>
              <a:rPr lang="cs-CZ" dirty="0" smtClean="0"/>
              <a:t> účinky složení však nastávají </a:t>
            </a:r>
            <a:r>
              <a:rPr lang="cs-CZ" i="1" dirty="0" smtClean="0"/>
              <a:t>zpětně </a:t>
            </a:r>
            <a:r>
              <a:rPr lang="cs-CZ" dirty="0" smtClean="0"/>
              <a:t>(ex </a:t>
            </a:r>
            <a:r>
              <a:rPr lang="cs-CZ" dirty="0" err="1" smtClean="0"/>
              <a:t>tunc</a:t>
            </a:r>
            <a:r>
              <a:rPr lang="cs-CZ" dirty="0" smtClean="0"/>
              <a:t>) ke dni, kdy byl předmět závazku do úschovy soudu </a:t>
            </a:r>
            <a:r>
              <a:rPr lang="cs-CZ" i="1" dirty="0" smtClean="0"/>
              <a:t>fakticky složen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3869" y="869507"/>
            <a:ext cx="8086635" cy="647700"/>
          </a:xfrm>
        </p:spPr>
        <p:txBody>
          <a:bodyPr/>
          <a:lstStyle/>
          <a:p>
            <a:r>
              <a:rPr lang="cs-CZ" dirty="0" smtClean="0"/>
              <a:t>Další způsoby zániku závazku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63624"/>
            <a:ext cx="8082321" cy="4782312"/>
          </a:xfrm>
        </p:spPr>
        <p:txBody>
          <a:bodyPr/>
          <a:lstStyle/>
          <a:p>
            <a:r>
              <a:rPr lang="cs-CZ" dirty="0" smtClean="0"/>
              <a:t>1) </a:t>
            </a:r>
            <a:r>
              <a:rPr lang="cs-CZ" b="1" dirty="0" smtClean="0"/>
              <a:t>Započtení </a:t>
            </a:r>
          </a:p>
          <a:p>
            <a:r>
              <a:rPr lang="cs-CZ" dirty="0" smtClean="0"/>
              <a:t>- předpoklady jednostranného započtení</a:t>
            </a:r>
          </a:p>
          <a:p>
            <a:r>
              <a:rPr lang="cs-CZ" dirty="0" smtClean="0"/>
              <a:t>a) Existence pohledávek</a:t>
            </a:r>
          </a:p>
          <a:p>
            <a:r>
              <a:rPr lang="cs-CZ" dirty="0" smtClean="0"/>
              <a:t>b) Vzájemnost pohledávek</a:t>
            </a:r>
          </a:p>
          <a:p>
            <a:r>
              <a:rPr lang="cs-CZ" dirty="0" smtClean="0"/>
              <a:t>c)  Stejný druh pohledávek</a:t>
            </a:r>
          </a:p>
          <a:p>
            <a:r>
              <a:rPr lang="cs-CZ" dirty="0" smtClean="0"/>
              <a:t>d) Splatnost aktivní pohledávky</a:t>
            </a:r>
          </a:p>
          <a:p>
            <a:r>
              <a:rPr lang="cs-CZ" dirty="0" smtClean="0"/>
              <a:t>e) Splnitelnost pasivní pohledávky</a:t>
            </a:r>
          </a:p>
          <a:p>
            <a:r>
              <a:rPr lang="cs-CZ" b="1" dirty="0" smtClean="0"/>
              <a:t>Účinky započtení</a:t>
            </a:r>
          </a:p>
          <a:p>
            <a:r>
              <a:rPr lang="cs-CZ" dirty="0" smtClean="0"/>
              <a:t>- zpětně </a:t>
            </a:r>
            <a:r>
              <a:rPr lang="cs-CZ" i="1" dirty="0" smtClean="0"/>
              <a:t>(ex </a:t>
            </a:r>
            <a:r>
              <a:rPr lang="cs-CZ" i="1" dirty="0" err="1" smtClean="0"/>
              <a:t>tunc</a:t>
            </a:r>
            <a:r>
              <a:rPr lang="cs-CZ" i="1" dirty="0" smtClean="0"/>
              <a:t>)</a:t>
            </a:r>
            <a:endParaRPr lang="cs-CZ" dirty="0" smtClean="0"/>
          </a:p>
          <a:p>
            <a:r>
              <a:rPr lang="cs-CZ" dirty="0" smtClean="0"/>
              <a:t>- zaniká i příslušenství pohledávky a další důsledky prodlení (smluvní pokuta, náhrada škody)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Zákazy započtení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Pasivní pohledávky</a:t>
            </a:r>
            <a:r>
              <a:rPr lang="cs-CZ" dirty="0" smtClean="0"/>
              <a:t> (§ 1988)</a:t>
            </a:r>
            <a:endParaRPr lang="cs-CZ" b="1" dirty="0" smtClean="0"/>
          </a:p>
          <a:p>
            <a:pPr lvl="1">
              <a:buNone/>
            </a:pPr>
            <a:r>
              <a:rPr lang="cs-CZ" dirty="0" smtClean="0"/>
              <a:t>	- pohledávky na náhradu újmy způsobené na zdraví</a:t>
            </a:r>
          </a:p>
          <a:p>
            <a:pPr lvl="1">
              <a:buNone/>
            </a:pPr>
            <a:r>
              <a:rPr lang="cs-CZ" b="1" dirty="0" smtClean="0"/>
              <a:t>Aktivní pohledávky </a:t>
            </a:r>
            <a:r>
              <a:rPr lang="cs-CZ" dirty="0" smtClean="0"/>
              <a:t>(§ 1987)</a:t>
            </a:r>
          </a:p>
          <a:p>
            <a:pPr lvl="1">
              <a:buNone/>
            </a:pPr>
            <a:r>
              <a:rPr lang="cs-CZ" b="1" dirty="0" smtClean="0"/>
              <a:t>	- </a:t>
            </a:r>
            <a:r>
              <a:rPr lang="cs-CZ" dirty="0" smtClean="0"/>
              <a:t>pohledávky, které nelze uplatnit před soudem</a:t>
            </a:r>
          </a:p>
          <a:p>
            <a:pPr lvl="1">
              <a:buNone/>
            </a:pPr>
            <a:r>
              <a:rPr lang="cs-CZ" dirty="0" smtClean="0"/>
              <a:t>	- pohledávky nejisté a neurčité</a:t>
            </a:r>
          </a:p>
          <a:p>
            <a:pPr lvl="1">
              <a:buNone/>
            </a:pPr>
            <a:r>
              <a:rPr lang="cs-CZ" dirty="0" smtClean="0"/>
              <a:t>			- konkrétní význam se zatím hledá </a:t>
            </a:r>
          </a:p>
          <a:p>
            <a:pPr lvl="1">
              <a:buNone/>
            </a:pPr>
            <a:r>
              <a:rPr lang="cs-CZ" dirty="0" smtClean="0"/>
              <a:t>			- hledisko likvidity</a:t>
            </a:r>
          </a:p>
          <a:p>
            <a:pPr lvl="1">
              <a:buNone/>
            </a:pPr>
            <a:r>
              <a:rPr lang="cs-CZ" dirty="0" smtClean="0"/>
              <a:t>			- rozsudek NS 28 </a:t>
            </a:r>
            <a:r>
              <a:rPr lang="cs-CZ" dirty="0" err="1" smtClean="0"/>
              <a:t>Cdo</a:t>
            </a:r>
            <a:r>
              <a:rPr lang="cs-CZ" dirty="0" smtClean="0"/>
              <a:t> 5711/2017			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47252"/>
            <a:ext cx="8086635" cy="491613"/>
          </a:xfrm>
        </p:spPr>
        <p:txBody>
          <a:bodyPr/>
          <a:lstStyle/>
          <a:p>
            <a:r>
              <a:rPr lang="cs-CZ" dirty="0" smtClean="0"/>
              <a:t>Další způsoby zániku závazku –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79870"/>
            <a:ext cx="8082321" cy="5447071"/>
          </a:xfrm>
        </p:spPr>
        <p:txBody>
          <a:bodyPr/>
          <a:lstStyle/>
          <a:p>
            <a:r>
              <a:rPr lang="cs-CZ" i="1" dirty="0" smtClean="0"/>
              <a:t>Zruší a nahradí závazkem novým </a:t>
            </a:r>
          </a:p>
          <a:p>
            <a:r>
              <a:rPr lang="cs-CZ" dirty="0" smtClean="0"/>
              <a:t>1) </a:t>
            </a:r>
            <a:r>
              <a:rPr lang="cs-CZ" b="1" dirty="0" smtClean="0"/>
              <a:t>Novace</a:t>
            </a:r>
            <a:r>
              <a:rPr lang="cs-CZ" dirty="0" smtClean="0"/>
              <a:t> (§ 1902 OZ)</a:t>
            </a:r>
          </a:p>
          <a:p>
            <a:r>
              <a:rPr lang="cs-CZ" dirty="0" smtClean="0"/>
              <a:t>2) </a:t>
            </a:r>
            <a:r>
              <a:rPr lang="cs-CZ" b="1" dirty="0" smtClean="0"/>
              <a:t>Narovnání</a:t>
            </a:r>
            <a:r>
              <a:rPr lang="cs-CZ" dirty="0" smtClean="0"/>
              <a:t> (§ 1903 OZ)</a:t>
            </a:r>
          </a:p>
          <a:p>
            <a:r>
              <a:rPr lang="cs-CZ" i="1" dirty="0" smtClean="0"/>
              <a:t>Zruší závazek, aniž by současně zakládala závazek nový</a:t>
            </a:r>
          </a:p>
          <a:p>
            <a:r>
              <a:rPr lang="cs-CZ" dirty="0" smtClean="0"/>
              <a:t>3) </a:t>
            </a:r>
            <a:r>
              <a:rPr lang="cs-CZ" b="1" dirty="0" smtClean="0"/>
              <a:t>Dohoda o zrušení závazku (</a:t>
            </a:r>
            <a:r>
              <a:rPr lang="cs-CZ" b="1" dirty="0" err="1" smtClean="0"/>
              <a:t>dissoluce</a:t>
            </a:r>
            <a:r>
              <a:rPr lang="cs-CZ" b="1" dirty="0" smtClean="0"/>
              <a:t>) </a:t>
            </a:r>
            <a:r>
              <a:rPr lang="cs-CZ" dirty="0" smtClean="0"/>
              <a:t>(§ 1981)</a:t>
            </a:r>
          </a:p>
          <a:p>
            <a:pPr lvl="1"/>
            <a:r>
              <a:rPr lang="cs-CZ" dirty="0" smtClean="0"/>
              <a:t>- vzájemné závazky</a:t>
            </a:r>
          </a:p>
          <a:p>
            <a:r>
              <a:rPr lang="cs-CZ" dirty="0" smtClean="0"/>
              <a:t>4) </a:t>
            </a:r>
            <a:r>
              <a:rPr lang="cs-CZ" b="1" dirty="0" smtClean="0"/>
              <a:t>Prominutí dluhu </a:t>
            </a:r>
            <a:r>
              <a:rPr lang="cs-CZ" dirty="0" smtClean="0"/>
              <a:t>(§ 1995 - § 1997)</a:t>
            </a:r>
          </a:p>
          <a:p>
            <a:pPr lvl="1"/>
            <a:r>
              <a:rPr lang="cs-CZ" dirty="0" smtClean="0"/>
              <a:t>- závazek jen jedné strany</a:t>
            </a:r>
          </a:p>
          <a:p>
            <a:pPr lvl="1"/>
            <a:r>
              <a:rPr lang="cs-CZ" dirty="0" smtClean="0"/>
              <a:t>- zjednodušený způsob sjednání</a:t>
            </a:r>
          </a:p>
          <a:p>
            <a:r>
              <a:rPr lang="cs-CZ" dirty="0" smtClean="0"/>
              <a:t>5) </a:t>
            </a:r>
            <a:r>
              <a:rPr lang="cs-CZ" b="1" dirty="0" smtClean="0"/>
              <a:t>Dohoda o započtení </a:t>
            </a:r>
            <a:r>
              <a:rPr lang="cs-CZ" dirty="0" smtClean="0"/>
              <a:t>(§ 1991)</a:t>
            </a:r>
          </a:p>
          <a:p>
            <a:r>
              <a:rPr lang="cs-CZ" dirty="0" smtClean="0"/>
              <a:t>- neuplatní se zákazy pro jednostranné započtení, s výjimkou pohledávek výživného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způsoby zániku závazku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Smrt dlužníka nebo věřitele</a:t>
            </a:r>
            <a:endParaRPr lang="cs-CZ" dirty="0" smtClean="0"/>
          </a:p>
          <a:p>
            <a:r>
              <a:rPr lang="cs-CZ" dirty="0" smtClean="0"/>
              <a:t>- je-li předmětem plnění, které mělo být provedeno osobně dlužníkem, nebo bylo-li plnění omezeno na jeho osobu věřitele (srov. ale § 1475 odst. 2 OZ)</a:t>
            </a:r>
          </a:p>
          <a:p>
            <a:r>
              <a:rPr lang="cs-CZ" b="1" dirty="0" smtClean="0"/>
              <a:t>Splynutí</a:t>
            </a:r>
            <a:endParaRPr lang="cs-CZ" dirty="0" smtClean="0"/>
          </a:p>
          <a:p>
            <a:r>
              <a:rPr lang="cs-CZ" b="1" dirty="0" smtClean="0"/>
              <a:t>Fixní závazek</a:t>
            </a:r>
            <a:endParaRPr lang="cs-CZ" dirty="0" smtClean="0"/>
          </a:p>
          <a:p>
            <a:r>
              <a:rPr lang="cs-CZ" dirty="0" smtClean="0"/>
              <a:t>- přesná doba plnění a věřitel nemá na opožděném plnění zájem</a:t>
            </a:r>
          </a:p>
          <a:p>
            <a:r>
              <a:rPr lang="cs-CZ" dirty="0" smtClean="0"/>
              <a:t>- závazek zaniká počátkem prodlení dlužníka, ledaže věřitel oznámí, že na splnění smlouvy trvá.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44599"/>
            <a:ext cx="8082321" cy="4887913"/>
          </a:xfrm>
        </p:spPr>
        <p:txBody>
          <a:bodyPr/>
          <a:lstStyle/>
          <a:p>
            <a:r>
              <a:rPr lang="cs-CZ" b="1" dirty="0" smtClean="0"/>
              <a:t>Odstoupení</a:t>
            </a:r>
          </a:p>
          <a:p>
            <a:r>
              <a:rPr lang="cs-CZ" dirty="0" smtClean="0"/>
              <a:t>- z důvodů </a:t>
            </a:r>
            <a:r>
              <a:rPr lang="cs-CZ" i="1" dirty="0" smtClean="0"/>
              <a:t>smluvních</a:t>
            </a:r>
          </a:p>
          <a:p>
            <a:r>
              <a:rPr lang="cs-CZ" dirty="0" smtClean="0"/>
              <a:t>- z důvodů </a:t>
            </a:r>
            <a:r>
              <a:rPr lang="cs-CZ" i="1" dirty="0" smtClean="0"/>
              <a:t>zákonných</a:t>
            </a:r>
          </a:p>
          <a:p>
            <a:pPr lvl="1">
              <a:buNone/>
            </a:pPr>
            <a:r>
              <a:rPr lang="cs-CZ" i="1" dirty="0" smtClean="0"/>
              <a:t>Jednostranné </a:t>
            </a:r>
            <a:r>
              <a:rPr lang="cs-CZ" i="1" dirty="0" smtClean="0"/>
              <a:t>adresované právní </a:t>
            </a:r>
            <a:r>
              <a:rPr lang="cs-CZ" i="1" dirty="0" smtClean="0"/>
              <a:t>jednání</a:t>
            </a:r>
          </a:p>
          <a:p>
            <a:pPr lvl="1">
              <a:buNone/>
            </a:pPr>
            <a:r>
              <a:rPr lang="cs-CZ" dirty="0" smtClean="0"/>
              <a:t>- vyvolává účinky dojitím adresátovi</a:t>
            </a:r>
          </a:p>
          <a:p>
            <a:pPr lvl="1">
              <a:buNone/>
            </a:pPr>
            <a:r>
              <a:rPr lang="cs-CZ" dirty="0" smtClean="0"/>
              <a:t>- důvod odstoupení musí být dán v době odstoupení</a:t>
            </a:r>
          </a:p>
          <a:p>
            <a:pPr lvl="1">
              <a:buFontTx/>
              <a:buChar char="-"/>
            </a:pPr>
            <a:r>
              <a:rPr lang="cs-CZ" dirty="0" smtClean="0"/>
              <a:t>sporné, zda musí být v odstoupení uveden (spíše ne)</a:t>
            </a:r>
          </a:p>
          <a:p>
            <a:pPr lvl="1">
              <a:buFontTx/>
              <a:buChar char="-"/>
            </a:pPr>
            <a:r>
              <a:rPr lang="cs-CZ" dirty="0" smtClean="0"/>
              <a:t>právo odstoupit se promlčuje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007533"/>
            <a:ext cx="8082321" cy="5124980"/>
          </a:xfrm>
        </p:spPr>
        <p:txBody>
          <a:bodyPr/>
          <a:lstStyle/>
          <a:p>
            <a:r>
              <a:rPr lang="cs-CZ" dirty="0" smtClean="0"/>
              <a:t>Zákonné důvody odstoupení:</a:t>
            </a:r>
          </a:p>
          <a:p>
            <a:r>
              <a:rPr lang="cs-CZ" dirty="0" smtClean="0"/>
              <a:t>a) obecná úprava (§ 2002)</a:t>
            </a:r>
          </a:p>
          <a:p>
            <a:pPr lvl="1"/>
            <a:r>
              <a:rPr lang="cs-CZ" dirty="0" smtClean="0"/>
              <a:t>- podstatné porušení smlouvy</a:t>
            </a:r>
          </a:p>
          <a:p>
            <a:pPr lvl="1"/>
            <a:r>
              <a:rPr lang="cs-CZ" dirty="0" smtClean="0"/>
              <a:t>- bez zbytečného odkladu</a:t>
            </a:r>
          </a:p>
          <a:p>
            <a:pPr lvl="1"/>
            <a:r>
              <a:rPr lang="cs-CZ" dirty="0" smtClean="0"/>
              <a:t>- předběžné odstoupení - § 2002 odst. 2 OZ</a:t>
            </a:r>
          </a:p>
          <a:p>
            <a:r>
              <a:rPr lang="cs-CZ" dirty="0" smtClean="0"/>
              <a:t>b) zvláštní (jiné) případy odstoupení</a:t>
            </a:r>
          </a:p>
          <a:p>
            <a:r>
              <a:rPr lang="cs-CZ" dirty="0" smtClean="0"/>
              <a:t>- porušení smlouvy prodlením (§ 1977-1978 OZ)</a:t>
            </a:r>
          </a:p>
          <a:p>
            <a:pPr lvl="1">
              <a:buNone/>
            </a:pPr>
            <a:r>
              <a:rPr lang="cs-CZ" dirty="0" smtClean="0"/>
              <a:t>	- podstatné porušení – bez zbytečného odkladu</a:t>
            </a:r>
          </a:p>
          <a:p>
            <a:pPr lvl="1">
              <a:buNone/>
            </a:pPr>
            <a:r>
              <a:rPr lang="cs-CZ" dirty="0" smtClean="0"/>
              <a:t>	- nepodstatné porušení – dodatečná lhůta</a:t>
            </a:r>
          </a:p>
          <a:p>
            <a:pPr lvl="1">
              <a:buFontTx/>
              <a:buChar char="-"/>
            </a:pPr>
            <a:r>
              <a:rPr lang="cs-CZ" dirty="0" smtClean="0"/>
              <a:t>vadné splnění (§ 1914 odst. 2, § 1923 OZ)</a:t>
            </a:r>
          </a:p>
          <a:p>
            <a:pPr lvl="1">
              <a:buFontTx/>
              <a:buChar char="-"/>
            </a:pPr>
            <a:r>
              <a:rPr lang="cs-CZ" dirty="0" smtClean="0"/>
              <a:t>u spotřebitelských smluv (§ 1829 OZ) – bez důvodu</a:t>
            </a:r>
          </a:p>
          <a:p>
            <a:pPr lvl="1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6455" y="1238779"/>
            <a:ext cx="8082321" cy="4637088"/>
          </a:xfrm>
        </p:spPr>
        <p:txBody>
          <a:bodyPr/>
          <a:lstStyle/>
          <a:p>
            <a:r>
              <a:rPr lang="cs-CZ" dirty="0" smtClean="0"/>
              <a:t>Účinky odstoupení</a:t>
            </a:r>
          </a:p>
          <a:p>
            <a:r>
              <a:rPr lang="cs-CZ" dirty="0" smtClean="0"/>
              <a:t>- od počátku (ex </a:t>
            </a:r>
            <a:r>
              <a:rPr lang="cs-CZ" dirty="0" err="1" smtClean="0"/>
              <a:t>tunc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- odpadá právní důvod závazku, strany se vypořádají podle úpravy BO (§ 2991 odst. 2 OZ)</a:t>
            </a:r>
          </a:p>
          <a:p>
            <a:pPr lvl="1">
              <a:buNone/>
            </a:pPr>
            <a:r>
              <a:rPr lang="cs-CZ" dirty="0" smtClean="0"/>
              <a:t>- od okamžiku odstoupení (ex </a:t>
            </a:r>
            <a:r>
              <a:rPr lang="cs-CZ" dirty="0" err="1" smtClean="0"/>
              <a:t>nunc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	- částečné plnění, opakované dílčí plnění, nepřetržitá či opakovaná činnost (§ 2004 odst. 2 a 3 OZ)</a:t>
            </a:r>
          </a:p>
          <a:p>
            <a:pPr lvl="1">
              <a:buNone/>
            </a:pPr>
            <a:r>
              <a:rPr lang="cs-CZ" dirty="0" smtClean="0"/>
              <a:t>Ruší se celý obsah závazku, výjimky dle § 2005:</a:t>
            </a:r>
          </a:p>
          <a:p>
            <a:pPr lvl="1">
              <a:buNone/>
            </a:pPr>
            <a:r>
              <a:rPr lang="cs-CZ" dirty="0" smtClean="0"/>
              <a:t>	- nejsou dotčena práva třetích osob nabytá v dobré víře)</a:t>
            </a:r>
          </a:p>
          <a:p>
            <a:pPr lvl="1">
              <a:buNone/>
            </a:pPr>
            <a:r>
              <a:rPr lang="cs-CZ" dirty="0" smtClean="0"/>
              <a:t>	- práva, která mají trvat i po ukončení závazku</a:t>
            </a:r>
          </a:p>
          <a:p>
            <a:pPr lvl="1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1) Jednostranným jednáním:</a:t>
            </a:r>
            <a:endParaRPr lang="cs-CZ" dirty="0" smtClean="0"/>
          </a:p>
          <a:p>
            <a:r>
              <a:rPr lang="cs-CZ" dirty="0" smtClean="0"/>
              <a:t>- splnění (§ 1908 - § 1967 OZ)</a:t>
            </a:r>
          </a:p>
          <a:p>
            <a:r>
              <a:rPr lang="cs-CZ" dirty="0" smtClean="0"/>
              <a:t>- náhradní splnění (§ 1953 OZ)</a:t>
            </a:r>
          </a:p>
          <a:p>
            <a:r>
              <a:rPr lang="cs-CZ" dirty="0" smtClean="0"/>
              <a:t>- odstoupení od smlouvy (§ 1977 - § 1979 a § 2002 - § 2005 OZ)</a:t>
            </a:r>
          </a:p>
          <a:p>
            <a:r>
              <a:rPr lang="cs-CZ" dirty="0" smtClean="0"/>
              <a:t>- zaplacení odstupného (§ 1992 OZ)</a:t>
            </a:r>
          </a:p>
          <a:p>
            <a:r>
              <a:rPr lang="cs-CZ" dirty="0" smtClean="0"/>
              <a:t>- výpověď (§ 1998 - § 2000 OZ)</a:t>
            </a:r>
          </a:p>
          <a:p>
            <a:r>
              <a:rPr lang="cs-CZ" dirty="0" smtClean="0"/>
              <a:t>- započtení (§ 1982 - § 1990 OZ)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závazků –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2) Dohodou:</a:t>
            </a:r>
            <a:endParaRPr lang="cs-CZ" dirty="0" smtClean="0"/>
          </a:p>
          <a:p>
            <a:r>
              <a:rPr lang="cs-CZ" dirty="0" smtClean="0"/>
              <a:t>- novace (§ 1902)</a:t>
            </a:r>
          </a:p>
          <a:p>
            <a:r>
              <a:rPr lang="cs-CZ" dirty="0" smtClean="0"/>
              <a:t>- narovnání (§ 1903)</a:t>
            </a:r>
          </a:p>
          <a:p>
            <a:r>
              <a:rPr lang="cs-CZ" dirty="0" smtClean="0"/>
              <a:t>- zrušení závazku (§ 1981)</a:t>
            </a:r>
          </a:p>
          <a:p>
            <a:r>
              <a:rPr lang="cs-CZ" dirty="0" smtClean="0"/>
              <a:t>- prominutí dluhu (§ 1995 - § 1997)</a:t>
            </a:r>
          </a:p>
          <a:p>
            <a:r>
              <a:rPr lang="cs-CZ" dirty="0" smtClean="0"/>
              <a:t>- započtení (§ 1991)</a:t>
            </a:r>
          </a:p>
          <a:p>
            <a:r>
              <a:rPr lang="cs-CZ" b="1" dirty="0" smtClean="0"/>
              <a:t>3) Odpadnutím některé ze stran:</a:t>
            </a:r>
            <a:endParaRPr lang="cs-CZ" dirty="0" smtClean="0"/>
          </a:p>
          <a:p>
            <a:r>
              <a:rPr lang="cs-CZ" dirty="0" smtClean="0"/>
              <a:t>- splynutí (§ 1993)</a:t>
            </a:r>
          </a:p>
          <a:p>
            <a:r>
              <a:rPr lang="cs-CZ" dirty="0" smtClean="0"/>
              <a:t>- smrt dlužníka či věřitele (§ 2009)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závazků –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4) Další způsoby:</a:t>
            </a:r>
            <a:endParaRPr lang="cs-CZ" dirty="0" smtClean="0"/>
          </a:p>
          <a:p>
            <a:r>
              <a:rPr lang="cs-CZ" dirty="0" smtClean="0"/>
              <a:t>- prekluze (§ 654 OZ)</a:t>
            </a:r>
          </a:p>
          <a:p>
            <a:r>
              <a:rPr lang="cs-CZ" dirty="0" smtClean="0"/>
              <a:t>- uplynutí doby (§ 604 OZ)</a:t>
            </a:r>
          </a:p>
          <a:p>
            <a:r>
              <a:rPr lang="cs-CZ" dirty="0" smtClean="0"/>
              <a:t>- prodlení u fixního závazku (§ 1980 OZ)</a:t>
            </a:r>
          </a:p>
          <a:p>
            <a:r>
              <a:rPr lang="cs-CZ" dirty="0" smtClean="0"/>
              <a:t>- nemožnost plnění (§ 2006 - § 2008 OZ)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5581" y="1120877"/>
            <a:ext cx="8086635" cy="747252"/>
          </a:xfrm>
        </p:spPr>
        <p:txBody>
          <a:bodyPr/>
          <a:lstStyle/>
          <a:p>
            <a:r>
              <a:rPr lang="cs-CZ" dirty="0" smtClean="0"/>
              <a:t>Splnění (soluce)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3285" y="2123768"/>
            <a:ext cx="8082321" cy="440504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- jednostranné jednání, kterým dlužník poskytuje věřiteli plnění, které je předmětem dluhu</a:t>
            </a:r>
          </a:p>
          <a:p>
            <a:r>
              <a:rPr lang="cs-CZ" dirty="0" smtClean="0"/>
              <a:t>- sporné může být, zda má splnění vždy povahu právního jednání (neobstojí zejm. u závazků na </a:t>
            </a:r>
            <a:r>
              <a:rPr lang="cs-CZ" i="1" dirty="0" smtClean="0"/>
              <a:t>nekonání dlužníka</a:t>
            </a:r>
            <a:r>
              <a:rPr lang="cs-CZ" dirty="0" smtClean="0"/>
              <a:t>)</a:t>
            </a:r>
          </a:p>
          <a:p>
            <a:r>
              <a:rPr lang="cs-CZ" dirty="0" smtClean="0"/>
              <a:t>- splnění jako jednostranné jednání vs. smlouva</a:t>
            </a:r>
          </a:p>
          <a:p>
            <a:pPr lvl="1">
              <a:buNone/>
            </a:pPr>
            <a:r>
              <a:rPr lang="cs-CZ" dirty="0" smtClean="0"/>
              <a:t>- převažuje názor o jednostranné povaze splnění</a:t>
            </a:r>
          </a:p>
          <a:p>
            <a:endParaRPr lang="cs-CZ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96413"/>
            <a:ext cx="8086635" cy="678426"/>
          </a:xfrm>
        </p:spPr>
        <p:txBody>
          <a:bodyPr/>
          <a:lstStyle/>
          <a:p>
            <a:r>
              <a:rPr lang="cs-CZ" dirty="0" smtClean="0"/>
              <a:t>Plnění vs. splnění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093" y="1712912"/>
            <a:ext cx="8082321" cy="4619061"/>
          </a:xfrm>
        </p:spPr>
        <p:txBody>
          <a:bodyPr/>
          <a:lstStyle/>
          <a:p>
            <a:r>
              <a:rPr lang="cs-CZ" b="1" dirty="0" smtClean="0"/>
              <a:t>Plnění</a:t>
            </a:r>
            <a:r>
              <a:rPr lang="cs-CZ" dirty="0" smtClean="0"/>
              <a:t> - </a:t>
            </a:r>
            <a:r>
              <a:rPr lang="cs-CZ" i="1" dirty="0" smtClean="0"/>
              <a:t>proces vedoucí ke splnění závazku</a:t>
            </a:r>
            <a:r>
              <a:rPr lang="cs-CZ" dirty="0" smtClean="0"/>
              <a:t> (dluhu) (např. postupné provádění prací na díle). </a:t>
            </a:r>
          </a:p>
          <a:p>
            <a:r>
              <a:rPr lang="cs-CZ" b="1" dirty="0" smtClean="0"/>
              <a:t>Splnění</a:t>
            </a:r>
            <a:r>
              <a:rPr lang="cs-CZ" dirty="0" smtClean="0"/>
              <a:t> - </a:t>
            </a:r>
            <a:r>
              <a:rPr lang="cs-CZ" i="1" dirty="0" smtClean="0"/>
              <a:t>završuje proces plnění </a:t>
            </a:r>
            <a:r>
              <a:rPr lang="cs-CZ" dirty="0" smtClean="0"/>
              <a:t>a představuje jeho </a:t>
            </a:r>
            <a:r>
              <a:rPr lang="cs-CZ" i="1" dirty="0" smtClean="0"/>
              <a:t>výsledek</a:t>
            </a:r>
            <a:r>
              <a:rPr lang="cs-CZ" dirty="0" smtClean="0"/>
              <a:t>. Ke splnění dochází až v okamžiku, kdy jsou požadavky dané obsahem závazku dlužníka naplněny (např. zhotovení díla). </a:t>
            </a:r>
          </a:p>
          <a:p>
            <a:r>
              <a:rPr lang="cs-CZ" dirty="0" smtClean="0"/>
              <a:t>Závazek zaniká vždy až jeho splněním. </a:t>
            </a:r>
          </a:p>
          <a:p>
            <a:r>
              <a:rPr lang="cs-CZ" dirty="0" smtClean="0"/>
              <a:t>Závazky, jejichž předmětem je </a:t>
            </a:r>
            <a:r>
              <a:rPr lang="cs-CZ" i="1" dirty="0" smtClean="0"/>
              <a:t>trvalá činnost</a:t>
            </a:r>
            <a:r>
              <a:rPr lang="cs-CZ" dirty="0" smtClean="0"/>
              <a:t>, popř. nečinnost dlužníka (např. povinnost strpět užívání věci), </a:t>
            </a:r>
            <a:r>
              <a:rPr lang="cs-CZ" i="1" dirty="0" smtClean="0"/>
              <a:t>lze pouze plnit</a:t>
            </a:r>
            <a:r>
              <a:rPr lang="cs-CZ" dirty="0" smtClean="0"/>
              <a:t>, nikoli však splnit (tyto závazky </a:t>
            </a:r>
            <a:r>
              <a:rPr lang="cs-CZ" i="1" dirty="0" smtClean="0"/>
              <a:t>zanikají uplynutím doby</a:t>
            </a:r>
            <a:r>
              <a:rPr lang="cs-CZ" dirty="0" smtClean="0"/>
              <a:t>, na kterou jsou omezeny, nebo jiným obdobným způsobem, např. výpovědí).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Splnění řádné a včasné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Řádné </a:t>
            </a:r>
            <a:r>
              <a:rPr lang="cs-CZ" dirty="0" smtClean="0"/>
              <a:t>splnění - takové, které zcela odpovídá dluhu - tj. oprávněné osobě, stanovený předmět závazku (přímý i nepřímý, v příslušné kvalitě i kvantitě, srov. § 1914 odst. 1), na místě k tomu určeném (§ 1954 </a:t>
            </a:r>
            <a:r>
              <a:rPr lang="cs-CZ" dirty="0" err="1" smtClean="0"/>
              <a:t>an</a:t>
            </a:r>
            <a:r>
              <a:rPr lang="cs-CZ" dirty="0" smtClean="0"/>
              <a:t>.) a stanoveným způsobem (§ 1926 </a:t>
            </a:r>
            <a:r>
              <a:rPr lang="cs-CZ" dirty="0" err="1" smtClean="0"/>
              <a:t>an</a:t>
            </a:r>
            <a:r>
              <a:rPr lang="cs-CZ" dirty="0" smtClean="0"/>
              <a:t>.).</a:t>
            </a:r>
          </a:p>
          <a:p>
            <a:r>
              <a:rPr lang="cs-CZ" dirty="0" smtClean="0"/>
              <a:t>Nikoli řádné – je věřitel oprávněn odmítnout.</a:t>
            </a:r>
          </a:p>
          <a:p>
            <a:r>
              <a:rPr lang="cs-CZ" dirty="0" smtClean="0"/>
              <a:t>Neodmítne-li, dochází ke splnění, byť může jít o splnění vadné (§ 1914 </a:t>
            </a:r>
            <a:r>
              <a:rPr lang="cs-CZ" dirty="0" err="1" smtClean="0"/>
              <a:t>an</a:t>
            </a:r>
            <a:r>
              <a:rPr lang="cs-CZ" dirty="0" smtClean="0"/>
              <a:t>.).</a:t>
            </a:r>
          </a:p>
          <a:p>
            <a:r>
              <a:rPr lang="cs-CZ" b="1" dirty="0" smtClean="0"/>
              <a:t>Včasné </a:t>
            </a:r>
            <a:r>
              <a:rPr lang="cs-CZ" dirty="0" smtClean="0"/>
              <a:t>splnění - v době, kdy je splatný (§ 1958 </a:t>
            </a:r>
            <a:r>
              <a:rPr lang="cs-CZ" dirty="0" err="1" smtClean="0"/>
              <a:t>an</a:t>
            </a:r>
            <a:r>
              <a:rPr lang="cs-CZ" dirty="0" smtClean="0"/>
              <a:t>.), jinak se dostane do prodlení (§ 1968).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37419"/>
            <a:ext cx="8086635" cy="550607"/>
          </a:xfrm>
        </p:spPr>
        <p:txBody>
          <a:bodyPr/>
          <a:lstStyle/>
          <a:p>
            <a:r>
              <a:rPr lang="cs-CZ" dirty="0" smtClean="0"/>
              <a:t>Splnění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5677"/>
            <a:ext cx="8082321" cy="4706836"/>
          </a:xfrm>
        </p:spPr>
        <p:txBody>
          <a:bodyPr/>
          <a:lstStyle/>
          <a:p>
            <a:r>
              <a:rPr lang="cs-CZ" b="1" dirty="0" smtClean="0"/>
              <a:t>a) Kdo plní:</a:t>
            </a:r>
            <a:endParaRPr lang="cs-CZ" dirty="0" smtClean="0"/>
          </a:p>
          <a:p>
            <a:r>
              <a:rPr lang="cs-CZ" dirty="0" smtClean="0"/>
              <a:t>a) Dlužník - u závazků, které mají být splněny osobně dlužníkem, nikdo jiný</a:t>
            </a:r>
          </a:p>
          <a:p>
            <a:r>
              <a:rPr lang="cs-CZ" dirty="0" smtClean="0"/>
              <a:t>b) Osoby, které dluh zajišťují (§ 1937)</a:t>
            </a:r>
          </a:p>
          <a:p>
            <a:pPr lvl="1"/>
            <a:r>
              <a:rPr lang="cs-CZ" dirty="0" smtClean="0"/>
              <a:t>- subrogační regres ex </a:t>
            </a:r>
            <a:r>
              <a:rPr lang="cs-CZ" dirty="0" err="1" smtClean="0"/>
              <a:t>lege</a:t>
            </a:r>
            <a:endParaRPr lang="cs-CZ" dirty="0" smtClean="0"/>
          </a:p>
          <a:p>
            <a:r>
              <a:rPr lang="cs-CZ" dirty="0" smtClean="0"/>
              <a:t>c) Ostatní třetí osoby se souhlasem dlužníka (§ 1936)</a:t>
            </a:r>
          </a:p>
          <a:p>
            <a:pPr marL="514350" lvl="2" indent="-342900">
              <a:buSzPct val="100000"/>
            </a:pPr>
            <a:r>
              <a:rPr lang="cs-CZ" dirty="0" smtClean="0"/>
              <a:t>	- subrogační regres (postoupení?) na požádání</a:t>
            </a:r>
          </a:p>
          <a:p>
            <a:r>
              <a:rPr lang="cs-CZ" b="1" dirty="0" smtClean="0"/>
              <a:t>b) Komu</a:t>
            </a:r>
            <a:endParaRPr lang="cs-CZ" dirty="0" smtClean="0"/>
          </a:p>
          <a:p>
            <a:r>
              <a:rPr lang="cs-CZ" dirty="0" smtClean="0"/>
              <a:t>a) Věřiteli</a:t>
            </a:r>
          </a:p>
          <a:p>
            <a:r>
              <a:rPr lang="cs-CZ" dirty="0" smtClean="0"/>
              <a:t>b) Zástupci věřitele – má-li potvrzení o tom, že je oprávněn přijmout plnění (§ 1951)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45575"/>
            <a:ext cx="8086635" cy="521110"/>
          </a:xfrm>
        </p:spPr>
        <p:txBody>
          <a:bodyPr/>
          <a:lstStyle/>
          <a:p>
            <a:r>
              <a:rPr lang="cs-CZ" dirty="0" smtClean="0"/>
              <a:t>Splnění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96181"/>
            <a:ext cx="8082321" cy="4736332"/>
          </a:xfrm>
        </p:spPr>
        <p:txBody>
          <a:bodyPr/>
          <a:lstStyle/>
          <a:p>
            <a:r>
              <a:rPr lang="cs-CZ" b="1" dirty="0" smtClean="0"/>
              <a:t>c) Co se plní</a:t>
            </a:r>
            <a:endParaRPr lang="cs-CZ" dirty="0" smtClean="0"/>
          </a:p>
          <a:p>
            <a:r>
              <a:rPr lang="cs-CZ" dirty="0" smtClean="0"/>
              <a:t>- dluh se plní </a:t>
            </a:r>
            <a:r>
              <a:rPr lang="cs-CZ" i="1" dirty="0" smtClean="0"/>
              <a:t>vcelk</a:t>
            </a:r>
            <a:r>
              <a:rPr lang="cs-CZ" dirty="0" smtClean="0"/>
              <a:t>u, není-l připuštěno částečné plnění  (§ 1930)</a:t>
            </a:r>
          </a:p>
          <a:p>
            <a:r>
              <a:rPr lang="cs-CZ" dirty="0" smtClean="0"/>
              <a:t>- u alternativního závazku plnění, které bylo zvoleno (§ 1926)</a:t>
            </a:r>
          </a:p>
          <a:p>
            <a:r>
              <a:rPr lang="cs-CZ" i="1" dirty="0" smtClean="0"/>
              <a:t>Plnění na úhradu více závazků</a:t>
            </a:r>
          </a:p>
          <a:p>
            <a:pPr lvl="1"/>
            <a:r>
              <a:rPr lang="cs-CZ" dirty="0" smtClean="0"/>
              <a:t>Jistina a příslušenství (§ 1932)</a:t>
            </a:r>
          </a:p>
          <a:p>
            <a:pPr lvl="2">
              <a:buFontTx/>
              <a:buChar char="-"/>
            </a:pPr>
            <a:r>
              <a:rPr lang="cs-CZ" dirty="0" smtClean="0"/>
              <a:t> nejprve náklady již určené, úroky z prodlení, úroky a nakonec na jistinu</a:t>
            </a:r>
          </a:p>
          <a:p>
            <a:pPr lvl="2">
              <a:buFontTx/>
              <a:buChar char="-"/>
            </a:pPr>
            <a:r>
              <a:rPr lang="cs-CZ" b="1" dirty="0" smtClean="0"/>
              <a:t> </a:t>
            </a:r>
            <a:r>
              <a:rPr lang="cs-CZ" dirty="0" smtClean="0"/>
              <a:t>určí-li dlužník na jistinu, úročí se náklady i úroky.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970</TotalTime>
  <Words>1062</Words>
  <Application>Microsoft Office PowerPoint</Application>
  <PresentationFormat>Předvádění na obrazovce (4:3)</PresentationFormat>
  <Paragraphs>187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Prezentace_MU_CZ</vt:lpstr>
      <vt:lpstr>Závazkové právo - zánik závazků</vt:lpstr>
      <vt:lpstr>Zánik závazků</vt:lpstr>
      <vt:lpstr>Zánik závazků – pokračování</vt:lpstr>
      <vt:lpstr>Zánik závazků – pokračování</vt:lpstr>
      <vt:lpstr>Splnění (soluce)</vt:lpstr>
      <vt:lpstr>Plnění vs. splnění</vt:lpstr>
      <vt:lpstr>Splnění řádné a včasné</vt:lpstr>
      <vt:lpstr>Splnění - pokračování</vt:lpstr>
      <vt:lpstr>Splnění - pokračování</vt:lpstr>
      <vt:lpstr>Splnění - pokračování</vt:lpstr>
      <vt:lpstr>Splnění - pokračování</vt:lpstr>
      <vt:lpstr>Náhradní splnění </vt:lpstr>
      <vt:lpstr>Další způsoby zániku závazku</vt:lpstr>
      <vt:lpstr>Zákazy započtení</vt:lpstr>
      <vt:lpstr>Další způsoby zániku závazku – dohoda</vt:lpstr>
      <vt:lpstr>Další způsoby zániku závazku - pokračování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Aula Vinařská</cp:lastModifiedBy>
  <cp:revision>84</cp:revision>
  <cp:lastPrinted>1601-01-01T00:00:00Z</cp:lastPrinted>
  <dcterms:created xsi:type="dcterms:W3CDTF">2015-11-23T07:04:47Z</dcterms:created>
  <dcterms:modified xsi:type="dcterms:W3CDTF">2019-03-13T08:52:32Z</dcterms:modified>
</cp:coreProperties>
</file>