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3" r:id="rId4"/>
    <p:sldId id="276" r:id="rId5"/>
    <p:sldId id="264" r:id="rId6"/>
    <p:sldId id="265" r:id="rId7"/>
    <p:sldId id="266" r:id="rId8"/>
    <p:sldId id="267" r:id="rId9"/>
    <p:sldId id="259" r:id="rId10"/>
    <p:sldId id="260" r:id="rId11"/>
    <p:sldId id="268" r:id="rId12"/>
    <p:sldId id="269" r:id="rId13"/>
    <p:sldId id="270" r:id="rId14"/>
    <p:sldId id="271" r:id="rId15"/>
    <p:sldId id="272" r:id="rId16"/>
    <p:sldId id="274" r:id="rId17"/>
    <p:sldId id="261" r:id="rId18"/>
    <p:sldId id="277" r:id="rId19"/>
    <p:sldId id="280" r:id="rId20"/>
    <p:sldId id="27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31747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48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49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0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1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2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3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5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6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7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8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9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0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1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2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3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4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5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6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7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8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9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0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1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2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3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4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5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6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7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8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9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80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31781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31782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3178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31785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8326D4-AAA7-4729-948B-6E7CF068B3C3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09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6B9B2-D3D3-4C34-B2CB-BAD98E2E8889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0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2678E-775E-4974-8EBF-ECFE0C813C78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9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548B9-6F05-43F0-8F87-0A4B5A395194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6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6309E-FABE-4538-9F9E-97656864341F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9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19CB2-3A5D-4EBD-9A00-73D2E8B2CBDF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62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1F8C6-10C5-4F76-B405-1A0C49B6EFAF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47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F5B44-1D53-46B4-8FD1-F1F6AFCC5052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02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2A50F-F9D9-402B-A338-D1C4B3187E2D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42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73206-C3E4-41FF-AFB3-A10123A5BBA4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43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4B8EA-5394-41CC-B099-4BC8F52012C6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43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30723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24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25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26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27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28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29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2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3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4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5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6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7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8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9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0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1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2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3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4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5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6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7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8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9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50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51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52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53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54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55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56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30757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0758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0759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760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761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8F237E-2522-420F-90BA-5664AF7DA84C}" type="slidenum">
              <a:rPr lang="cs-CZ" altLang="cs-CZ">
                <a:solidFill>
                  <a:srgbClr val="FFFFFF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33543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Právní principy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/>
              <a:t>JUDr. Lukáš Hlouch, Ph.D.</a:t>
            </a:r>
          </a:p>
          <a:p>
            <a:r>
              <a:rPr lang="cs-CZ" altLang="cs-CZ"/>
              <a:t>KPT PrF MU</a:t>
            </a:r>
          </a:p>
        </p:txBody>
      </p:sp>
    </p:spTree>
    <p:extLst>
      <p:ext uri="{BB962C8B-B14F-4D97-AF65-F5344CB8AC3E}">
        <p14:creationId xmlns:p14="http://schemas.microsoft.com/office/powerpoint/2010/main" val="4195068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Doktrinální diskuse  ke struktuře práva (20.- 21. století)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Josef </a:t>
            </a:r>
            <a:r>
              <a:rPr lang="cs-CZ" dirty="0" err="1"/>
              <a:t>Esser</a:t>
            </a:r>
            <a:r>
              <a:rPr lang="cs-CZ" dirty="0"/>
              <a:t> (50. – 60. léta 20. stol.)</a:t>
            </a:r>
          </a:p>
          <a:p>
            <a:pPr lvl="1"/>
            <a:r>
              <a:rPr lang="cs-CZ" sz="2400" i="1" dirty="0" err="1"/>
              <a:t>Grundsatz</a:t>
            </a:r>
            <a:r>
              <a:rPr lang="cs-CZ" sz="2400" i="1" dirty="0"/>
              <a:t> </a:t>
            </a:r>
            <a:r>
              <a:rPr lang="cs-CZ" sz="2400" i="1" dirty="0" err="1"/>
              <a:t>und</a:t>
            </a:r>
            <a:r>
              <a:rPr lang="cs-CZ" sz="2400" i="1" dirty="0"/>
              <a:t> </a:t>
            </a:r>
            <a:r>
              <a:rPr lang="cs-CZ" sz="2400" i="1" dirty="0" err="1"/>
              <a:t>Norm</a:t>
            </a:r>
            <a:r>
              <a:rPr lang="cs-CZ" sz="2400" i="1" dirty="0"/>
              <a:t> in der </a:t>
            </a:r>
            <a:r>
              <a:rPr lang="cs-CZ" sz="2400" i="1" dirty="0" err="1"/>
              <a:t>richterlichen</a:t>
            </a:r>
            <a:r>
              <a:rPr lang="cs-CZ" sz="2400" i="1" dirty="0"/>
              <a:t> </a:t>
            </a:r>
            <a:r>
              <a:rPr lang="cs-CZ" sz="2400" i="1" dirty="0" err="1"/>
              <a:t>Fortbildung</a:t>
            </a:r>
            <a:r>
              <a:rPr lang="cs-CZ" sz="2400" i="1" dirty="0"/>
              <a:t> des </a:t>
            </a:r>
            <a:r>
              <a:rPr lang="cs-CZ" sz="2400" i="1" dirty="0" err="1"/>
              <a:t>Privatrechts</a:t>
            </a:r>
            <a:endParaRPr lang="cs-CZ" sz="2400" i="1" dirty="0"/>
          </a:p>
          <a:p>
            <a:pPr lvl="1"/>
            <a:r>
              <a:rPr lang="cs-CZ" sz="2400" dirty="0"/>
              <a:t>Principy </a:t>
            </a:r>
            <a:r>
              <a:rPr lang="cs-CZ" sz="2400" i="1" dirty="0"/>
              <a:t>(</a:t>
            </a:r>
            <a:r>
              <a:rPr lang="cs-CZ" sz="2400" i="1" dirty="0" err="1"/>
              <a:t>Grundsätze</a:t>
            </a:r>
            <a:r>
              <a:rPr lang="cs-CZ" sz="2400" i="1" dirty="0"/>
              <a:t>) </a:t>
            </a:r>
            <a:r>
              <a:rPr lang="cs-CZ" sz="2400" dirty="0"/>
              <a:t>jsou formulovány induktivně prostřednictvím řetězení kauz obdobného druhu</a:t>
            </a:r>
          </a:p>
          <a:p>
            <a:pPr lvl="1"/>
            <a:r>
              <a:rPr lang="cs-CZ" sz="2400" dirty="0"/>
              <a:t>Nerozlišuje pozitivně-právní principy a logické principy</a:t>
            </a:r>
          </a:p>
          <a:p>
            <a:pPr lvl="1"/>
            <a:r>
              <a:rPr lang="cs-CZ" sz="2400" dirty="0"/>
              <a:t>Jde-li o právní princip, je vždy součástí systému pozitivního práva</a:t>
            </a:r>
          </a:p>
          <a:p>
            <a:pPr lvl="1"/>
            <a:r>
              <a:rPr lang="cs-CZ" sz="2400" dirty="0"/>
              <a:t>Principy jako topicko-argumentační figury</a:t>
            </a:r>
          </a:p>
          <a:p>
            <a:pPr lvl="1"/>
            <a:r>
              <a:rPr lang="cs-CZ" sz="2400" dirty="0"/>
              <a:t>Dualismus princip (</a:t>
            </a:r>
            <a:r>
              <a:rPr lang="cs-CZ" sz="2400" dirty="0" err="1"/>
              <a:t>Grundsatz</a:t>
            </a:r>
            <a:r>
              <a:rPr lang="cs-CZ" sz="2400" dirty="0"/>
              <a:t>) x norma (</a:t>
            </a:r>
            <a:r>
              <a:rPr lang="cs-CZ" sz="2400" dirty="0" err="1"/>
              <a:t>Norm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85640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Doktrinální diskuse  ke struktuře práva (20.- 21. století)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sz="2400" dirty="0"/>
              <a:t>Diskuse o </a:t>
            </a:r>
            <a:r>
              <a:rPr lang="cs-CZ" sz="2400" dirty="0" err="1"/>
              <a:t>platnostti</a:t>
            </a:r>
            <a:r>
              <a:rPr lang="cs-CZ" sz="2400" dirty="0"/>
              <a:t> práva vyvolaná moderním pozitivismem a návratem </a:t>
            </a:r>
            <a:r>
              <a:rPr lang="cs-CZ" sz="2400" dirty="0" err="1"/>
              <a:t>iusnaturalismu</a:t>
            </a:r>
            <a:r>
              <a:rPr lang="cs-CZ" sz="2400" dirty="0"/>
              <a:t> po II. světové válce</a:t>
            </a:r>
          </a:p>
          <a:p>
            <a:r>
              <a:rPr lang="cs-CZ" dirty="0"/>
              <a:t>Ronald </a:t>
            </a:r>
            <a:r>
              <a:rPr lang="cs-CZ" dirty="0" err="1"/>
              <a:t>Dworkin</a:t>
            </a:r>
            <a:r>
              <a:rPr lang="cs-CZ" dirty="0"/>
              <a:t> (1931 – 2013)</a:t>
            </a:r>
          </a:p>
          <a:p>
            <a:pPr lvl="1"/>
            <a:r>
              <a:rPr lang="cs-CZ" sz="2400" dirty="0"/>
              <a:t>Strukturu práva jako systému vytvářejí</a:t>
            </a:r>
          </a:p>
          <a:p>
            <a:pPr lvl="2"/>
            <a:r>
              <a:rPr lang="cs-CZ" sz="2000" dirty="0"/>
              <a:t>Pravidla</a:t>
            </a:r>
          </a:p>
          <a:p>
            <a:pPr lvl="2"/>
            <a:r>
              <a:rPr lang="cs-CZ" sz="2000" dirty="0"/>
              <a:t>Politiky</a:t>
            </a:r>
          </a:p>
          <a:p>
            <a:pPr lvl="2"/>
            <a:r>
              <a:rPr lang="cs-CZ" sz="2000" dirty="0"/>
              <a:t>Principy</a:t>
            </a:r>
          </a:p>
          <a:p>
            <a:pPr lvl="1"/>
            <a:r>
              <a:rPr lang="cs-CZ" sz="2000" dirty="0"/>
              <a:t>Polemika s H.L.A. Hartem </a:t>
            </a:r>
            <a:r>
              <a:rPr lang="cs-CZ" sz="2000" i="1" dirty="0"/>
              <a:t>(</a:t>
            </a:r>
            <a:r>
              <a:rPr lang="cs-CZ" sz="2000" i="1" dirty="0" err="1"/>
              <a:t>The</a:t>
            </a:r>
            <a:r>
              <a:rPr lang="cs-CZ" sz="2000" i="1" dirty="0"/>
              <a:t> </a:t>
            </a:r>
            <a:r>
              <a:rPr lang="cs-CZ" sz="2000" i="1" dirty="0" err="1"/>
              <a:t>Concept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Law</a:t>
            </a:r>
            <a:r>
              <a:rPr lang="cs-CZ" sz="2000" i="1" dirty="0"/>
              <a:t>)</a:t>
            </a:r>
          </a:p>
          <a:p>
            <a:pPr lvl="1"/>
            <a:r>
              <a:rPr lang="cs-CZ" sz="2000" dirty="0"/>
              <a:t>Principy platí v důsledku </a:t>
            </a:r>
            <a:r>
              <a:rPr lang="cs-CZ" sz="2000" b="1" dirty="0"/>
              <a:t>svého obsahu </a:t>
            </a:r>
            <a:r>
              <a:rPr lang="cs-CZ" sz="2000" dirty="0"/>
              <a:t>– nemusejí být kodifikované, vyplývají ze společenské a politické morálky</a:t>
            </a:r>
          </a:p>
          <a:p>
            <a:pPr lvl="1"/>
            <a:r>
              <a:rPr lang="cs-CZ" sz="2000" dirty="0"/>
              <a:t>Mezi pravidly a principy je </a:t>
            </a:r>
            <a:r>
              <a:rPr lang="cs-CZ" sz="2000" b="1" dirty="0"/>
              <a:t>logický rozdíl</a:t>
            </a:r>
          </a:p>
        </p:txBody>
      </p:sp>
    </p:spTree>
    <p:extLst>
      <p:ext uri="{BB962C8B-B14F-4D97-AF65-F5344CB8AC3E}">
        <p14:creationId xmlns:p14="http://schemas.microsoft.com/office/powerpoint/2010/main" val="593554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Doktrinální diskuse  ke struktuře práva (20.- 21. století)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 </a:t>
            </a:r>
            <a:r>
              <a:rPr lang="cs-CZ" dirty="0" err="1"/>
              <a:t>Dworkinovo</a:t>
            </a:r>
            <a:r>
              <a:rPr lang="cs-CZ" dirty="0"/>
              <a:t> vymezení právních principů</a:t>
            </a:r>
          </a:p>
          <a:p>
            <a:pPr lvl="1"/>
            <a:r>
              <a:rPr lang="cs-CZ" dirty="0"/>
              <a:t>Logický rozdíl (nikoliv pouze obecnost či vágnost)</a:t>
            </a:r>
          </a:p>
          <a:p>
            <a:pPr lvl="2"/>
            <a:r>
              <a:rPr lang="cs-CZ" dirty="0"/>
              <a:t>Aplikace pravidla de omni et </a:t>
            </a:r>
            <a:r>
              <a:rPr lang="cs-CZ" dirty="0" err="1"/>
              <a:t>nullo</a:t>
            </a:r>
            <a:r>
              <a:rPr lang="cs-CZ" dirty="0"/>
              <a:t> – pravidla platí způsobem „všechno, nebo nic“</a:t>
            </a:r>
          </a:p>
          <a:p>
            <a:pPr lvl="3"/>
            <a:r>
              <a:rPr lang="cs-CZ" dirty="0"/>
              <a:t>Platí, anebo neplatí – otázka derogace</a:t>
            </a:r>
          </a:p>
          <a:p>
            <a:pPr lvl="2"/>
            <a:r>
              <a:rPr lang="cs-CZ" dirty="0"/>
              <a:t>Principy mají dimenzi důležitosti – relevance </a:t>
            </a:r>
          </a:p>
          <a:p>
            <a:pPr lvl="3"/>
            <a:r>
              <a:rPr lang="cs-CZ" dirty="0"/>
              <a:t>Platí s určitou mírou intenzity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662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Doktrinální diskuse  ke struktuře práva (20.- 21. století)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 </a:t>
            </a:r>
            <a:r>
              <a:rPr lang="cs-CZ" dirty="0" err="1"/>
              <a:t>Dworkin</a:t>
            </a:r>
            <a:endParaRPr lang="cs-CZ" dirty="0"/>
          </a:p>
          <a:p>
            <a:pPr lvl="1"/>
            <a:r>
              <a:rPr lang="cs-CZ" sz="2400" dirty="0"/>
              <a:t>Právo jako „pavučina bez mezer“ </a:t>
            </a:r>
            <a:r>
              <a:rPr lang="cs-CZ" sz="2400" i="1" dirty="0"/>
              <a:t>(</a:t>
            </a:r>
            <a:r>
              <a:rPr lang="cs-CZ" sz="2400" i="1" dirty="0" err="1"/>
              <a:t>seamless</a:t>
            </a:r>
            <a:r>
              <a:rPr lang="cs-CZ" sz="2400" i="1" dirty="0"/>
              <a:t> web)</a:t>
            </a:r>
          </a:p>
          <a:p>
            <a:pPr lvl="1"/>
            <a:r>
              <a:rPr lang="cs-CZ" sz="2400" dirty="0"/>
              <a:t>v případě tzv. obtížných případů soudce hledá řešení za pomoci nejfundovanější teorie práva</a:t>
            </a:r>
          </a:p>
          <a:p>
            <a:pPr lvl="1"/>
            <a:r>
              <a:rPr lang="cs-CZ" sz="2400" dirty="0"/>
              <a:t>Model fiktivního soudce Herkula – je nejlepší, protože má nejlepší znalosti a schopnosti</a:t>
            </a:r>
          </a:p>
          <a:p>
            <a:pPr lvl="1"/>
            <a:r>
              <a:rPr lang="cs-CZ" sz="2400" dirty="0"/>
              <a:t>Cílem je kritika právního pozitivismu (H.L.A Hart,       J. Raz), nalézání práva ve složitých případech je možné (kognitivismus)</a:t>
            </a:r>
          </a:p>
          <a:p>
            <a:pPr lvl="1"/>
            <a:r>
              <a:rPr lang="cs-CZ" sz="2400" dirty="0"/>
              <a:t>Tzv. </a:t>
            </a:r>
            <a:r>
              <a:rPr lang="cs-CZ" sz="2400" dirty="0" err="1"/>
              <a:t>one</a:t>
            </a:r>
            <a:r>
              <a:rPr lang="cs-CZ" sz="2400" dirty="0"/>
              <a:t> </a:t>
            </a:r>
            <a:r>
              <a:rPr lang="cs-CZ" sz="2400" dirty="0" err="1"/>
              <a:t>right</a:t>
            </a:r>
            <a:r>
              <a:rPr lang="cs-CZ" sz="2400" dirty="0"/>
              <a:t> </a:t>
            </a:r>
            <a:r>
              <a:rPr lang="cs-CZ" sz="2400" dirty="0" err="1"/>
              <a:t>answer</a:t>
            </a:r>
            <a:r>
              <a:rPr lang="cs-CZ" sz="2400" dirty="0"/>
              <a:t> thesis</a:t>
            </a:r>
          </a:p>
        </p:txBody>
      </p:sp>
    </p:spTree>
    <p:extLst>
      <p:ext uri="{BB962C8B-B14F-4D97-AF65-F5344CB8AC3E}">
        <p14:creationId xmlns:p14="http://schemas.microsoft.com/office/powerpoint/2010/main" val="1882185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Doktrinální diskuse  ke struktuře práva (20.- 21. století)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9987"/>
          </a:xfrm>
        </p:spPr>
        <p:txBody>
          <a:bodyPr/>
          <a:lstStyle/>
          <a:p>
            <a:r>
              <a:rPr lang="cs-CZ" dirty="0"/>
              <a:t>Robert Alexy (1945)</a:t>
            </a:r>
          </a:p>
          <a:p>
            <a:pPr lvl="1"/>
            <a:r>
              <a:rPr lang="cs-CZ" sz="2400" dirty="0"/>
              <a:t>Kriticky rozpracoval </a:t>
            </a:r>
            <a:r>
              <a:rPr lang="cs-CZ" sz="2400" dirty="0" err="1"/>
              <a:t>Dworkinovu</a:t>
            </a:r>
            <a:r>
              <a:rPr lang="cs-CZ" sz="2400" dirty="0"/>
              <a:t> teorii</a:t>
            </a:r>
          </a:p>
          <a:p>
            <a:pPr lvl="1"/>
            <a:r>
              <a:rPr lang="cs-CZ" sz="2400" dirty="0"/>
              <a:t>Společné východisko – non-pozitivismus</a:t>
            </a:r>
          </a:p>
          <a:p>
            <a:pPr lvl="2"/>
            <a:r>
              <a:rPr lang="cs-CZ" sz="2000" dirty="0"/>
              <a:t>Právní principy zprostředkovávají minimální morální obsah práva</a:t>
            </a:r>
          </a:p>
          <a:p>
            <a:pPr lvl="2"/>
            <a:r>
              <a:rPr lang="cs-CZ" sz="2000" dirty="0"/>
              <a:t>Principy mají rozměr intenzity – relevance – směřují k optimalizaci právních vztahů</a:t>
            </a:r>
          </a:p>
          <a:p>
            <a:pPr lvl="1"/>
            <a:r>
              <a:rPr lang="cs-CZ" sz="2400" dirty="0"/>
              <a:t>Rozdíly</a:t>
            </a:r>
          </a:p>
          <a:p>
            <a:pPr lvl="2"/>
            <a:r>
              <a:rPr lang="cs-CZ" sz="2000" dirty="0"/>
              <a:t>Logický rozdíl v platnosti nelze odlišit tak striktně – ani u pravidel nelze říci, že platí „všechno nebo nic“</a:t>
            </a:r>
          </a:p>
          <a:p>
            <a:pPr lvl="2"/>
            <a:r>
              <a:rPr lang="cs-CZ" sz="2000" dirty="0"/>
              <a:t>Problém je ve formulaci podmínek subsumpce (hypotéze – antecedentu pravidla)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6183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4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AE31673C-4D07-4441-B7CA-A004C53935D4}" type="slidenum">
              <a:rPr lang="cs-CZ" altLang="cs-CZ" sz="1200">
                <a:solidFill>
                  <a:srgbClr val="969696"/>
                </a:solidFill>
                <a:latin typeface="Tahoma" charset="0"/>
              </a:rPr>
              <a:pPr algn="r"/>
              <a:t>15</a:t>
            </a:fld>
            <a:endParaRPr lang="cs-CZ" altLang="cs-CZ" sz="1200">
              <a:solidFill>
                <a:srgbClr val="969696"/>
              </a:solidFill>
              <a:latin typeface="Tahoma" charset="0"/>
            </a:endParaRPr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rIns="0" anchor="b"/>
          <a:lstStyle/>
          <a:p>
            <a:r>
              <a:rPr lang="cs-CZ" dirty="0">
                <a:solidFill>
                  <a:srgbClr val="DBBD71"/>
                </a:solidFill>
              </a:rPr>
              <a:t>Doktrinální diskuse  ke struktuře práva (20.- 21. století)</a:t>
            </a:r>
            <a:endParaRPr lang="cs-CZ" altLang="cs-CZ" sz="4800" dirty="0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0" tIns="0" rIns="0" bIns="0"/>
          <a:lstStyle/>
          <a:p>
            <a:r>
              <a:rPr lang="cs-CZ" altLang="cs-CZ" dirty="0"/>
              <a:t>Sumarizace </a:t>
            </a:r>
            <a:r>
              <a:rPr lang="cs-CZ" altLang="cs-CZ" dirty="0" err="1"/>
              <a:t>Dworkin</a:t>
            </a:r>
            <a:r>
              <a:rPr lang="cs-CZ" altLang="cs-CZ" dirty="0"/>
              <a:t> - Alexy</a:t>
            </a:r>
          </a:p>
          <a:p>
            <a:r>
              <a:rPr lang="cs-CZ" altLang="cs-CZ" dirty="0" err="1"/>
              <a:t>Dworkinovo</a:t>
            </a:r>
            <a:r>
              <a:rPr lang="cs-CZ" altLang="cs-CZ" dirty="0"/>
              <a:t> pojetí právního principu:</a:t>
            </a:r>
          </a:p>
          <a:p>
            <a:pPr lvl="1"/>
            <a:r>
              <a:rPr lang="cs-CZ" altLang="cs-CZ" dirty="0"/>
              <a:t>logické vymezení – u principů neplatí, že buď platí nebo neplatí</a:t>
            </a:r>
          </a:p>
          <a:p>
            <a:pPr lvl="1"/>
            <a:r>
              <a:rPr lang="cs-CZ" altLang="cs-CZ" dirty="0"/>
              <a:t>pravidla nemají dimenzi důležitosti</a:t>
            </a:r>
          </a:p>
          <a:p>
            <a:r>
              <a:rPr lang="cs-CZ" altLang="cs-CZ" dirty="0"/>
              <a:t>Robert Alexy dodává:</a:t>
            </a:r>
          </a:p>
          <a:p>
            <a:pPr lvl="1"/>
            <a:r>
              <a:rPr lang="cs-CZ" altLang="cs-CZ" dirty="0"/>
              <a:t>principy jsou příkazy k optimalizaci</a:t>
            </a:r>
          </a:p>
          <a:p>
            <a:pPr lvl="2"/>
            <a:r>
              <a:rPr lang="cs-CZ" altLang="cs-CZ" dirty="0"/>
              <a:t>mohou být realizovány v různém stupni</a:t>
            </a:r>
          </a:p>
          <a:p>
            <a:pPr lvl="2"/>
            <a:r>
              <a:rPr lang="cs-CZ" altLang="cs-CZ" dirty="0"/>
              <a:t>rozsah jejich splňování závisí také na právních možnostech</a:t>
            </a:r>
          </a:p>
          <a:p>
            <a:pPr lvl="1"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118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2" grpId="0"/>
      <p:bldP spid="23552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4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AE31673C-4D07-4441-B7CA-A004C53935D4}" type="slidenum">
              <a:rPr lang="cs-CZ" altLang="cs-CZ" sz="1200">
                <a:solidFill>
                  <a:srgbClr val="969696"/>
                </a:solidFill>
                <a:latin typeface="Tahoma" charset="0"/>
              </a:rPr>
              <a:pPr algn="r"/>
              <a:t>16</a:t>
            </a:fld>
            <a:endParaRPr lang="cs-CZ" altLang="cs-CZ" sz="1200">
              <a:solidFill>
                <a:srgbClr val="969696"/>
              </a:solidFill>
              <a:latin typeface="Tahoma" charset="0"/>
            </a:endParaRPr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rIns="0" anchor="b"/>
          <a:lstStyle/>
          <a:p>
            <a:r>
              <a:rPr lang="cs-CZ" dirty="0">
                <a:solidFill>
                  <a:srgbClr val="DBBD71"/>
                </a:solidFill>
              </a:rPr>
              <a:t>Doktrinální diskuse  ke struktuře práva (20.- 21. století)</a:t>
            </a:r>
            <a:endParaRPr lang="cs-CZ" altLang="cs-CZ" sz="4800" dirty="0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0" tIns="0" rIns="0" bIns="0"/>
          <a:lstStyle/>
          <a:p>
            <a:r>
              <a:rPr lang="cs-CZ" altLang="cs-CZ" dirty="0"/>
              <a:t>Sumarizace </a:t>
            </a:r>
            <a:r>
              <a:rPr lang="cs-CZ" altLang="cs-CZ" dirty="0" err="1"/>
              <a:t>Dworkin</a:t>
            </a:r>
            <a:r>
              <a:rPr lang="cs-CZ" altLang="cs-CZ" dirty="0"/>
              <a:t> - Alexy</a:t>
            </a:r>
          </a:p>
          <a:p>
            <a:r>
              <a:rPr lang="cs-CZ" altLang="cs-CZ" dirty="0" err="1"/>
              <a:t>Dworkinovo</a:t>
            </a:r>
            <a:r>
              <a:rPr lang="cs-CZ" altLang="cs-CZ" dirty="0"/>
              <a:t> pojetí právního principu:</a:t>
            </a:r>
          </a:p>
          <a:p>
            <a:pPr lvl="1"/>
            <a:r>
              <a:rPr lang="cs-CZ" altLang="cs-CZ" sz="2400" dirty="0"/>
              <a:t>logické vymezení – u principů neplatí, že buď platí nebo neplatí</a:t>
            </a:r>
          </a:p>
          <a:p>
            <a:pPr lvl="1"/>
            <a:r>
              <a:rPr lang="cs-CZ" altLang="cs-CZ" sz="2400" dirty="0"/>
              <a:t>pravidla nemají dimenzi důležitosti</a:t>
            </a:r>
            <a:endParaRPr lang="cs-CZ" altLang="cs-CZ" dirty="0"/>
          </a:p>
          <a:p>
            <a:r>
              <a:rPr lang="cs-CZ" altLang="cs-CZ" dirty="0"/>
              <a:t>Robert Alexy dodává:</a:t>
            </a:r>
          </a:p>
          <a:p>
            <a:pPr lvl="1"/>
            <a:r>
              <a:rPr lang="cs-CZ" altLang="cs-CZ" sz="2400" dirty="0"/>
              <a:t>principy jsou příkazy k optimalizaci</a:t>
            </a:r>
          </a:p>
          <a:p>
            <a:pPr lvl="2"/>
            <a:r>
              <a:rPr lang="cs-CZ" altLang="cs-CZ" sz="2000" dirty="0"/>
              <a:t>mohou být realizovány v různém stupni</a:t>
            </a:r>
          </a:p>
          <a:p>
            <a:pPr lvl="2"/>
            <a:r>
              <a:rPr lang="cs-CZ" altLang="cs-CZ" sz="2000" dirty="0"/>
              <a:t>rozsah jejich splňování závisí také na právních možnostech</a:t>
            </a:r>
          </a:p>
          <a:p>
            <a:pPr lvl="1"/>
            <a:r>
              <a:rPr lang="cs-CZ" altLang="cs-CZ" sz="2400" dirty="0"/>
              <a:t>Logický rozdíl mezi pravidly a principy se vyjeví v kolizi</a:t>
            </a:r>
          </a:p>
          <a:p>
            <a:pPr lvl="1"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033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2" grpId="0"/>
      <p:bldP spid="2355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4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E4D1154B-72B5-4B38-BCAF-E23C38FE1F7D}" type="slidenum">
              <a:rPr lang="cs-CZ" altLang="cs-CZ" sz="1200">
                <a:solidFill>
                  <a:srgbClr val="969696"/>
                </a:solidFill>
                <a:latin typeface="Tahoma" charset="0"/>
              </a:rPr>
              <a:pPr algn="r"/>
              <a:t>17</a:t>
            </a:fld>
            <a:endParaRPr lang="cs-CZ" altLang="cs-CZ" sz="1200">
              <a:solidFill>
                <a:srgbClr val="969696"/>
              </a:solidFill>
              <a:latin typeface="Tahoma" charset="0"/>
            </a:endParaRPr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rIns="0" anchor="b"/>
          <a:lstStyle/>
          <a:p>
            <a:r>
              <a:rPr lang="cs-CZ" altLang="cs-CZ" sz="4800" dirty="0"/>
              <a:t>Norma x pravidlo x princip</a:t>
            </a:r>
            <a:br>
              <a:rPr lang="cs-CZ" altLang="cs-CZ" sz="4800" dirty="0"/>
            </a:br>
            <a:r>
              <a:rPr lang="cs-CZ" altLang="cs-CZ" sz="3600" dirty="0"/>
              <a:t>(R. Alexy)</a:t>
            </a:r>
            <a:endParaRPr lang="cs-CZ" altLang="cs-CZ" sz="4800" dirty="0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0" tIns="0" rIns="0" bIns="0"/>
          <a:lstStyle/>
          <a:p>
            <a:pPr algn="just">
              <a:lnSpc>
                <a:spcPct val="90000"/>
              </a:lnSpc>
            </a:pPr>
            <a:r>
              <a:rPr lang="cs-CZ" altLang="cs-CZ" sz="2800" b="1" dirty="0"/>
              <a:t>Norma</a:t>
            </a:r>
            <a:r>
              <a:rPr lang="cs-CZ" altLang="cs-CZ" sz="2800" dirty="0"/>
              <a:t> – nadřazený pojem, právní regulativ lidského chování mající deontologickou povahu</a:t>
            </a:r>
          </a:p>
          <a:p>
            <a:pPr algn="just">
              <a:lnSpc>
                <a:spcPct val="90000"/>
              </a:lnSpc>
            </a:pPr>
            <a:r>
              <a:rPr lang="cs-CZ" altLang="cs-CZ" sz="2800" b="1" dirty="0"/>
              <a:t>Pravidlo</a:t>
            </a:r>
            <a:r>
              <a:rPr lang="cs-CZ" altLang="cs-CZ" sz="2800" dirty="0"/>
              <a:t> – pokud jsou dány podmínky stanovené hypotézou, nutně se musí uplatnit dispozice</a:t>
            </a:r>
          </a:p>
          <a:p>
            <a:pPr algn="just">
              <a:lnSpc>
                <a:spcPct val="90000"/>
              </a:lnSpc>
            </a:pPr>
            <a:r>
              <a:rPr lang="cs-CZ" altLang="cs-CZ" sz="2800" b="1" dirty="0"/>
              <a:t>Princip</a:t>
            </a:r>
            <a:r>
              <a:rPr lang="cs-CZ" altLang="cs-CZ" sz="2800" dirty="0"/>
              <a:t> – antecedent má otevřenou povahu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Robert Alexy: je-li subsumpce formulována </a:t>
            </a:r>
            <a:r>
              <a:rPr lang="cs-CZ" altLang="cs-CZ" sz="2000" b="1" dirty="0"/>
              <a:t>jednoznačně</a:t>
            </a:r>
            <a:r>
              <a:rPr lang="cs-CZ" altLang="cs-CZ" sz="2000" dirty="0"/>
              <a:t>, jedná se o </a:t>
            </a:r>
            <a:r>
              <a:rPr lang="cs-CZ" altLang="cs-CZ" sz="2000" b="1" dirty="0"/>
              <a:t>pravidlo</a:t>
            </a:r>
            <a:r>
              <a:rPr lang="cs-CZ" altLang="cs-CZ" sz="2000" dirty="0"/>
              <a:t>. Pokud je řešení dáno </a:t>
            </a:r>
            <a:r>
              <a:rPr lang="cs-CZ" altLang="cs-CZ" sz="2000" b="1" i="1" dirty="0"/>
              <a:t>vyvažováním</a:t>
            </a:r>
            <a:r>
              <a:rPr lang="cs-CZ" altLang="cs-CZ" sz="2000" dirty="0"/>
              <a:t> a </a:t>
            </a:r>
            <a:r>
              <a:rPr lang="cs-CZ" altLang="cs-CZ" sz="2000" b="1" i="1" dirty="0"/>
              <a:t>poměřováním</a:t>
            </a:r>
            <a:r>
              <a:rPr lang="cs-CZ" altLang="cs-CZ" sz="2000" dirty="0"/>
              <a:t> obou elementů, musí se jednat o </a:t>
            </a:r>
            <a:r>
              <a:rPr lang="cs-CZ" altLang="cs-CZ" sz="2000" b="1" dirty="0"/>
              <a:t>principy (viz přednáška PRINCIP PROPORCIONALITY)</a:t>
            </a:r>
            <a:r>
              <a:rPr lang="cs-CZ" altLang="cs-CZ" sz="20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Výsledkem kolize je vždy norma → podmínky, za nichž jeden princip má přednost před jiným principem, konstituují skutkové okolnosti (hypotézy) normy, která má tyto následky, k nimž směřuje princip, který má v dané situaci přednost.</a:t>
            </a:r>
          </a:p>
        </p:txBody>
      </p:sp>
    </p:spTree>
    <p:extLst>
      <p:ext uri="{BB962C8B-B14F-4D97-AF65-F5344CB8AC3E}">
        <p14:creationId xmlns:p14="http://schemas.microsoft.com/office/powerpoint/2010/main" val="206578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/>
      <p:bldP spid="24166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4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E4D1154B-72B5-4B38-BCAF-E23C38FE1F7D}" type="slidenum">
              <a:rPr lang="cs-CZ" altLang="cs-CZ" sz="1200">
                <a:solidFill>
                  <a:srgbClr val="969696"/>
                </a:solidFill>
                <a:latin typeface="Tahoma" charset="0"/>
              </a:rPr>
              <a:pPr algn="r"/>
              <a:t>18</a:t>
            </a:fld>
            <a:endParaRPr lang="cs-CZ" altLang="cs-CZ" sz="1200">
              <a:solidFill>
                <a:srgbClr val="969696"/>
              </a:solidFill>
              <a:latin typeface="Tahoma" charset="0"/>
            </a:endParaRPr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rIns="0" anchor="b"/>
          <a:lstStyle/>
          <a:p>
            <a:r>
              <a:rPr lang="cs-CZ" altLang="cs-CZ" sz="4800" dirty="0"/>
              <a:t>Princip x hodnota</a:t>
            </a:r>
            <a:br>
              <a:rPr lang="cs-CZ" altLang="cs-CZ" sz="4800" dirty="0"/>
            </a:br>
            <a:r>
              <a:rPr lang="cs-CZ" altLang="cs-CZ" sz="3600" dirty="0"/>
              <a:t>(R. Alexy)</a:t>
            </a:r>
            <a:endParaRPr lang="cs-CZ" altLang="cs-CZ" sz="4800" dirty="0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0" tIns="0" rIns="0" bIns="0"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Východiskem je premisa, že hodnoty a principy jsou spolu s pravidly součástí systému práva, ale mají odlišnou strukturu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Jde o příbuzné pojmy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Principy mají deontologický charakter (jsou to příkazy či zákazy)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Mají podobu normativní věty s otevřeným antecedentem a nekonkrétním právním následkem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Hodnoty mají axiologický (hodnotící) charakter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Mají podobu pojmů vyjadřujících představy o kolektivních dobrech (statcích)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Principy – otázka Co má být?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Hodnoty – otázka Co je pro společnost/jednotlivce nejlepší?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88986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/>
      <p:bldP spid="24166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4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E4D1154B-72B5-4B38-BCAF-E23C38FE1F7D}" type="slidenum">
              <a:rPr lang="cs-CZ" altLang="cs-CZ" sz="1200">
                <a:solidFill>
                  <a:srgbClr val="969696"/>
                </a:solidFill>
                <a:latin typeface="Tahoma" charset="0"/>
              </a:rPr>
              <a:pPr algn="r"/>
              <a:t>19</a:t>
            </a:fld>
            <a:endParaRPr lang="cs-CZ" altLang="cs-CZ" sz="1200">
              <a:solidFill>
                <a:srgbClr val="969696"/>
              </a:solidFill>
              <a:latin typeface="Tahoma" charset="0"/>
            </a:endParaRPr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rIns="0" anchor="b"/>
          <a:lstStyle/>
          <a:p>
            <a:r>
              <a:rPr lang="cs-CZ" altLang="cs-CZ" sz="4800" dirty="0"/>
              <a:t>Problémy k zamyšlení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1338" y="1637078"/>
            <a:ext cx="8229600" cy="5220921"/>
          </a:xfrm>
        </p:spPr>
        <p:txBody>
          <a:bodyPr lIns="0" tIns="0" rIns="0" bIns="0"/>
          <a:lstStyle/>
          <a:p>
            <a:pPr algn="just">
              <a:lnSpc>
                <a:spcPct val="90000"/>
              </a:lnSpc>
            </a:pPr>
            <a:r>
              <a:rPr lang="cs-CZ" altLang="cs-CZ" sz="2400" dirty="0"/>
              <a:t>Otázka vazby právních principů na přirozené právo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Slabá oddělující teze x slabá spojující teze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 err="1"/>
              <a:t>Kühn</a:t>
            </a:r>
            <a:r>
              <a:rPr lang="cs-CZ" altLang="cs-CZ" sz="1800" dirty="0"/>
              <a:t>: všechny principy mají hodnotové pozadí, ale nikoliv nutně morálního původu</a:t>
            </a:r>
          </a:p>
          <a:p>
            <a:pPr algn="just">
              <a:lnSpc>
                <a:spcPct val="90000"/>
              </a:lnSpc>
            </a:pPr>
            <a:r>
              <a:rPr lang="cs-CZ" altLang="cs-CZ" sz="2400" dirty="0"/>
              <a:t>Otázka redukovatelnosti systému práva na soubor principů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Možnost zjednodušení – formulace obecných normativních vět </a:t>
            </a:r>
          </a:p>
          <a:p>
            <a:pPr algn="just">
              <a:lnSpc>
                <a:spcPct val="90000"/>
              </a:lnSpc>
            </a:pPr>
            <a:r>
              <a:rPr lang="cs-CZ" altLang="cs-CZ" sz="2400" dirty="0"/>
              <a:t>Otázka jednotné teorie právních principů ?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Různý historický původ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Různé hierarchické postavení principů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Různé zdroje </a:t>
            </a:r>
          </a:p>
          <a:p>
            <a:pPr algn="just">
              <a:lnSpc>
                <a:spcPct val="90000"/>
              </a:lnSpc>
            </a:pPr>
            <a:r>
              <a:rPr lang="cs-CZ" altLang="cs-CZ" sz="2400" dirty="0"/>
              <a:t>Otázka jednoznačné poznatelnosti právního principu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Kritika </a:t>
            </a:r>
            <a:r>
              <a:rPr lang="cs-CZ" altLang="cs-CZ" sz="1800" dirty="0" err="1"/>
              <a:t>Dworkinovy</a:t>
            </a:r>
            <a:r>
              <a:rPr lang="cs-CZ" altLang="cs-CZ" sz="1800" dirty="0"/>
              <a:t> a </a:t>
            </a:r>
            <a:r>
              <a:rPr lang="cs-CZ" altLang="cs-CZ" sz="1800" dirty="0" err="1"/>
              <a:t>Alexyho</a:t>
            </a:r>
            <a:r>
              <a:rPr lang="cs-CZ" altLang="cs-CZ" sz="1800" dirty="0"/>
              <a:t> teorie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 err="1"/>
              <a:t>Nulla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poena</a:t>
            </a:r>
            <a:r>
              <a:rPr lang="cs-CZ" altLang="cs-CZ" sz="1800" dirty="0"/>
              <a:t> sine lege 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Rule-</a:t>
            </a:r>
            <a:r>
              <a:rPr lang="cs-CZ" altLang="cs-CZ" sz="1800" dirty="0" err="1"/>
              <a:t>like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principles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principle-like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rules</a:t>
            </a:r>
            <a:endParaRPr lang="cs-CZ" altLang="cs-CZ" sz="1800" dirty="0"/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Co je rozhodujícím kritériem pro odlišení právního principu od pravidla?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44897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4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41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41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41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416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416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/>
      <p:bldP spid="2416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a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Otázka strukturální</a:t>
            </a:r>
          </a:p>
          <a:p>
            <a:pPr lvl="1"/>
            <a:r>
              <a:rPr lang="cs-CZ" sz="2000" dirty="0"/>
              <a:t>Z čeho je vystavěn právní řád?</a:t>
            </a:r>
          </a:p>
          <a:p>
            <a:pPr lvl="1"/>
            <a:r>
              <a:rPr lang="cs-CZ" sz="2000" dirty="0"/>
              <a:t>Normy, anebo různé druhy normativů ?</a:t>
            </a:r>
          </a:p>
          <a:p>
            <a:pPr lvl="1"/>
            <a:r>
              <a:rPr lang="cs-CZ" sz="2000" dirty="0"/>
              <a:t>Přirozené a pozitivní právo</a:t>
            </a:r>
          </a:p>
          <a:p>
            <a:r>
              <a:rPr lang="cs-CZ" sz="2400" dirty="0"/>
              <a:t>Otázka funkcionální</a:t>
            </a:r>
          </a:p>
          <a:p>
            <a:pPr lvl="1"/>
            <a:r>
              <a:rPr lang="cs-CZ" sz="2000" dirty="0"/>
              <a:t>Jak právo působí na lidské chování?</a:t>
            </a:r>
          </a:p>
          <a:p>
            <a:r>
              <a:rPr lang="cs-CZ" sz="2400" dirty="0"/>
              <a:t>Identifikace právních principů souvisí s poznáváním práva jako systému</a:t>
            </a:r>
          </a:p>
          <a:p>
            <a:pPr lvl="1"/>
            <a:r>
              <a:rPr lang="cs-CZ" sz="2000" dirty="0"/>
              <a:t>Vnější systematika </a:t>
            </a:r>
          </a:p>
          <a:p>
            <a:pPr lvl="2"/>
            <a:r>
              <a:rPr lang="cs-CZ" sz="1800" dirty="0"/>
              <a:t>Normy, instituty a právní odvětví</a:t>
            </a:r>
          </a:p>
          <a:p>
            <a:pPr lvl="1"/>
            <a:r>
              <a:rPr lang="cs-CZ" sz="2000" dirty="0"/>
              <a:t>Vnitřní systematika</a:t>
            </a:r>
          </a:p>
          <a:p>
            <a:pPr lvl="2"/>
            <a:r>
              <a:rPr lang="cs-CZ" sz="2000" dirty="0"/>
              <a:t>Hierarchie hodnot, účelů a principů</a:t>
            </a:r>
          </a:p>
        </p:txBody>
      </p:sp>
    </p:spTree>
    <p:extLst>
      <p:ext uri="{BB962C8B-B14F-4D97-AF65-F5344CB8AC3E}">
        <p14:creationId xmlns:p14="http://schemas.microsoft.com/office/powerpoint/2010/main" val="2423497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4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AE31673C-4D07-4441-B7CA-A004C53935D4}" type="slidenum">
              <a:rPr lang="cs-CZ" altLang="cs-CZ" sz="1200">
                <a:solidFill>
                  <a:srgbClr val="969696"/>
                </a:solidFill>
                <a:latin typeface="Tahoma" charset="0"/>
              </a:rPr>
              <a:pPr algn="r"/>
              <a:t>20</a:t>
            </a:fld>
            <a:endParaRPr lang="cs-CZ" altLang="cs-CZ" sz="1200">
              <a:solidFill>
                <a:srgbClr val="969696"/>
              </a:solidFill>
              <a:latin typeface="Tahoma" charset="0"/>
            </a:endParaRPr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rIns="0" anchor="b"/>
          <a:lstStyle/>
          <a:p>
            <a:r>
              <a:rPr lang="cs-CZ" dirty="0">
                <a:solidFill>
                  <a:srgbClr val="DBBD71"/>
                </a:solidFill>
              </a:rPr>
              <a:t>Shrnutí a závěr</a:t>
            </a:r>
            <a:endParaRPr lang="cs-CZ" altLang="cs-CZ" sz="4800" dirty="0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0" tIns="0" rIns="0" bIns="0"/>
          <a:lstStyle/>
          <a:p>
            <a:r>
              <a:rPr lang="cs-CZ" altLang="cs-CZ" sz="2400" dirty="0"/>
              <a:t>Reflexe doktrinálních diskusí v praxi</a:t>
            </a:r>
          </a:p>
          <a:p>
            <a:pPr lvl="1"/>
            <a:r>
              <a:rPr lang="cs-CZ" altLang="cs-CZ" sz="2000" dirty="0"/>
              <a:t>Problém není boj o přirozené právo, ale otázka porozumění právnímu řádu z hlediska optimálního a racionálního uspořádání právních vztahů</a:t>
            </a:r>
          </a:p>
          <a:p>
            <a:r>
              <a:rPr lang="cs-CZ" altLang="cs-CZ" sz="2400" dirty="0"/>
              <a:t>Strukturální (ontologické) závěry</a:t>
            </a:r>
          </a:p>
          <a:p>
            <a:pPr lvl="1"/>
            <a:r>
              <a:rPr lang="cs-CZ" altLang="cs-CZ" sz="2000" dirty="0"/>
              <a:t>Právní principy jsou součástí systému práva (normativ </a:t>
            </a:r>
            <a:r>
              <a:rPr lang="cs-CZ" altLang="cs-CZ" sz="2000" dirty="0" err="1"/>
              <a:t>sui</a:t>
            </a:r>
            <a:r>
              <a:rPr lang="cs-CZ" altLang="cs-CZ" sz="2000" dirty="0"/>
              <a:t> </a:t>
            </a:r>
            <a:r>
              <a:rPr lang="cs-CZ" altLang="cs-CZ" sz="2000" dirty="0" err="1"/>
              <a:t>generis</a:t>
            </a:r>
            <a:r>
              <a:rPr lang="cs-CZ" altLang="cs-CZ" sz="2000" dirty="0"/>
              <a:t>)</a:t>
            </a:r>
          </a:p>
          <a:p>
            <a:pPr lvl="1"/>
            <a:r>
              <a:rPr lang="cs-CZ" altLang="cs-CZ" sz="2000" dirty="0"/>
              <a:t>Právní principy jsou chápány z pozitivistického pohledu jako svébytný pramen práva </a:t>
            </a:r>
          </a:p>
          <a:p>
            <a:r>
              <a:rPr lang="cs-CZ" altLang="cs-CZ" sz="2400" dirty="0"/>
              <a:t>Metodologické závěry</a:t>
            </a:r>
          </a:p>
          <a:p>
            <a:pPr lvl="1"/>
            <a:r>
              <a:rPr lang="cs-CZ" altLang="cs-CZ" sz="2000" dirty="0"/>
              <a:t>Právní principy se vyskytují v komplementárních vztazích – jsou přirozeně v kolizi</a:t>
            </a:r>
          </a:p>
          <a:p>
            <a:pPr lvl="1"/>
            <a:r>
              <a:rPr lang="cs-CZ" altLang="cs-CZ" sz="2000" dirty="0"/>
              <a:t>Podporují dynamiku právního života (otevřený antecedent)</a:t>
            </a:r>
          </a:p>
          <a:p>
            <a:pPr lvl="1"/>
            <a:r>
              <a:rPr lang="cs-CZ" altLang="cs-CZ" sz="2000" dirty="0"/>
              <a:t>Aplikace principů se odehrává na bázi poměřování</a:t>
            </a:r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430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2" grpId="0"/>
      <p:bldP spid="2355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principy - 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Obecné zásady právní, maximy, axiomy, tzv. </a:t>
            </a:r>
            <a:r>
              <a:rPr lang="cs-CZ" sz="2400" dirty="0" err="1"/>
              <a:t>regulae</a:t>
            </a:r>
            <a:r>
              <a:rPr lang="cs-CZ" sz="2400" dirty="0"/>
              <a:t> </a:t>
            </a:r>
            <a:r>
              <a:rPr lang="cs-CZ" sz="2400" dirty="0" err="1"/>
              <a:t>iuris</a:t>
            </a:r>
            <a:r>
              <a:rPr lang="cs-CZ" sz="2400" dirty="0"/>
              <a:t> – regulativní ideje</a:t>
            </a:r>
          </a:p>
          <a:p>
            <a:r>
              <a:rPr lang="cs-CZ" sz="2400" dirty="0"/>
              <a:t>Základní právní myšlenky (konstrukce) tradované v podobě zhuštěných vět či pouček</a:t>
            </a:r>
          </a:p>
          <a:p>
            <a:r>
              <a:rPr lang="cs-CZ" sz="2400" i="1" dirty="0"/>
              <a:t>Normativní maximy vysoké obecnosti a značné vágnosti, jimž chybí zřetelnější označení skutkové podstaty a přesné určení právního následku (</a:t>
            </a:r>
            <a:r>
              <a:rPr lang="cs-CZ" sz="2400" i="1" dirty="0" err="1"/>
              <a:t>Bydlinski</a:t>
            </a:r>
            <a:r>
              <a:rPr lang="cs-CZ" sz="2400" i="1" dirty="0"/>
              <a:t>)</a:t>
            </a:r>
          </a:p>
          <a:p>
            <a:r>
              <a:rPr lang="cs-CZ" sz="2400" i="1" dirty="0"/>
              <a:t>Vůdčí ideje, na nichž stojí právní systém vcelku a jednotlivá právní odvětví (</a:t>
            </a:r>
            <a:r>
              <a:rPr lang="cs-CZ" sz="2400" i="1" dirty="0" err="1"/>
              <a:t>Gerloch</a:t>
            </a:r>
            <a:r>
              <a:rPr lang="cs-CZ" sz="2400" i="1" dirty="0"/>
              <a:t>)</a:t>
            </a:r>
          </a:p>
          <a:p>
            <a:r>
              <a:rPr lang="cs-CZ" sz="2400" i="1" dirty="0"/>
              <a:t>Normativně stanovená hlediska právního hodnocení při právním rozhodování (</a:t>
            </a:r>
            <a:r>
              <a:rPr lang="cs-CZ" sz="2400" i="1" dirty="0" err="1"/>
              <a:t>Weinberger</a:t>
            </a:r>
            <a:r>
              <a:rPr lang="cs-CZ" sz="2400" i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604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právních principů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</a:t>
            </a:r>
            <a:r>
              <a:rPr lang="cs-CZ" dirty="0" err="1"/>
              <a:t>epitetonem</a:t>
            </a:r>
            <a:r>
              <a:rPr lang="cs-CZ" dirty="0"/>
              <a:t> právního myšlení</a:t>
            </a:r>
          </a:p>
          <a:p>
            <a:r>
              <a:rPr lang="cs-CZ" dirty="0"/>
              <a:t>Vyvíjí se spolu s právním společenstvím</a:t>
            </a:r>
          </a:p>
          <a:p>
            <a:r>
              <a:rPr lang="cs-CZ" dirty="0"/>
              <a:t>Nejsou fixovány na kodifikaci</a:t>
            </a:r>
          </a:p>
          <a:p>
            <a:r>
              <a:rPr lang="cs-CZ" dirty="0"/>
              <a:t>Mají různý stupeň obecnosti</a:t>
            </a:r>
          </a:p>
          <a:p>
            <a:r>
              <a:rPr lang="cs-CZ" dirty="0"/>
              <a:t>Jsou svázány s hodnotovým a právně-politickým pozadím právního řádu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8368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Historické zdroje právních principů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Dědictví římského práva (Tria </a:t>
            </a:r>
            <a:r>
              <a:rPr lang="cs-CZ" dirty="0" err="1"/>
              <a:t>voluminia</a:t>
            </a:r>
            <a:r>
              <a:rPr lang="cs-CZ" dirty="0"/>
              <a:t>)</a:t>
            </a:r>
          </a:p>
          <a:p>
            <a:pPr lvl="1"/>
            <a:r>
              <a:rPr lang="cs-CZ" sz="2400" dirty="0"/>
              <a:t>Zejm. základní soukromoprávní principy a všeobecné zásady právní (sebrány v Digestech)</a:t>
            </a:r>
          </a:p>
          <a:p>
            <a:pPr lvl="1"/>
            <a:r>
              <a:rPr lang="cs-CZ" sz="2400" i="1" dirty="0"/>
              <a:t>Ius </a:t>
            </a:r>
            <a:r>
              <a:rPr lang="cs-CZ" sz="2400" i="1" dirty="0" err="1"/>
              <a:t>est</a:t>
            </a:r>
            <a:r>
              <a:rPr lang="cs-CZ" sz="2400" i="1" dirty="0"/>
              <a:t> </a:t>
            </a:r>
            <a:r>
              <a:rPr lang="cs-CZ" sz="2400" i="1" dirty="0" err="1"/>
              <a:t>ars</a:t>
            </a:r>
            <a:r>
              <a:rPr lang="cs-CZ" sz="2400" i="1" dirty="0"/>
              <a:t> </a:t>
            </a:r>
            <a:r>
              <a:rPr lang="cs-CZ" sz="2400" i="1" dirty="0" err="1"/>
              <a:t>boni</a:t>
            </a:r>
            <a:r>
              <a:rPr lang="cs-CZ" sz="2400" i="1" dirty="0"/>
              <a:t> et </a:t>
            </a:r>
            <a:r>
              <a:rPr lang="cs-CZ" sz="2400" i="1" dirty="0" err="1"/>
              <a:t>equi</a:t>
            </a:r>
            <a:r>
              <a:rPr lang="cs-CZ" sz="2400" i="1" dirty="0"/>
              <a:t> (právo je uměním dobra a spravedlnosti)</a:t>
            </a:r>
          </a:p>
          <a:p>
            <a:pPr lvl="1"/>
            <a:r>
              <a:rPr lang="cs-CZ" sz="2400" i="1" dirty="0" err="1"/>
              <a:t>Impossibilium</a:t>
            </a:r>
            <a:r>
              <a:rPr lang="cs-CZ" sz="2400" i="1" dirty="0"/>
              <a:t> </a:t>
            </a:r>
            <a:r>
              <a:rPr lang="cs-CZ" sz="2400" i="1" dirty="0" err="1"/>
              <a:t>nulla</a:t>
            </a:r>
            <a:r>
              <a:rPr lang="cs-CZ" sz="2400" i="1" dirty="0"/>
              <a:t> </a:t>
            </a:r>
            <a:r>
              <a:rPr lang="cs-CZ" sz="2400" i="1" dirty="0" err="1"/>
              <a:t>obligatio</a:t>
            </a:r>
            <a:r>
              <a:rPr lang="cs-CZ" sz="2400" i="1" dirty="0"/>
              <a:t> </a:t>
            </a:r>
            <a:r>
              <a:rPr lang="cs-CZ" sz="2400" i="1" dirty="0" err="1"/>
              <a:t>est</a:t>
            </a:r>
            <a:r>
              <a:rPr lang="cs-CZ" sz="2400" i="1" dirty="0"/>
              <a:t> (nemožnost plnění)</a:t>
            </a:r>
          </a:p>
          <a:p>
            <a:pPr lvl="1"/>
            <a:r>
              <a:rPr lang="cs-CZ" sz="2400" i="1" dirty="0" err="1"/>
              <a:t>Nemo</a:t>
            </a:r>
            <a:r>
              <a:rPr lang="cs-CZ" sz="2400" i="1" dirty="0"/>
              <a:t> plus </a:t>
            </a:r>
            <a:r>
              <a:rPr lang="cs-CZ" sz="2400" i="1" dirty="0" err="1"/>
              <a:t>iuris</a:t>
            </a:r>
            <a:r>
              <a:rPr lang="cs-CZ" sz="2400" i="1" dirty="0"/>
              <a:t> ad </a:t>
            </a:r>
            <a:r>
              <a:rPr lang="cs-CZ" sz="2400" i="1" dirty="0" err="1"/>
              <a:t>alium</a:t>
            </a:r>
            <a:r>
              <a:rPr lang="cs-CZ" sz="2400" i="1" dirty="0"/>
              <a:t> </a:t>
            </a:r>
            <a:r>
              <a:rPr lang="cs-CZ" sz="2400" i="1" dirty="0" err="1"/>
              <a:t>transferre</a:t>
            </a:r>
            <a:r>
              <a:rPr lang="cs-CZ" sz="2400" i="1" dirty="0"/>
              <a:t> </a:t>
            </a:r>
            <a:r>
              <a:rPr lang="cs-CZ" sz="2400" i="1" dirty="0" err="1"/>
              <a:t>potest</a:t>
            </a:r>
            <a:r>
              <a:rPr lang="cs-CZ" sz="2400" i="1" dirty="0"/>
              <a:t> </a:t>
            </a:r>
            <a:r>
              <a:rPr lang="cs-CZ" sz="2400" i="1" dirty="0" err="1"/>
              <a:t>quam</a:t>
            </a:r>
            <a:r>
              <a:rPr lang="cs-CZ" sz="2400" i="1" dirty="0"/>
              <a:t> </a:t>
            </a:r>
            <a:r>
              <a:rPr lang="cs-CZ" sz="2400" i="1" dirty="0" err="1"/>
              <a:t>ipse</a:t>
            </a:r>
            <a:r>
              <a:rPr lang="cs-CZ" sz="2400" i="1" dirty="0"/>
              <a:t> </a:t>
            </a:r>
            <a:r>
              <a:rPr lang="cs-CZ" sz="2400" i="1" dirty="0" err="1"/>
              <a:t>habet</a:t>
            </a:r>
            <a:r>
              <a:rPr lang="cs-CZ" sz="2400" i="1" dirty="0"/>
              <a:t>. (nikdo nesmí převést více práv, než sám má)</a:t>
            </a:r>
          </a:p>
          <a:p>
            <a:pPr lvl="1"/>
            <a:r>
              <a:rPr lang="cs-CZ" sz="2400" dirty="0"/>
              <a:t>Tyto principy mají topický a kazuistický charakter, vznikly na bázi indukce při případovém myšlení římských právníků.</a:t>
            </a:r>
          </a:p>
        </p:txBody>
      </p:sp>
    </p:spTree>
    <p:extLst>
      <p:ext uri="{BB962C8B-B14F-4D97-AF65-F5344CB8AC3E}">
        <p14:creationId xmlns:p14="http://schemas.microsoft.com/office/powerpoint/2010/main" val="221006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Historické zdroje právních principů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Recepce římského práva</a:t>
            </a:r>
          </a:p>
          <a:p>
            <a:pPr lvl="1"/>
            <a:r>
              <a:rPr lang="cs-CZ" dirty="0" err="1"/>
              <a:t>Leges</a:t>
            </a:r>
            <a:r>
              <a:rPr lang="cs-CZ" dirty="0"/>
              <a:t> </a:t>
            </a:r>
            <a:r>
              <a:rPr lang="cs-CZ" dirty="0" err="1"/>
              <a:t>romanae</a:t>
            </a:r>
            <a:r>
              <a:rPr lang="cs-CZ" dirty="0"/>
              <a:t> </a:t>
            </a:r>
            <a:r>
              <a:rPr lang="cs-CZ" dirty="0" err="1"/>
              <a:t>barbarorum</a:t>
            </a:r>
            <a:endParaRPr lang="cs-CZ" dirty="0"/>
          </a:p>
          <a:p>
            <a:pPr lvl="1"/>
            <a:r>
              <a:rPr lang="cs-CZ" dirty="0" err="1"/>
              <a:t>Leges</a:t>
            </a:r>
            <a:r>
              <a:rPr lang="cs-CZ" dirty="0"/>
              <a:t> </a:t>
            </a:r>
            <a:r>
              <a:rPr lang="cs-CZ" dirty="0" err="1"/>
              <a:t>barbarorum</a:t>
            </a:r>
            <a:r>
              <a:rPr lang="cs-CZ" dirty="0"/>
              <a:t> </a:t>
            </a:r>
            <a:r>
              <a:rPr lang="cs-CZ" i="1" dirty="0"/>
              <a:t>(Lex </a:t>
            </a:r>
            <a:r>
              <a:rPr lang="cs-CZ" i="1" dirty="0" err="1"/>
              <a:t>Salica</a:t>
            </a:r>
            <a:r>
              <a:rPr lang="cs-CZ" i="1" dirty="0"/>
              <a:t>)</a:t>
            </a:r>
          </a:p>
          <a:p>
            <a:pPr lvl="1"/>
            <a:r>
              <a:rPr lang="cs-CZ" dirty="0"/>
              <a:t>Církevní soupisy římského práva </a:t>
            </a:r>
            <a:r>
              <a:rPr lang="cs-CZ" i="1" dirty="0"/>
              <a:t>(Corpus </a:t>
            </a:r>
            <a:r>
              <a:rPr lang="cs-CZ" i="1" dirty="0" err="1"/>
              <a:t>iuris</a:t>
            </a:r>
            <a:r>
              <a:rPr lang="cs-CZ" i="1" dirty="0"/>
              <a:t> </a:t>
            </a:r>
            <a:r>
              <a:rPr lang="cs-CZ" i="1" dirty="0" err="1"/>
              <a:t>canonici</a:t>
            </a:r>
            <a:r>
              <a:rPr lang="cs-CZ" i="1" dirty="0"/>
              <a:t>)</a:t>
            </a:r>
          </a:p>
          <a:p>
            <a:r>
              <a:rPr lang="cs-CZ" dirty="0"/>
              <a:t>Novověk a právní principy</a:t>
            </a:r>
          </a:p>
          <a:p>
            <a:pPr lvl="1"/>
            <a:r>
              <a:rPr lang="cs-CZ" sz="2000" dirty="0"/>
              <a:t>Snahy o rekonstrukci deduktivně platného systému právních principů na bázi racionalistického a přirozenoprávního paradigmatu</a:t>
            </a:r>
          </a:p>
          <a:p>
            <a:pPr lvl="1"/>
            <a:r>
              <a:rPr lang="cs-CZ" sz="2000" dirty="0"/>
              <a:t>Střet ideje kodifikace a cesta historickoprávní</a:t>
            </a:r>
          </a:p>
          <a:p>
            <a:pPr lvl="1"/>
            <a:r>
              <a:rPr lang="cs-CZ" sz="2000" dirty="0"/>
              <a:t>Výsledkem byly mohutné kodifikace konce 18. stol. a počátku 19. stol. (Prusko, Francie, Německo)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38738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Historické zdroje právních principů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Moderní </a:t>
            </a:r>
            <a:r>
              <a:rPr lang="cs-CZ" dirty="0" err="1"/>
              <a:t>konstitucionalistika</a:t>
            </a:r>
            <a:endParaRPr lang="cs-CZ" dirty="0"/>
          </a:p>
          <a:p>
            <a:pPr lvl="1"/>
            <a:r>
              <a:rPr lang="cs-CZ" dirty="0"/>
              <a:t>Ústavní principy</a:t>
            </a:r>
          </a:p>
          <a:p>
            <a:pPr lvl="1"/>
            <a:r>
              <a:rPr lang="cs-CZ" dirty="0"/>
              <a:t>Francouzská buržoazní revoluce (Deklarace práv člověka a občana – 1789, Prohlášení nezávislosti – USA)</a:t>
            </a:r>
          </a:p>
          <a:p>
            <a:pPr lvl="1"/>
            <a:r>
              <a:rPr lang="cs-CZ" dirty="0"/>
              <a:t>Doktrína </a:t>
            </a:r>
            <a:r>
              <a:rPr lang="cs-CZ" i="1" dirty="0" err="1"/>
              <a:t>Rechtsstaat</a:t>
            </a:r>
            <a:r>
              <a:rPr lang="cs-CZ" dirty="0"/>
              <a:t>, </a:t>
            </a:r>
            <a:r>
              <a:rPr lang="cs-CZ" i="1" dirty="0"/>
              <a:t>rule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law</a:t>
            </a:r>
            <a:endParaRPr lang="cs-CZ" i="1" dirty="0"/>
          </a:p>
          <a:p>
            <a:r>
              <a:rPr lang="cs-CZ" dirty="0"/>
              <a:t>Mezinárodní právo</a:t>
            </a:r>
          </a:p>
          <a:p>
            <a:pPr lvl="1"/>
            <a:r>
              <a:rPr lang="cs-CZ" dirty="0"/>
              <a:t>Mezinárodní soudní dvůr v Haagu</a:t>
            </a:r>
          </a:p>
          <a:p>
            <a:r>
              <a:rPr lang="cs-CZ" dirty="0"/>
              <a:t>Evropská unie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535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a funkce právních principů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Podpora </a:t>
            </a:r>
            <a:r>
              <a:rPr lang="cs-CZ" dirty="0" err="1"/>
              <a:t>intertemporality</a:t>
            </a:r>
            <a:r>
              <a:rPr lang="cs-CZ" dirty="0"/>
              <a:t> (kontinuity) právního řádu</a:t>
            </a:r>
          </a:p>
          <a:p>
            <a:r>
              <a:rPr lang="cs-CZ" dirty="0"/>
              <a:t>Korektiv a argumentační nástroj pro realizaci práva jako umění spravedlnosti</a:t>
            </a:r>
          </a:p>
          <a:p>
            <a:r>
              <a:rPr lang="cs-CZ" dirty="0"/>
              <a:t>Propojení různých právních řádů a systémů</a:t>
            </a:r>
          </a:p>
          <a:p>
            <a:r>
              <a:rPr lang="cs-CZ" dirty="0"/>
              <a:t>Přemostění přirozeného a pozitivního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304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Struktura práva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Terminologický problém s vymezením součástek (</a:t>
            </a:r>
            <a:r>
              <a:rPr lang="cs-CZ" altLang="cs-CZ" sz="2800" dirty="0" err="1"/>
              <a:t>Weyr</a:t>
            </a:r>
            <a:r>
              <a:rPr lang="cs-CZ" altLang="cs-CZ" sz="2800" dirty="0"/>
              <a:t>) systému práva</a:t>
            </a:r>
          </a:p>
          <a:p>
            <a:pPr lvl="1"/>
            <a:r>
              <a:rPr lang="cs-CZ" altLang="cs-CZ" sz="2400" dirty="0"/>
              <a:t>Normy </a:t>
            </a:r>
          </a:p>
          <a:p>
            <a:pPr lvl="2"/>
            <a:r>
              <a:rPr lang="cs-CZ" altLang="cs-CZ" sz="2000" dirty="0"/>
              <a:t>právní pravidla chování pro neurčitý počet případů téhož druhu </a:t>
            </a:r>
          </a:p>
          <a:p>
            <a:pPr lvl="1"/>
            <a:r>
              <a:rPr lang="cs-CZ" altLang="cs-CZ" sz="2400" dirty="0"/>
              <a:t>Zásady  (tzv. odvětvové zásady)</a:t>
            </a:r>
          </a:p>
          <a:p>
            <a:pPr lvl="2"/>
            <a:r>
              <a:rPr lang="cs-CZ" altLang="cs-CZ" sz="2000" dirty="0"/>
              <a:t>Společná normativní východiska pro regulaci souvisejících normových komplexů</a:t>
            </a:r>
          </a:p>
          <a:p>
            <a:pPr lvl="1"/>
            <a:r>
              <a:rPr lang="cs-CZ" altLang="cs-CZ" sz="2400" dirty="0"/>
              <a:t>Principy (obecné či všeobecné právní principy)</a:t>
            </a:r>
          </a:p>
          <a:p>
            <a:pPr lvl="2"/>
            <a:r>
              <a:rPr lang="cs-CZ" altLang="cs-CZ" sz="2000" dirty="0"/>
              <a:t>Abstraktní ideje vyjadřující jednotící myšlenkové momenty společné pro komplexy norem (instituty, odvětví, právní řád)</a:t>
            </a:r>
          </a:p>
          <a:p>
            <a:pPr lvl="1"/>
            <a:r>
              <a:rPr lang="cs-CZ" altLang="cs-CZ" sz="2400" dirty="0"/>
              <a:t>Řada možných mezi-stupňů</a:t>
            </a:r>
          </a:p>
          <a:p>
            <a:pPr lvl="2"/>
            <a:endParaRPr lang="cs-CZ" altLang="cs-CZ" dirty="0"/>
          </a:p>
          <a:p>
            <a:pPr lvl="2"/>
            <a:endParaRPr lang="cs-CZ" altLang="cs-CZ" dirty="0"/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6093707"/>
      </p:ext>
    </p:extLst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1370</Words>
  <Application>Microsoft Office PowerPoint</Application>
  <PresentationFormat>Předvádění na obrazovce (4:3)</PresentationFormat>
  <Paragraphs>172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Váhy</vt:lpstr>
      <vt:lpstr>Právní principy</vt:lpstr>
      <vt:lpstr>Pojem a kontext</vt:lpstr>
      <vt:lpstr>Právní principy - definice</vt:lpstr>
      <vt:lpstr>Charakteristika právních principů</vt:lpstr>
      <vt:lpstr>Historické zdroje právních principů</vt:lpstr>
      <vt:lpstr>Historické zdroje právních principů</vt:lpstr>
      <vt:lpstr>Historické zdroje právních principů</vt:lpstr>
      <vt:lpstr>Význam a funkce právních principů</vt:lpstr>
      <vt:lpstr>Struktura práva</vt:lpstr>
      <vt:lpstr>Doktrinální diskuse  ke struktuře práva (20.- 21. století)</vt:lpstr>
      <vt:lpstr>Doktrinální diskuse  ke struktuře práva (20.- 21. století)</vt:lpstr>
      <vt:lpstr>Doktrinální diskuse  ke struktuře práva (20.- 21. století)</vt:lpstr>
      <vt:lpstr>Doktrinální diskuse  ke struktuře práva (20.- 21. století)</vt:lpstr>
      <vt:lpstr>Doktrinální diskuse  ke struktuře práva (20.- 21. století)</vt:lpstr>
      <vt:lpstr>Doktrinální diskuse  ke struktuře práva (20.- 21. století)</vt:lpstr>
      <vt:lpstr>Doktrinální diskuse  ke struktuře práva (20.- 21. století)</vt:lpstr>
      <vt:lpstr>Norma x pravidlo x princip (R. Alexy)</vt:lpstr>
      <vt:lpstr>Princip x hodnota (R. Alexy)</vt:lpstr>
      <vt:lpstr>Problémy k zamyšlení</vt:lpstr>
      <vt:lpstr>Shrnutí a 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principy</dc:title>
  <dc:creator>Lukáš Hlouch</dc:creator>
  <cp:lastModifiedBy>hlouch lukáš</cp:lastModifiedBy>
  <cp:revision>31</cp:revision>
  <dcterms:created xsi:type="dcterms:W3CDTF">2018-03-24T21:10:23Z</dcterms:created>
  <dcterms:modified xsi:type="dcterms:W3CDTF">2019-03-24T23:45:33Z</dcterms:modified>
</cp:coreProperties>
</file>