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58" r:id="rId8"/>
    <p:sldId id="272" r:id="rId9"/>
    <p:sldId id="274" r:id="rId10"/>
    <p:sldId id="275" r:id="rId11"/>
    <p:sldId id="273" r:id="rId12"/>
    <p:sldId id="276" r:id="rId13"/>
    <p:sldId id="277" r:id="rId14"/>
    <p:sldId id="279" r:id="rId15"/>
    <p:sldId id="280" r:id="rId16"/>
    <p:sldId id="278" r:id="rId17"/>
    <p:sldId id="281" r:id="rId18"/>
    <p:sldId id="282" r:id="rId19"/>
    <p:sldId id="283" r:id="rId20"/>
    <p:sldId id="284" r:id="rId21"/>
    <p:sldId id="285" r:id="rId22"/>
    <p:sldId id="287" r:id="rId23"/>
    <p:sldId id="286" r:id="rId24"/>
    <p:sldId id="288" r:id="rId25"/>
    <p:sldId id="289" r:id="rId26"/>
    <p:sldId id="29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79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51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122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7928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38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104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19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462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31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35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8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01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88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03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06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07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39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ACD675-5B33-4520-9688-6B1DF5E49E61}" type="datetimeFigureOut">
              <a:rPr lang="cs-CZ" smtClean="0"/>
              <a:t>8.4.2019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C62CC-A7A3-4F90-8E7F-42D23D9658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9450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71AED-F9E2-4BD0-8F55-9F916639B9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Exekuční titul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550FD6-F27A-4DE6-9F7A-944E7B3969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 Lavický</a:t>
            </a:r>
          </a:p>
        </p:txBody>
      </p:sp>
    </p:spTree>
    <p:extLst>
      <p:ext uri="{BB962C8B-B14F-4D97-AF65-F5344CB8AC3E}">
        <p14:creationId xmlns:p14="http://schemas.microsoft.com/office/powerpoint/2010/main" val="7853223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FE01F-E6BD-4206-8EBC-171BD4897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civilní exekuční tituly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82E981-01BC-43B1-9974-C20D830A7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Usnesení</a:t>
            </a:r>
            <a:r>
              <a:rPr lang="cs-CZ" dirty="0"/>
              <a:t> ukládající </a:t>
            </a:r>
            <a:r>
              <a:rPr lang="cs-CZ" b="1" dirty="0"/>
              <a:t>povinnost k plnění</a:t>
            </a:r>
          </a:p>
          <a:p>
            <a:pPr lvl="1"/>
            <a:r>
              <a:rPr lang="cs-CZ" dirty="0"/>
              <a:t>např. usnesení o předběžném opatření (§ 76 OSŘ), o žalobě z rušené držby (§ 180/1 OSŘ)</a:t>
            </a:r>
          </a:p>
          <a:p>
            <a:pPr lvl="1"/>
            <a:r>
              <a:rPr lang="cs-CZ" dirty="0"/>
              <a:t>někdy je předepsán zvláštní způsob realizace nebo jiný následek, např. </a:t>
            </a:r>
          </a:p>
          <a:p>
            <a:pPr lvl="2"/>
            <a:r>
              <a:rPr lang="cs-CZ" dirty="0"/>
              <a:t>účast u výslechu nebo znalce se zajišťuje předvedením, a ne exekucí (§ 52 OSŘ)</a:t>
            </a:r>
          </a:p>
          <a:p>
            <a:pPr lvl="2"/>
            <a:r>
              <a:rPr lang="cs-CZ" dirty="0"/>
              <a:t>Nezaplacení zálohy na náklady řízení má za následek neprovedení důkazu )§ 141/1 OSŘ)</a:t>
            </a:r>
          </a:p>
          <a:p>
            <a:r>
              <a:rPr lang="cs-CZ" b="1" dirty="0"/>
              <a:t>Platební rozkazy </a:t>
            </a:r>
            <a:r>
              <a:rPr lang="cs-CZ" dirty="0"/>
              <a:t>(včetně směnečných a šekových, elektronických a evropských)</a:t>
            </a:r>
          </a:p>
          <a:p>
            <a:r>
              <a:rPr lang="cs-CZ" dirty="0"/>
              <a:t>Soudem schválený </a:t>
            </a:r>
            <a:r>
              <a:rPr lang="cs-CZ" b="1" dirty="0"/>
              <a:t>smír </a:t>
            </a:r>
            <a:r>
              <a:rPr lang="cs-CZ" dirty="0"/>
              <a:t>(prétorský i soudní)</a:t>
            </a:r>
          </a:p>
        </p:txBody>
      </p:sp>
    </p:spTree>
    <p:extLst>
      <p:ext uri="{BB962C8B-B14F-4D97-AF65-F5344CB8AC3E}">
        <p14:creationId xmlns:p14="http://schemas.microsoft.com/office/powerpoint/2010/main" val="30961766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ACDEB-25FF-4AC9-A422-12376085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exekuční tituly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05C9E1-345C-49FC-9DEF-6F763D4387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97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C1A9E-F3FF-44BE-BBDD-2642EDD09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tituly z jiných druhů soudnictví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2F12E5-E4D9-4B36-9128-B46B34E93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Vykonatelná rozhodnutí soudů a jiných orgánů činných v </a:t>
            </a:r>
            <a:r>
              <a:rPr lang="cs-CZ" b="1" dirty="0"/>
              <a:t>trestním řízení</a:t>
            </a:r>
            <a:r>
              <a:rPr lang="cs-CZ" dirty="0"/>
              <a:t>, pokud přiznávají právo nebo postihují majetek</a:t>
            </a:r>
          </a:p>
          <a:p>
            <a:pPr lvl="1"/>
            <a:r>
              <a:rPr lang="cs-CZ" dirty="0"/>
              <a:t>např. rozhodnutí o povinnosti k náhradě škody, nemajetkové újmy nebo o vydání bezdůvodného obohacení [§ 121 písm. a) TŘ]</a:t>
            </a:r>
          </a:p>
          <a:p>
            <a:pPr lvl="1"/>
            <a:r>
              <a:rPr lang="cs-CZ" dirty="0"/>
              <a:t>Rozhodnutí o povinnosti k náhradě nákladů trestního řízení a k náhradě nákladů poškozeného (§ 152 a násl. TŘ]</a:t>
            </a:r>
          </a:p>
          <a:p>
            <a:r>
              <a:rPr lang="cs-CZ" dirty="0"/>
              <a:t>Vykonatelná rozhodnutí soudů ve </a:t>
            </a:r>
            <a:r>
              <a:rPr lang="cs-CZ" b="1" dirty="0"/>
              <a:t>správním soudnictví</a:t>
            </a:r>
            <a:endParaRPr lang="cs-CZ" dirty="0"/>
          </a:p>
          <a:p>
            <a:pPr lvl="1"/>
            <a:r>
              <a:rPr lang="cs-CZ" dirty="0"/>
              <a:t> např. rozsudek ukládající žalovanému správnímu orgánu povinnost vydat rozhodnutí (§ 81/2 SŘS)</a:t>
            </a:r>
          </a:p>
          <a:p>
            <a:pPr lvl="1"/>
            <a:r>
              <a:rPr lang="cs-CZ" dirty="0"/>
              <a:t>peněžité plnění se nikdy neukládá výrokem ve věci; pouze náklady řízení a pořádková pokuta </a:t>
            </a:r>
          </a:p>
        </p:txBody>
      </p:sp>
    </p:spTree>
    <p:extLst>
      <p:ext uri="{BB962C8B-B14F-4D97-AF65-F5344CB8AC3E}">
        <p14:creationId xmlns:p14="http://schemas.microsoft.com/office/powerpoint/2010/main" val="644481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5A1B5-D327-4588-BFE6-77074357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Notářské zápisy se svolením k vykonatelnosti I.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D46FAF-E130-4A0E-9DC6-DE825AF87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63144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§ 71a/1 NŘ</a:t>
            </a:r>
          </a:p>
          <a:p>
            <a:pPr lvl="1"/>
            <a:r>
              <a:rPr lang="cs-CZ" dirty="0"/>
              <a:t>strany uzavírají dosud neexistující smlouvu o peněžitém plnění (např. o úvěru)</a:t>
            </a:r>
          </a:p>
          <a:p>
            <a:pPr lvl="1"/>
            <a:r>
              <a:rPr lang="cs-CZ" dirty="0"/>
              <a:t>smlouva má formu notářského zápisu, v němž dlužník svolí k exekuci, nesplní-li řádně a včas</a:t>
            </a:r>
          </a:p>
          <a:p>
            <a:r>
              <a:rPr lang="cs-CZ" b="1" dirty="0"/>
              <a:t>§ 71a/2 NŘ</a:t>
            </a:r>
          </a:p>
          <a:p>
            <a:pPr lvl="1"/>
            <a:r>
              <a:rPr lang="cs-CZ" dirty="0"/>
              <a:t>peněžitý dluh již existuje na základě jiného právního důvodu</a:t>
            </a:r>
          </a:p>
          <a:p>
            <a:pPr lvl="1"/>
            <a:r>
              <a:rPr lang="cs-CZ" dirty="0"/>
              <a:t>dlužník ve formě notářského zápisu tento dluh uzná a svolí k vykonatelnosti pro případ, že nebude řádně a včas splněn</a:t>
            </a:r>
          </a:p>
          <a:p>
            <a:r>
              <a:rPr lang="cs-CZ" b="1" dirty="0"/>
              <a:t>§ 71b NŘ</a:t>
            </a:r>
          </a:p>
          <a:p>
            <a:pPr lvl="1"/>
            <a:r>
              <a:rPr lang="cs-CZ" dirty="0"/>
              <a:t>dluh (i nepeněžitý) již existuje na základě jiného právního důvodu</a:t>
            </a:r>
          </a:p>
          <a:p>
            <a:pPr lvl="1"/>
            <a:r>
              <a:rPr lang="cs-CZ" dirty="0"/>
              <a:t>v notářském zápisu se strany dohodnou, do jaké doby bude dluh splněn, a je připojeno dlužníka svolení k vykonatelnosti </a:t>
            </a:r>
          </a:p>
        </p:txBody>
      </p:sp>
    </p:spTree>
    <p:extLst>
      <p:ext uri="{BB962C8B-B14F-4D97-AF65-F5344CB8AC3E}">
        <p14:creationId xmlns:p14="http://schemas.microsoft.com/office/powerpoint/2010/main" val="2357806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55E57-3168-426A-A328-868A1D834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Notářské zápisy se svolením k vykonatelnosti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8216C6-7349-414B-A513-9CEDEB9E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notářského zápisu se svolením k vykonatelnosti lze vést exekuci přímo, </a:t>
            </a:r>
            <a:r>
              <a:rPr lang="cs-CZ" b="1" dirty="0"/>
              <a:t>bez předchozího nalézacího řízení</a:t>
            </a:r>
            <a:endParaRPr lang="cs-CZ" dirty="0"/>
          </a:p>
          <a:p>
            <a:r>
              <a:rPr lang="cs-CZ" dirty="0"/>
              <a:t>Notářský zápis nemá povahu rozhodnutí, a proto nemá ani účinky právní moci</a:t>
            </a:r>
          </a:p>
          <a:p>
            <a:pPr lvl="1"/>
            <a:r>
              <a:rPr lang="cs-CZ" dirty="0"/>
              <a:t>nebrání projednání věci v nalézacím řízení</a:t>
            </a:r>
          </a:p>
          <a:p>
            <a:pPr lvl="1"/>
            <a:r>
              <a:rPr lang="cs-CZ" dirty="0"/>
              <a:t>důvodem pro zastavení exekuce podle § 268/1 písm. h) OSŘ je to, že oprávněný nemá na vymáhané plnění podle hmotného práva nárok</a:t>
            </a:r>
          </a:p>
        </p:txBody>
      </p:sp>
    </p:spTree>
    <p:extLst>
      <p:ext uri="{BB962C8B-B14F-4D97-AF65-F5344CB8AC3E}">
        <p14:creationId xmlns:p14="http://schemas.microsoft.com/office/powerpoint/2010/main" val="2159194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C9422-35EA-44A6-92B7-D8FD654D0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Vykonatelná rozhodnutí a jiné exekuční tituly orgánů veřejné moci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324A6E-DE64-4888-9E78-9A50B69C2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Příklady:</a:t>
            </a:r>
          </a:p>
          <a:p>
            <a:pPr lvl="1"/>
            <a:r>
              <a:rPr lang="cs-CZ" dirty="0"/>
              <a:t>platební výměr nebo zajišťovací příkaz správce daně</a:t>
            </a:r>
          </a:p>
          <a:p>
            <a:pPr lvl="1"/>
            <a:r>
              <a:rPr lang="cs-CZ" dirty="0"/>
              <a:t>rozhodnutí správního orgánu o uložení pokuty za přestupek</a:t>
            </a:r>
          </a:p>
          <a:p>
            <a:pPr lvl="1"/>
            <a:r>
              <a:rPr lang="cs-CZ" dirty="0"/>
              <a:t>platební výměr zdravotní pojišťovny</a:t>
            </a:r>
          </a:p>
          <a:p>
            <a:pPr lvl="1"/>
            <a:r>
              <a:rPr lang="cs-CZ" dirty="0"/>
              <a:t>rozhodnutí ČTÚ v účastnickém sporu</a:t>
            </a:r>
          </a:p>
          <a:p>
            <a:r>
              <a:rPr lang="cs-CZ" dirty="0"/>
              <a:t>Pokud je lze vykonat v </a:t>
            </a:r>
            <a:r>
              <a:rPr lang="cs-CZ" b="1" dirty="0"/>
              <a:t>daňové nebo správní exekuci</a:t>
            </a:r>
          </a:p>
          <a:p>
            <a:pPr lvl="1"/>
            <a:r>
              <a:rPr lang="cs-CZ" b="1" dirty="0"/>
              <a:t>nemohou být realizována výkonem rozhodnutí dle OSŘ</a:t>
            </a:r>
          </a:p>
          <a:p>
            <a:pPr lvl="1"/>
            <a:r>
              <a:rPr lang="cs-CZ" dirty="0"/>
              <a:t>exekuce dle EŘ je možná </a:t>
            </a:r>
          </a:p>
        </p:txBody>
      </p:sp>
    </p:spTree>
    <p:extLst>
      <p:ext uri="{BB962C8B-B14F-4D97-AF65-F5344CB8AC3E}">
        <p14:creationId xmlns:p14="http://schemas.microsoft.com/office/powerpoint/2010/main" val="4062928502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BAEF8-C4CE-4CB8-BDAE-38A5D3CE8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exekuční tituly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2120C5-B09E-4969-820B-467FACF16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CD433"/>
              </a:buClr>
            </a:pPr>
            <a:r>
              <a:rPr lang="cs-CZ" b="1" dirty="0">
                <a:solidFill>
                  <a:prstClr val="white"/>
                </a:solidFill>
              </a:rPr>
              <a:t>Rozhodčí nález</a:t>
            </a:r>
          </a:p>
          <a:p>
            <a:pPr lvl="1">
              <a:buClr>
                <a:srgbClr val="ACD433"/>
              </a:buClr>
            </a:pPr>
            <a:r>
              <a:rPr lang="cs-CZ" dirty="0">
                <a:solidFill>
                  <a:prstClr val="white"/>
                </a:solidFill>
              </a:rPr>
              <a:t>je-li rozhodčí doložka neplatná, není rozhodčí nález na základě ní vydaný exekučním titulem, a to pro nedostatek pravomoci rozhodce (31 </a:t>
            </a:r>
            <a:r>
              <a:rPr lang="cs-CZ" dirty="0" err="1">
                <a:solidFill>
                  <a:prstClr val="white"/>
                </a:solidFill>
              </a:rPr>
              <a:t>Cdo</a:t>
            </a:r>
            <a:r>
              <a:rPr lang="cs-CZ" dirty="0">
                <a:solidFill>
                  <a:prstClr val="white"/>
                </a:solidFill>
              </a:rPr>
              <a:t> 958/2012)</a:t>
            </a:r>
          </a:p>
          <a:p>
            <a:pPr lvl="1">
              <a:buClr>
                <a:srgbClr val="ACD433"/>
              </a:buClr>
            </a:pPr>
            <a:r>
              <a:rPr lang="cs-CZ" dirty="0">
                <a:solidFill>
                  <a:prstClr val="white"/>
                </a:solidFill>
              </a:rPr>
              <a:t>ve spotřebitelských věcech se připouštělo při rozhodování o zastavení exekuce zkoumání, zda rozhodčí smlouva neobsahuje nepřiměřená ujednání (na základě rozsudku ESD ve věci </a:t>
            </a:r>
            <a:r>
              <a:rPr lang="cs-CZ" i="1" dirty="0" err="1">
                <a:solidFill>
                  <a:prstClr val="white"/>
                </a:solidFill>
              </a:rPr>
              <a:t>Asturcom</a:t>
            </a:r>
            <a:r>
              <a:rPr lang="cs-CZ" dirty="0">
                <a:solidFill>
                  <a:prstClr val="white"/>
                </a:solidFill>
              </a:rPr>
              <a:t>) </a:t>
            </a:r>
          </a:p>
          <a:p>
            <a:r>
              <a:rPr lang="cs-CZ" dirty="0"/>
              <a:t>Rozhodnutí orgánů Evropských společenství</a:t>
            </a:r>
          </a:p>
          <a:p>
            <a:r>
              <a:rPr lang="cs-CZ" dirty="0"/>
              <a:t>Upravený seznam pohledávek (§ 312/4 IZ)</a:t>
            </a:r>
          </a:p>
          <a:p>
            <a:r>
              <a:rPr lang="cs-CZ" dirty="0"/>
              <a:t>Cizozemské exekuční tituly</a:t>
            </a:r>
          </a:p>
        </p:txBody>
      </p:sp>
    </p:spTree>
    <p:extLst>
      <p:ext uri="{BB962C8B-B14F-4D97-AF65-F5344CB8AC3E}">
        <p14:creationId xmlns:p14="http://schemas.microsoft.com/office/powerpoint/2010/main" val="3334620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15AD0A0-9AB3-4329-AD0B-448A6E0FD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Vykonatelnost a doložka vykonatelnosti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187F26E-ED8C-4A28-BD91-32FE91D0CC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2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E9E9B-CB18-4780-BA96-DC21CA821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vykonatelnost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7BF13A-3238-4B0A-B99A-0FF52F000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OSŘ zná </a:t>
            </a:r>
            <a:r>
              <a:rPr lang="cs-CZ" b="1" dirty="0"/>
              <a:t>vykonatelnost ve dvojím smyslu</a:t>
            </a:r>
          </a:p>
          <a:p>
            <a:pPr lvl="1"/>
            <a:r>
              <a:rPr lang="cs-CZ" b="1" dirty="0"/>
              <a:t>širším</a:t>
            </a:r>
            <a:r>
              <a:rPr lang="cs-CZ" dirty="0"/>
              <a:t> (§ 161/2, § 171/2 OSŘ) – realizovatelnost právního následku stanoveného v rozsudku (usnesení) statusovém, určovacím, </a:t>
            </a:r>
            <a:r>
              <a:rPr lang="cs-CZ" dirty="0" err="1"/>
              <a:t>pravotvorném</a:t>
            </a:r>
            <a:r>
              <a:rPr lang="cs-CZ" dirty="0"/>
              <a:t> a zamítavém</a:t>
            </a:r>
          </a:p>
          <a:p>
            <a:pPr lvl="1"/>
            <a:r>
              <a:rPr lang="cs-CZ" b="1" dirty="0"/>
              <a:t>užším</a:t>
            </a:r>
            <a:r>
              <a:rPr lang="cs-CZ" dirty="0"/>
              <a:t> – možnost nucené realizace rozhodnutí cestou exekuce; týká se rozhodnutí na plnění</a:t>
            </a:r>
          </a:p>
          <a:p>
            <a:r>
              <a:rPr lang="cs-CZ" dirty="0"/>
              <a:t>Formální vykonatelnosti nabývají nejen rozhodnutí, ale také jiné exekuční tituly (např. notářské zápisy)</a:t>
            </a:r>
          </a:p>
        </p:txBody>
      </p:sp>
    </p:spTree>
    <p:extLst>
      <p:ext uri="{BB962C8B-B14F-4D97-AF65-F5344CB8AC3E}">
        <p14:creationId xmlns:p14="http://schemas.microsoft.com/office/powerpoint/2010/main" val="3489116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32B40-CFC4-4A9C-84DF-ABEA444F0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vykonatelnosti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CDABE8-5F1C-4F46-A44E-E8116538C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Rozsudky</a:t>
            </a:r>
          </a:p>
          <a:p>
            <a:pPr lvl="1"/>
            <a:r>
              <a:rPr lang="cs-CZ" dirty="0"/>
              <a:t>uplynutím lhůty k plnění (§ 161/1 OSŘ)</a:t>
            </a:r>
          </a:p>
          <a:p>
            <a:pPr lvl="1"/>
            <a:r>
              <a:rPr lang="cs-CZ" dirty="0"/>
              <a:t>standardně 3 dny, u vyklizení bytu 15 dnů </a:t>
            </a:r>
            <a:r>
              <a:rPr lang="cs-CZ" b="1" dirty="0"/>
              <a:t>od právní moci</a:t>
            </a:r>
            <a:r>
              <a:rPr lang="cs-CZ" dirty="0"/>
              <a:t> rozsudku</a:t>
            </a:r>
          </a:p>
          <a:p>
            <a:pPr lvl="1"/>
            <a:r>
              <a:rPr lang="cs-CZ" dirty="0"/>
              <a:t>právní moci nabude rozsudek, je-li řádně doručen a nelze-li jej již napadnout odvoláním </a:t>
            </a:r>
          </a:p>
          <a:p>
            <a:r>
              <a:rPr lang="cs-CZ" b="1" dirty="0"/>
              <a:t>Předběžně vykonatelné rozsudky </a:t>
            </a:r>
            <a:r>
              <a:rPr lang="cs-CZ" dirty="0"/>
              <a:t>(§ 162 OSŘ)</a:t>
            </a:r>
            <a:endParaRPr lang="cs-CZ" b="1" dirty="0"/>
          </a:p>
          <a:p>
            <a:pPr lvl="1"/>
            <a:r>
              <a:rPr lang="cs-CZ" dirty="0"/>
              <a:t>lhůta k plnění neběží od právní moci, ale od jejich </a:t>
            </a:r>
            <a:r>
              <a:rPr lang="cs-CZ" b="1" dirty="0"/>
              <a:t>doručení </a:t>
            </a:r>
            <a:r>
              <a:rPr lang="cs-CZ" dirty="0"/>
              <a:t>(§ 160/4 OSŘ)</a:t>
            </a:r>
            <a:endParaRPr lang="cs-CZ" b="1" dirty="0"/>
          </a:p>
          <a:p>
            <a:pPr lvl="1"/>
            <a:r>
              <a:rPr lang="cs-CZ" dirty="0"/>
              <a:t>důsledek: podání </a:t>
            </a:r>
            <a:r>
              <a:rPr lang="cs-CZ" b="1" dirty="0"/>
              <a:t>odvolání odkládá právní moc, ne</a:t>
            </a:r>
            <a:r>
              <a:rPr lang="cs-CZ" dirty="0"/>
              <a:t> </a:t>
            </a:r>
            <a:r>
              <a:rPr lang="cs-CZ" b="1" dirty="0"/>
              <a:t>vykonatelnost</a:t>
            </a:r>
          </a:p>
          <a:p>
            <a:r>
              <a:rPr lang="cs-CZ" b="1" dirty="0"/>
              <a:t>Usnesení</a:t>
            </a:r>
          </a:p>
          <a:p>
            <a:pPr lvl="1"/>
            <a:r>
              <a:rPr lang="cs-CZ" dirty="0"/>
              <a:t>lhůta k plnění běží od jejich doručení (§ 171/1 OSŘ)</a:t>
            </a:r>
          </a:p>
        </p:txBody>
      </p:sp>
    </p:spTree>
    <p:extLst>
      <p:ext uri="{BB962C8B-B14F-4D97-AF65-F5344CB8AC3E}">
        <p14:creationId xmlns:p14="http://schemas.microsoft.com/office/powerpoint/2010/main" val="4139817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9DB90-CF60-42CD-B600-2FD457F5D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výkladu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1FA12-C1AC-4FAC-8E74-EBC77FFAE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Základní pojmy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Pojem a význam exekučního titulu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Exekuční tituly pocházející z civilního procesu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Ostatní exekuční tituly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Vykonatelnost a doložka vykonatelnosti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Změna v osobě oprávněného nebo povinného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Exekuce k vydobytí plnění vázaného na podmínku nebo vzájemnou povinnost</a:t>
            </a:r>
          </a:p>
        </p:txBody>
      </p:sp>
    </p:spTree>
    <p:extLst>
      <p:ext uri="{BB962C8B-B14F-4D97-AF65-F5344CB8AC3E}">
        <p14:creationId xmlns:p14="http://schemas.microsoft.com/office/powerpoint/2010/main" val="42474928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58DC8-6846-44A2-A26B-EF396F6A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Doložka vykonatelnosti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A65C07-B34F-48E2-B636-EA1812AF0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návrhu na nařízení exekuce je zapotřebí připojit exekuční titul opatřený doložkou vykonatelnosti</a:t>
            </a:r>
          </a:p>
          <a:p>
            <a:r>
              <a:rPr lang="cs-CZ" dirty="0"/>
              <a:t>U </a:t>
            </a:r>
            <a:r>
              <a:rPr lang="cs-CZ" b="1" dirty="0"/>
              <a:t>civilních exekučních titulů</a:t>
            </a:r>
          </a:p>
          <a:p>
            <a:pPr lvl="1"/>
            <a:r>
              <a:rPr lang="cs-CZ" dirty="0"/>
              <a:t>doložku vykonatelnosti vyznačí nalézací soud I. stupně</a:t>
            </a:r>
          </a:p>
          <a:p>
            <a:pPr lvl="1"/>
            <a:r>
              <a:rPr lang="cs-CZ" dirty="0"/>
              <a:t>stejnopis není nutno připojit, pokud se návrh na nařízení výkonu rozhodnutí podává u nalézacího soudu I. stupně</a:t>
            </a:r>
          </a:p>
          <a:p>
            <a:r>
              <a:rPr lang="cs-CZ" b="1" dirty="0"/>
              <a:t>Rozhodnutí orgánů ES </a:t>
            </a:r>
            <a:r>
              <a:rPr lang="cs-CZ" dirty="0"/>
              <a:t>opatří doložkou vykonatelnosti </a:t>
            </a:r>
            <a:r>
              <a:rPr lang="cs-CZ" dirty="0" err="1"/>
              <a:t>MSp</a:t>
            </a:r>
            <a:endParaRPr lang="cs-CZ" dirty="0"/>
          </a:p>
          <a:p>
            <a:r>
              <a:rPr lang="cs-CZ" b="1" dirty="0"/>
              <a:t>Exekuční tituly ostatních orgánů</a:t>
            </a:r>
          </a:p>
          <a:p>
            <a:pPr lvl="1"/>
            <a:r>
              <a:rPr lang="cs-CZ" dirty="0"/>
              <a:t>opatří doložkou vykonatelnosti ten, kdo je vydal či schválil</a:t>
            </a:r>
          </a:p>
          <a:p>
            <a:pPr lvl="1"/>
            <a:r>
              <a:rPr lang="cs-CZ" dirty="0"/>
              <a:t>soud je vždy oprávněn přezkoumat správnost doložky vykonatelnosti</a:t>
            </a:r>
          </a:p>
        </p:txBody>
      </p:sp>
    </p:spTree>
    <p:extLst>
      <p:ext uri="{BB962C8B-B14F-4D97-AF65-F5344CB8AC3E}">
        <p14:creationId xmlns:p14="http://schemas.microsoft.com/office/powerpoint/2010/main" val="370823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EA0D7-9214-4F0E-8876-BE212843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vykonatelnost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B6E7C-CDBB-4BC9-8F47-28C7A08D9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Exekuční titul musí obsahovat </a:t>
            </a:r>
            <a:r>
              <a:rPr lang="cs-CZ" dirty="0"/>
              <a:t>(§ 261a OSŘ)</a:t>
            </a:r>
          </a:p>
          <a:p>
            <a:pPr lvl="1"/>
            <a:r>
              <a:rPr lang="cs-CZ" dirty="0"/>
              <a:t>označení </a:t>
            </a:r>
            <a:r>
              <a:rPr lang="cs-CZ" b="1" dirty="0"/>
              <a:t>oprávněného a povinného</a:t>
            </a:r>
          </a:p>
          <a:p>
            <a:pPr lvl="1"/>
            <a:r>
              <a:rPr lang="cs-CZ" dirty="0"/>
              <a:t>vymezení </a:t>
            </a:r>
            <a:r>
              <a:rPr lang="cs-CZ" b="1" dirty="0"/>
              <a:t>rozsahu a obsahu </a:t>
            </a:r>
            <a:r>
              <a:rPr lang="cs-CZ" dirty="0"/>
              <a:t>vymáhaného plnění</a:t>
            </a:r>
          </a:p>
          <a:p>
            <a:pPr lvl="1"/>
            <a:r>
              <a:rPr lang="cs-CZ" b="1" dirty="0"/>
              <a:t>lhůtu</a:t>
            </a:r>
            <a:r>
              <a:rPr lang="cs-CZ" dirty="0"/>
              <a:t> k plnění</a:t>
            </a:r>
          </a:p>
          <a:p>
            <a:r>
              <a:rPr lang="cs-CZ" dirty="0"/>
              <a:t>Záchranná podpůrná pravidla pro případ</a:t>
            </a:r>
          </a:p>
          <a:p>
            <a:pPr lvl="1"/>
            <a:r>
              <a:rPr lang="cs-CZ" dirty="0"/>
              <a:t>absence lhůty k plnění (§ 261a/2 OSŘ, § 40/2 EŘ)</a:t>
            </a:r>
          </a:p>
          <a:p>
            <a:pPr lvl="1"/>
            <a:r>
              <a:rPr lang="cs-CZ" dirty="0"/>
              <a:t>absence určení povahy společného závazku s dělitelným plněním (§ 261a/3 OSŘ, § 40/3 EŘ)</a:t>
            </a:r>
          </a:p>
          <a:p>
            <a:r>
              <a:rPr lang="cs-CZ" dirty="0"/>
              <a:t>Žaloba pro </a:t>
            </a:r>
            <a:r>
              <a:rPr lang="cs-CZ" b="1" dirty="0"/>
              <a:t>zmatečnost</a:t>
            </a:r>
            <a:r>
              <a:rPr lang="cs-CZ" dirty="0"/>
              <a:t> dle § 229 odst. 2 písm. c) OSŘ</a:t>
            </a:r>
          </a:p>
        </p:txBody>
      </p:sp>
    </p:spTree>
    <p:extLst>
      <p:ext uri="{BB962C8B-B14F-4D97-AF65-F5344CB8AC3E}">
        <p14:creationId xmlns:p14="http://schemas.microsoft.com/office/powerpoint/2010/main" val="2986420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A8B94-0D65-4FBE-B2C6-7C3D7FDF6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v osobě oprávněného nebo povinného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A0C7E9-65F0-4BE7-A19B-453CBC13CA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02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6F577-473B-4AFC-B080-CDAC4378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legitimace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B43F65-0DFE-4110-94F3-A6506750D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nalézacím řízení se věcná legitimace odvíjí od hmotného práva</a:t>
            </a:r>
          </a:p>
          <a:p>
            <a:r>
              <a:rPr lang="cs-CZ" dirty="0"/>
              <a:t>To v exekučním řízení není možné, neboť nespočívá na hmotném právu, ale na exekučním titulu</a:t>
            </a:r>
          </a:p>
          <a:p>
            <a:r>
              <a:rPr lang="cs-CZ" b="1" dirty="0"/>
              <a:t>Věcná legitimace je proto v exekučním řízení dána exekučním titulem</a:t>
            </a:r>
            <a:r>
              <a:rPr lang="cs-CZ" dirty="0"/>
              <a:t>; věcná legitimace není dána, pokud</a:t>
            </a:r>
            <a:endParaRPr lang="cs-CZ" b="1" dirty="0"/>
          </a:p>
          <a:p>
            <a:pPr lvl="1"/>
            <a:r>
              <a:rPr lang="cs-CZ" dirty="0"/>
              <a:t>exekuci navrhuje někdo, kdo není v exekučním titulu označen jako oprávněný</a:t>
            </a:r>
          </a:p>
          <a:p>
            <a:pPr lvl="1"/>
            <a:r>
              <a:rPr lang="cs-CZ" dirty="0"/>
              <a:t>návrh směřuje proti někomu, kdo není v exekučním titulu označen jako povinný</a:t>
            </a:r>
          </a:p>
          <a:p>
            <a:r>
              <a:rPr lang="cs-CZ" dirty="0"/>
              <a:t>Výjimka: </a:t>
            </a:r>
            <a:r>
              <a:rPr lang="cs-CZ" b="1" dirty="0"/>
              <a:t>právní nástupnictví</a:t>
            </a:r>
            <a:r>
              <a:rPr lang="cs-CZ" dirty="0"/>
              <a:t> po vzniku exekučního titulu</a:t>
            </a:r>
          </a:p>
        </p:txBody>
      </p:sp>
    </p:spTree>
    <p:extLst>
      <p:ext uri="{BB962C8B-B14F-4D97-AF65-F5344CB8AC3E}">
        <p14:creationId xmlns:p14="http://schemas.microsoft.com/office/powerpoint/2010/main" val="1335733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B058D-4C2A-43B9-88EE-C73B089E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oprávněného či povinného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48759D-B120-4390-B00D-027671401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7798"/>
            <a:ext cx="8946541" cy="457060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Proti někomu jinému nebo ve prospěch někoho jiného, než kdo je uveden v exekučním titulu, je možno vést exekuci (§ 256 OSŘ, § 36/3,4 EŘ)</a:t>
            </a:r>
          </a:p>
          <a:p>
            <a:pPr lvl="1"/>
            <a:r>
              <a:rPr lang="cs-CZ" b="1" dirty="0"/>
              <a:t>přešlo-li na něj právo či povinnost z exekučního titulu</a:t>
            </a:r>
            <a:r>
              <a:rPr lang="cs-CZ" dirty="0"/>
              <a:t>, a to po jeho vzniku</a:t>
            </a:r>
          </a:p>
          <a:p>
            <a:pPr lvl="1"/>
            <a:r>
              <a:rPr lang="cs-CZ" dirty="0"/>
              <a:t>tato skutečnost</a:t>
            </a:r>
          </a:p>
          <a:p>
            <a:pPr lvl="2"/>
            <a:r>
              <a:rPr lang="cs-CZ" b="1" dirty="0"/>
              <a:t>vyplývá přímo z právního předpisu </a:t>
            </a:r>
            <a:r>
              <a:rPr lang="cs-CZ" dirty="0"/>
              <a:t>(např. podle § 33/1 z. o pojistné smlouvě přechází výplatou plnění z pojištění právo na náhradu škody z poškozeného na pojistitele), nebo</a:t>
            </a:r>
          </a:p>
          <a:p>
            <a:pPr lvl="2"/>
            <a:r>
              <a:rPr lang="cs-CZ" b="1" dirty="0"/>
              <a:t>je prokázána listinou </a:t>
            </a:r>
            <a:r>
              <a:rPr lang="cs-CZ" dirty="0"/>
              <a:t>vydanou nebo ověřenou státním orgánem nebo notářem; judikatura se spokojuje se soukromou listinou s úředně ověřenými podpisy (např. dohoda o postoupení pohledávky, na níž podpisy ověřil notář)</a:t>
            </a:r>
          </a:p>
          <a:p>
            <a:r>
              <a:rPr lang="cs-CZ" dirty="0"/>
              <a:t>V případě nedostatku součinnosti nutné k vyhotovení listiny lze žalovat na určení, že došlo k přechodu či převodu práva z exekučního titulu  </a:t>
            </a:r>
          </a:p>
        </p:txBody>
      </p:sp>
    </p:spTree>
    <p:extLst>
      <p:ext uri="{BB962C8B-B14F-4D97-AF65-F5344CB8AC3E}">
        <p14:creationId xmlns:p14="http://schemas.microsoft.com/office/powerpoint/2010/main" val="4190597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2AA04-A238-4F14-8498-8C45E5626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Exekuce k vydobytí plnění vázaného na podmínku nebo vzájemnou povinnost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75EFFD-0F1A-4429-8561-82C4EC0A8E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646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AAE70-B146-444E-B36B-2A2730DC4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Odkládací podmínka, doložka času, vzájemná povinnost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F10E4-6454-4D21-B46E-2D57EA417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formalizace předpokladů exekuce se projevuje také v případech, kdy je plnění povinného vázáno na</a:t>
            </a:r>
          </a:p>
          <a:p>
            <a:pPr lvl="1"/>
            <a:r>
              <a:rPr lang="cs-CZ" dirty="0"/>
              <a:t>odkládací podmínku (doložení času)</a:t>
            </a:r>
          </a:p>
          <a:p>
            <a:pPr lvl="1"/>
            <a:r>
              <a:rPr lang="cs-CZ" dirty="0"/>
              <a:t>splnění vzájemné povinnosti oprávněným</a:t>
            </a:r>
          </a:p>
          <a:p>
            <a:r>
              <a:rPr lang="cs-CZ" dirty="0"/>
              <a:t>Oprávněný musí prokázat</a:t>
            </a:r>
          </a:p>
          <a:p>
            <a:pPr lvl="1"/>
            <a:r>
              <a:rPr lang="cs-CZ" dirty="0"/>
              <a:t>splnění podmínky (uplynutí času) či vzájemné povinnosti</a:t>
            </a:r>
          </a:p>
          <a:p>
            <a:pPr lvl="1"/>
            <a:r>
              <a:rPr lang="cs-CZ" dirty="0"/>
              <a:t>a to listinou vydanou státním orgánem nebo notářem; postačí soukromá listina s úředně ověřenými podpisy</a:t>
            </a:r>
          </a:p>
          <a:p>
            <a:pPr lvl="1"/>
            <a:r>
              <a:rPr lang="cs-CZ" dirty="0"/>
              <a:t>nelze-li takovou listinu získat, je možné opět vést spor o doplnění exekučního titulu</a:t>
            </a:r>
          </a:p>
        </p:txBody>
      </p:sp>
    </p:spTree>
    <p:extLst>
      <p:ext uri="{BB962C8B-B14F-4D97-AF65-F5344CB8AC3E}">
        <p14:creationId xmlns:p14="http://schemas.microsoft.com/office/powerpoint/2010/main" val="235956493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C7EBC-E15B-4428-939B-94EAA3C51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980654-4D55-494E-9822-44A49B4EC7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7144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4B850-3C78-4A5C-8A58-D53B317D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9F589-4466-4EED-A3D5-9ECD3C046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Exekuce</a:t>
            </a:r>
          </a:p>
          <a:p>
            <a:pPr lvl="1"/>
            <a:r>
              <a:rPr lang="cs-CZ" dirty="0"/>
              <a:t>faktická nucená realizace </a:t>
            </a:r>
            <a:r>
              <a:rPr lang="cs-CZ" b="1" dirty="0"/>
              <a:t>povinnosti k plnění</a:t>
            </a:r>
            <a:endParaRPr lang="en-US" b="1" dirty="0"/>
          </a:p>
          <a:p>
            <a:pPr lvl="1"/>
            <a:r>
              <a:rPr lang="cs-CZ" dirty="0"/>
              <a:t>která byla povinnému uložena </a:t>
            </a:r>
            <a:r>
              <a:rPr lang="cs-CZ" b="1" dirty="0"/>
              <a:t>exekučním titulem</a:t>
            </a:r>
            <a:endParaRPr lang="en-US" b="1" dirty="0"/>
          </a:p>
          <a:p>
            <a:pPr lvl="1"/>
            <a:r>
              <a:rPr lang="cs-CZ" dirty="0"/>
              <a:t>povinný ji </a:t>
            </a:r>
            <a:r>
              <a:rPr lang="cs-CZ" b="1" dirty="0"/>
              <a:t>nesplnil dobrovolně</a:t>
            </a:r>
            <a:endParaRPr lang="en-US" b="1" dirty="0"/>
          </a:p>
          <a:p>
            <a:pPr lvl="1"/>
            <a:r>
              <a:rPr lang="cs-CZ" dirty="0"/>
              <a:t>za použití </a:t>
            </a:r>
            <a:r>
              <a:rPr lang="cs-CZ" b="1" dirty="0"/>
              <a:t>státní donucovací moci</a:t>
            </a:r>
            <a:endParaRPr lang="en-US" b="1" dirty="0"/>
          </a:p>
          <a:p>
            <a:r>
              <a:rPr lang="cs-CZ" b="1" dirty="0"/>
              <a:t>Státní exekuční monopol</a:t>
            </a:r>
          </a:p>
          <a:p>
            <a:pPr lvl="1"/>
            <a:r>
              <a:rPr lang="cs-CZ" dirty="0"/>
              <a:t>jako jediný je způsobilý zajistit rovnováhu mezi zájmy věřitele a dlužníka</a:t>
            </a:r>
          </a:p>
          <a:p>
            <a:pPr lvl="1"/>
            <a:r>
              <a:rPr lang="cs-CZ" dirty="0"/>
              <a:t>u nás porušen exekučním řádem a udržován jenom skrze fikci § 28 EŘ</a:t>
            </a:r>
          </a:p>
          <a:p>
            <a:pPr lvl="1"/>
            <a:r>
              <a:rPr lang="cs-CZ" dirty="0"/>
              <a:t>kritika v nálezu </a:t>
            </a:r>
            <a:r>
              <a:rPr lang="cs-CZ" dirty="0" err="1"/>
              <a:t>Pl</a:t>
            </a:r>
            <a:r>
              <a:rPr lang="cs-CZ" dirty="0"/>
              <a:t>. ÚS 51/05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1449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1F2D-6615-49A2-BCC2-1312F75A3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řízení a exekuční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376CAD-8768-4020-AACC-6C1410FC4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Exekuční řízení</a:t>
            </a:r>
          </a:p>
          <a:p>
            <a:pPr lvl="1"/>
            <a:r>
              <a:rPr lang="cs-CZ" dirty="0"/>
              <a:t>Civilní soudní řízení, v němž dochází k exekuci</a:t>
            </a:r>
          </a:p>
          <a:p>
            <a:pPr lvl="1"/>
            <a:r>
              <a:rPr lang="cs-CZ" dirty="0"/>
              <a:t>Zásadně má strukturu </a:t>
            </a:r>
            <a:r>
              <a:rPr lang="cs-CZ" b="1" dirty="0"/>
              <a:t>sporného procesu </a:t>
            </a:r>
          </a:p>
          <a:p>
            <a:pPr lvl="1"/>
            <a:r>
              <a:rPr lang="cs-CZ" dirty="0"/>
              <a:t>Exekuční řízení </a:t>
            </a:r>
            <a:r>
              <a:rPr lang="cs-CZ" b="1" dirty="0"/>
              <a:t>nespočívá na hmotném právu</a:t>
            </a:r>
            <a:r>
              <a:rPr lang="cs-CZ" dirty="0"/>
              <a:t>, ale na </a:t>
            </a:r>
            <a:r>
              <a:rPr lang="cs-CZ" b="1" dirty="0"/>
              <a:t>exekučním titulu</a:t>
            </a:r>
          </a:p>
          <a:p>
            <a:pPr lvl="1"/>
            <a:r>
              <a:rPr lang="cs-CZ" dirty="0"/>
              <a:t>Zásada </a:t>
            </a:r>
            <a:r>
              <a:rPr lang="cs-CZ" b="1" dirty="0"/>
              <a:t>formalizace</a:t>
            </a:r>
            <a:r>
              <a:rPr lang="cs-CZ" dirty="0"/>
              <a:t> předpokladů exekuce</a:t>
            </a:r>
          </a:p>
          <a:p>
            <a:r>
              <a:rPr lang="cs-CZ" b="1" dirty="0"/>
              <a:t>Exekuční právo</a:t>
            </a:r>
          </a:p>
          <a:p>
            <a:pPr lvl="1"/>
            <a:r>
              <a:rPr lang="cs-CZ" dirty="0"/>
              <a:t>souhrn právních norem a právních zásad, upravujících exekuční řízení</a:t>
            </a:r>
          </a:p>
          <a:p>
            <a:pPr lvl="1"/>
            <a:r>
              <a:rPr lang="cs-CZ" dirty="0"/>
              <a:t>veřejnoprávní povaha</a:t>
            </a:r>
          </a:p>
        </p:txBody>
      </p:sp>
    </p:spTree>
    <p:extLst>
      <p:ext uri="{BB962C8B-B14F-4D97-AF65-F5344CB8AC3E}">
        <p14:creationId xmlns:p14="http://schemas.microsoft.com/office/powerpoint/2010/main" val="11849877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A8119-851C-4C05-B425-DBD6CC832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a význam exekučního titulu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293A6B-E51F-41BE-BC44-A0A19EE6B9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236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224E2-E22F-4D82-8F7E-15C5E6FF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titul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E4520-2FCA-448D-82CC-F5BFE4EAF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02297"/>
            <a:ext cx="8946541" cy="4646103"/>
          </a:xfrm>
        </p:spPr>
        <p:txBody>
          <a:bodyPr>
            <a:normAutofit/>
          </a:bodyPr>
          <a:lstStyle/>
          <a:p>
            <a:r>
              <a:rPr lang="cs-CZ" dirty="0"/>
              <a:t>Listina, z níž vyplývá právo oprávněného na </a:t>
            </a:r>
            <a:r>
              <a:rPr lang="cs-CZ" b="1" dirty="0"/>
              <a:t>plnění</a:t>
            </a:r>
            <a:r>
              <a:rPr lang="cs-CZ" dirty="0"/>
              <a:t> vůči povinnému</a:t>
            </a:r>
          </a:p>
          <a:p>
            <a:r>
              <a:rPr lang="cs-CZ" dirty="0"/>
              <a:t>Plnění</a:t>
            </a:r>
          </a:p>
          <a:p>
            <a:pPr lvl="1"/>
            <a:r>
              <a:rPr lang="cs-CZ" dirty="0"/>
              <a:t>dání, konání, opomenutí či strpění něčeho</a:t>
            </a:r>
          </a:p>
          <a:p>
            <a:pPr lvl="1"/>
            <a:r>
              <a:rPr lang="cs-CZ" dirty="0"/>
              <a:t>peněžité i nepeněžité </a:t>
            </a:r>
          </a:p>
          <a:p>
            <a:r>
              <a:rPr lang="cs-CZ" dirty="0"/>
              <a:t>Exekuční soud je exekučním titulem </a:t>
            </a:r>
            <a:r>
              <a:rPr lang="cs-CZ" b="1" dirty="0"/>
              <a:t>vázán</a:t>
            </a:r>
            <a:endParaRPr lang="cs-CZ" dirty="0"/>
          </a:p>
          <a:p>
            <a:pPr lvl="1"/>
            <a:r>
              <a:rPr lang="cs-CZ" dirty="0"/>
              <a:t>nelze přezkoumávat věcnou správnost exekučního titulu</a:t>
            </a:r>
          </a:p>
          <a:p>
            <a:pPr lvl="1"/>
            <a:r>
              <a:rPr lang="cs-CZ" dirty="0"/>
              <a:t>nelze uplatňovat námitky z doby před vznikem exekučního titulu; výjimka (nesprávná) viz § 268 odst. 1 písm. g) OSŘ za středníkem</a:t>
            </a:r>
          </a:p>
          <a:p>
            <a:r>
              <a:rPr lang="cs-CZ" dirty="0"/>
              <a:t>Soud se vždy musí zabývat tím, zda předložená listina je exekučním titulem</a:t>
            </a:r>
          </a:p>
          <a:p>
            <a:pPr lvl="1"/>
            <a:r>
              <a:rPr lang="cs-CZ" dirty="0"/>
              <a:t>např. nicotnost exekučního titulu pro nedostatek pravomoci</a:t>
            </a:r>
          </a:p>
        </p:txBody>
      </p:sp>
    </p:spTree>
    <p:extLst>
      <p:ext uri="{BB962C8B-B14F-4D97-AF65-F5344CB8AC3E}">
        <p14:creationId xmlns:p14="http://schemas.microsoft.com/office/powerpoint/2010/main" val="40424521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BD9493-EF21-4E38-A7AB-38FF86EF2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tituly pocházející z civilního procesu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A4E2A53-ABFE-4B59-833C-DE076FE480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4269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6B847-0820-465E-A6C1-82A314DF1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Rozsudky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595320-022A-4D7A-A2AB-57588780C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Exekučním titulem je </a:t>
            </a:r>
            <a:r>
              <a:rPr lang="cs-CZ" b="1" dirty="0"/>
              <a:t>rozsudek ukládající povinnost k plnění</a:t>
            </a:r>
          </a:p>
          <a:p>
            <a:pPr lvl="1"/>
            <a:r>
              <a:rPr lang="cs-CZ" dirty="0"/>
              <a:t>výjimka: rozsudek ukládající prohlášení vůle (§ 161/3 OSŘ); např. § 714 OZ (nahrazení souhlasu manžela v nikoliv běžné záležitosti týkající se SJM)</a:t>
            </a:r>
          </a:p>
          <a:p>
            <a:r>
              <a:rPr lang="cs-CZ" dirty="0"/>
              <a:t>Exekučním titulem – krom výroků o nákladech řízení – </a:t>
            </a:r>
            <a:r>
              <a:rPr lang="cs-CZ" b="1" dirty="0"/>
              <a:t>nejsou</a:t>
            </a:r>
            <a:endParaRPr lang="cs-CZ" dirty="0"/>
          </a:p>
          <a:p>
            <a:pPr lvl="1"/>
            <a:r>
              <a:rPr lang="cs-CZ" dirty="0"/>
              <a:t>určovací rozsudky</a:t>
            </a:r>
          </a:p>
          <a:p>
            <a:pPr lvl="1"/>
            <a:r>
              <a:rPr lang="cs-CZ" dirty="0"/>
              <a:t>statusové rozsudky</a:t>
            </a:r>
          </a:p>
          <a:p>
            <a:pPr lvl="1"/>
            <a:r>
              <a:rPr lang="cs-CZ" dirty="0"/>
              <a:t>zpravidla konstitutivní rozsudky</a:t>
            </a:r>
          </a:p>
          <a:p>
            <a:pPr lvl="1"/>
            <a:r>
              <a:rPr lang="cs-CZ" dirty="0"/>
              <a:t>rozsudky zamítající žalobu</a:t>
            </a:r>
          </a:p>
        </p:txBody>
      </p:sp>
    </p:spTree>
    <p:extLst>
      <p:ext uri="{BB962C8B-B14F-4D97-AF65-F5344CB8AC3E}">
        <p14:creationId xmlns:p14="http://schemas.microsoft.com/office/powerpoint/2010/main" val="42412669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420</TotalTime>
  <Words>1418</Words>
  <Application>Microsoft Office PowerPoint</Application>
  <PresentationFormat>Širokoúhlá obrazovka</PresentationFormat>
  <Paragraphs>155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Ion</vt:lpstr>
      <vt:lpstr>  Exekuční titul</vt:lpstr>
      <vt:lpstr>Přehled výkladu</vt:lpstr>
      <vt:lpstr>Základní pojmy</vt:lpstr>
      <vt:lpstr>Exekuce</vt:lpstr>
      <vt:lpstr>Exekuční řízení a exekuční právo</vt:lpstr>
      <vt:lpstr>Pojem a význam exekučního titulu</vt:lpstr>
      <vt:lpstr>Exekuční titul</vt:lpstr>
      <vt:lpstr>Exekuční tituly pocházející z civilního procesu</vt:lpstr>
      <vt:lpstr>Rozsudky</vt:lpstr>
      <vt:lpstr>Další civilní exekuční tituly</vt:lpstr>
      <vt:lpstr>Ostatní exekuční tituly</vt:lpstr>
      <vt:lpstr>Exekuční tituly z jiných druhů soudnictví</vt:lpstr>
      <vt:lpstr>Notářské zápisy se svolením k vykonatelnosti I. </vt:lpstr>
      <vt:lpstr>Notářské zápisy se svolením k vykonatelnosti II.</vt:lpstr>
      <vt:lpstr>Vykonatelná rozhodnutí a jiné exekuční tituly orgánů veřejné moci </vt:lpstr>
      <vt:lpstr>Další exekuční tituly</vt:lpstr>
      <vt:lpstr>Vykonatelnost a doložka vykonatelnosti</vt:lpstr>
      <vt:lpstr>Formální vykonatelnost</vt:lpstr>
      <vt:lpstr>Nabytí vykonatelnosti</vt:lpstr>
      <vt:lpstr>Doložka vykonatelnosti</vt:lpstr>
      <vt:lpstr>Materiální vykonatelnost</vt:lpstr>
      <vt:lpstr>Změna v osobě oprávněného nebo povinného</vt:lpstr>
      <vt:lpstr>Věcná legitimace</vt:lpstr>
      <vt:lpstr>Změna oprávněného či povinného</vt:lpstr>
      <vt:lpstr>Exekuce k vydobytí plnění vázaného na podmínku nebo vzájemnou povinnost</vt:lpstr>
      <vt:lpstr>Odkládací podmínka, doložka času, vzájemná povinnost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Exekuční titul</dc:title>
  <dc:creator>Petr Lavický</dc:creator>
  <cp:lastModifiedBy>Petr Lavický</cp:lastModifiedBy>
  <cp:revision>41</cp:revision>
  <dcterms:created xsi:type="dcterms:W3CDTF">2019-04-08T12:56:37Z</dcterms:created>
  <dcterms:modified xsi:type="dcterms:W3CDTF">2019-04-08T20:09:43Z</dcterms:modified>
</cp:coreProperties>
</file>