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92" r:id="rId5"/>
    <p:sldId id="307" r:id="rId6"/>
    <p:sldId id="259" r:id="rId7"/>
    <p:sldId id="309" r:id="rId8"/>
    <p:sldId id="313" r:id="rId9"/>
    <p:sldId id="278" r:id="rId10"/>
    <p:sldId id="318" r:id="rId11"/>
    <p:sldId id="277" r:id="rId12"/>
    <p:sldId id="312" r:id="rId13"/>
    <p:sldId id="279" r:id="rId14"/>
    <p:sldId id="306" r:id="rId15"/>
    <p:sldId id="308" r:id="rId16"/>
    <p:sldId id="260" r:id="rId17"/>
    <p:sldId id="262" r:id="rId18"/>
    <p:sldId id="263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89" r:id="rId27"/>
    <p:sldId id="286" r:id="rId28"/>
    <p:sldId id="287" r:id="rId29"/>
    <p:sldId id="291" r:id="rId30"/>
    <p:sldId id="265" r:id="rId31"/>
    <p:sldId id="295" r:id="rId32"/>
    <p:sldId id="290" r:id="rId33"/>
    <p:sldId id="301" r:id="rId34"/>
    <p:sldId id="303" r:id="rId35"/>
    <p:sldId id="302" r:id="rId36"/>
    <p:sldId id="294" r:id="rId37"/>
    <p:sldId id="305" r:id="rId38"/>
    <p:sldId id="296" r:id="rId39"/>
    <p:sldId id="271" r:id="rId40"/>
    <p:sldId id="272" r:id="rId41"/>
    <p:sldId id="310" r:id="rId42"/>
    <p:sldId id="311" r:id="rId43"/>
    <p:sldId id="298" r:id="rId44"/>
    <p:sldId id="273" r:id="rId45"/>
    <p:sldId id="304" r:id="rId46"/>
    <p:sldId id="274" r:id="rId47"/>
    <p:sldId id="314" r:id="rId48"/>
    <p:sldId id="299" r:id="rId49"/>
    <p:sldId id="300" r:id="rId50"/>
    <p:sldId id="275" r:id="rId51"/>
    <p:sldId id="316" r:id="rId52"/>
    <p:sldId id="317" r:id="rId53"/>
    <p:sldId id="315" r:id="rId54"/>
    <p:sldId id="266" r:id="rId55"/>
    <p:sldId id="267" r:id="rId56"/>
    <p:sldId id="268" r:id="rId57"/>
    <p:sldId id="269" r:id="rId58"/>
    <p:sldId id="276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079DD3C-99C4-4A43-92BD-611E6AC370E6}" type="datetimeFigureOut">
              <a:rPr lang="cs-CZ" smtClean="0"/>
              <a:pPr/>
              <a:t>26.3.2019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331640" y="335699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REORGANIZACE </a:t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KONKURS </a:t>
            </a:r>
            <a:r>
              <a:rPr lang="cs-CZ"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FINANČNÍCH </a:t>
            </a:r>
            <a:r>
              <a:rPr lang="cs-CZ" sz="4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INSTITUCÍ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Radim Chalupa, </a:t>
            </a:r>
            <a:r>
              <a:rPr lang="cs-CZ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Ph.D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Reorganizace - přípustnost 2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00B0F0"/>
                </a:solidFill>
              </a:rPr>
              <a:t>Reorganizací</a:t>
            </a:r>
            <a:r>
              <a:rPr lang="cs-CZ" sz="2800" b="1" dirty="0">
                <a:solidFill>
                  <a:srgbClr val="0070C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lze řešit</a:t>
            </a:r>
            <a:r>
              <a:rPr lang="cs-CZ" sz="2800" b="1" dirty="0"/>
              <a:t> </a:t>
            </a:r>
            <a:r>
              <a:rPr lang="cs-CZ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úpadek </a:t>
            </a:r>
            <a:r>
              <a:rPr lang="cs-CZ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nebo </a:t>
            </a:r>
            <a:r>
              <a:rPr lang="cs-CZ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hrozící úpadek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dlužníka,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který je podnikatelem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b="1" dirty="0"/>
              <a:t>a reorganizace </a:t>
            </a:r>
            <a:r>
              <a:rPr lang="cs-CZ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týká jeho podniku</a:t>
            </a:r>
            <a:r>
              <a:rPr lang="cs-CZ" sz="28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jestliže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celkový obrat dlužníka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dosáhl částku alespoň 50,000.000 Kč</a:t>
            </a:r>
            <a:r>
              <a:rPr lang="cs-CZ" sz="2400" dirty="0"/>
              <a:t>, </a:t>
            </a:r>
            <a:r>
              <a:rPr lang="cs-CZ" sz="2400" b="1" i="1" dirty="0"/>
              <a:t>nebo</a:t>
            </a:r>
            <a:endParaRPr 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/>
              <a:t>	</a:t>
            </a:r>
            <a:r>
              <a:rPr lang="cs-CZ" sz="2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zaměstnává-li dlužník nejméně 50 zaměstnanců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pracovním poměru</a:t>
            </a:r>
            <a:r>
              <a:rPr lang="cs-CZ" sz="2400" dirty="0"/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Je-li reorganizační plán schválený alespoň polovinou všech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zajištěných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věřitelů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uvedená </a:t>
            </a:r>
            <a:r>
              <a:rPr lang="cs-CZ" sz="18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omezení se nepoužijí</a:t>
            </a:r>
            <a:r>
              <a:rPr lang="cs-CZ" sz="18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1215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 přípustnost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Reorganizací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B0F0"/>
                </a:solidFill>
              </a:rPr>
              <a:t>lze řešit úpadek</a:t>
            </a:r>
            <a:endParaRPr lang="cs-CZ" sz="3200" dirty="0">
              <a:solidFill>
                <a:srgbClr val="00B0F0"/>
              </a:solidFill>
            </a:endParaRPr>
          </a:p>
          <a:p>
            <a:pPr lvl="1"/>
            <a:r>
              <a:rPr lang="cs-CZ" sz="2400" b="1" u="sng" dirty="0">
                <a:solidFill>
                  <a:srgbClr val="00B0F0"/>
                </a:solidFill>
              </a:rPr>
              <a:t>Podnikatele</a:t>
            </a:r>
            <a:r>
              <a:rPr lang="cs-CZ" sz="2400" dirty="0"/>
              <a:t> - týká se vždy jeho </a:t>
            </a:r>
            <a:r>
              <a:rPr lang="cs-CZ" sz="2400" b="1" u="sng" dirty="0">
                <a:solidFill>
                  <a:srgbClr val="00B0F0"/>
                </a:solidFill>
              </a:rPr>
              <a:t>podniku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(</a:t>
            </a:r>
            <a:r>
              <a:rPr lang="cs-CZ" sz="2400" b="1" dirty="0"/>
              <a:t>§ 316/2)</a:t>
            </a:r>
            <a:r>
              <a:rPr lang="cs-CZ" sz="2400" dirty="0"/>
              <a:t>; (R 96/2015 – 29 NSČR 50/2013) </a:t>
            </a:r>
          </a:p>
          <a:p>
            <a:pPr lvl="1"/>
            <a:r>
              <a:rPr lang="cs-CZ" sz="2400" b="1" dirty="0"/>
              <a:t>Při splnění </a:t>
            </a:r>
            <a:r>
              <a:rPr lang="cs-CZ" sz="2400" b="1" dirty="0">
                <a:solidFill>
                  <a:srgbClr val="FFFF00"/>
                </a:solidFill>
              </a:rPr>
              <a:t>kvantitativního kriteria</a:t>
            </a:r>
            <a:r>
              <a:rPr lang="cs-CZ" sz="2400" dirty="0"/>
              <a:t> - </a:t>
            </a:r>
            <a:r>
              <a:rPr lang="cs-CZ" sz="2400" b="1" dirty="0">
                <a:solidFill>
                  <a:srgbClr val="92D050"/>
                </a:solidFill>
              </a:rPr>
              <a:t>obrat 50 MG nebo 50 zaměstnanců</a:t>
            </a:r>
            <a:r>
              <a:rPr lang="cs-CZ" sz="2400" dirty="0"/>
              <a:t> (</a:t>
            </a:r>
            <a:r>
              <a:rPr lang="cs-CZ" sz="2400" b="1" dirty="0"/>
              <a:t>§ 316/4</a:t>
            </a:r>
            <a:r>
              <a:rPr lang="cs-CZ" sz="2400" dirty="0"/>
              <a:t>) nebo</a:t>
            </a:r>
          </a:p>
          <a:p>
            <a:pPr lvl="1"/>
            <a:r>
              <a:rPr lang="cs-CZ" sz="2400" b="1" dirty="0" smtClean="0">
                <a:solidFill>
                  <a:srgbClr val="FFC000"/>
                </a:solidFill>
              </a:rPr>
              <a:t>náhradního kritéria</a:t>
            </a:r>
            <a:r>
              <a:rPr lang="cs-CZ" sz="2400" dirty="0" smtClean="0"/>
              <a:t> </a:t>
            </a:r>
            <a:r>
              <a:rPr lang="cs-CZ" sz="2400" dirty="0"/>
              <a:t>– </a:t>
            </a:r>
            <a:r>
              <a:rPr lang="cs-CZ" sz="2400" b="1" dirty="0">
                <a:solidFill>
                  <a:srgbClr val="92D050"/>
                </a:solidFill>
              </a:rPr>
              <a:t>souhlas věřitelů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(</a:t>
            </a:r>
            <a:r>
              <a:rPr lang="cs-CZ" sz="2400" b="1" dirty="0"/>
              <a:t>§ 316/5; </a:t>
            </a:r>
            <a:r>
              <a:rPr lang="cs-CZ" sz="2400" dirty="0"/>
              <a:t>§ 148/2) – tzv. konsensuální reorganizace 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29 NSČR 50/2013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cs-CZ" dirty="0"/>
              <a:t>S přihlédnutím k takto nastavené charakteristice podnikatele na základě živnostenského oprávnění, lze uzavřít, že u dlužníka - fyzické osoby, který má živnostenské oprávnění, na jehož základě nepodniká v době, kdy insolvenční soud rozhoduje o návrhu na povolení reorganizace, je (při splnění dalších předpokladů vymezených insolvenčním zákonem může být) reorganizace přípustná, má-li dlužník podnik, jehož provoz lze reorganizací zachovat (ve smyslu pokračování v provozu podniku nebo znovuobnovení provozu podniku). </a:t>
            </a:r>
            <a:br>
              <a:rPr lang="cs-CZ" dirty="0"/>
            </a:br>
            <a:r>
              <a:rPr lang="cs-CZ" dirty="0"/>
              <a:t>Nicméně tam, kde dlužník - fyzická osoba, který má živnostenské oprávnění, na jehož základě již </a:t>
            </a:r>
            <a:r>
              <a:rPr lang="cs-CZ" dirty="0" smtClean="0"/>
              <a:t>nepodniká, </a:t>
            </a:r>
            <a:r>
              <a:rPr lang="cs-CZ" dirty="0"/>
              <a:t>nemá ani podnik, jenž by mohl být reorganizován (§ 316 odst. 2 insolvenčního zákona), lze vskutku uzavřít, že reorganizace je bez dalšího vyloučena (je nepřípustná).</a:t>
            </a:r>
          </a:p>
        </p:txBody>
      </p:sp>
    </p:spTree>
    <p:extLst>
      <p:ext uri="{BB962C8B-B14F-4D97-AF65-F5344CB8AC3E}">
        <p14:creationId xmlns:p14="http://schemas.microsoft.com/office/powerpoint/2010/main" val="2473331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–nepřípustnost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B0F0"/>
                </a:solidFill>
              </a:rPr>
              <a:t>Reorganizací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nelze řešit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b="1" dirty="0">
                <a:solidFill>
                  <a:srgbClr val="FFFF00"/>
                </a:solidFill>
              </a:rPr>
              <a:t>úpadek</a:t>
            </a:r>
            <a:endParaRPr lang="cs-CZ" sz="2800" dirty="0">
              <a:solidFill>
                <a:srgbClr val="FFFF00"/>
              </a:solidFill>
            </a:endParaRPr>
          </a:p>
          <a:p>
            <a:pPr lvl="1"/>
            <a:r>
              <a:rPr lang="cs-CZ" sz="2800" b="1" dirty="0"/>
              <a:t>Obchodníka s CP </a:t>
            </a:r>
          </a:p>
          <a:p>
            <a:pPr lvl="1"/>
            <a:r>
              <a:rPr lang="cs-CZ" sz="2800" b="1" dirty="0"/>
              <a:t>Obchodníka s komoditami</a:t>
            </a:r>
          </a:p>
          <a:p>
            <a:pPr lvl="1"/>
            <a:r>
              <a:rPr lang="cs-CZ" sz="2800" b="1" dirty="0"/>
              <a:t>Právnické osoby v likvidaci </a:t>
            </a:r>
          </a:p>
          <a:p>
            <a:pPr lvl="1"/>
            <a:r>
              <a:rPr lang="cs-CZ" sz="2800" b="1" dirty="0"/>
              <a:t>Finanční instituce (hlava IV IZ)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Reorganizace - přípustnost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CC66FF"/>
                </a:solidFill>
              </a:rPr>
              <a:t>Koncepční chyba právní úpravy RRG</a:t>
            </a:r>
          </a:p>
          <a:p>
            <a:r>
              <a:rPr lang="cs-CZ" b="1" dirty="0">
                <a:solidFill>
                  <a:srgbClr val="FFFF00"/>
                </a:solidFill>
              </a:rPr>
              <a:t>Namísto</a:t>
            </a:r>
            <a:r>
              <a:rPr lang="cs-CZ" b="1" dirty="0"/>
              <a:t> příliš omezujících </a:t>
            </a:r>
            <a:r>
              <a:rPr lang="cs-CZ" b="1" dirty="0">
                <a:solidFill>
                  <a:srgbClr val="00B0F0"/>
                </a:solidFill>
              </a:rPr>
              <a:t>kvantitativních kriterií</a:t>
            </a:r>
            <a:r>
              <a:rPr lang="cs-CZ" b="1" dirty="0"/>
              <a:t> by přípustnost reorganizace </a:t>
            </a:r>
            <a:r>
              <a:rPr lang="cs-CZ" b="1" dirty="0">
                <a:solidFill>
                  <a:srgbClr val="FFC000"/>
                </a:solidFill>
              </a:rPr>
              <a:t>měla být založena</a:t>
            </a:r>
            <a:r>
              <a:rPr lang="cs-CZ" b="1" dirty="0"/>
              <a:t> na </a:t>
            </a:r>
            <a:r>
              <a:rPr lang="cs-CZ" b="1" dirty="0">
                <a:solidFill>
                  <a:srgbClr val="92D050"/>
                </a:solidFill>
              </a:rPr>
              <a:t>kvalitativním kriteriu</a:t>
            </a:r>
            <a:r>
              <a:rPr lang="cs-CZ" b="1" dirty="0"/>
              <a:t> – </a:t>
            </a:r>
            <a:r>
              <a:rPr lang="cs-CZ" b="1" dirty="0" err="1">
                <a:solidFill>
                  <a:srgbClr val="FF0000"/>
                </a:solidFill>
              </a:rPr>
              <a:t>Reorganizovatelnosti</a:t>
            </a:r>
            <a:r>
              <a:rPr lang="cs-CZ" b="1" dirty="0">
                <a:solidFill>
                  <a:srgbClr val="FF0000"/>
                </a:solidFill>
              </a:rPr>
              <a:t> podniku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Reorganizovatelnost</a:t>
            </a:r>
            <a:r>
              <a:rPr lang="cs-CZ" dirty="0"/>
              <a:t>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Reorganizovatelnost</a:t>
            </a:r>
            <a:r>
              <a:rPr lang="cs-CZ" b="1" dirty="0">
                <a:solidFill>
                  <a:srgbClr val="00B0F0"/>
                </a:solidFill>
              </a:rPr>
              <a:t> podniku:</a:t>
            </a:r>
          </a:p>
          <a:p>
            <a:r>
              <a:rPr lang="cs-CZ" b="1" dirty="0">
                <a:solidFill>
                  <a:srgbClr val="92D050"/>
                </a:solidFill>
              </a:rPr>
              <a:t>hodnota podniku jako celku </a:t>
            </a:r>
          </a:p>
          <a:p>
            <a:r>
              <a:rPr lang="cs-CZ" b="1" dirty="0">
                <a:solidFill>
                  <a:srgbClr val="FF0000"/>
                </a:solidFill>
              </a:rPr>
              <a:t>je vyšší </a:t>
            </a:r>
            <a:r>
              <a:rPr lang="cs-CZ" b="1" dirty="0"/>
              <a:t>než </a:t>
            </a:r>
          </a:p>
          <a:p>
            <a:r>
              <a:rPr lang="cs-CZ" b="1" dirty="0">
                <a:solidFill>
                  <a:srgbClr val="FFC000"/>
                </a:solidFill>
              </a:rPr>
              <a:t>hodnota jeho jednotlivých součástí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Průběh (mezní body) RRG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200"/>
              </a:spcBef>
            </a:pPr>
            <a:r>
              <a:rPr lang="cs-CZ" b="1" dirty="0"/>
              <a:t>Podání návrhu na povolení reorganizace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Povolení </a:t>
            </a:r>
            <a:r>
              <a:rPr lang="cs-CZ" b="1" dirty="0" smtClean="0"/>
              <a:t>reorganizace</a:t>
            </a:r>
          </a:p>
          <a:p>
            <a:pPr lvl="1">
              <a:spcBef>
                <a:spcPts val="1200"/>
              </a:spcBef>
            </a:pPr>
            <a:r>
              <a:rPr lang="cs-CZ" b="1" dirty="0" smtClean="0"/>
              <a:t>Přijetí reorganizačního plánu</a:t>
            </a:r>
            <a:endParaRPr lang="cs-CZ" b="1" dirty="0"/>
          </a:p>
          <a:p>
            <a:pPr lvl="1">
              <a:spcBef>
                <a:spcPts val="1200"/>
              </a:spcBef>
            </a:pPr>
            <a:r>
              <a:rPr lang="cs-CZ" b="1" dirty="0" smtClean="0"/>
              <a:t>Schválení X Zamítnut </a:t>
            </a:r>
            <a:r>
              <a:rPr lang="cs-CZ" b="1" dirty="0"/>
              <a:t>reorganizačního plánu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Přeměna reorganizace v konkurs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Vzetí na vědomí splnění reorganizačního plánu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Varianty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Při splnění kvantitativních kriterií </a:t>
            </a:r>
          </a:p>
          <a:p>
            <a:r>
              <a:rPr lang="cs-CZ" sz="2400" b="1" dirty="0">
                <a:solidFill>
                  <a:srgbClr val="92D050"/>
                </a:solidFill>
              </a:rPr>
              <a:t>obrat 50 MG nebo 50 zaměstnanců</a:t>
            </a:r>
            <a:endParaRPr lang="cs-CZ" sz="2400" dirty="0"/>
          </a:p>
          <a:p>
            <a:r>
              <a:rPr lang="cs-CZ" sz="2400" dirty="0"/>
              <a:t>na návrh dlužníka i přihlášeného věřitele </a:t>
            </a:r>
          </a:p>
          <a:p>
            <a:pPr>
              <a:buNone/>
            </a:pPr>
            <a:endParaRPr lang="cs-CZ" sz="1400" dirty="0"/>
          </a:p>
          <a:p>
            <a:r>
              <a:rPr lang="cs-CZ" dirty="0">
                <a:solidFill>
                  <a:srgbClr val="FFFF00"/>
                </a:solidFill>
              </a:rPr>
              <a:t>Při splnění </a:t>
            </a:r>
            <a:r>
              <a:rPr lang="cs-CZ" dirty="0" smtClean="0">
                <a:solidFill>
                  <a:srgbClr val="FFFF00"/>
                </a:solidFill>
              </a:rPr>
              <a:t>náhradního kriteria </a:t>
            </a:r>
            <a:endParaRPr lang="cs-CZ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rgbClr val="92D050"/>
                </a:solidFill>
              </a:rPr>
              <a:t>	souhlas věřitelů</a:t>
            </a:r>
            <a:endParaRPr lang="cs-CZ" sz="2400" dirty="0"/>
          </a:p>
          <a:p>
            <a:r>
              <a:rPr lang="cs-CZ" sz="2000" dirty="0"/>
              <a:t>(Předjednaná,</a:t>
            </a:r>
            <a:r>
              <a:rPr lang="cs-CZ" dirty="0"/>
              <a:t> </a:t>
            </a:r>
            <a:r>
              <a:rPr lang="cs-CZ" sz="2000" dirty="0"/>
              <a:t>předbalená, zkrácená, </a:t>
            </a:r>
            <a:r>
              <a:rPr lang="cs-CZ" sz="2000" b="1" dirty="0"/>
              <a:t>konsensuální</a:t>
            </a:r>
            <a:r>
              <a:rPr lang="cs-CZ" sz="2000" dirty="0"/>
              <a:t>)</a:t>
            </a:r>
          </a:p>
          <a:p>
            <a:pPr lvl="1"/>
            <a:r>
              <a:rPr lang="cs-CZ" sz="2400" dirty="0"/>
              <a:t>jen na návrh dlužníka</a:t>
            </a:r>
          </a:p>
          <a:p>
            <a:pPr lvl="1"/>
            <a:r>
              <a:rPr lang="cs-CZ" dirty="0"/>
              <a:t>zrychlená varianta</a:t>
            </a:r>
          </a:p>
          <a:p>
            <a:pPr lvl="1"/>
            <a:r>
              <a:rPr lang="cs-CZ" dirty="0"/>
              <a:t>§ 148/2 a § 316/5 (+ § 106)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>
                <a:solidFill>
                  <a:schemeClr val="tx1"/>
                </a:solidFill>
              </a:rPr>
              <a:t>Návrh na povolení reorganizace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b="1" dirty="0">
                <a:solidFill>
                  <a:schemeClr val="bg1"/>
                </a:solidFill>
              </a:rPr>
              <a:t>Návrh na povolení RRG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může podat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dlužník</a:t>
            </a:r>
            <a:r>
              <a:rPr lang="cs-CZ" b="1" dirty="0"/>
              <a:t>  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00B0F0"/>
                </a:solidFill>
              </a:rPr>
              <a:t>přihlášený věřitel</a:t>
            </a:r>
            <a:r>
              <a:rPr lang="cs-CZ" b="1" dirty="0"/>
              <a:t> (§ 317 )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92D050"/>
                </a:solidFill>
              </a:rPr>
              <a:t>Návrh na povolení RRG podaný přihlášeným věřitelem musí schválit schůze věřitelů (§ 323)</a:t>
            </a:r>
            <a:r>
              <a:rPr lang="cs-CZ" b="1" dirty="0"/>
              <a:t>, 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FF00"/>
                </a:solidFill>
              </a:rPr>
              <a:t>Zákon vyžaduje dobrou víru navrhovatele ve splnění předpokladů pro schválení reorganizačního plánu</a:t>
            </a:r>
          </a:p>
          <a:p>
            <a:pPr>
              <a:spcBef>
                <a:spcPts val="1800"/>
              </a:spcBef>
            </a:pPr>
            <a:endParaRPr lang="cs-CZ" dirty="0"/>
          </a:p>
          <a:p>
            <a:pPr>
              <a:spcBef>
                <a:spcPts val="1800"/>
              </a:spcBef>
            </a:pP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Návrh na povolení reorganizace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Podání návrhu na povolení reorganizace</a:t>
            </a:r>
            <a:r>
              <a:rPr lang="cs-CZ" b="1" dirty="0"/>
              <a:t> </a:t>
            </a:r>
          </a:p>
          <a:p>
            <a:r>
              <a:rPr lang="cs-CZ" b="1" dirty="0">
                <a:solidFill>
                  <a:srgbClr val="FFFF00"/>
                </a:solidFill>
              </a:rPr>
              <a:t>je třeba uskutečnit</a:t>
            </a:r>
            <a:r>
              <a:rPr lang="cs-CZ" b="1" dirty="0"/>
              <a:t> </a:t>
            </a:r>
          </a:p>
          <a:p>
            <a:pPr>
              <a:buNone/>
            </a:pPr>
            <a:r>
              <a:rPr lang="cs-CZ" b="1" dirty="0"/>
              <a:t>-) </a:t>
            </a:r>
            <a:r>
              <a:rPr lang="cs-CZ" b="1" dirty="0">
                <a:solidFill>
                  <a:srgbClr val="00B0F0"/>
                </a:solidFill>
              </a:rPr>
              <a:t>do 10 dnů před první schůzí věřitelů</a:t>
            </a:r>
            <a:r>
              <a:rPr lang="cs-CZ" b="1" dirty="0"/>
              <a:t>, která se má konat po rozhodnutí o úpadku.</a:t>
            </a:r>
          </a:p>
          <a:p>
            <a:r>
              <a:rPr lang="cs-CZ" b="1" dirty="0">
                <a:solidFill>
                  <a:srgbClr val="92D050"/>
                </a:solidFill>
              </a:rPr>
              <a:t>v případě dlužnického návrhu pro hrozící úpadek</a:t>
            </a:r>
          </a:p>
          <a:p>
            <a:pPr>
              <a:buNone/>
            </a:pPr>
            <a:r>
              <a:rPr lang="cs-CZ" b="1" dirty="0"/>
              <a:t>-) </a:t>
            </a:r>
            <a:r>
              <a:rPr lang="cs-CZ" b="1" dirty="0">
                <a:solidFill>
                  <a:srgbClr val="00B0F0"/>
                </a:solidFill>
              </a:rPr>
              <a:t>do rozhodnutí o úpadku</a:t>
            </a:r>
            <a:r>
              <a:rPr lang="cs-CZ" b="1" dirty="0"/>
              <a:t>. </a:t>
            </a:r>
          </a:p>
          <a:p>
            <a:r>
              <a:rPr lang="cs-CZ" b="1" dirty="0">
                <a:solidFill>
                  <a:srgbClr val="FFC000"/>
                </a:solidFill>
              </a:rPr>
              <a:t>Opožděně podaný návrh</a:t>
            </a:r>
            <a:r>
              <a:rPr lang="cs-CZ" b="1" dirty="0"/>
              <a:t> na povolení reorganizace </a:t>
            </a:r>
            <a:r>
              <a:rPr lang="cs-CZ" b="1" dirty="0" err="1" smtClean="0"/>
              <a:t>Ins</a:t>
            </a:r>
            <a:r>
              <a:rPr lang="cs-CZ" b="1" dirty="0" smtClean="0"/>
              <a:t>. </a:t>
            </a:r>
            <a:r>
              <a:rPr lang="cs-CZ" b="1" dirty="0"/>
              <a:t>Soud </a:t>
            </a:r>
            <a:r>
              <a:rPr lang="cs-CZ" b="1" dirty="0">
                <a:solidFill>
                  <a:srgbClr val="FF0000"/>
                </a:solidFill>
              </a:rPr>
              <a:t>odmítne</a:t>
            </a:r>
          </a:p>
          <a:p>
            <a:pPr>
              <a:spcBef>
                <a:spcPts val="1800"/>
              </a:spcBef>
            </a:pPr>
            <a:r>
              <a:rPr lang="cs-CZ" dirty="0"/>
              <a:t>(§ 318)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Na úvod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  <a:p>
            <a:pPr lvl="1"/>
            <a:r>
              <a:rPr lang="cs-CZ" dirty="0"/>
              <a:t>reorganizace</a:t>
            </a:r>
          </a:p>
          <a:p>
            <a:pPr lvl="1"/>
            <a:r>
              <a:rPr lang="cs-CZ" dirty="0"/>
              <a:t>úpadek finančních institucí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Náležitosti návrhu na povolení RRG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spcBef>
                <a:spcPts val="1800"/>
              </a:spcBef>
            </a:pPr>
            <a:r>
              <a:rPr lang="cs-CZ" sz="6000" b="1" dirty="0">
                <a:solidFill>
                  <a:srgbClr val="00B0F0"/>
                </a:solidFill>
              </a:rPr>
              <a:t>Obecné náležitosti </a:t>
            </a:r>
            <a:r>
              <a:rPr lang="cs-CZ" sz="6000" b="1" dirty="0" smtClean="0"/>
              <a:t>- </a:t>
            </a:r>
            <a:r>
              <a:rPr lang="cs-CZ" sz="6000" b="1" dirty="0"/>
              <a:t>§ 42/4 OSŘ, </a:t>
            </a:r>
          </a:p>
          <a:p>
            <a:r>
              <a:rPr lang="cs-CZ" sz="6000" b="1" dirty="0">
                <a:solidFill>
                  <a:srgbClr val="00B0F0"/>
                </a:solidFill>
              </a:rPr>
              <a:t>Zvláštní náležitosti</a:t>
            </a:r>
          </a:p>
          <a:p>
            <a:r>
              <a:rPr lang="cs-CZ" sz="6000" b="1" dirty="0">
                <a:solidFill>
                  <a:srgbClr val="92D050"/>
                </a:solidFill>
              </a:rPr>
              <a:t>označení dlužníka a osob oprávněných za něho jednat,</a:t>
            </a:r>
          </a:p>
          <a:p>
            <a:r>
              <a:rPr lang="cs-CZ" sz="6000" b="1" dirty="0">
                <a:solidFill>
                  <a:srgbClr val="FFFF00"/>
                </a:solidFill>
              </a:rPr>
              <a:t>dlužníkovi známé údaje o kapitálové struktuře a majetku osob, které dlužníka ovládají nebo které tvoří s dlužníkem koncern, včetně údaje o tom, zda ohledně některé z těchto osob neprobíhá insolvenční řízení, anebo prohlášení, že není takových osob,</a:t>
            </a:r>
          </a:p>
          <a:p>
            <a:r>
              <a:rPr lang="cs-CZ" sz="6000" b="1" dirty="0">
                <a:solidFill>
                  <a:srgbClr val="FFC000"/>
                </a:solidFill>
              </a:rPr>
              <a:t>údaj o způsobu navrhované reorganizace</a:t>
            </a:r>
            <a:r>
              <a:rPr lang="cs-CZ" sz="6000" b="1" dirty="0"/>
              <a:t>.</a:t>
            </a:r>
          </a:p>
          <a:p>
            <a:pPr>
              <a:spcBef>
                <a:spcPts val="1800"/>
              </a:spcBef>
            </a:pPr>
            <a:r>
              <a:rPr lang="cs-CZ" b="1" dirty="0"/>
              <a:t>(§ 319)</a:t>
            </a:r>
          </a:p>
          <a:p>
            <a:pPr>
              <a:spcBef>
                <a:spcPts val="1800"/>
              </a:spcBef>
            </a:pP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Účinky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0000"/>
                </a:solidFill>
              </a:rPr>
              <a:t>Účinky zveřejnění návrhu na povolení RRG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92D050"/>
                </a:solidFill>
              </a:rPr>
              <a:t>– zákaz nakládání s MP, které by směřovalo k maření  RRG</a:t>
            </a:r>
          </a:p>
          <a:p>
            <a:pPr>
              <a:spcBef>
                <a:spcPts val="1800"/>
              </a:spcBef>
            </a:pPr>
            <a:r>
              <a:rPr lang="cs-CZ" b="1" dirty="0">
                <a:solidFill>
                  <a:srgbClr val="FFFF00"/>
                </a:solidFill>
              </a:rPr>
              <a:t>- zákaz započtení pohledávek</a:t>
            </a:r>
          </a:p>
          <a:p>
            <a:pPr>
              <a:spcBef>
                <a:spcPts val="1800"/>
              </a:spcBef>
            </a:pPr>
            <a:r>
              <a:rPr lang="cs-CZ" b="1" dirty="0"/>
              <a:t>(§ 324)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/>
              <a:t>Vyřízení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Návrh na povolení RRG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vyřídí</a:t>
            </a:r>
            <a:r>
              <a:rPr lang="cs-CZ" b="1" dirty="0"/>
              <a:t>:</a:t>
            </a:r>
          </a:p>
          <a:p>
            <a:r>
              <a:rPr lang="cs-CZ" b="1" dirty="0">
                <a:solidFill>
                  <a:srgbClr val="FFFF00"/>
                </a:solidFill>
              </a:rPr>
              <a:t>Odmítnutím</a:t>
            </a:r>
          </a:p>
          <a:p>
            <a:r>
              <a:rPr lang="cs-CZ" b="1" dirty="0">
                <a:solidFill>
                  <a:srgbClr val="92D050"/>
                </a:solidFill>
              </a:rPr>
              <a:t>Vzetím na vědomí </a:t>
            </a:r>
            <a:r>
              <a:rPr lang="cs-CZ" b="1" dirty="0" err="1">
                <a:solidFill>
                  <a:srgbClr val="92D050"/>
                </a:solidFill>
              </a:rPr>
              <a:t>zpětvzetí</a:t>
            </a:r>
            <a:r>
              <a:rPr lang="cs-CZ" b="1" dirty="0">
                <a:solidFill>
                  <a:srgbClr val="92D050"/>
                </a:solidFill>
              </a:rPr>
              <a:t> návrhu</a:t>
            </a:r>
          </a:p>
          <a:p>
            <a:r>
              <a:rPr lang="cs-CZ" b="1" dirty="0">
                <a:solidFill>
                  <a:srgbClr val="FFC000"/>
                </a:solidFill>
              </a:rPr>
              <a:t>Zamítnutím</a:t>
            </a:r>
          </a:p>
          <a:p>
            <a:r>
              <a:rPr lang="cs-CZ" b="1" dirty="0">
                <a:solidFill>
                  <a:srgbClr val="CC66FF"/>
                </a:solidFill>
              </a:rPr>
              <a:t>Povolením RRG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Výzva k doplnění návrhu na povolení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Neobsahuje-li návrh na povolení reorganizace všechny náležitosti nebo je nesrozumitelný anebo neurčitý</a:t>
            </a:r>
            <a:r>
              <a:rPr lang="cs-CZ" b="1" dirty="0"/>
              <a:t>, </a:t>
            </a:r>
            <a:r>
              <a:rPr lang="cs-CZ" b="1" dirty="0" err="1">
                <a:solidFill>
                  <a:schemeClr val="bg1"/>
                </a:solidFill>
              </a:rPr>
              <a:t>insolvenční</a:t>
            </a:r>
            <a:r>
              <a:rPr lang="cs-CZ" b="1" dirty="0">
                <a:solidFill>
                  <a:schemeClr val="bg1"/>
                </a:solidFill>
              </a:rPr>
              <a:t> soud</a:t>
            </a:r>
            <a:r>
              <a:rPr lang="cs-CZ" b="1" dirty="0"/>
              <a:t> usnesením </a:t>
            </a:r>
            <a:r>
              <a:rPr lang="cs-CZ" b="1" dirty="0">
                <a:solidFill>
                  <a:srgbClr val="FF0000"/>
                </a:solidFill>
              </a:rPr>
              <a:t>vyzve osobu, která jej podala, k jeho opravě nebo doplnění v určené lhůtě</a:t>
            </a:r>
            <a:r>
              <a:rPr lang="cs-CZ" b="1" dirty="0"/>
              <a:t>, která nesmí být delší než 7 dnů.</a:t>
            </a:r>
          </a:p>
          <a:p>
            <a:r>
              <a:rPr lang="cs-CZ" b="1" dirty="0">
                <a:solidFill>
                  <a:srgbClr val="FFC000"/>
                </a:solidFill>
              </a:rPr>
              <a:t>Shodně postupuje</a:t>
            </a:r>
            <a:r>
              <a:rPr lang="cs-CZ" b="1" dirty="0"/>
              <a:t> </a:t>
            </a:r>
            <a:r>
              <a:rPr lang="cs-CZ" b="1" dirty="0" err="1"/>
              <a:t>insolvenční</a:t>
            </a:r>
            <a:r>
              <a:rPr lang="cs-CZ" b="1" dirty="0"/>
              <a:t> soud i tehdy, </a:t>
            </a:r>
            <a:r>
              <a:rPr lang="cs-CZ" b="1" dirty="0">
                <a:solidFill>
                  <a:srgbClr val="92D050"/>
                </a:solidFill>
              </a:rPr>
              <a:t>nejsou-li k návrhu na povolení reorganizace připojeny zákonem požadované přílohy nebo neobsahují-li tyto přílohy stanovené náležitosti</a:t>
            </a:r>
            <a:r>
              <a:rPr lang="cs-CZ" b="1" dirty="0"/>
              <a:t>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Odmítnutí návrhu na povol.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Návrh na povolení reorganizace</a:t>
            </a:r>
            <a:r>
              <a:rPr lang="cs-CZ" b="1" dirty="0"/>
              <a:t> </a:t>
            </a:r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odmítne</a:t>
            </a:r>
            <a:r>
              <a:rPr lang="cs-CZ" b="1" dirty="0"/>
              <a:t>, </a:t>
            </a:r>
          </a:p>
          <a:p>
            <a:r>
              <a:rPr lang="cs-CZ" b="1" dirty="0">
                <a:solidFill>
                  <a:srgbClr val="00B0F0"/>
                </a:solidFill>
              </a:rPr>
              <a:t>není-li</a:t>
            </a:r>
            <a:r>
              <a:rPr lang="cs-CZ" b="1" dirty="0"/>
              <a:t> přes jeho výzvu </a:t>
            </a:r>
            <a:r>
              <a:rPr lang="cs-CZ" b="1" dirty="0" smtClean="0">
                <a:solidFill>
                  <a:srgbClr val="00B0F0"/>
                </a:solidFill>
              </a:rPr>
              <a:t>řádně </a:t>
            </a:r>
            <a:r>
              <a:rPr lang="cs-CZ" b="1" dirty="0">
                <a:solidFill>
                  <a:srgbClr val="00B0F0"/>
                </a:solidFill>
              </a:rPr>
              <a:t>doplněn</a:t>
            </a:r>
            <a:r>
              <a:rPr lang="cs-CZ" b="1" dirty="0"/>
              <a:t> a </a:t>
            </a:r>
          </a:p>
          <a:p>
            <a:r>
              <a:rPr lang="cs-CZ" b="1" dirty="0">
                <a:solidFill>
                  <a:srgbClr val="92D050"/>
                </a:solidFill>
              </a:rPr>
              <a:t>v řízení o něm nelze pro tento nedostatek pokračovat</a:t>
            </a:r>
            <a:r>
              <a:rPr lang="cs-CZ" b="1" dirty="0"/>
              <a:t> nebo </a:t>
            </a:r>
          </a:p>
          <a:p>
            <a:r>
              <a:rPr lang="cs-CZ" b="1" dirty="0">
                <a:solidFill>
                  <a:srgbClr val="FFFF00"/>
                </a:solidFill>
              </a:rPr>
              <a:t>nejsou-li</a:t>
            </a:r>
            <a:r>
              <a:rPr lang="cs-CZ" b="1" dirty="0"/>
              <a:t> k němu přes jeho výzvu </a:t>
            </a:r>
            <a:r>
              <a:rPr lang="cs-CZ" b="1" dirty="0">
                <a:solidFill>
                  <a:srgbClr val="FFFF00"/>
                </a:solidFill>
              </a:rPr>
              <a:t>připojeny</a:t>
            </a:r>
            <a:r>
              <a:rPr lang="cs-CZ" b="1" dirty="0"/>
              <a:t> zákonem požadované </a:t>
            </a:r>
            <a:r>
              <a:rPr lang="cs-CZ" b="1" dirty="0">
                <a:solidFill>
                  <a:srgbClr val="FFFF00"/>
                </a:solidFill>
              </a:rPr>
              <a:t>přílohy</a:t>
            </a:r>
            <a:r>
              <a:rPr lang="cs-CZ" b="1" dirty="0"/>
              <a:t> anebo </a:t>
            </a:r>
            <a:r>
              <a:rPr lang="cs-CZ" b="1" dirty="0">
                <a:solidFill>
                  <a:srgbClr val="FFFF00"/>
                </a:solidFill>
              </a:rPr>
              <a:t>neobsahují-li tyto přílohy</a:t>
            </a:r>
            <a:r>
              <a:rPr lang="cs-CZ" b="1" dirty="0"/>
              <a:t> přes jeho výzvu stanovené </a:t>
            </a:r>
            <a:r>
              <a:rPr lang="cs-CZ" b="1" dirty="0">
                <a:solidFill>
                  <a:srgbClr val="FFFF00"/>
                </a:solidFill>
              </a:rPr>
              <a:t>náležitosti </a:t>
            </a:r>
            <a:r>
              <a:rPr lang="cs-CZ" b="1" dirty="0"/>
              <a:t>(§ 320)</a:t>
            </a:r>
          </a:p>
          <a:p>
            <a:r>
              <a:rPr lang="cs-CZ" b="1" dirty="0">
                <a:solidFill>
                  <a:srgbClr val="00B0F0"/>
                </a:solidFill>
              </a:rPr>
              <a:t>je-li podán opožděně </a:t>
            </a:r>
            <a:r>
              <a:rPr lang="cs-CZ" b="1" dirty="0"/>
              <a:t>(§ 318)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300" dirty="0"/>
              <a:t>Zpětvzetí návrhu na povol. RRG</a:t>
            </a:r>
            <a:r>
              <a:rPr lang="cs-CZ" dirty="0"/>
              <a:t/>
            </a:r>
            <a:br>
              <a:rPr lang="cs-CZ" dirty="0"/>
            </a:b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Osoba</a:t>
            </a:r>
            <a:r>
              <a:rPr lang="cs-CZ" b="1" dirty="0"/>
              <a:t>, která </a:t>
            </a:r>
            <a:r>
              <a:rPr lang="cs-CZ" b="1" dirty="0">
                <a:solidFill>
                  <a:srgbClr val="FFC000"/>
                </a:solidFill>
              </a:rPr>
              <a:t>podala návrh na povolení reorganizace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jej může vzít zpět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do doby, než </a:t>
            </a:r>
            <a:r>
              <a:rPr lang="cs-CZ" b="1" dirty="0"/>
              <a:t>insolvenční soud reorganizaci povolí nebo </a:t>
            </a:r>
            <a:r>
              <a:rPr lang="cs-CZ" b="1" dirty="0">
                <a:solidFill>
                  <a:srgbClr val="92D050"/>
                </a:solidFill>
              </a:rPr>
              <a:t>o podaném návrhu </a:t>
            </a:r>
            <a:r>
              <a:rPr lang="cs-CZ" b="1" dirty="0"/>
              <a:t>jinak</a:t>
            </a:r>
            <a:r>
              <a:rPr lang="cs-CZ" b="1" dirty="0">
                <a:solidFill>
                  <a:srgbClr val="92D050"/>
                </a:solidFill>
              </a:rPr>
              <a:t> rozhodne.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Zpětvzetí návrhu na povol. RRG</a:t>
            </a:r>
            <a:endParaRPr lang="cs-CZ" sz="39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Zpětvzetí návrhu na povolení reorganizace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vezme</a:t>
            </a:r>
            <a:r>
              <a:rPr lang="cs-CZ" b="1" dirty="0"/>
              <a:t> insolvenční soud </a:t>
            </a:r>
            <a:r>
              <a:rPr lang="cs-CZ" b="1" dirty="0">
                <a:solidFill>
                  <a:srgbClr val="FF0000"/>
                </a:solidFill>
              </a:rPr>
              <a:t>na vědomí</a:t>
            </a:r>
            <a:r>
              <a:rPr lang="cs-CZ" b="1" dirty="0"/>
              <a:t> rozhodnutím.</a:t>
            </a:r>
          </a:p>
          <a:p>
            <a:r>
              <a:rPr lang="cs-CZ" b="1" dirty="0">
                <a:solidFill>
                  <a:srgbClr val="92D050"/>
                </a:solidFill>
              </a:rPr>
              <a:t>Byl-li</a:t>
            </a:r>
            <a:r>
              <a:rPr lang="cs-CZ" b="1" dirty="0"/>
              <a:t> návrh na povolení reorganizace </a:t>
            </a:r>
            <a:r>
              <a:rPr lang="cs-CZ" b="1" dirty="0">
                <a:solidFill>
                  <a:srgbClr val="FFFF00"/>
                </a:solidFill>
              </a:rPr>
              <a:t>vzat zpět až poté, co o něm bylo rozhodnuto</a:t>
            </a:r>
            <a:r>
              <a:rPr lang="cs-CZ" b="1" dirty="0"/>
              <a:t>, </a:t>
            </a:r>
            <a:r>
              <a:rPr lang="cs-CZ" b="1" dirty="0" err="1"/>
              <a:t>insolvenční</a:t>
            </a:r>
            <a:r>
              <a:rPr lang="cs-CZ" b="1" dirty="0"/>
              <a:t> soud rozhodne, že </a:t>
            </a:r>
            <a:r>
              <a:rPr lang="cs-CZ" b="1" dirty="0" err="1">
                <a:solidFill>
                  <a:srgbClr val="FF0000"/>
                </a:solidFill>
              </a:rPr>
              <a:t>zpětvzetí</a:t>
            </a:r>
            <a:r>
              <a:rPr lang="cs-CZ" b="1" dirty="0">
                <a:solidFill>
                  <a:srgbClr val="FF0000"/>
                </a:solidFill>
              </a:rPr>
              <a:t> není účinné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Zamítnutí návrhu na povol.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FF0000"/>
                </a:solidFill>
              </a:rPr>
              <a:t>zamítne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návrh na povolení reorganizace</a:t>
            </a:r>
            <a:r>
              <a:rPr lang="cs-CZ" b="1" dirty="0"/>
              <a:t>,</a:t>
            </a:r>
          </a:p>
          <a:p>
            <a:r>
              <a:rPr lang="cs-CZ" b="1" i="1" dirty="0"/>
              <a:t>a)</a:t>
            </a:r>
            <a:r>
              <a:rPr lang="cs-CZ" b="1" dirty="0"/>
              <a:t> lze-li se zřetelem ke všem okolnostem důvodně předpokládat, že jím je </a:t>
            </a:r>
            <a:r>
              <a:rPr lang="cs-CZ" b="1" dirty="0">
                <a:solidFill>
                  <a:srgbClr val="92D050"/>
                </a:solidFill>
              </a:rPr>
              <a:t>sledován nepoctivý záměr</a:t>
            </a:r>
            <a:r>
              <a:rPr lang="cs-CZ" b="1" dirty="0"/>
              <a:t>, nebo</a:t>
            </a:r>
          </a:p>
          <a:p>
            <a:r>
              <a:rPr lang="cs-CZ" b="1" i="1" dirty="0"/>
              <a:t>b)</a:t>
            </a:r>
            <a:r>
              <a:rPr lang="cs-CZ" b="1" dirty="0"/>
              <a:t> který </a:t>
            </a:r>
            <a:r>
              <a:rPr lang="cs-CZ" b="1" dirty="0">
                <a:solidFill>
                  <a:srgbClr val="FFFF00"/>
                </a:solidFill>
              </a:rPr>
              <a:t>znovu podala osoba, o jejímž návrhu na povolení reorganizace bylo již dříve rozhodnuto</a:t>
            </a:r>
            <a:r>
              <a:rPr lang="cs-CZ" b="1" dirty="0"/>
              <a:t>, anebo</a:t>
            </a:r>
          </a:p>
          <a:p>
            <a:r>
              <a:rPr lang="cs-CZ" b="1" i="1" dirty="0"/>
              <a:t>c)</a:t>
            </a:r>
            <a:r>
              <a:rPr lang="cs-CZ" b="1" dirty="0"/>
              <a:t> který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podal věřitel, jestliže jej neschválí schůze věřitelů.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Nepoctivý 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739" y="1340768"/>
            <a:ext cx="7467600" cy="4525963"/>
          </a:xfrm>
        </p:spPr>
        <p:txBody>
          <a:bodyPr>
            <a:noAutofit/>
          </a:bodyPr>
          <a:lstStyle/>
          <a:p>
            <a:r>
              <a:rPr lang="cs-CZ" sz="2400" b="1" dirty="0"/>
              <a:t>Na nepoctivý záměr sledovaný návrhem na povolení reorganizace lze usuzovat zejména tehdy, jestliže ohledně dlužníka, jeho zákonného zástupce, jeho statutárního orgánu nebo člena jeho kolektivního statutárního orgánu</a:t>
            </a:r>
          </a:p>
          <a:p>
            <a:r>
              <a:rPr lang="cs-CZ" sz="2400" b="1" i="1" dirty="0"/>
              <a:t>a)</a:t>
            </a:r>
            <a:r>
              <a:rPr lang="cs-CZ" sz="2400" b="1" dirty="0"/>
              <a:t> v posledních 5 letech probíhalo </a:t>
            </a:r>
            <a:r>
              <a:rPr lang="cs-CZ" sz="2400" b="1" dirty="0" err="1"/>
              <a:t>insolvenční</a:t>
            </a:r>
            <a:r>
              <a:rPr lang="cs-CZ" sz="2400" b="1" dirty="0"/>
              <a:t> řízení nebo jiné řízení řešící úpadek, a to v závislosti na výsledku takového řízení, nebo</a:t>
            </a:r>
          </a:p>
          <a:p>
            <a:r>
              <a:rPr lang="cs-CZ" sz="2400" b="1" i="1" dirty="0"/>
              <a:t>b)</a:t>
            </a:r>
            <a:r>
              <a:rPr lang="cs-CZ" sz="2400" b="1" dirty="0"/>
              <a:t> podle výpisu z rejstříku trestů v posledních 5 letech před zahájením </a:t>
            </a:r>
            <a:r>
              <a:rPr lang="cs-CZ" sz="2400" b="1" dirty="0" err="1"/>
              <a:t>insolvenčního</a:t>
            </a:r>
            <a:r>
              <a:rPr lang="cs-CZ" sz="2400" b="1" dirty="0"/>
              <a:t> řízení proběhlo trestní řízení, které skončilo pravomocným odsouzením pro trestný čin majetkové nebo hospodářské povahy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Nedojde-li ke </a:t>
            </a:r>
          </a:p>
          <a:p>
            <a:r>
              <a:rPr lang="cs-CZ" b="1" dirty="0">
                <a:solidFill>
                  <a:srgbClr val="92D050"/>
                </a:solidFill>
              </a:rPr>
              <a:t>vzetí na vědomí </a:t>
            </a:r>
            <a:r>
              <a:rPr lang="cs-CZ" b="1" dirty="0" err="1">
                <a:solidFill>
                  <a:srgbClr val="92D050"/>
                </a:solidFill>
              </a:rPr>
              <a:t>zpětvzetí</a:t>
            </a:r>
            <a:endParaRPr lang="cs-CZ" b="1" dirty="0"/>
          </a:p>
          <a:p>
            <a:r>
              <a:rPr lang="cs-CZ" b="1" dirty="0">
                <a:solidFill>
                  <a:srgbClr val="FFFF00"/>
                </a:solidFill>
              </a:rPr>
              <a:t>odmítnutí</a:t>
            </a:r>
            <a:r>
              <a:rPr lang="cs-CZ" b="1" dirty="0"/>
              <a:t> nebo 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zamítnutí</a:t>
            </a:r>
          </a:p>
          <a:p>
            <a:r>
              <a:rPr lang="cs-CZ" b="1" dirty="0">
                <a:solidFill>
                  <a:srgbClr val="00B0F0"/>
                </a:solidFill>
              </a:rPr>
              <a:t>návrhu na povolení reorganizace</a:t>
            </a:r>
            <a:r>
              <a:rPr lang="cs-CZ" b="1" dirty="0"/>
              <a:t> </a:t>
            </a:r>
          </a:p>
          <a:p>
            <a:r>
              <a:rPr lang="cs-CZ" b="1" dirty="0" err="1">
                <a:solidFill>
                  <a:schemeClr val="bg1"/>
                </a:solidFill>
              </a:rPr>
              <a:t>insolvenční</a:t>
            </a:r>
            <a:r>
              <a:rPr lang="cs-CZ" b="1" dirty="0">
                <a:solidFill>
                  <a:schemeClr val="bg1"/>
                </a:solidFill>
              </a:rPr>
              <a:t> soud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reorganizaci povolí</a:t>
            </a:r>
            <a:r>
              <a:rPr lang="cs-CZ" b="1" dirty="0"/>
              <a:t>.</a:t>
            </a:r>
          </a:p>
          <a:p>
            <a:r>
              <a:rPr lang="cs-CZ" dirty="0"/>
              <a:t>(§ 328)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Přehled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 smtClean="0"/>
              <a:t>IZ</a:t>
            </a:r>
          </a:p>
          <a:p>
            <a:pPr algn="ctr"/>
            <a:r>
              <a:rPr lang="pl-PL" sz="2400" b="1" dirty="0" smtClean="0"/>
              <a:t>RRG</a:t>
            </a:r>
            <a:r>
              <a:rPr lang="pl-PL" sz="2400" dirty="0" smtClean="0"/>
              <a:t> </a:t>
            </a:r>
            <a:r>
              <a:rPr lang="pl-PL" sz="2400" dirty="0"/>
              <a:t>- Část druhá, hlava II - § 316 až 364</a:t>
            </a:r>
          </a:p>
          <a:p>
            <a:pPr algn="ctr"/>
            <a:r>
              <a:rPr lang="pl-PL" sz="2400" b="1" dirty="0"/>
              <a:t>KFI</a:t>
            </a:r>
            <a:r>
              <a:rPr lang="pl-PL" sz="2400" dirty="0"/>
              <a:t> - Část druhá, hlava IV - § 367 až 387</a:t>
            </a:r>
          </a:p>
          <a:p>
            <a:pPr algn="ctr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Usnesení o povolení reorganizace představuje </a:t>
            </a:r>
            <a:r>
              <a:rPr lang="cs-CZ" dirty="0" smtClean="0"/>
              <a:t>jednu </a:t>
            </a:r>
            <a:r>
              <a:rPr lang="cs-CZ" dirty="0"/>
              <a:t>z variant rozhodnutí o způsobu řešení úpadku (§ 4/2) </a:t>
            </a:r>
          </a:p>
          <a:p>
            <a:pPr>
              <a:spcAft>
                <a:spcPts val="1800"/>
              </a:spcAft>
            </a:pPr>
            <a:r>
              <a:rPr lang="cs-CZ" u="sng" dirty="0"/>
              <a:t>Předjednaná</a:t>
            </a:r>
            <a:r>
              <a:rPr lang="cs-CZ" dirty="0"/>
              <a:t> - § 148/2 – s </a:t>
            </a:r>
            <a:r>
              <a:rPr lang="cs-CZ" dirty="0" err="1"/>
              <a:t>usn</a:t>
            </a:r>
            <a:r>
              <a:rPr lang="cs-CZ" dirty="0"/>
              <a:t>. o úpadku (§ 136)</a:t>
            </a:r>
          </a:p>
          <a:p>
            <a:pPr>
              <a:spcAft>
                <a:spcPts val="1800"/>
              </a:spcAft>
            </a:pPr>
            <a:r>
              <a:rPr lang="cs-CZ" u="sng" dirty="0"/>
              <a:t>Standardní</a:t>
            </a:r>
            <a:r>
              <a:rPr lang="cs-CZ" dirty="0"/>
              <a:t> – § 149 (do 3 </a:t>
            </a:r>
            <a:r>
              <a:rPr lang="cs-CZ" dirty="0" err="1"/>
              <a:t>měs</a:t>
            </a:r>
            <a:r>
              <a:rPr lang="cs-CZ" dirty="0"/>
              <a:t>.) samostatné </a:t>
            </a:r>
            <a:r>
              <a:rPr lang="cs-CZ" dirty="0" err="1"/>
              <a:t>usn</a:t>
            </a:r>
            <a:r>
              <a:rPr lang="cs-CZ" dirty="0"/>
              <a:t>.</a:t>
            </a:r>
          </a:p>
          <a:p>
            <a:pPr>
              <a:spcAft>
                <a:spcPts val="1800"/>
              </a:spcAft>
            </a:pPr>
            <a:r>
              <a:rPr lang="cs-CZ" dirty="0"/>
              <a:t>Spojení s ustanovením znalce pro ocenění MP § 153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Účinky 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ÚČINKY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změna dispozičních oprávnění (§ 229/3, § 330 a § 332 - omezení; předběžná opatření)</a:t>
            </a:r>
          </a:p>
          <a:p>
            <a:pPr lvl="1"/>
            <a:r>
              <a:rPr lang="cs-CZ" dirty="0"/>
              <a:t>mezitímní účetní závěrka</a:t>
            </a:r>
          </a:p>
          <a:p>
            <a:pPr lvl="1"/>
            <a:r>
              <a:rPr lang="cs-CZ" dirty="0"/>
              <a:t>pozastavení výkonu funkce orgánů dlužníka § 333</a:t>
            </a:r>
          </a:p>
          <a:p>
            <a:pPr lvl="1"/>
            <a:r>
              <a:rPr lang="cs-CZ" dirty="0"/>
              <a:t>§ 330a přiměř užití </a:t>
            </a:r>
            <a:r>
              <a:rPr lang="cs-CZ" dirty="0" err="1"/>
              <a:t>ust</a:t>
            </a:r>
            <a:r>
              <a:rPr lang="cs-CZ" dirty="0"/>
              <a:t>. o konkursu</a:t>
            </a:r>
          </a:p>
          <a:p>
            <a:pPr lvl="1"/>
            <a:r>
              <a:rPr lang="cs-CZ" dirty="0"/>
              <a:t>(role IS dále)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Rozhodnutí o návrhu na povolení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Meritorní projednání § 325 + § 148 a násl. </a:t>
            </a:r>
          </a:p>
          <a:p>
            <a:pPr lvl="1">
              <a:spcAft>
                <a:spcPts val="1800"/>
              </a:spcAft>
            </a:pPr>
            <a:r>
              <a:rPr lang="cs-CZ" b="1" dirty="0"/>
              <a:t>!!!</a:t>
            </a:r>
            <a:r>
              <a:rPr lang="cs-CZ" dirty="0"/>
              <a:t> -) § 150 a § 152 – podle usnesení schůze věřitelů</a:t>
            </a:r>
          </a:p>
          <a:p>
            <a:r>
              <a:rPr lang="cs-CZ" b="1" dirty="0"/>
              <a:t>Negativní</a:t>
            </a:r>
            <a:r>
              <a:rPr lang="cs-CZ" dirty="0"/>
              <a:t> -&gt; konkurs; zánik účinků </a:t>
            </a:r>
            <a:r>
              <a:rPr lang="cs-CZ" sz="2800" dirty="0"/>
              <a:t>§ 327</a:t>
            </a:r>
          </a:p>
          <a:p>
            <a:pPr lvl="1"/>
            <a:r>
              <a:rPr lang="cs-CZ" u="sng" dirty="0"/>
              <a:t>odmítnutí</a:t>
            </a:r>
            <a:r>
              <a:rPr lang="cs-CZ" dirty="0"/>
              <a:t> (§ 318/2 </a:t>
            </a:r>
            <a:r>
              <a:rPr lang="cs-CZ" dirty="0" err="1"/>
              <a:t>opož</a:t>
            </a:r>
            <a:r>
              <a:rPr lang="cs-CZ" dirty="0"/>
              <a:t>., § 320 vady – pozor, jiné než vady insolvenčního návrhu dle § 128/1 -&gt; výzva nejprve)</a:t>
            </a:r>
          </a:p>
          <a:p>
            <a:pPr lvl="1"/>
            <a:r>
              <a:rPr lang="cs-CZ" u="sng" dirty="0"/>
              <a:t>vzetí na vědomí zpětvzetí</a:t>
            </a:r>
            <a:r>
              <a:rPr lang="cs-CZ" dirty="0"/>
              <a:t> (§ 322)</a:t>
            </a:r>
          </a:p>
          <a:p>
            <a:pPr lvl="1"/>
            <a:r>
              <a:rPr lang="cs-CZ" u="sng" dirty="0"/>
              <a:t>zamítnutí</a:t>
            </a:r>
            <a:r>
              <a:rPr lang="cs-CZ" dirty="0"/>
              <a:t> (meritorní) (§ 326 – a/ až c/; nepoctivost)</a:t>
            </a:r>
          </a:p>
          <a:p>
            <a:r>
              <a:rPr lang="cs-CZ" b="1" dirty="0"/>
              <a:t>Pozitivní </a:t>
            </a:r>
          </a:p>
          <a:p>
            <a:pPr lvl="1"/>
            <a:r>
              <a:rPr lang="cs-CZ" u="sng" dirty="0"/>
              <a:t>povolení reorganizace</a:t>
            </a:r>
            <a:r>
              <a:rPr lang="cs-CZ" dirty="0"/>
              <a:t> (meritorní) - § 328 a § 148/2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 provedení reorganizace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dirty="0" smtClean="0"/>
              <a:t>Reorganizaci </a:t>
            </a:r>
            <a:r>
              <a:rPr lang="cs-CZ" sz="1800" b="1" dirty="0"/>
              <a:t>lze provést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92D050"/>
                </a:solidFill>
              </a:rPr>
              <a:t>zejména </a:t>
            </a:r>
            <a:r>
              <a:rPr lang="cs-CZ" sz="1800" dirty="0"/>
              <a:t>prostřednictvím </a:t>
            </a:r>
            <a:r>
              <a:rPr lang="cs-CZ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těchto opatření</a:t>
            </a:r>
            <a:r>
              <a:rPr lang="cs-CZ" sz="18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a)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restrukturalizací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pohledávek věřitelů</a:t>
            </a:r>
            <a:r>
              <a:rPr lang="cs-CZ" sz="1800" dirty="0"/>
              <a:t>, spočívající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prominutí části dluhů</a:t>
            </a:r>
            <a:r>
              <a:rPr lang="cs-CZ" sz="1800" dirty="0"/>
              <a:t> dlužníka včetně jejich příslušenství nebo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odkladu jejich splatnosti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b)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prodejem</a:t>
            </a:r>
            <a:r>
              <a:rPr lang="cs-CZ" sz="1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 smtClean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části </a:t>
            </a:r>
            <a:r>
              <a:rPr lang="cs-CZ" sz="1800" b="1" dirty="0" err="1" smtClean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</a:t>
            </a:r>
            <a:r>
              <a:rPr lang="cs-CZ" sz="1800" b="1" dirty="0" smtClean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podstaty  </a:t>
            </a:r>
            <a:r>
              <a:rPr lang="cs-CZ" sz="1800" dirty="0"/>
              <a:t>anebo prodejem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dlužníkova podniku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c)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vydáním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části dlužníkových aktiv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věřitelům</a:t>
            </a:r>
            <a:r>
              <a:rPr lang="cs-CZ" sz="1800" dirty="0">
                <a:solidFill>
                  <a:srgbClr val="00B0F0"/>
                </a:solidFill>
              </a:rPr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převodem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těchto aktiv na</a:t>
            </a:r>
            <a:r>
              <a:rPr lang="cs-CZ" sz="18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nově založenou právnickou osobu</a:t>
            </a:r>
            <a:r>
              <a:rPr lang="cs-CZ" sz="1800" b="1" dirty="0">
                <a:solidFill>
                  <a:srgbClr val="00B0F0"/>
                </a:solidFill>
              </a:rPr>
              <a:t>, </a:t>
            </a:r>
            <a:r>
              <a:rPr lang="cs-CZ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 které mají věřitelé majetkovou účast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d)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fúzí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dlužníka - právnické osoby </a:t>
            </a:r>
            <a:r>
              <a:rPr lang="cs-CZ" sz="1800" b="1" dirty="0"/>
              <a:t>s jinou osobou</a:t>
            </a:r>
            <a:r>
              <a:rPr lang="cs-CZ" sz="1800" dirty="0"/>
              <a:t> 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převodem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jeho jmění </a:t>
            </a:r>
            <a:r>
              <a:rPr lang="cs-CZ" sz="1800" b="1" dirty="0"/>
              <a:t>na společníka</a:t>
            </a:r>
            <a:r>
              <a:rPr lang="cs-CZ" sz="1800" dirty="0"/>
              <a:t> se zachováním nebo změnou práv třetích osob, připouštějí-li to právní předpisy o hospodářské soutěži 47) 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e)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vydáním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akcií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jiných cenných papírů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dlužníkem</a:t>
            </a:r>
            <a:r>
              <a:rPr lang="cs-CZ" sz="1800" b="1" dirty="0"/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novou právnickou osobou</a:t>
            </a:r>
            <a:r>
              <a:rPr lang="cs-CZ" sz="1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dirty="0"/>
              <a:t>podle písmene c) nebo d),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f)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zajištěním</a:t>
            </a:r>
            <a:r>
              <a:rPr lang="cs-CZ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financování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provozu dlužníkova podniku</a:t>
            </a:r>
            <a:r>
              <a:rPr lang="cs-CZ" sz="1800" b="1" dirty="0"/>
              <a:t>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jeho části</a:t>
            </a:r>
            <a:r>
              <a:rPr lang="cs-CZ" sz="1800" dirty="0"/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 g) </a:t>
            </a:r>
            <a:r>
              <a:rPr lang="cs-CZ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změnou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zakladatelského dokumentu </a:t>
            </a:r>
            <a:r>
              <a:rPr lang="cs-CZ" sz="1800" dirty="0"/>
              <a:t>nebo</a:t>
            </a:r>
            <a:r>
              <a:rPr lang="cs-CZ" sz="18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stanov</a:t>
            </a:r>
            <a:r>
              <a:rPr lang="cs-CZ" sz="1800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18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anebo jiných dokumentů </a:t>
            </a:r>
            <a:r>
              <a:rPr lang="cs-CZ" sz="1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upravujících vnitřní poměry dlužníka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/>
              <a:t>(§ 341)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/>
              <a:t>Prodej MP nebo podniku v RRG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Provedení reorganizace</a:t>
            </a:r>
          </a:p>
          <a:p>
            <a:r>
              <a:rPr lang="cs-CZ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prodejem</a:t>
            </a:r>
            <a:r>
              <a:rPr lang="cs-CZ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200" dirty="0"/>
              <a:t>celé </a:t>
            </a:r>
            <a:r>
              <a:rPr lang="cs-CZ" sz="32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majetkové podstaty</a:t>
            </a:r>
            <a:r>
              <a:rPr lang="cs-CZ" sz="3200" dirty="0">
                <a:solidFill>
                  <a:srgbClr val="CC66FF"/>
                </a:solidFill>
              </a:rPr>
              <a:t> </a:t>
            </a:r>
            <a:r>
              <a:rPr lang="cs-CZ" sz="3200" dirty="0" smtClean="0"/>
              <a:t>nebo </a:t>
            </a:r>
            <a:r>
              <a:rPr lang="cs-CZ" sz="3200" dirty="0"/>
              <a:t>prodejem </a:t>
            </a:r>
            <a:r>
              <a:rPr lang="cs-CZ" sz="32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dlužníkova podniku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v rozporu s účelem RRG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judikatura - </a:t>
            </a:r>
            <a:r>
              <a:rPr lang="cs-CZ" b="1" dirty="0"/>
              <a:t>VS v Praze ze dne 12.3.2015, </a:t>
            </a:r>
            <a:r>
              <a:rPr lang="cs-CZ" b="1" dirty="0" err="1"/>
              <a:t>sp</a:t>
            </a:r>
            <a:r>
              <a:rPr lang="cs-CZ" b="1" dirty="0"/>
              <a:t>. zn. 3 VSPH 890/2014</a:t>
            </a:r>
          </a:p>
          <a:p>
            <a:r>
              <a:rPr lang="cs-CZ" i="1" dirty="0"/>
              <a:t>Pokud reorganizační plán neuvažuje s pokračováním činnosti dlužníkova podniku -  navržená reorganizace dlužníkova podniku se míjí s cílem reorganizace -) Zamítnutí</a:t>
            </a:r>
            <a:endParaRPr lang="cs-CZ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Sanační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F0"/>
                </a:solidFill>
              </a:rPr>
              <a:t>Způsob provedení reorganizace</a:t>
            </a:r>
          </a:p>
          <a:p>
            <a:r>
              <a:rPr lang="cs-CZ" sz="3200" b="1" dirty="0"/>
              <a:t>=</a:t>
            </a:r>
            <a:r>
              <a:rPr lang="cs-CZ" sz="3200" b="1" dirty="0">
                <a:solidFill>
                  <a:srgbClr val="0000FF"/>
                </a:solidFill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sanační </a:t>
            </a:r>
            <a:r>
              <a:rPr lang="cs-CZ" sz="3200" b="1" dirty="0">
                <a:solidFill>
                  <a:srgbClr val="FF0000"/>
                </a:solidFill>
              </a:rPr>
              <a:t>opatření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Dispoziční </a:t>
            </a:r>
            <a:r>
              <a:rPr lang="cs-CZ" sz="4000" dirty="0" smtClean="0"/>
              <a:t>oprávnění</a:t>
            </a:r>
            <a:endParaRPr lang="cs-CZ" sz="4000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</a:t>
            </a:r>
            <a:r>
              <a:rPr lang="cs-CZ" b="1" dirty="0"/>
              <a:t> </a:t>
            </a:r>
            <a:r>
              <a:rPr lang="cs-CZ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průběhu reorganizace</a:t>
            </a:r>
            <a:r>
              <a:rPr lang="cs-CZ" b="1" dirty="0"/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osobou</a:t>
            </a:r>
            <a:r>
              <a:rPr lang="cs-CZ" b="1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dispozičními oprávněními</a:t>
            </a:r>
            <a:r>
              <a:rPr lang="cs-CZ" dirty="0"/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(není-li stanoveno jinak)</a:t>
            </a:r>
            <a:endParaRPr lang="cs-CZ" sz="20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/>
              <a:t>Právní úkony,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které mají</a:t>
            </a:r>
            <a:r>
              <a:rPr lang="cs-CZ" b="1" dirty="0"/>
              <a:t> </a:t>
            </a:r>
            <a:r>
              <a:rPr lang="cs-CZ" dirty="0"/>
              <a:t>z hlediska</a:t>
            </a:r>
            <a:r>
              <a:rPr lang="cs-CZ" b="1" dirty="0"/>
              <a:t> nakládání s majetkovou podstatou </a:t>
            </a:r>
            <a:r>
              <a:rPr lang="cs-CZ" dirty="0"/>
              <a:t>a její </a:t>
            </a:r>
            <a:r>
              <a:rPr lang="cs-CZ" b="1" dirty="0"/>
              <a:t>správou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zásadní význam</a:t>
            </a:r>
            <a:r>
              <a:rPr lang="cs-CZ" b="1" dirty="0"/>
              <a:t>,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činí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dlužník s dispozičními oprávněními</a:t>
            </a:r>
            <a:r>
              <a:rPr lang="cs-CZ" b="1" dirty="0">
                <a:solidFill>
                  <a:srgbClr val="92D050"/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jen se souhlasem věřitelského výboru</a:t>
            </a:r>
            <a:r>
              <a:rPr lang="cs-CZ" b="1" dirty="0"/>
              <a:t>.</a:t>
            </a:r>
            <a:r>
              <a:rPr lang="cs-CZ" dirty="0"/>
              <a:t> 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sz="3200" dirty="0"/>
              <a:t>(§ 330)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Omezení </a:t>
            </a:r>
            <a:r>
              <a:rPr lang="cs-CZ" dirty="0" err="1"/>
              <a:t>disp</a:t>
            </a:r>
            <a:r>
              <a:rPr lang="cs-CZ" dirty="0"/>
              <a:t>. </a:t>
            </a:r>
            <a:r>
              <a:rPr lang="cs-CZ" dirty="0" err="1"/>
              <a:t>opr</a:t>
            </a:r>
            <a:r>
              <a:rPr lang="cs-CZ" dirty="0"/>
              <a:t>. dlužníka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Insolvenční</a:t>
            </a:r>
            <a:r>
              <a:rPr lang="cs-CZ" b="1" dirty="0"/>
              <a:t> soud </a:t>
            </a:r>
            <a:r>
              <a:rPr lang="cs-CZ" b="1" dirty="0">
                <a:solidFill>
                  <a:srgbClr val="00B0F0"/>
                </a:solidFill>
              </a:rPr>
              <a:t>může zakázat</a:t>
            </a:r>
            <a:r>
              <a:rPr lang="cs-CZ" b="1" dirty="0"/>
              <a:t> dlužníku s dispozičními oprávněními </a:t>
            </a:r>
            <a:r>
              <a:rPr lang="cs-CZ" b="1" dirty="0">
                <a:solidFill>
                  <a:srgbClr val="00B0F0"/>
                </a:solidFill>
              </a:rPr>
              <a:t>nakládání s majetkovou podstatou</a:t>
            </a:r>
            <a:r>
              <a:rPr lang="cs-CZ" b="1" dirty="0"/>
              <a:t> nebo </a:t>
            </a:r>
            <a:r>
              <a:rPr lang="cs-CZ" b="1" dirty="0">
                <a:solidFill>
                  <a:srgbClr val="92D050"/>
                </a:solidFill>
              </a:rPr>
              <a:t>může</a:t>
            </a:r>
            <a:r>
              <a:rPr lang="cs-CZ" b="1" dirty="0"/>
              <a:t> jeho </a:t>
            </a:r>
            <a:r>
              <a:rPr lang="cs-CZ" b="1" dirty="0">
                <a:solidFill>
                  <a:srgbClr val="92D050"/>
                </a:solidFill>
              </a:rPr>
              <a:t>oprávnění</a:t>
            </a:r>
            <a:r>
              <a:rPr lang="cs-CZ" b="1" dirty="0"/>
              <a:t> ve stanoveném rozsahu </a:t>
            </a:r>
            <a:r>
              <a:rPr lang="cs-CZ" b="1" dirty="0">
                <a:solidFill>
                  <a:srgbClr val="92D050"/>
                </a:solidFill>
              </a:rPr>
              <a:t>omezit</a:t>
            </a:r>
            <a:r>
              <a:rPr lang="cs-CZ" b="1" dirty="0"/>
              <a:t>. Učiní tak v zájmu věřitelů zejména tehdy, </a:t>
            </a:r>
            <a:r>
              <a:rPr lang="cs-CZ" b="1" dirty="0">
                <a:solidFill>
                  <a:srgbClr val="FFFF00"/>
                </a:solidFill>
              </a:rPr>
              <a:t>vzniknou-li pochybnosti o poctivém jednání nebo odborné způsobilosti dlužníka</a:t>
            </a:r>
            <a:r>
              <a:rPr lang="cs-CZ" b="1" dirty="0"/>
              <a:t> nebo osob jednajících jeho jménem.</a:t>
            </a:r>
          </a:p>
          <a:p>
            <a:r>
              <a:rPr lang="cs-CZ" b="1" dirty="0"/>
              <a:t>-) </a:t>
            </a:r>
            <a:r>
              <a:rPr lang="cs-CZ" b="1" dirty="0">
                <a:solidFill>
                  <a:srgbClr val="FFC000"/>
                </a:solidFill>
              </a:rPr>
              <a:t>přecházejí tato dispoziční oprávnění na </a:t>
            </a:r>
            <a:r>
              <a:rPr lang="cs-CZ" b="1" dirty="0" err="1">
                <a:solidFill>
                  <a:srgbClr val="FFC000"/>
                </a:solidFill>
              </a:rPr>
              <a:t>insolvenčního</a:t>
            </a:r>
            <a:r>
              <a:rPr lang="cs-CZ" b="1" dirty="0">
                <a:solidFill>
                  <a:srgbClr val="FFC000"/>
                </a:solidFill>
              </a:rPr>
              <a:t> správce</a:t>
            </a:r>
          </a:p>
          <a:p>
            <a:r>
              <a:rPr lang="cs-CZ" b="1" dirty="0"/>
              <a:t>(§ 332)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v reorganizaci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Reorganizace se účastní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přihlášení </a:t>
            </a:r>
            <a:r>
              <a:rPr lang="cs-CZ" b="1" dirty="0">
                <a:solidFill>
                  <a:srgbClr val="00B0F0"/>
                </a:solidFill>
              </a:rPr>
              <a:t>věřitelé</a:t>
            </a:r>
            <a:r>
              <a:rPr lang="cs-CZ" b="1" dirty="0"/>
              <a:t>, jakož i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věřitelé </a:t>
            </a:r>
            <a:r>
              <a:rPr lang="cs-CZ" b="1" dirty="0">
                <a:solidFill>
                  <a:srgbClr val="00B0F0"/>
                </a:solidFill>
              </a:rPr>
              <a:t>s pohledávkami za majetkovou podstatou</a:t>
            </a:r>
            <a:r>
              <a:rPr lang="cs-CZ" b="1" dirty="0"/>
              <a:t> a </a:t>
            </a:r>
            <a:endParaRPr lang="cs-CZ" b="1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věřitelé </a:t>
            </a:r>
            <a:r>
              <a:rPr lang="cs-CZ" b="1" dirty="0">
                <a:solidFill>
                  <a:srgbClr val="00B0F0"/>
                </a:solidFill>
              </a:rPr>
              <a:t>jim na roveň postavení</a:t>
            </a:r>
            <a:r>
              <a:rPr lang="cs-CZ" b="1" dirty="0"/>
              <a:t>. (§ 334)</a:t>
            </a:r>
          </a:p>
          <a:p>
            <a:r>
              <a:rPr lang="cs-CZ" b="1" dirty="0"/>
              <a:t>Při reorganizaci se za věřitele dlužníka považují </a:t>
            </a:r>
            <a:r>
              <a:rPr lang="cs-CZ" b="1" dirty="0">
                <a:solidFill>
                  <a:srgbClr val="00B0F0"/>
                </a:solidFill>
              </a:rPr>
              <a:t>i společníci a členové dlužníka</a:t>
            </a:r>
            <a:r>
              <a:rPr lang="cs-CZ" b="1" dirty="0"/>
              <a:t>; za pohledávku těchto osob se považuje právo vyplývající z jejich účasti ve společnosti nebo v družstvu.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Věřitelé v reorganizaci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cs-CZ" sz="4000" b="1" dirty="0">
                <a:solidFill>
                  <a:srgbClr val="FF0000"/>
                </a:solidFill>
              </a:rPr>
              <a:t>Rozdělení věřitelů do skupin</a:t>
            </a:r>
            <a:r>
              <a:rPr lang="cs-CZ" sz="4000" b="1" dirty="0"/>
              <a:t> – </a:t>
            </a:r>
            <a:r>
              <a:rPr lang="cs-CZ" sz="4000" b="1" dirty="0">
                <a:solidFill>
                  <a:srgbClr val="00B0F0"/>
                </a:solidFill>
              </a:rPr>
              <a:t>důležité pro určení rozsahu uspokojení a hlasování o RP</a:t>
            </a:r>
          </a:p>
          <a:p>
            <a:r>
              <a:rPr lang="cs-CZ" b="1" i="1" dirty="0"/>
              <a:t>(1)</a:t>
            </a:r>
            <a:r>
              <a:rPr lang="cs-CZ" dirty="0"/>
              <a:t> Pro potřeby určení rozsahu uspokojení zjištěných pohledávek a hlasování věřitelů o přijetí reorganizačního plánu se věřitelé dlužníka při reorganizaci rozdělují do skupin, a to tak, aby v každé skupině byli věřitelé se zásadně shodným právním postavením a se zásadně shodnými hospodářskými zájmy. Rozdělení věřitelů do jednotlivých skupin obsahuje reorganizační plán, v němž se vždy uvede, podle jakých kritérií k rozdělení věřitelů došlo.</a:t>
            </a:r>
          </a:p>
          <a:p>
            <a:r>
              <a:rPr lang="cs-CZ" b="1" i="1" dirty="0"/>
              <a:t>(2)</a:t>
            </a:r>
            <a:r>
              <a:rPr lang="cs-CZ" dirty="0"/>
              <a:t> </a:t>
            </a:r>
            <a:r>
              <a:rPr lang="cs-CZ" b="1" dirty="0">
                <a:solidFill>
                  <a:srgbClr val="92D050"/>
                </a:solidFill>
              </a:rPr>
              <a:t>Samostatnou skupinou jsou zejména</a:t>
            </a:r>
          </a:p>
          <a:p>
            <a:r>
              <a:rPr lang="cs-CZ" b="1" i="1" dirty="0"/>
              <a:t>a)</a:t>
            </a:r>
            <a:r>
              <a:rPr lang="cs-CZ" b="1" dirty="0"/>
              <a:t> každý zajištěný věřitel,</a:t>
            </a:r>
          </a:p>
          <a:p>
            <a:r>
              <a:rPr lang="cs-CZ" b="1" i="1" dirty="0"/>
              <a:t>b)</a:t>
            </a:r>
            <a:r>
              <a:rPr lang="cs-CZ" b="1" dirty="0"/>
              <a:t> věřitelé uvedení v § </a:t>
            </a:r>
            <a:r>
              <a:rPr lang="cs-CZ" b="1" dirty="0" smtClean="0"/>
              <a:t>335 (společníci a členové),</a:t>
            </a:r>
            <a:endParaRPr lang="cs-CZ" b="1" dirty="0"/>
          </a:p>
          <a:p>
            <a:r>
              <a:rPr lang="cs-CZ" b="1" i="1" dirty="0"/>
              <a:t>c)</a:t>
            </a:r>
            <a:r>
              <a:rPr lang="cs-CZ" b="1" dirty="0"/>
              <a:t> věřitelé, jejichž pohledávky nejsou reorganizačním plánem dotčeny.</a:t>
            </a:r>
            <a:r>
              <a:rPr lang="cs-CZ" dirty="0"/>
              <a:t> (§ 337)</a:t>
            </a:r>
          </a:p>
          <a:p>
            <a:pPr>
              <a:spcBef>
                <a:spcPts val="1200"/>
              </a:spcBef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Reorganizace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/>
              <a:t>REORGANIZACE</a:t>
            </a:r>
            <a:r>
              <a:rPr lang="cs-CZ" sz="2400" dirty="0"/>
              <a:t> </a:t>
            </a:r>
            <a:r>
              <a:rPr lang="cs-CZ" sz="2400" b="1" dirty="0"/>
              <a:t>je </a:t>
            </a: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SANAČNÍ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ZPŮSOB ŘEŠENÍ ÚPADKU</a:t>
            </a:r>
            <a:r>
              <a:rPr lang="cs-CZ" sz="2400" b="1" dirty="0"/>
              <a:t>, v němž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1)</a:t>
            </a: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jsou 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zjištěné pohledávky věřitelů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uspokojeny POSTUPNĚ z výnosů nadále provozovaného podniku úpadce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2)</a:t>
            </a: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schopnost úpadce platit je založena na opatřeních 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směřujících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 ozdravění úpadcova podniku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3)</a:t>
            </a:r>
            <a:r>
              <a:rPr lang="cs-CZ" sz="2400" b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RRG uskutečňována podle</a:t>
            </a:r>
            <a:r>
              <a:rPr lang="cs-CZ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schváleného REORGANIZAČNÍHO PLÁNU (alfa RRG)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4)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pohledávky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věcná zajišťovací práva jsou nahrazena novými dle</a:t>
            </a:r>
            <a:r>
              <a:rPr lang="cs-CZ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reorganizačního plánu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5)</a:t>
            </a:r>
            <a:r>
              <a:rPr lang="cs-CZ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osobou s dispozičním oprávněním je DLUŽNÍK</a:t>
            </a:r>
            <a:endParaRPr lang="cs-CZ" sz="2400" dirty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Sestavení (1. Dlužník, 2. věřitel)</a:t>
            </a:r>
          </a:p>
          <a:p>
            <a:r>
              <a:rPr lang="cs-CZ" b="1" dirty="0"/>
              <a:t>Zpráva o RP</a:t>
            </a:r>
          </a:p>
          <a:p>
            <a:r>
              <a:rPr lang="cs-CZ" b="1" dirty="0"/>
              <a:t>Projednání (hlasování o přijetí x odmítnutí)</a:t>
            </a:r>
          </a:p>
          <a:p>
            <a:r>
              <a:rPr lang="cs-CZ" b="1" dirty="0"/>
              <a:t>Rozhodnutí - schválení x zamítnutí</a:t>
            </a:r>
          </a:p>
          <a:p>
            <a:r>
              <a:rPr lang="cs-CZ" b="1" dirty="0"/>
              <a:t>Provádění – účinnost RP, účinky </a:t>
            </a:r>
            <a:r>
              <a:rPr lang="cs-CZ" b="1" dirty="0" smtClean="0"/>
              <a:t>RP</a:t>
            </a:r>
            <a:endParaRPr lang="cs-CZ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sestavit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b="1" dirty="0">
                <a:solidFill>
                  <a:srgbClr val="00B0F0"/>
                </a:solidFill>
              </a:rPr>
              <a:t>Přednostní právo sestavit reorganizační plán</a:t>
            </a:r>
            <a:r>
              <a:rPr lang="cs-CZ" sz="3800" b="1" dirty="0"/>
              <a:t> </a:t>
            </a:r>
            <a:r>
              <a:rPr lang="cs-CZ" sz="3800" b="1" dirty="0">
                <a:solidFill>
                  <a:srgbClr val="FF0000"/>
                </a:solidFill>
              </a:rPr>
              <a:t>má dlužník</a:t>
            </a:r>
            <a:r>
              <a:rPr lang="cs-CZ" sz="3800" b="1" dirty="0"/>
              <a:t>, i když návrh na povolení reorganizace podal některý přihlášený věřitel. Může jej předložit současně s návrhem na povolení reorganizace anebo </a:t>
            </a:r>
            <a:r>
              <a:rPr lang="cs-CZ" sz="3800" b="1" dirty="0">
                <a:solidFill>
                  <a:srgbClr val="FFFF00"/>
                </a:solidFill>
              </a:rPr>
              <a:t>ve lhůtě 120 dnů</a:t>
            </a:r>
            <a:r>
              <a:rPr lang="cs-CZ" sz="3800" b="1" dirty="0"/>
              <a:t> od rozhodnutí o povolení reorganizace. Tuto lhůtu může insolvenční soud na návrh dlužníka přiměřeně </a:t>
            </a:r>
            <a:r>
              <a:rPr lang="cs-CZ" sz="3800" b="1" dirty="0">
                <a:solidFill>
                  <a:srgbClr val="FFC000"/>
                </a:solidFill>
              </a:rPr>
              <a:t>prodloužit, nejdéle však o 120 dnů</a:t>
            </a:r>
            <a:r>
              <a:rPr lang="cs-CZ" sz="3800" b="1" dirty="0"/>
              <a:t>.</a:t>
            </a:r>
          </a:p>
          <a:p>
            <a:r>
              <a:rPr lang="cs-CZ" sz="3800" b="1" dirty="0">
                <a:solidFill>
                  <a:srgbClr val="00B0F0"/>
                </a:solidFill>
              </a:rPr>
              <a:t>Přednostní právo sestavit reorganizační plán</a:t>
            </a:r>
            <a:r>
              <a:rPr lang="cs-CZ" sz="3800" b="1" dirty="0"/>
              <a:t> však </a:t>
            </a:r>
            <a:r>
              <a:rPr lang="cs-CZ" sz="3800" b="1" dirty="0">
                <a:solidFill>
                  <a:srgbClr val="FF0000"/>
                </a:solidFill>
              </a:rPr>
              <a:t>nemá dlužník</a:t>
            </a:r>
            <a:r>
              <a:rPr lang="cs-CZ" sz="3800" b="1" dirty="0"/>
              <a:t>, který insolvenčnímu soudu </a:t>
            </a:r>
          </a:p>
          <a:p>
            <a:r>
              <a:rPr lang="cs-CZ" sz="3800" b="1" dirty="0">
                <a:solidFill>
                  <a:srgbClr val="92D050"/>
                </a:solidFill>
              </a:rPr>
              <a:t>oznámil, že reorganizační plán předložit nehodlá</a:t>
            </a:r>
            <a:r>
              <a:rPr lang="cs-CZ" sz="3800" b="1" dirty="0"/>
              <a:t>.</a:t>
            </a:r>
          </a:p>
          <a:p>
            <a:r>
              <a:rPr lang="cs-CZ" sz="3800" b="1" dirty="0">
                <a:solidFill>
                  <a:srgbClr val="92D050"/>
                </a:solidFill>
              </a:rPr>
              <a:t>jehož věřitelé se tak usnesli na schůzi věřitelů</a:t>
            </a:r>
            <a:r>
              <a:rPr lang="cs-CZ" sz="3800" b="1" dirty="0"/>
              <a:t>.</a:t>
            </a:r>
            <a:r>
              <a:rPr lang="cs-CZ" b="1" dirty="0"/>
              <a:t> </a:t>
            </a:r>
          </a:p>
          <a:p>
            <a:r>
              <a:rPr lang="cs-CZ" dirty="0"/>
              <a:t>(§ 339)</a:t>
            </a:r>
          </a:p>
        </p:txBody>
      </p:sp>
    </p:spTree>
    <p:extLst>
      <p:ext uri="{BB962C8B-B14F-4D97-AF65-F5344CB8AC3E}">
        <p14:creationId xmlns:p14="http://schemas.microsoft.com/office/powerpoint/2010/main" val="3964451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sestavit RP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Nemá-li dlužník</a:t>
            </a: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právo přednostně sestavit reorganizační plán</a:t>
            </a:r>
            <a:r>
              <a:rPr lang="cs-CZ" b="1" dirty="0"/>
              <a:t> nebo </a:t>
            </a:r>
            <a:r>
              <a:rPr lang="cs-CZ" b="1" dirty="0">
                <a:solidFill>
                  <a:srgbClr val="92D050"/>
                </a:solidFill>
              </a:rPr>
              <a:t>zaniklo-li</a:t>
            </a:r>
            <a:r>
              <a:rPr lang="cs-CZ" b="1" dirty="0"/>
              <a:t> mu toto právo rozhodnutím insolvenčního soudu podle odstavce 4, </a:t>
            </a:r>
            <a:r>
              <a:rPr lang="cs-CZ" b="1" dirty="0">
                <a:solidFill>
                  <a:srgbClr val="FF0000"/>
                </a:solidFill>
              </a:rPr>
              <a:t>může</a:t>
            </a:r>
            <a:r>
              <a:rPr lang="cs-CZ" b="1" dirty="0"/>
              <a:t> o </a:t>
            </a:r>
            <a:r>
              <a:rPr lang="cs-CZ" b="1" dirty="0">
                <a:solidFill>
                  <a:srgbClr val="FFFF00"/>
                </a:solidFill>
              </a:rPr>
              <a:t>tom, kdo má přednostní právo sestavit</a:t>
            </a:r>
            <a:r>
              <a:rPr lang="cs-CZ" b="1" dirty="0"/>
              <a:t> reorganizační plán, </a:t>
            </a:r>
            <a:r>
              <a:rPr lang="cs-CZ" b="1" dirty="0">
                <a:solidFill>
                  <a:srgbClr val="FF0000"/>
                </a:solidFill>
              </a:rPr>
              <a:t>rozhodnout schůze věřitelů</a:t>
            </a:r>
            <a:r>
              <a:rPr lang="cs-CZ" b="1" dirty="0"/>
              <a:t>. </a:t>
            </a:r>
          </a:p>
          <a:p>
            <a:r>
              <a:rPr lang="cs-CZ" b="1" dirty="0">
                <a:solidFill>
                  <a:srgbClr val="FFC000"/>
                </a:solidFill>
              </a:rPr>
              <a:t>Nerozhodne-li schůze věřitelů</a:t>
            </a:r>
            <a:r>
              <a:rPr lang="cs-CZ" b="1" dirty="0"/>
              <a:t> podle věty první, </a:t>
            </a:r>
            <a:r>
              <a:rPr lang="cs-CZ" b="1" dirty="0">
                <a:solidFill>
                  <a:srgbClr val="FF0000"/>
                </a:solidFill>
              </a:rPr>
              <a:t>vyzve</a:t>
            </a:r>
            <a:r>
              <a:rPr lang="cs-CZ" b="1" dirty="0"/>
              <a:t> insolvenční soud k předložení reorganizačního plánu </a:t>
            </a:r>
            <a:r>
              <a:rPr lang="cs-CZ" b="1" dirty="0">
                <a:solidFill>
                  <a:srgbClr val="92D050"/>
                </a:solidFill>
              </a:rPr>
              <a:t>další osoby, které návrh na povolení reorganizace podaly, nebo které se k němu připojily</a:t>
            </a:r>
          </a:p>
        </p:txBody>
      </p:sp>
    </p:spTree>
    <p:extLst>
      <p:ext uri="{BB962C8B-B14F-4D97-AF65-F5344CB8AC3E}">
        <p14:creationId xmlns:p14="http://schemas.microsoft.com/office/powerpoint/2010/main" val="2011943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Reorganizační plán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Reorganizační plán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základním dokumentem RRG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ruší původní pohledávky a věcná práva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nově vymezuje</a:t>
            </a:r>
            <a:r>
              <a:rPr lang="cs-CZ" sz="2400" b="1" dirty="0"/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rozsah a obsah pohledávek za úpadcem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věcná práva k majetku v MP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stanoví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opatření </a:t>
            </a:r>
            <a:r>
              <a:rPr lang="cs-CZ" sz="2400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sledující</a:t>
            </a:r>
            <a:r>
              <a:rPr lang="cs-CZ" sz="24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ozdravení dlužníkova podniku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průběh reorganizace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	</a:t>
            </a:r>
            <a:r>
              <a:rPr lang="cs-CZ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Odchylky v postupu RRG od IZ</a:t>
            </a:r>
            <a:r>
              <a:rPr lang="cs-CZ" sz="24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1800"/>
              </a:spcAft>
            </a:pPr>
            <a:r>
              <a:rPr lang="cs-CZ" b="1" dirty="0"/>
              <a:t>Specifický druh procesní smlouvy </a:t>
            </a:r>
          </a:p>
          <a:p>
            <a:pPr>
              <a:spcAft>
                <a:spcPts val="1800"/>
              </a:spcAft>
            </a:pPr>
            <a:r>
              <a:rPr lang="cs-CZ" dirty="0"/>
              <a:t>§ 338 a § 340 – obsah a vymezení</a:t>
            </a:r>
          </a:p>
          <a:p>
            <a:pPr>
              <a:spcAft>
                <a:spcPts val="600"/>
              </a:spcAft>
            </a:pPr>
            <a:r>
              <a:rPr lang="cs-CZ" b="1" dirty="0"/>
              <a:t>TAXATIVNÍ</a:t>
            </a:r>
            <a:r>
              <a:rPr lang="cs-CZ" dirty="0"/>
              <a:t> </a:t>
            </a:r>
            <a:r>
              <a:rPr lang="cs-CZ" dirty="0" smtClean="0"/>
              <a:t>výčet povinných náležitostí </a:t>
            </a:r>
            <a:r>
              <a:rPr lang="cs-CZ" b="1" dirty="0"/>
              <a:t>§ 340 </a:t>
            </a:r>
            <a:r>
              <a:rPr lang="cs-CZ" dirty="0"/>
              <a:t>+ </a:t>
            </a:r>
            <a:br>
              <a:rPr lang="cs-CZ" dirty="0"/>
            </a:br>
            <a:r>
              <a:rPr lang="cs-CZ" dirty="0"/>
              <a:t>§ 24a a příloha vyhlášky 311/2007 Sb.</a:t>
            </a:r>
          </a:p>
          <a:p>
            <a:pPr lvl="1"/>
            <a:r>
              <a:rPr lang="cs-CZ" dirty="0"/>
              <a:t>Povinné doklady k RP § 342</a:t>
            </a:r>
          </a:p>
          <a:p>
            <a:pPr lvl="1"/>
            <a:r>
              <a:rPr lang="cs-CZ" dirty="0"/>
              <a:t>Způsoby provedení - § 341 – zejména (lze i jiná opatření); realizace může být libovolně dlouhá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cs-CZ" dirty="0"/>
              <a:t>§ 338 předložení (! §148/2, § 316/5)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§ 339 přednostní právo předložit RP –dlužník (výjimky odst. 2 a 3)</a:t>
            </a:r>
          </a:p>
          <a:p>
            <a:pPr>
              <a:spcAft>
                <a:spcPts val="1800"/>
              </a:spcAft>
            </a:pPr>
            <a:r>
              <a:rPr lang="cs-CZ" b="1" dirty="0"/>
              <a:t>ZPRÁVA O RP </a:t>
            </a:r>
            <a:r>
              <a:rPr lang="cs-CZ" dirty="0"/>
              <a:t>– § 343 a § 25 vyhlášky 311/2007 Sb. – musí být, obsahuje i RP či jeho shrnutí – dodatečné komplexní </a:t>
            </a:r>
            <a:r>
              <a:rPr lang="cs-CZ" dirty="0" err="1"/>
              <a:t>info</a:t>
            </a:r>
            <a:r>
              <a:rPr lang="cs-CZ" dirty="0"/>
              <a:t> k RP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reorganizačního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Reorganizační plán obsahuje vždy</a:t>
            </a:r>
          </a:p>
          <a:p>
            <a:r>
              <a:rPr lang="cs-CZ" b="1" i="1" dirty="0"/>
              <a:t>a)</a:t>
            </a:r>
            <a:r>
              <a:rPr lang="cs-CZ" dirty="0"/>
              <a:t> rozdělení věřitelů do skupin, s určením, jak bude nakládáno s pohledávkami věřitelů v jednotlivých skupinách,</a:t>
            </a:r>
          </a:p>
          <a:p>
            <a:r>
              <a:rPr lang="cs-CZ" b="1" i="1" dirty="0"/>
              <a:t>b)</a:t>
            </a:r>
            <a:r>
              <a:rPr lang="cs-CZ" dirty="0"/>
              <a:t> určení způsobu reorganizace,</a:t>
            </a:r>
          </a:p>
          <a:p>
            <a:r>
              <a:rPr lang="cs-CZ" b="1" i="1" dirty="0"/>
              <a:t>c)</a:t>
            </a:r>
            <a:r>
              <a:rPr lang="cs-CZ" dirty="0"/>
              <a:t> určení opatření k plnění reorganizačního plánu, zejména z hlediska nakládání s majetkovou podstatou, a s určením osob, které s ní mohou nakládat, včetně rozsahu jejich práv k nakládání s ní,</a:t>
            </a:r>
          </a:p>
          <a:p>
            <a:r>
              <a:rPr lang="cs-CZ" b="1" i="1" dirty="0"/>
              <a:t>d)</a:t>
            </a:r>
            <a:r>
              <a:rPr lang="cs-CZ" dirty="0"/>
              <a:t> údaj o tom, zda bude pokračovat provoz dlužníkova podniku nebo jeho části a za jakých podmínek,</a:t>
            </a:r>
          </a:p>
          <a:p>
            <a:r>
              <a:rPr lang="cs-CZ" b="1" i="1" dirty="0"/>
              <a:t>e)</a:t>
            </a:r>
            <a:r>
              <a:rPr lang="cs-CZ" dirty="0"/>
              <a:t> uvedení osob, které se budou podílet na financování reorganizačního plánu nebo převezmou některé dlužníkovy závazky anebo zajistí jejich splnění, včetně určení rozsahu, v němž jsou ochotny tak učinit,</a:t>
            </a:r>
          </a:p>
          <a:p>
            <a:r>
              <a:rPr lang="cs-CZ" b="1" i="1" dirty="0"/>
              <a:t>f)</a:t>
            </a:r>
            <a:r>
              <a:rPr lang="cs-CZ" dirty="0"/>
              <a:t> údaj o tom, zda a jak reorganizační plán ovlivní zaměstnanost v dlužníkově podniku, a o opatřeních, která mají být v tomto směru uskutečněna,</a:t>
            </a:r>
          </a:p>
          <a:p>
            <a:r>
              <a:rPr lang="cs-CZ" b="1" i="1" dirty="0"/>
              <a:t>g)</a:t>
            </a:r>
            <a:r>
              <a:rPr lang="cs-CZ" dirty="0"/>
              <a:t> údaj o tom, zda a jaké závazky vůči věřitelům bude mít dlužník po skončení reorganizace.</a:t>
            </a:r>
          </a:p>
          <a:p>
            <a:r>
              <a:rPr lang="cs-CZ" b="1" i="1" dirty="0"/>
              <a:t>(2)</a:t>
            </a:r>
            <a:r>
              <a:rPr lang="cs-CZ" dirty="0"/>
              <a:t> V reorganizačním plánu musí být též uvedeno, jak je zajištěno splnění pohledávek, ohledně kterých dosud nebyl skončen incidenční spor, a pohledávek vázaných na odkládací podmínku, jaká je výše částky určené k uspokojení těchto pohledávek pro každou skupinu věřitelů, do které byly zařazeny, a jaká je celková výše částky určené k uspokojení těchto pohledávek podle reorganizačního plánu.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 – projednání a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§ 344 a násl. – svolána SV za tímto účelem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/>
              <a:t>projednání, hlasování věřitelů ve skupinách (§ 337)</a:t>
            </a:r>
          </a:p>
          <a:p>
            <a:pPr>
              <a:spcAft>
                <a:spcPts val="600"/>
              </a:spcAft>
            </a:pPr>
            <a:r>
              <a:rPr lang="cs-CZ" b="1" dirty="0"/>
              <a:t>! § 348 – </a:t>
            </a:r>
            <a:r>
              <a:rPr lang="cs-CZ" b="1" u="sng" dirty="0"/>
              <a:t>schválení</a:t>
            </a:r>
            <a:r>
              <a:rPr lang="cs-CZ" b="1" dirty="0"/>
              <a:t> </a:t>
            </a:r>
            <a:r>
              <a:rPr lang="cs-CZ" dirty="0"/>
              <a:t>– musí být naplněny a/ až e/ (znovu poctivost) každý samostatně </a:t>
            </a:r>
            <a:br>
              <a:rPr lang="cs-CZ" dirty="0"/>
            </a:br>
            <a:r>
              <a:rPr lang="cs-CZ" dirty="0"/>
              <a:t>(R 23/2016 - 29 NSČR 43/2013) 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/>
              <a:t> c/ výjimka – spravedlivost, rovné zacházení, nepovede </a:t>
            </a:r>
            <a:br>
              <a:rPr lang="cs-CZ" dirty="0"/>
            </a:br>
            <a:r>
              <a:rPr lang="cs-CZ" dirty="0"/>
              <a:t>k dalšímu úpadku §  348/2 a § 349 (např. R 65/2013 – </a:t>
            </a:r>
            <a:br>
              <a:rPr lang="cs-CZ" dirty="0"/>
            </a:br>
            <a:r>
              <a:rPr lang="cs-CZ" dirty="0"/>
              <a:t>29 NSČR 18/2010)</a:t>
            </a:r>
          </a:p>
          <a:p>
            <a:pPr>
              <a:spcAft>
                <a:spcPts val="1800"/>
              </a:spcAft>
            </a:pPr>
            <a:r>
              <a:rPr lang="cs-CZ" dirty="0"/>
              <a:t>§ 351 – </a:t>
            </a:r>
            <a:r>
              <a:rPr lang="cs-CZ" u="sng" dirty="0"/>
              <a:t>zamítnutí</a:t>
            </a:r>
            <a:r>
              <a:rPr lang="cs-CZ" dirty="0"/>
              <a:t> -&gt; konkurs</a:t>
            </a:r>
            <a:endParaRPr lang="cs-CZ" u="sng" dirty="0"/>
          </a:p>
          <a:p>
            <a:pPr>
              <a:spcAft>
                <a:spcPts val="1800"/>
              </a:spcAft>
            </a:pPr>
            <a:r>
              <a:rPr lang="cs-CZ" dirty="0"/>
              <a:t>§ 350 a § 351 opravné prostředky</a:t>
            </a:r>
          </a:p>
          <a:p>
            <a:pPr>
              <a:spcAft>
                <a:spcPts val="1800"/>
              </a:spcAft>
            </a:pPr>
            <a:r>
              <a:rPr lang="cs-CZ" dirty="0"/>
              <a:t>LZE jej v průběhu změnit § 361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Přijetí 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 přijetí </a:t>
            </a:r>
            <a:r>
              <a:rPr lang="cs-CZ" b="1" dirty="0" smtClean="0"/>
              <a:t>reorganizačního plánu </a:t>
            </a:r>
            <a:r>
              <a:rPr lang="cs-CZ" b="1" dirty="0" smtClean="0">
                <a:solidFill>
                  <a:srgbClr val="FF0000"/>
                </a:solidFill>
              </a:rPr>
              <a:t>rozhoduje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F0"/>
                </a:solidFill>
              </a:rPr>
              <a:t>Schůze věřitelů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Hlasovat lze mimo schůzi – písemně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Hlasuje se ve skupinách</a:t>
            </a:r>
          </a:p>
          <a:p>
            <a:r>
              <a:rPr lang="cs-CZ" b="1" dirty="0" smtClean="0"/>
              <a:t>K přijetí je třeba </a:t>
            </a:r>
          </a:p>
          <a:p>
            <a:r>
              <a:rPr lang="cs-CZ" b="1" dirty="0" smtClean="0"/>
              <a:t>- většiny hlasujících</a:t>
            </a:r>
          </a:p>
          <a:p>
            <a:r>
              <a:rPr lang="cs-CZ" b="1" dirty="0" smtClean="0"/>
              <a:t>- jejichž pohledávky představují nejméně polovinu celkové jmenovité hodnoty pohledávek hlasujících věřitelů každé skupiny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Není-li RP přijat, je odmítnut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b="1" dirty="0" err="1"/>
              <a:t>Insolvenční</a:t>
            </a:r>
            <a:r>
              <a:rPr lang="cs-CZ" sz="1800" b="1" dirty="0"/>
              <a:t> soud </a:t>
            </a:r>
            <a:r>
              <a:rPr lang="cs-CZ" sz="1800" b="1" dirty="0">
                <a:solidFill>
                  <a:srgbClr val="FF0000"/>
                </a:solidFill>
              </a:rPr>
              <a:t>schválí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00B0F0"/>
                </a:solidFill>
              </a:rPr>
              <a:t>reorganizační plán</a:t>
            </a:r>
            <a:r>
              <a:rPr lang="cs-CZ" sz="1800" b="1" dirty="0"/>
              <a:t>, jestliže</a:t>
            </a:r>
          </a:p>
          <a:p>
            <a:r>
              <a:rPr lang="cs-CZ" sz="1800" b="1" i="1" dirty="0"/>
              <a:t>a)</a:t>
            </a:r>
            <a:r>
              <a:rPr lang="cs-CZ" sz="1800" b="1" dirty="0"/>
              <a:t> je </a:t>
            </a:r>
            <a:r>
              <a:rPr lang="cs-CZ" sz="1800" b="1" dirty="0">
                <a:solidFill>
                  <a:srgbClr val="00B0F0"/>
                </a:solidFill>
              </a:rPr>
              <a:t>v souladu s tímto zákonem</a:t>
            </a:r>
            <a:r>
              <a:rPr lang="cs-CZ" sz="1800" b="1" dirty="0"/>
              <a:t> a jinými právními předpisy,</a:t>
            </a:r>
          </a:p>
          <a:p>
            <a:r>
              <a:rPr lang="cs-CZ" sz="1800" b="1" i="1" dirty="0"/>
              <a:t>b)</a:t>
            </a:r>
            <a:r>
              <a:rPr lang="cs-CZ" sz="1800" b="1" dirty="0"/>
              <a:t> lze-li se zřetelem ke všem okolnostem důvodně předpokládat, že </a:t>
            </a:r>
            <a:r>
              <a:rPr lang="cs-CZ" sz="1800" b="1" dirty="0">
                <a:solidFill>
                  <a:srgbClr val="FFFF00"/>
                </a:solidFill>
              </a:rPr>
              <a:t>jím není sledován nepoctivý záměr</a:t>
            </a:r>
            <a:r>
              <a:rPr lang="cs-CZ" sz="1800" b="1" dirty="0"/>
              <a:t>,</a:t>
            </a:r>
          </a:p>
          <a:p>
            <a:r>
              <a:rPr lang="cs-CZ" sz="1800" b="1" i="1" dirty="0"/>
              <a:t>c)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92D050"/>
                </a:solidFill>
              </a:rPr>
              <a:t>jej každá skupina věřitelů přijala </a:t>
            </a:r>
            <a:r>
              <a:rPr lang="cs-CZ" sz="1800" b="1" dirty="0"/>
              <a:t>nebo se podle § 347 odst. 4 považuje za skupinu, která jej přijala, </a:t>
            </a:r>
            <a:r>
              <a:rPr lang="cs-CZ" sz="1800" b="1" dirty="0">
                <a:solidFill>
                  <a:srgbClr val="00B0F0"/>
                </a:solidFill>
              </a:rPr>
              <a:t>LZE I JINAK</a:t>
            </a:r>
          </a:p>
          <a:p>
            <a:r>
              <a:rPr lang="cs-CZ" sz="1800" b="1" i="1" dirty="0"/>
              <a:t>d)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FFC000"/>
                </a:solidFill>
              </a:rPr>
              <a:t>každý věřitel podle něj získá plnění</a:t>
            </a:r>
            <a:r>
              <a:rPr lang="cs-CZ" sz="1800" b="1" dirty="0"/>
              <a:t>, jehož celková současná hodnota je ke dni účinnosti reorganizačního plánu </a:t>
            </a:r>
            <a:r>
              <a:rPr lang="cs-CZ" sz="1800" b="1" dirty="0">
                <a:solidFill>
                  <a:srgbClr val="FFC000"/>
                </a:solidFill>
              </a:rPr>
              <a:t>stejná nebo vyšší než hodnota plnění, které by zřejmě obdržel, kdyby dlužníkův úpadek byl řešen konkursem</a:t>
            </a:r>
            <a:r>
              <a:rPr lang="cs-CZ" sz="1800" b="1" dirty="0"/>
              <a:t>, ledaže přijímající věřitel souhlasí s nižším plněním,</a:t>
            </a:r>
          </a:p>
          <a:p>
            <a:r>
              <a:rPr lang="cs-CZ" sz="1800" b="1" i="1" dirty="0"/>
              <a:t>e)</a:t>
            </a:r>
            <a:r>
              <a:rPr lang="cs-CZ" sz="1800" b="1" dirty="0"/>
              <a:t> </a:t>
            </a:r>
            <a:r>
              <a:rPr lang="cs-CZ" sz="1800" b="1" dirty="0">
                <a:solidFill>
                  <a:srgbClr val="CC66FF"/>
                </a:solidFill>
              </a:rPr>
              <a:t>pohledávky za majetkovou podstatou a pohledávky jim na roveň postavené byly uhrazeny</a:t>
            </a:r>
            <a:r>
              <a:rPr lang="cs-CZ" sz="1800" b="1" dirty="0"/>
              <a:t> nebo </a:t>
            </a:r>
            <a:r>
              <a:rPr lang="cs-CZ" sz="1800" b="1" dirty="0">
                <a:solidFill>
                  <a:srgbClr val="CC66FF"/>
                </a:solidFill>
              </a:rPr>
              <a:t>mají být podle reorganizačního plánu uhrazeny ihned poté, co se reorganizační plán stane účinným</a:t>
            </a:r>
            <a:r>
              <a:rPr lang="cs-CZ" sz="1800" b="1" dirty="0"/>
              <a:t>, ledaže bylo mezi dlužníkem a příslušným věřitelem dohodnuto jinak</a:t>
            </a:r>
            <a:r>
              <a:rPr lang="cs-CZ" sz="2000" b="1" dirty="0"/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Zamítnutí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Nejsou-li splněny</a:t>
            </a: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všechny </a:t>
            </a:r>
            <a:r>
              <a:rPr lang="cs-CZ" b="1" dirty="0" smtClean="0">
                <a:solidFill>
                  <a:srgbClr val="92D050"/>
                </a:solidFill>
              </a:rPr>
              <a:t>předpoklady </a:t>
            </a:r>
            <a:r>
              <a:rPr lang="cs-CZ" b="1" dirty="0">
                <a:solidFill>
                  <a:srgbClr val="92D050"/>
                </a:solidFill>
              </a:rPr>
              <a:t>pro schválení reorganizačního plánu</a:t>
            </a:r>
            <a:r>
              <a:rPr lang="cs-CZ" b="1" dirty="0"/>
              <a:t>, </a:t>
            </a:r>
            <a:r>
              <a:rPr lang="cs-CZ" b="1" dirty="0" err="1">
                <a:solidFill>
                  <a:srgbClr val="FFFF00"/>
                </a:solidFill>
              </a:rPr>
              <a:t>insolvenční</a:t>
            </a:r>
            <a:r>
              <a:rPr lang="cs-CZ" b="1" dirty="0">
                <a:solidFill>
                  <a:srgbClr val="FFFF00"/>
                </a:solidFill>
              </a:rPr>
              <a:t> soud</a:t>
            </a:r>
            <a:r>
              <a:rPr lang="cs-CZ" b="1" dirty="0"/>
              <a:t> jej </a:t>
            </a:r>
            <a:r>
              <a:rPr lang="cs-CZ" b="1" dirty="0">
                <a:solidFill>
                  <a:srgbClr val="FF0000"/>
                </a:solidFill>
              </a:rPr>
              <a:t>zamítne</a:t>
            </a:r>
            <a:r>
              <a:rPr lang="cs-CZ" b="1" dirty="0"/>
              <a:t>.</a:t>
            </a:r>
            <a:r>
              <a:rPr lang="cs-CZ" dirty="0"/>
              <a:t> (§ 351)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Není dán</a:t>
            </a:r>
            <a:r>
              <a:rPr lang="cs-CZ" b="1" dirty="0"/>
              <a:t> specifický účel RRG</a:t>
            </a:r>
          </a:p>
          <a:p>
            <a:r>
              <a:rPr lang="cs-CZ" b="1" dirty="0"/>
              <a:t>Platí </a:t>
            </a:r>
            <a:r>
              <a:rPr lang="cs-CZ" b="1" dirty="0">
                <a:solidFill>
                  <a:srgbClr val="CC66FF"/>
                </a:solidFill>
              </a:rPr>
              <a:t>obecný účel IŘ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B0F0"/>
                </a:solidFill>
              </a:rPr>
              <a:t>řešení úpadku</a:t>
            </a:r>
          </a:p>
          <a:p>
            <a:r>
              <a:rPr lang="cs-CZ" b="1" dirty="0">
                <a:solidFill>
                  <a:srgbClr val="FFC000"/>
                </a:solidFill>
              </a:rPr>
              <a:t>Koncepční chyba právní úpravy RRG</a:t>
            </a:r>
          </a:p>
          <a:p>
            <a:r>
              <a:rPr lang="cs-CZ" b="1" dirty="0">
                <a:solidFill>
                  <a:srgbClr val="FF0000"/>
                </a:solidFill>
              </a:rPr>
              <a:t>Měl by být</a:t>
            </a:r>
            <a:r>
              <a:rPr lang="cs-CZ" b="1" dirty="0"/>
              <a:t> specifický účel RRG</a:t>
            </a:r>
          </a:p>
          <a:p>
            <a:r>
              <a:rPr lang="cs-CZ" b="1" dirty="0"/>
              <a:t>-) </a:t>
            </a:r>
            <a:r>
              <a:rPr lang="cs-CZ" b="1" dirty="0">
                <a:solidFill>
                  <a:srgbClr val="92D050"/>
                </a:solidFill>
              </a:rPr>
              <a:t>zachování činnosti </a:t>
            </a:r>
            <a:r>
              <a:rPr lang="cs-CZ" b="1" dirty="0" err="1">
                <a:solidFill>
                  <a:srgbClr val="92D050"/>
                </a:solidFill>
              </a:rPr>
              <a:t>reorganizovatelného</a:t>
            </a:r>
            <a:r>
              <a:rPr lang="cs-CZ" b="1" dirty="0">
                <a:solidFill>
                  <a:srgbClr val="92D050"/>
                </a:solidFill>
              </a:rPr>
              <a:t> podniku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Reorganizační plán – provádění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Účinnost a závaznost </a:t>
            </a:r>
            <a:r>
              <a:rPr lang="cs-CZ" dirty="0"/>
              <a:t>RP - § 352</a:t>
            </a:r>
          </a:p>
          <a:p>
            <a:r>
              <a:rPr lang="cs-CZ" b="1" dirty="0"/>
              <a:t>Zpětná nezměnitelnost </a:t>
            </a:r>
            <a:r>
              <a:rPr lang="cs-CZ" dirty="0"/>
              <a:t>RP po nabytí účinnosti! </a:t>
            </a:r>
            <a:br>
              <a:rPr lang="cs-CZ" dirty="0"/>
            </a:br>
            <a:r>
              <a:rPr lang="cs-CZ" dirty="0"/>
              <a:t>(R 12/2017 – 29 Cdo 2451/2013)</a:t>
            </a:r>
          </a:p>
          <a:p>
            <a:r>
              <a:rPr lang="cs-CZ" b="1" dirty="0"/>
              <a:t>Účinky účinného RP </a:t>
            </a:r>
          </a:p>
          <a:p>
            <a:pPr lvl="1">
              <a:spcBef>
                <a:spcPts val="1200"/>
              </a:spcBef>
            </a:pPr>
            <a:r>
              <a:rPr lang="cs-CZ" b="1" u="sng" dirty="0"/>
              <a:t>!!! § 356 </a:t>
            </a:r>
            <a:r>
              <a:rPr lang="cs-CZ" dirty="0"/>
              <a:t>– zánik práv všech věřitelů a práva třetích osob k majetku -&gt; nestanoví-li zákon či RP jinak (X oddlužení – osvobození od hrazení, </a:t>
            </a:r>
            <a:r>
              <a:rPr lang="cs-CZ" dirty="0" err="1"/>
              <a:t>nat</a:t>
            </a:r>
            <a:r>
              <a:rPr lang="cs-CZ" dirty="0"/>
              <a:t>. </a:t>
            </a:r>
            <a:r>
              <a:rPr lang="cs-CZ" dirty="0" err="1"/>
              <a:t>obl</a:t>
            </a:r>
            <a:r>
              <a:rPr lang="cs-CZ" dirty="0"/>
              <a:t>.), výjimka odst. 3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!§ 109/5 </a:t>
            </a:r>
            <a:r>
              <a:rPr lang="cs-CZ" dirty="0"/>
              <a:t>– konec účinků spojených se </a:t>
            </a:r>
            <a:r>
              <a:rPr lang="cs-CZ" dirty="0" smtClean="0"/>
              <a:t>zahájením </a:t>
            </a:r>
            <a:r>
              <a:rPr lang="cs-CZ" dirty="0"/>
              <a:t>IŘ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 352/3 zrušení zákazu zápočtů (29 Cdo 1430/2014)</a:t>
            </a:r>
          </a:p>
          <a:p>
            <a:pPr lvl="1">
              <a:spcBef>
                <a:spcPts val="1200"/>
              </a:spcBef>
            </a:pPr>
            <a:r>
              <a:rPr lang="cs-CZ" b="1" dirty="0"/>
              <a:t>§ 353 </a:t>
            </a:r>
            <a:r>
              <a:rPr lang="cs-CZ" dirty="0"/>
              <a:t>– změna dispozičních oprávnění, obnovení </a:t>
            </a:r>
            <a:r>
              <a:rPr lang="cs-CZ" dirty="0" smtClean="0"/>
              <a:t>funkce </a:t>
            </a:r>
            <a:r>
              <a:rPr lang="cs-CZ" dirty="0"/>
              <a:t>orgánů dlužníka, změny vnitřních poměrů dlužníka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§357 a násl. - další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§ 360 – lze nařídit a provést výkon či exekuci</a:t>
            </a:r>
          </a:p>
          <a:p>
            <a:r>
              <a:rPr lang="cs-CZ" b="1" dirty="0"/>
              <a:t>Provádění</a:t>
            </a:r>
          </a:p>
          <a:p>
            <a:pPr lvl="1"/>
            <a:r>
              <a:rPr lang="cs-CZ" dirty="0"/>
              <a:t>Provádí dlužník při součinnosti s IS a pod jeho dohledem a pod kontrolou VV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Zrušení </a:t>
            </a:r>
            <a:r>
              <a:rPr lang="cs-CZ" dirty="0" err="1" smtClean="0"/>
              <a:t>rozh</a:t>
            </a:r>
            <a:r>
              <a:rPr lang="cs-CZ" dirty="0" smtClean="0"/>
              <a:t>. o schválení 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Insolvenční</a:t>
            </a:r>
            <a:r>
              <a:rPr lang="cs-CZ" b="1" dirty="0" smtClean="0"/>
              <a:t> soud </a:t>
            </a:r>
            <a:r>
              <a:rPr lang="cs-CZ" b="1" dirty="0" smtClean="0">
                <a:solidFill>
                  <a:srgbClr val="FF0000"/>
                </a:solidFill>
              </a:rPr>
              <a:t>zruší rozhodnutí o schválení reorganizačního plánu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C000"/>
                </a:solidFill>
              </a:rPr>
              <a:t>do 6 měsíců</a:t>
            </a:r>
            <a:r>
              <a:rPr lang="cs-CZ" b="1" dirty="0" smtClean="0"/>
              <a:t> od jeho účinnosti, zjistí-li, že </a:t>
            </a:r>
            <a:r>
              <a:rPr lang="cs-CZ" b="1" dirty="0" smtClean="0">
                <a:solidFill>
                  <a:srgbClr val="00B0F0"/>
                </a:solidFill>
              </a:rPr>
              <a:t>některému věřiteli byly poskytnuty zvláštní výhody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92D050"/>
                </a:solidFill>
              </a:rPr>
              <a:t>aniž s tím ostatní věřitelé stejné skupiny souhlasili</a:t>
            </a:r>
            <a:r>
              <a:rPr lang="cs-CZ" b="1" dirty="0" smtClean="0"/>
              <a:t>, nebo že </a:t>
            </a:r>
            <a:r>
              <a:rPr lang="cs-CZ" b="1" dirty="0" smtClean="0">
                <a:solidFill>
                  <a:srgbClr val="00B0F0"/>
                </a:solidFill>
              </a:rPr>
              <a:t>schválení reorganizačního plánu bylo dosaženo podvodným způsobem</a:t>
            </a:r>
            <a:r>
              <a:rPr lang="cs-CZ" b="1" dirty="0" smtClean="0"/>
              <a:t>.</a:t>
            </a:r>
          </a:p>
          <a:p>
            <a:r>
              <a:rPr lang="cs-CZ" b="1" dirty="0" err="1" smtClean="0"/>
              <a:t>Insolvenční</a:t>
            </a:r>
            <a:r>
              <a:rPr lang="cs-CZ" b="1" dirty="0" smtClean="0"/>
              <a:t> soud </a:t>
            </a:r>
            <a:r>
              <a:rPr lang="cs-CZ" b="1" dirty="0" smtClean="0">
                <a:solidFill>
                  <a:srgbClr val="FF0000"/>
                </a:solidFill>
              </a:rPr>
              <a:t>zruší rozhodnutí o schválení reorganizačního plánu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C000"/>
                </a:solidFill>
              </a:rPr>
              <a:t>do 3 let</a:t>
            </a:r>
            <a:r>
              <a:rPr lang="cs-CZ" b="1" dirty="0" smtClean="0"/>
              <a:t> od jeho účinnosti, pokud byl </a:t>
            </a:r>
            <a:r>
              <a:rPr lang="cs-CZ" b="1" dirty="0" smtClean="0">
                <a:solidFill>
                  <a:srgbClr val="92D050"/>
                </a:solidFill>
              </a:rPr>
              <a:t>dlužník, jeho statutární orgán</a:t>
            </a:r>
            <a:r>
              <a:rPr lang="cs-CZ" b="1" dirty="0" smtClean="0"/>
              <a:t> nebo člen statutárního orgánu </a:t>
            </a:r>
            <a:r>
              <a:rPr lang="cs-CZ" b="1" dirty="0" smtClean="0">
                <a:solidFill>
                  <a:srgbClr val="00B0F0"/>
                </a:solidFill>
              </a:rPr>
              <a:t>pravomocně odsouzen pro úmyslný trestný čin, kterým dosáhl schválení reorganizačního plánu nebo podstatně zkrátil věřitele</a:t>
            </a:r>
            <a:r>
              <a:rPr lang="cs-CZ" b="1" dirty="0" smtClean="0"/>
              <a:t>.</a:t>
            </a:r>
            <a:r>
              <a:rPr lang="cs-CZ" dirty="0" smtClean="0"/>
              <a:t> (§ 362)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Zrušení </a:t>
            </a:r>
            <a:r>
              <a:rPr lang="cs-CZ" dirty="0" err="1" smtClean="0"/>
              <a:t>rozh</a:t>
            </a:r>
            <a:r>
              <a:rPr lang="cs-CZ" dirty="0" smtClean="0"/>
              <a:t>. o schválení RP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Rozhodne-li</a:t>
            </a:r>
            <a:r>
              <a:rPr lang="cs-CZ" b="1" dirty="0" smtClean="0"/>
              <a:t> </a:t>
            </a:r>
            <a:r>
              <a:rPr lang="cs-CZ" b="1" dirty="0" err="1" smtClean="0"/>
              <a:t>insolvenční</a:t>
            </a:r>
            <a:r>
              <a:rPr lang="cs-CZ" b="1" dirty="0" smtClean="0"/>
              <a:t> soud o </a:t>
            </a:r>
            <a:r>
              <a:rPr lang="cs-CZ" b="1" dirty="0" smtClean="0">
                <a:solidFill>
                  <a:srgbClr val="00B0F0"/>
                </a:solidFill>
              </a:rPr>
              <a:t>zrušení reorganizačního plánu</a:t>
            </a:r>
            <a:r>
              <a:rPr lang="cs-CZ" b="1" dirty="0" smtClean="0"/>
              <a:t>, 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mohou věřitelé bez dalšího požadovat uspokojení pohledávek a jiných práv, která měli před jeho schválením</a:t>
            </a:r>
            <a:r>
              <a:rPr lang="cs-CZ" b="1" dirty="0" smtClean="0"/>
              <a:t>. 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Práva věřitelů a třetích osob založená reorganizačním plánem nejsou dotčena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Přeměna RRG v konkurs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err="1" smtClean="0"/>
              <a:t>Insolvenční</a:t>
            </a:r>
            <a:r>
              <a:rPr lang="cs-CZ" dirty="0" smtClean="0"/>
              <a:t> soud rozhodne o přeměně reorganizace v konkurs, jestliže</a:t>
            </a:r>
          </a:p>
          <a:p>
            <a:r>
              <a:rPr lang="cs-CZ" b="1" i="1" dirty="0" smtClean="0"/>
              <a:t>a)</a:t>
            </a:r>
            <a:r>
              <a:rPr lang="cs-CZ" dirty="0" smtClean="0"/>
              <a:t> reorganizace byla povolena na návrh dlužníka a ten její přeměnu v konkurs po tomto povolení navrhl,</a:t>
            </a:r>
          </a:p>
          <a:p>
            <a:r>
              <a:rPr lang="cs-CZ" b="1" i="1" dirty="0" smtClean="0"/>
              <a:t>b)</a:t>
            </a:r>
            <a:r>
              <a:rPr lang="cs-CZ" dirty="0" smtClean="0"/>
              <a:t> oprávněná osoba nebo osoba určená schůzí věřitelů nesestaví ve stanovené lhůtě reorganizační plán ani po jejím případném prodloužení </a:t>
            </a:r>
            <a:r>
              <a:rPr lang="cs-CZ" dirty="0" err="1" smtClean="0"/>
              <a:t>insolvenčním</a:t>
            </a:r>
            <a:r>
              <a:rPr lang="cs-CZ" dirty="0" smtClean="0"/>
              <a:t> soudem nebo předložený reorganizační plán vezme zpět, a do 30 dnů poté nebude podán návrh na svolání schůze věřitelů za účelem rozhodnutí o tom, která jiná osoba má přednostní právo sestavit reorganizační plán, anebo tato jiná osoba nesestaví ve stanovené lhůtě reorganizační plán nebo jej vezme zpět,</a:t>
            </a:r>
          </a:p>
          <a:p>
            <a:r>
              <a:rPr lang="cs-CZ" b="1" i="1" dirty="0" smtClean="0"/>
              <a:t>c)</a:t>
            </a:r>
            <a:r>
              <a:rPr lang="cs-CZ" dirty="0" smtClean="0"/>
              <a:t> </a:t>
            </a:r>
            <a:r>
              <a:rPr lang="cs-CZ" dirty="0" err="1" smtClean="0"/>
              <a:t>insolvenční</a:t>
            </a:r>
            <a:r>
              <a:rPr lang="cs-CZ" dirty="0" smtClean="0"/>
              <a:t> soud neschválil reorganizační plán a oprávněným osobám uplynula lhůta k jeho předložení,</a:t>
            </a:r>
          </a:p>
          <a:p>
            <a:r>
              <a:rPr lang="cs-CZ" b="1" i="1" dirty="0" smtClean="0"/>
              <a:t>d)</a:t>
            </a:r>
            <a:r>
              <a:rPr lang="cs-CZ" dirty="0" smtClean="0"/>
              <a:t> v průběhu provádění reorganizačního plánu dlužník neplní své podstatné povinnosti stanovené tímto plánem nebo ukáže-li se, že podstatnou část tohoto plánu nebude možné plnit,</a:t>
            </a:r>
          </a:p>
          <a:p>
            <a:r>
              <a:rPr lang="cs-CZ" b="1" i="1" dirty="0" smtClean="0"/>
              <a:t>e)</a:t>
            </a:r>
            <a:r>
              <a:rPr lang="cs-CZ" dirty="0" smtClean="0"/>
              <a:t> dlužník neplatí řádně a včas úroky podle § 171 odst. 4, nebo v podstatném rozsahu neplní své jiné splatné peněžité závazky,</a:t>
            </a:r>
          </a:p>
          <a:p>
            <a:r>
              <a:rPr lang="cs-CZ" b="1" i="1" dirty="0" smtClean="0"/>
              <a:t>f)</a:t>
            </a:r>
            <a:r>
              <a:rPr lang="cs-CZ" dirty="0" smtClean="0"/>
              <a:t> dlužník po schválení reorganizačního plánu přestal podnikat, ačkoli podle reorganizačního plánu podnikat měl, nebo</a:t>
            </a:r>
          </a:p>
          <a:p>
            <a:r>
              <a:rPr lang="cs-CZ" b="1" i="1" dirty="0" smtClean="0"/>
              <a:t>g)</a:t>
            </a:r>
            <a:r>
              <a:rPr lang="cs-CZ" dirty="0" smtClean="0"/>
              <a:t> dlužník po schválení reorganizačního plánu neuhradil pohledávky za majetkovou podstatou a pohledávky postavené jim na roveň podle § 348 odst. 1 písm. e).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Role IS a VV v reorganizaci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cs-CZ" b="1" dirty="0" err="1" smtClean="0"/>
              <a:t>Ins.Spr</a:t>
            </a:r>
            <a:r>
              <a:rPr lang="cs-CZ" b="1" dirty="0" smtClean="0"/>
              <a:t>. </a:t>
            </a:r>
            <a:r>
              <a:rPr lang="cs-CZ" b="1" dirty="0"/>
              <a:t>již před povolením koná</a:t>
            </a:r>
          </a:p>
          <a:p>
            <a:pPr>
              <a:spcBef>
                <a:spcPts val="1800"/>
              </a:spcBef>
            </a:pPr>
            <a:r>
              <a:rPr lang="cs-CZ" b="1" dirty="0"/>
              <a:t>Pouze </a:t>
            </a:r>
            <a:r>
              <a:rPr lang="cs-CZ" b="1" dirty="0" err="1" smtClean="0"/>
              <a:t>Ins.Spr</a:t>
            </a:r>
            <a:r>
              <a:rPr lang="cs-CZ" b="1" dirty="0" smtClean="0"/>
              <a:t>. </a:t>
            </a:r>
            <a:r>
              <a:rPr lang="cs-CZ" b="1" dirty="0"/>
              <a:t>se zvláštním povolením (§ 25/3 IZ); </a:t>
            </a:r>
            <a:r>
              <a:rPr lang="cs-CZ" b="1" dirty="0" err="1"/>
              <a:t>spec</a:t>
            </a:r>
            <a:r>
              <a:rPr lang="cs-CZ" b="1" dirty="0"/>
              <a:t>. odměna (viz R 82/2016 – 29 NSČR 54/2013)</a:t>
            </a:r>
          </a:p>
          <a:p>
            <a:pPr>
              <a:spcBef>
                <a:spcPts val="1800"/>
              </a:spcBef>
            </a:pPr>
            <a:r>
              <a:rPr lang="cs-CZ" b="1" dirty="0"/>
              <a:t>§ 331 – dohled, soupis MP, přezkum PP, podává zprávy</a:t>
            </a:r>
            <a:r>
              <a:rPr lang="cs-CZ" b="1" dirty="0" smtClean="0"/>
              <a:t>, vede </a:t>
            </a:r>
            <a:r>
              <a:rPr lang="cs-CZ" b="1" dirty="0" err="1" smtClean="0"/>
              <a:t>incid</a:t>
            </a:r>
            <a:r>
              <a:rPr lang="cs-CZ" b="1" dirty="0" smtClean="0"/>
              <a:t>. </a:t>
            </a:r>
            <a:r>
              <a:rPr lang="cs-CZ" b="1" dirty="0"/>
              <a:t>spory, další</a:t>
            </a:r>
          </a:p>
          <a:p>
            <a:pPr>
              <a:spcBef>
                <a:spcPts val="1800"/>
              </a:spcBef>
            </a:pPr>
            <a:r>
              <a:rPr lang="cs-CZ" b="1" dirty="0"/>
              <a:t>Po nabytí účinků RP -&gt; velká role při provádění - § 354 a § 355 </a:t>
            </a:r>
          </a:p>
          <a:p>
            <a:pPr lvl="1"/>
            <a:r>
              <a:rPr lang="cs-CZ" b="1" dirty="0"/>
              <a:t>dohled IS nad prováděním</a:t>
            </a:r>
          </a:p>
          <a:p>
            <a:pPr lvl="1"/>
            <a:r>
              <a:rPr lang="cs-CZ" b="1" dirty="0"/>
              <a:t>kontrola VV nad prováděním</a:t>
            </a:r>
          </a:p>
          <a:p>
            <a:pPr lvl="1"/>
            <a:r>
              <a:rPr lang="cs-CZ" b="1" dirty="0"/>
              <a:t>IS provádí procesní úkony, podává zprávy, při omezení dis. </a:t>
            </a:r>
            <a:r>
              <a:rPr lang="cs-CZ" b="1" dirty="0" err="1"/>
              <a:t>opr</a:t>
            </a:r>
            <a:r>
              <a:rPr lang="cs-CZ" b="1" dirty="0"/>
              <a:t>. dl. některé úkony vykonává, k některým musí udělit souhlas pro platnost; VV může vyhradit nutnost jeho předběžného souhlasu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Skončení 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Negativní/neúspěšné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konkurs </a:t>
            </a:r>
          </a:p>
          <a:p>
            <a:pPr lvl="2"/>
            <a:r>
              <a:rPr lang="cs-CZ" dirty="0"/>
              <a:t>není-li povolena -&gt; vždy konkurs</a:t>
            </a:r>
          </a:p>
          <a:p>
            <a:pPr lvl="2"/>
            <a:r>
              <a:rPr lang="cs-CZ" dirty="0"/>
              <a:t>je-li povolena, pak jedině </a:t>
            </a:r>
            <a:r>
              <a:rPr lang="cs-CZ" dirty="0" smtClean="0"/>
              <a:t>přeměnou dle </a:t>
            </a:r>
            <a:r>
              <a:rPr lang="cs-CZ" dirty="0"/>
              <a:t>§ 362 a § 363</a:t>
            </a:r>
          </a:p>
          <a:p>
            <a:pPr lvl="1"/>
            <a:r>
              <a:rPr lang="cs-CZ" dirty="0"/>
              <a:t>Nelze § 363/4 – RP splněn v podstatných bodech</a:t>
            </a:r>
          </a:p>
          <a:p>
            <a:r>
              <a:rPr lang="cs-CZ" b="1" dirty="0"/>
              <a:t>Pozitivní/úspěšné </a:t>
            </a:r>
          </a:p>
          <a:p>
            <a:pPr lvl="1"/>
            <a:r>
              <a:rPr lang="cs-CZ" dirty="0"/>
              <a:t>§ 364 – splnění – usnesení o vzetí na vědomí splnění RP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Úpadek finančních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Specifické pro rozsah, povahu a dopad na celkový trh, sociální dopady</a:t>
            </a:r>
          </a:p>
          <a:p>
            <a:pPr>
              <a:spcBef>
                <a:spcPts val="1200"/>
              </a:spcBef>
            </a:pPr>
            <a:r>
              <a:rPr lang="cs-CZ" dirty="0"/>
              <a:t>Banky, spořitelní a úvěrová družstva, zahraniční banky a jejich pobočky</a:t>
            </a:r>
          </a:p>
          <a:p>
            <a:pPr>
              <a:spcBef>
                <a:spcPts val="1200"/>
              </a:spcBef>
            </a:pPr>
            <a:r>
              <a:rPr lang="cs-CZ" dirty="0"/>
              <a:t>Pojišťovny, zajišťovny, pobočky z ciziny</a:t>
            </a:r>
          </a:p>
          <a:p>
            <a:pPr>
              <a:spcBef>
                <a:spcPts val="1200"/>
              </a:spcBef>
            </a:pPr>
            <a:r>
              <a:rPr lang="cs-CZ" dirty="0"/>
              <a:t>Implementace směrnic EU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Úpadek finančních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Použití IZ, Hlava IV odchylky, s výjimkami dle </a:t>
            </a:r>
            <a:r>
              <a:rPr lang="cs-CZ" dirty="0" err="1"/>
              <a:t>dle</a:t>
            </a:r>
            <a:r>
              <a:rPr lang="cs-CZ" dirty="0"/>
              <a:t> § 367/3 a § 379/3 (ne moratorium, R a O)</a:t>
            </a:r>
          </a:p>
          <a:p>
            <a:pPr>
              <a:spcBef>
                <a:spcPts val="1200"/>
              </a:spcBef>
            </a:pPr>
            <a:r>
              <a:rPr lang="cs-CZ" dirty="0"/>
              <a:t>Pouze </a:t>
            </a:r>
            <a:r>
              <a:rPr lang="cs-CZ" b="1" dirty="0"/>
              <a:t>konkurs</a:t>
            </a:r>
            <a:r>
              <a:rPr lang="cs-CZ" dirty="0"/>
              <a:t> – specifická podoba konkursu, ne samostatný způsob (§ 368/3 a </a:t>
            </a:r>
            <a:br>
              <a:rPr lang="cs-CZ" dirty="0"/>
            </a:br>
            <a:r>
              <a:rPr lang="cs-CZ" dirty="0"/>
              <a:t>§ 379/3)</a:t>
            </a:r>
          </a:p>
          <a:p>
            <a:pPr>
              <a:spcBef>
                <a:spcPts val="1200"/>
              </a:spcBef>
            </a:pPr>
            <a:r>
              <a:rPr lang="cs-CZ" b="1" dirty="0"/>
              <a:t>Insolvenční návrh </a:t>
            </a:r>
            <a:r>
              <a:rPr lang="cs-CZ" dirty="0"/>
              <a:t>podává orgán dozoru a dohledu (§368 a § 380)</a:t>
            </a:r>
          </a:p>
          <a:p>
            <a:pPr>
              <a:spcBef>
                <a:spcPts val="1200"/>
              </a:spcBef>
            </a:pPr>
            <a:r>
              <a:rPr lang="cs-CZ" dirty="0"/>
              <a:t>Specifika dopadu na práva – </a:t>
            </a:r>
            <a:r>
              <a:rPr lang="cs-CZ" b="1" dirty="0"/>
              <a:t>výluky z vlivu insolvenčního řízení </a:t>
            </a:r>
            <a:r>
              <a:rPr lang="cs-CZ" dirty="0"/>
              <a:t>(§ 369 a § 381)</a:t>
            </a:r>
          </a:p>
          <a:p>
            <a:pPr>
              <a:spcBef>
                <a:spcPts val="1200"/>
              </a:spcBef>
            </a:pPr>
            <a:r>
              <a:rPr lang="cs-CZ" dirty="0"/>
              <a:t>Pohledávky - § 373 a § 385 – pohledávky dle účetnictví se </a:t>
            </a:r>
            <a:r>
              <a:rPr lang="cs-CZ" b="1" dirty="0"/>
              <a:t>považují za přihlášené</a:t>
            </a:r>
            <a:r>
              <a:rPr lang="cs-CZ" dirty="0"/>
              <a:t>; specifika přezkumu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071678"/>
            <a:ext cx="6629400" cy="1826363"/>
          </a:xfrm>
        </p:spPr>
        <p:txBody>
          <a:bodyPr>
            <a:normAutofit/>
          </a:bodyPr>
          <a:lstStyle/>
          <a:p>
            <a:pPr algn="ctr"/>
            <a:r>
              <a:rPr lang="cs-CZ" sz="4600" dirty="0">
                <a:solidFill>
                  <a:schemeClr val="tx1"/>
                </a:solidFill>
              </a:rPr>
              <a:t>Koncovka </a:t>
            </a:r>
            <a:r>
              <a:rPr lang="cs-CZ" sz="4600" dirty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sz="4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 – </a:t>
            </a:r>
            <a:r>
              <a:rPr lang="cs-CZ" dirty="0" smtClean="0">
                <a:solidFill>
                  <a:schemeClr val="tx1"/>
                </a:solidFill>
              </a:rPr>
              <a:t>charakteristika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 fontScale="92500"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Reorganizací</a:t>
            </a:r>
            <a:r>
              <a:rPr lang="cs-CZ" sz="2800" b="1" dirty="0"/>
              <a:t> se rozumí zpravidla </a:t>
            </a:r>
          </a:p>
          <a:p>
            <a:pPr>
              <a:buNone/>
            </a:pPr>
            <a:r>
              <a:rPr lang="cs-CZ" sz="2800" b="1" dirty="0">
                <a:solidFill>
                  <a:srgbClr val="00B0F0"/>
                </a:solidFill>
              </a:rPr>
              <a:t>postupné uspokojování pohledávek věřitelů</a:t>
            </a:r>
            <a:r>
              <a:rPr lang="cs-CZ" sz="2800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92D050"/>
                </a:solidFill>
              </a:rPr>
              <a:t>při zachování provozu dlužníkova podniku</a:t>
            </a:r>
            <a:r>
              <a:rPr lang="cs-CZ" sz="2800" b="1" dirty="0"/>
              <a:t>, </a:t>
            </a:r>
          </a:p>
          <a:p>
            <a:pPr>
              <a:buNone/>
            </a:pPr>
            <a:r>
              <a:rPr lang="cs-CZ" sz="2800" b="1" dirty="0">
                <a:solidFill>
                  <a:srgbClr val="FFFF00"/>
                </a:solidFill>
              </a:rPr>
              <a:t>zajištěné opatřeními k ozdravění hospodaření tohoto podniku </a:t>
            </a:r>
          </a:p>
          <a:p>
            <a:pPr>
              <a:buNone/>
            </a:pPr>
            <a:r>
              <a:rPr lang="cs-CZ" sz="2800" b="1" dirty="0">
                <a:solidFill>
                  <a:srgbClr val="FFC000"/>
                </a:solidFill>
              </a:rPr>
              <a:t>podle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FFC000"/>
                </a:solidFill>
              </a:rPr>
              <a:t>schváleného reorganizačního plánu </a:t>
            </a:r>
            <a:r>
              <a:rPr lang="cs-CZ" sz="2800" b="1" dirty="0"/>
              <a:t>(</a:t>
            </a:r>
            <a:r>
              <a:rPr lang="cs-CZ" sz="2800" b="1" dirty="0" err="1"/>
              <a:t>insolvenčním</a:t>
            </a:r>
            <a:r>
              <a:rPr lang="cs-CZ" sz="2800" b="1" dirty="0"/>
              <a:t> soudem) </a:t>
            </a:r>
            <a:endParaRPr lang="cs-CZ" sz="2800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2800" b="1" dirty="0"/>
              <a:t>s průběžnou kontrolou jeho plnění ze strany věřitelů. </a:t>
            </a:r>
          </a:p>
          <a:p>
            <a:r>
              <a:rPr lang="cs-CZ" sz="1700" b="1" dirty="0"/>
              <a:t>§ 316 (zpravidla – viz § 341/1 b/) 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reorganizace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200" b="1" dirty="0"/>
              <a:t>Z důvodové zprávy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/>
              <a:t>„</a:t>
            </a:r>
            <a:r>
              <a:rPr lang="cs-CZ" sz="3200" b="1" dirty="0">
                <a:solidFill>
                  <a:srgbClr val="00B0F0"/>
                </a:solidFill>
              </a:rPr>
              <a:t>Cílem reorganizace je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sanace dlužníka</a:t>
            </a:r>
            <a:r>
              <a:rPr lang="cs-CZ" sz="3200" b="1" dirty="0"/>
              <a:t>, tedy </a:t>
            </a:r>
            <a:r>
              <a:rPr lang="cs-CZ" sz="3200" b="1" dirty="0">
                <a:solidFill>
                  <a:srgbClr val="FF0000"/>
                </a:solidFill>
              </a:rPr>
              <a:t>‚</a:t>
            </a:r>
            <a:r>
              <a:rPr lang="cs-CZ" sz="3200" b="1" dirty="0" smtClean="0">
                <a:solidFill>
                  <a:srgbClr val="FF0000"/>
                </a:solidFill>
              </a:rPr>
              <a:t>ozdravění </a:t>
            </a:r>
            <a:r>
              <a:rPr lang="cs-CZ" sz="3200" b="1" dirty="0">
                <a:solidFill>
                  <a:srgbClr val="FF0000"/>
                </a:solidFill>
              </a:rPr>
              <a:t>jeho ekonomické situace</a:t>
            </a:r>
            <a:r>
              <a:rPr lang="cs-CZ" sz="3200" b="1" dirty="0"/>
              <a:t>, a to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>
                <a:solidFill>
                  <a:srgbClr val="92D050"/>
                </a:solidFill>
              </a:rPr>
              <a:t>prostřednictvím </a:t>
            </a:r>
            <a:r>
              <a:rPr lang="cs-CZ" sz="3200" b="1" dirty="0">
                <a:solidFill>
                  <a:srgbClr val="92D050"/>
                </a:solidFill>
              </a:rPr>
              <a:t>speciálních opatření</a:t>
            </a:r>
            <a:r>
              <a:rPr lang="cs-CZ" sz="3200" b="1" dirty="0"/>
              <a:t>, která vedou k tomu, že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>
                <a:solidFill>
                  <a:srgbClr val="FFFF00"/>
                </a:solidFill>
              </a:rPr>
              <a:t>dlužník </a:t>
            </a:r>
            <a:r>
              <a:rPr lang="cs-CZ" sz="3200" b="1" dirty="0">
                <a:solidFill>
                  <a:srgbClr val="FFFF00"/>
                </a:solidFill>
              </a:rPr>
              <a:t>je</a:t>
            </a:r>
            <a:r>
              <a:rPr lang="cs-CZ" sz="3200" b="1" dirty="0"/>
              <a:t> následně </a:t>
            </a:r>
            <a:r>
              <a:rPr lang="cs-CZ" sz="3200" b="1" dirty="0">
                <a:solidFill>
                  <a:srgbClr val="FFFF00"/>
                </a:solidFill>
              </a:rPr>
              <a:t>schopen pokračovat ve své podnikatelské činnosti</a:t>
            </a:r>
            <a:r>
              <a:rPr lang="cs-CZ" sz="3200" b="1" dirty="0"/>
              <a:t>, </a:t>
            </a:r>
            <a:endParaRPr lang="cs-CZ" sz="3200" b="1" dirty="0" smtClean="0"/>
          </a:p>
          <a:p>
            <a:pPr>
              <a:buNone/>
            </a:pPr>
            <a:r>
              <a:rPr lang="cs-CZ" sz="3200" b="1" dirty="0" smtClean="0"/>
              <a:t>pokud </a:t>
            </a:r>
            <a:r>
              <a:rPr lang="cs-CZ" sz="3200" b="1" dirty="0"/>
              <a:t>není v rámci reorganizace zamýšlen jiný účinek tohoto způsobu řešení úpadku dlužníka.“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69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Reorganizace – </a:t>
            </a:r>
            <a:r>
              <a:rPr lang="cs-CZ" dirty="0" err="1" smtClean="0"/>
              <a:t>charakterist</a:t>
            </a:r>
            <a:r>
              <a:rPr lang="cs-CZ" dirty="0" smtClean="0"/>
              <a:t>. 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Předpokládá se zachování provozu dlužníkova podniku</a:t>
            </a:r>
          </a:p>
          <a:p>
            <a:pPr>
              <a:buNone/>
            </a:pPr>
            <a:r>
              <a:rPr lang="cs-CZ" b="1" dirty="0" smtClean="0">
                <a:solidFill>
                  <a:srgbClr val="FFFF00"/>
                </a:solidFill>
              </a:rPr>
              <a:t>Předpokládá se zachování dlužníka</a:t>
            </a: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Zdroje pro uspokojení pohledávek </a:t>
            </a: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 - sanační opatření 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</a:rPr>
              <a:t>Neuspokojené pohledávky nezahrnuté do reorganizace zanikají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/>
          </a:bodyPr>
          <a:lstStyle/>
          <a:p>
            <a:r>
              <a:rPr lang="cs-CZ" sz="2800" dirty="0"/>
              <a:t>Rámec § 1 a/ </a:t>
            </a:r>
            <a:r>
              <a:rPr lang="cs-CZ" sz="2800" dirty="0" err="1"/>
              <a:t>a</a:t>
            </a:r>
            <a:r>
              <a:rPr lang="cs-CZ" sz="2800" dirty="0"/>
              <a:t> § 5, </a:t>
            </a:r>
          </a:p>
          <a:p>
            <a:r>
              <a:rPr lang="cs-CZ" sz="2800" dirty="0"/>
              <a:t>Limit v podobě poctivosti</a:t>
            </a:r>
          </a:p>
          <a:p>
            <a:r>
              <a:rPr lang="cs-CZ" sz="2800" dirty="0"/>
              <a:t>Sanační způsob řešení úpadku (§ 4), </a:t>
            </a:r>
          </a:p>
          <a:p>
            <a:r>
              <a:rPr lang="cs-CZ" sz="2800" dirty="0"/>
              <a:t>Řešení s vyšším uspokojením než v konkursu (§ 348/1 d/)</a:t>
            </a:r>
          </a:p>
          <a:p>
            <a:pPr lvl="1"/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9625</TotalTime>
  <Words>2339</Words>
  <Application>Microsoft Office PowerPoint</Application>
  <PresentationFormat>Předvádění na obrazovce (4:3)</PresentationFormat>
  <Paragraphs>356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3" baseType="lpstr">
      <vt:lpstr>Arial</vt:lpstr>
      <vt:lpstr>Franklin Gothic Book</vt:lpstr>
      <vt:lpstr>Wingdings</vt:lpstr>
      <vt:lpstr>Wingdings 2</vt:lpstr>
      <vt:lpstr>Technický</vt:lpstr>
      <vt:lpstr>REORGANIZACE   KONKURS FINANČNÍCH INSTITUCÍ  JUDr. Radim Chalupa, Ph.D.  </vt:lpstr>
      <vt:lpstr>Na úvod</vt:lpstr>
      <vt:lpstr>Přehled právní úpravy</vt:lpstr>
      <vt:lpstr>Reorganizace</vt:lpstr>
      <vt:lpstr>Účel reorganizace</vt:lpstr>
      <vt:lpstr>Reorganizace – charakteristika </vt:lpstr>
      <vt:lpstr>Cíl reorganizace</vt:lpstr>
      <vt:lpstr>Reorganizace – charakterist. rysy</vt:lpstr>
      <vt:lpstr>Reorganizace</vt:lpstr>
      <vt:lpstr>Reorganizace - přípustnost 2</vt:lpstr>
      <vt:lpstr>Reorganizace – přípustnost 1</vt:lpstr>
      <vt:lpstr>29 NSČR 50/2013</vt:lpstr>
      <vt:lpstr>Reorganizace –nepřípustnost </vt:lpstr>
      <vt:lpstr>Reorganizace - přípustnost 3</vt:lpstr>
      <vt:lpstr>Reorganizovatelnost podniku</vt:lpstr>
      <vt:lpstr>Průběh (mezní body) RRG</vt:lpstr>
      <vt:lpstr>Varianty reorganizace</vt:lpstr>
      <vt:lpstr>Návrh na povolení reorganizace 1</vt:lpstr>
      <vt:lpstr>Návrh na povolení reorganizace 2</vt:lpstr>
      <vt:lpstr>Náležitosti návrhu na povolení RRG</vt:lpstr>
      <vt:lpstr>Účinky návrhu na povolení RRG</vt:lpstr>
      <vt:lpstr>Vyřízení návrhu na povolení RRG</vt:lpstr>
      <vt:lpstr>Výzva k doplnění návrhu na povolení RRG</vt:lpstr>
      <vt:lpstr>Odmítnutí návrhu na povol. RRG</vt:lpstr>
      <vt:lpstr> Zpětvzetí návrhu na povol. RRG </vt:lpstr>
      <vt:lpstr>Zpětvzetí návrhu na povol. RRG</vt:lpstr>
      <vt:lpstr>Zamítnutí návrhu na povol. RRG</vt:lpstr>
      <vt:lpstr>Nepoctivý záměr</vt:lpstr>
      <vt:lpstr>Povolení reorganizace</vt:lpstr>
      <vt:lpstr>Povolení reorganizace</vt:lpstr>
      <vt:lpstr>Účinky povolení reorganizace</vt:lpstr>
      <vt:lpstr>Rozhodnutí o návrhu na povolení reorganizace</vt:lpstr>
      <vt:lpstr>Způsob provedení reorganizace</vt:lpstr>
      <vt:lpstr>Prodej MP nebo podniku v RRG</vt:lpstr>
      <vt:lpstr>Sanační opatření</vt:lpstr>
      <vt:lpstr>Dispoziční oprávnění</vt:lpstr>
      <vt:lpstr>Omezení disp. opr. dlužníka</vt:lpstr>
      <vt:lpstr>Věřitelé v reorganizaci 1</vt:lpstr>
      <vt:lpstr>Věřitelé v reorganizaci 2</vt:lpstr>
      <vt:lpstr>Reorganizační plán</vt:lpstr>
      <vt:lpstr>Právo sestavit RP</vt:lpstr>
      <vt:lpstr>Právo sestavit RP 2</vt:lpstr>
      <vt:lpstr>Reorganizační plán</vt:lpstr>
      <vt:lpstr>Reorganizační plán</vt:lpstr>
      <vt:lpstr>Obsah reorganizačního plánu</vt:lpstr>
      <vt:lpstr>Reorganizační plán – projednání a rozhodnutí</vt:lpstr>
      <vt:lpstr>Přijetí RP</vt:lpstr>
      <vt:lpstr>Schválení RP</vt:lpstr>
      <vt:lpstr>Zamítnutí RP</vt:lpstr>
      <vt:lpstr>Reorganizační plán – provádění</vt:lpstr>
      <vt:lpstr>Zrušení rozh. o schválení RP</vt:lpstr>
      <vt:lpstr>Zrušení rozh. o schválení RP 2</vt:lpstr>
      <vt:lpstr>Přeměna RRG v konkurs</vt:lpstr>
      <vt:lpstr>Role IS a VV v reorganizaci</vt:lpstr>
      <vt:lpstr>Skončení reorganizace</vt:lpstr>
      <vt:lpstr>Úpadek finančních institucí</vt:lpstr>
      <vt:lpstr>Úpadek finančních institucí</vt:lpstr>
      <vt:lpstr>Koncovka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Uplatnění pohledávky z náhrady škody způsobené porušením hospodářské soutěže  dle směrnice Evropského parlamentu a Rady č. 2014/104/EU  v insolvenčním řízení  Mgr. Lukáš Hrůša</dc:title>
  <dc:creator>hrusalu</dc:creator>
  <cp:lastModifiedBy>kancelar</cp:lastModifiedBy>
  <cp:revision>268</cp:revision>
  <dcterms:created xsi:type="dcterms:W3CDTF">2016-04-21T14:08:09Z</dcterms:created>
  <dcterms:modified xsi:type="dcterms:W3CDTF">2019-03-26T16:21:28Z</dcterms:modified>
</cp:coreProperties>
</file>