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  <p:sldId id="270" r:id="rId14"/>
    <p:sldId id="271" r:id="rId15"/>
    <p:sldId id="272" r:id="rId16"/>
    <p:sldId id="273" r:id="rId17"/>
    <p:sldId id="407" r:id="rId18"/>
    <p:sldId id="409" r:id="rId19"/>
    <p:sldId id="410" r:id="rId20"/>
    <p:sldId id="411" r:id="rId21"/>
    <p:sldId id="412" r:id="rId22"/>
    <p:sldId id="413" r:id="rId23"/>
    <p:sldId id="414" r:id="rId24"/>
    <p:sldId id="428" r:id="rId25"/>
    <p:sldId id="429" r:id="rId26"/>
    <p:sldId id="430" r:id="rId27"/>
    <p:sldId id="431" r:id="rId28"/>
    <p:sldId id="432" r:id="rId29"/>
    <p:sldId id="433" r:id="rId30"/>
    <p:sldId id="434" r:id="rId31"/>
    <p:sldId id="435" r:id="rId32"/>
    <p:sldId id="436" r:id="rId33"/>
    <p:sldId id="437" r:id="rId34"/>
    <p:sldId id="415" r:id="rId35"/>
    <p:sldId id="416" r:id="rId36"/>
    <p:sldId id="417" r:id="rId37"/>
    <p:sldId id="426" r:id="rId38"/>
    <p:sldId id="439" r:id="rId39"/>
    <p:sldId id="440" r:id="rId40"/>
    <p:sldId id="441" r:id="rId41"/>
    <p:sldId id="418" r:id="rId42"/>
    <p:sldId id="419" r:id="rId43"/>
    <p:sldId id="420" r:id="rId44"/>
    <p:sldId id="421" r:id="rId45"/>
    <p:sldId id="422" r:id="rId46"/>
    <p:sldId id="423" r:id="rId47"/>
    <p:sldId id="424" r:id="rId48"/>
    <p:sldId id="425" r:id="rId4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6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D62F06-AE4B-43E0-9D24-DC44DC13C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99289DC-D621-4F28-8495-2DF4E9636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060B24C-37B0-4F60-8FF7-B0ED52116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CDE9E4E-86EA-4235-95B6-CAE2BFD8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F77D77E-C69B-4633-AA84-8F942F5A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76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978D7C-53C6-4A4B-8D39-DBEBE1C1F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2780A5E-D03F-46EC-9A43-CB78D713C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B5569C8-BEAB-4186-8F10-A747F5042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263A40-03C0-4171-BCF0-EA2C436A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C293196-09AC-4E56-89EB-3BC816B9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97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B26C31E-9C06-4082-A80B-6D5A2BFEA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541DF1FA-2C14-4861-B9B9-226E6A45B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5C7D9DA-2B8C-4164-8514-75985F999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ED35D42-6071-42A4-BDE1-70B7CC828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8B49A3A-6AC2-452B-B4B5-5FA5F414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99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0E65E99-75AE-4424-9C9C-0774DFA0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A7183BD-5F32-490B-B250-0351ED195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46AF99C-CF5F-4FBE-B696-72379DD69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0F6487E-B480-4077-8E18-328E89CA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DA892FC-DD3E-4B21-97AE-9132D1BC9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6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797067-F570-429A-A6AB-41442E1F7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8E60617-E00A-4C9D-AEE1-D5E3F55F5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2340611-58E8-4F09-A78D-89C036EA0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BD346F0-78E6-4267-BE9A-860DD6CE8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D57F9E0-8964-461D-AB4A-6B3449EEE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92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F8B69E-D8C8-442C-A4F9-C9C97879B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7431C4E-3B79-4BC4-8475-9A51D92348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5F819AF-1C1D-47F1-AE6D-43482C23E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33697E0-1C44-4C32-801D-68BFEB84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DF31A9C-560C-4AA9-91AB-C0DE22E9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8F32561-9552-4491-ACE4-3AE3A0E4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45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7A9373-A91E-4445-B720-0A1A4C108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5D8FB01-17CF-4525-BB48-1A96B02B2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0E0F898F-8626-4FDF-B510-AE5DC5577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28C922C-954C-4A10-9838-D429ADB9C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2903CD59-30A5-4E6E-B304-5A9C54A195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4201F742-17CE-4CBD-90F1-8BEC0583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73EC2D44-C49D-496A-A960-E66620374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604D9248-085C-4FBA-A97A-5DE5C23A3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86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BB2D4A-64AF-4B02-988E-BA2384866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D4EF7EF3-70E7-4610-AE49-0F685B669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6DB1989-E79A-4940-9E7D-B5A0681BE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3B1F262-8462-4969-A0E7-7BEC3C23A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86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6C7F5667-7A0E-4B0C-81F4-2EBA668C1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A49B16CC-6450-4491-83CD-6F757F89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3080D45-0ED4-49A3-8C3D-7C78395D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78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F2A9D1-0309-4948-BDF7-A7FEB0101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44EA50A-189E-4318-BC4B-DCE19B2AE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42C4120-D768-40D3-96BD-E73D366CE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8473C9F-1470-438A-861B-89272F2B4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4FC85DD-E577-4726-813A-C1F166A13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50AAB43-68B2-449F-BD7A-6B5DC113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49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CA46D03-D090-4E5D-B001-CBD37EDE5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32A054DB-CFD6-48E9-A8B0-F07A457590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BE0000CF-AFAB-4875-B13F-56D3AE260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E33D122-E025-4C55-806E-B69412C2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0A39481-6857-4C0E-8F0D-34AE3B33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9FD6A50-F017-4206-8BE5-5C3DD66F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0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1A3AA8B2-1465-4C25-9174-26E4DC33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6F2FE26-FB7F-4908-9484-F8A504A64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19BDC5A-DAD6-4625-9D46-E095A2603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30099-F4EB-48EE-8EAD-D8F87EA483E3}" type="datetimeFigureOut">
              <a:rPr lang="cs-CZ" smtClean="0"/>
              <a:t>30.3.2019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153B2CD-3B81-44D9-B968-705454E47F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623C7D0-392D-4ACF-A9B4-04C502F52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53313-30BD-4E51-BE07-72C33C40C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5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6-182#f3030518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6-182#f3030518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6-182#f3030518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6-182#f3030518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EE40C8-C66E-4F82-A186-4C8778D6C4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Incidenční spory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9605CD4-A40A-4D52-A2BB-816E5D4A3F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Radim Chalupa, Ph.D.</a:t>
            </a:r>
          </a:p>
        </p:txBody>
      </p:sp>
    </p:spTree>
    <p:extLst>
      <p:ext uri="{BB962C8B-B14F-4D97-AF65-F5344CB8AC3E}">
        <p14:creationId xmlns:p14="http://schemas.microsoft.com/office/powerpoint/2010/main" val="1573120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AA6EAC-440F-417D-AE9B-02C5B8ACE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IS a jeho zaměstnanců v </a:t>
            </a:r>
            <a:r>
              <a:rPr lang="cs-CZ" dirty="0" err="1"/>
              <a:t>inc.</a:t>
            </a:r>
            <a:r>
              <a:rPr lang="cs-CZ" dirty="0"/>
              <a:t> sporech (§ 40)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1C4B296-EC50-4219-97FD-43D788C56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Insolvenční správce jedná svým jménem na účet dlužníka, pokud na něho přešlo oprávnění nakládat s majetkovou podstatou. Označuje se způsobem, z něhož je patrno, že tak činí při výkonu funkce insolvenčního správce; součástí jeho označení je i nezaměnitelné označení dlužníka, s jehož majetkovou podstatou nakládá.</a:t>
            </a:r>
          </a:p>
          <a:p>
            <a:r>
              <a:rPr lang="cs-CZ" dirty="0"/>
              <a:t>Jednáním podle odstavce 1 jsou zejména právní úkony, jimiž insolvenční správce zpeněžuje majetkovou podstatu nebo s ní jinak nakládá, </a:t>
            </a:r>
            <a:r>
              <a:rPr lang="cs-CZ" b="1" dirty="0"/>
              <a:t>a jeho úkony v incidenčních sporech</a:t>
            </a:r>
            <a:r>
              <a:rPr lang="cs-CZ" dirty="0"/>
              <a:t>, jakož i v dalších sporech, kterých se účastní místo dlužníka.</a:t>
            </a:r>
          </a:p>
          <a:p>
            <a:r>
              <a:rPr lang="cs-CZ" dirty="0"/>
              <a:t>Insolvenční správce může pověřit svého zaměstnance i zaměstnance dlužníka, aby za něho jednal v soudních a jiných řízeních; tím není dotčena jeho odpovědnost podle tohoto zákona.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54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A8594B-A55A-4912-99C8-578103B4D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Výčet incidenčních sporů (§ 159 odst. 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7C5E7C3-8C6B-448A-9C4B-7365BEE6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cs-CZ" dirty="0"/>
              <a:t>Spory o pravost, výši nebo pořadí přihlášených pohledávek, resp. spory na určení pořadí pohledávky uplatněné věřitelem podle § 203 </a:t>
            </a:r>
            <a:r>
              <a:rPr lang="cs-CZ" dirty="0" err="1"/>
              <a:t>InsZ</a:t>
            </a:r>
            <a:r>
              <a:rPr lang="cs-CZ" dirty="0"/>
              <a:t> (§ 198, 199 a 203a </a:t>
            </a:r>
            <a:r>
              <a:rPr lang="cs-CZ" dirty="0" err="1"/>
              <a:t>InsZ</a:t>
            </a:r>
            <a:r>
              <a:rPr lang="cs-CZ" dirty="0"/>
              <a:t>); k těmto sporům lze řadit rovněž spory vyvolané popřením práva na uspokojení pohledávky ze zajištění (§ 196 odst. 2 </a:t>
            </a:r>
            <a:r>
              <a:rPr lang="cs-CZ" dirty="0" err="1"/>
              <a:t>InsZ</a:t>
            </a:r>
            <a:r>
              <a:rPr lang="cs-CZ" dirty="0"/>
              <a:t>),</a:t>
            </a:r>
          </a:p>
          <a:p>
            <a:pPr fontAlgn="ctr"/>
            <a:r>
              <a:rPr lang="cs-CZ" dirty="0"/>
              <a:t>Spory o vyloučení věci (práva, pohledávky nebo jiné majetkové hodnoty) z majetkové podstaty, popřípadě o vydání výtěžku zpeněžení věci, která neměla být sepsána (§ 225 </a:t>
            </a:r>
            <a:r>
              <a:rPr lang="cs-CZ" dirty="0" err="1"/>
              <a:t>InsZ</a:t>
            </a:r>
            <a:r>
              <a:rPr lang="cs-CZ" dirty="0"/>
              <a:t>),</a:t>
            </a:r>
          </a:p>
          <a:p>
            <a:pPr fontAlgn="ctr"/>
            <a:r>
              <a:rPr lang="cs-CZ" dirty="0"/>
              <a:t>Spory o vypořádání společného jmění manželů (§ 271 až 273 </a:t>
            </a:r>
            <a:r>
              <a:rPr lang="cs-CZ" dirty="0" err="1"/>
              <a:t>InsZ</a:t>
            </a:r>
            <a:r>
              <a:rPr lang="cs-CZ" dirty="0"/>
              <a:t>),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848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8DE209-CB1E-4059-A75C-AE9E6D8F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C9D653D-1A66-4F16-A0C2-EF4A7A2CB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cs-CZ" dirty="0"/>
              <a:t>Spory o neúčinnost právních jednání (úkonů) dlužníka, tj. odpůrčí žaloby (§ 239 </a:t>
            </a:r>
            <a:r>
              <a:rPr lang="cs-CZ" dirty="0" err="1"/>
              <a:t>InsZ</a:t>
            </a:r>
            <a:r>
              <a:rPr lang="cs-CZ" dirty="0"/>
              <a:t>),</a:t>
            </a:r>
          </a:p>
          <a:p>
            <a:pPr fontAlgn="ctr"/>
            <a:r>
              <a:rPr lang="cs-CZ" dirty="0"/>
              <a:t>Spory o náhradu škody na majetkové podstatě vzniklé porušením povinnosti insolvenčním správcem (§ 37; za incidenční spor je výslovně označen pouze nárok na náhradu za škodu vzniklou na majetkové podstatě),</a:t>
            </a:r>
          </a:p>
          <a:p>
            <a:pPr fontAlgn="ctr"/>
            <a:r>
              <a:rPr lang="cs-CZ" dirty="0"/>
              <a:t>Spory o platnost smluv, kterými došlo ke zpeněžení majetkové podstaty prodejem mimo dražbu (prodej mimo dražbu přichází v úvahu při zpeněžování majetkové podstaty během konkursu a při oddlužení zpeněžením majetkové podstaty, viz § 289 odst. 3 </a:t>
            </a:r>
            <a:r>
              <a:rPr lang="cs-CZ" dirty="0" err="1"/>
              <a:t>InsZ</a:t>
            </a:r>
            <a:r>
              <a:rPr lang="cs-CZ" dirty="0"/>
              <a:t>),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866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FA2A35-DC48-48D8-834F-B6FE4BB8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B8878B4-924F-4977-94A8-DF2D1367D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Spory o určení, zda se jedná o právní vztah nebo právo týkající se majetku nebo dluhů dlužníka, je-li na takovém určení naléhavý právní zájem (do této kategorie spadají i spory o určení neplatnosti právního jednání týkajícího se majetku nebo dluhů dlužníka, § 231 </a:t>
            </a:r>
            <a:r>
              <a:rPr lang="cs-CZ" dirty="0" err="1"/>
              <a:t>InsZ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36600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33322C-DBD4-4945-B373-C9EAFF04E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dalších ustanoveních tohoto zákona jsou za incidenční spory označeny: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A3D530A-272D-4694-87B1-A90CCECCB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Řízení, v němž insolvenční soud na návrh insolvenčního správce uloží věřiteli, který přihlásil pohledávku, k níž se podle § 178 odst. 1 </a:t>
            </a:r>
            <a:r>
              <a:rPr lang="cs-CZ" dirty="0" err="1"/>
              <a:t>InsZ</a:t>
            </a:r>
            <a:r>
              <a:rPr lang="cs-CZ" dirty="0"/>
              <a:t> nepřihlíží, aby ve prospěch majetkové podstaty zaplatil částku, kterou soud určí, nejvýše však částku, o kterou přihlášená pohledávka převýšila rozsah, ve kterém byla zjištěna (§ 178 </a:t>
            </a:r>
            <a:r>
              <a:rPr lang="cs-CZ" dirty="0" err="1"/>
              <a:t>InsZ</a:t>
            </a:r>
            <a:r>
              <a:rPr lang="cs-CZ" dirty="0"/>
              <a:t>),</a:t>
            </a:r>
          </a:p>
          <a:p>
            <a:r>
              <a:rPr lang="cs-CZ" dirty="0"/>
              <a:t>Řízení, v němž insolvenční soud na návrh insolvenčního správce uloží věřiteli, který přihlásil pohledávku, u které se v insolvenčním řízení podle § 179 odst. 1 </a:t>
            </a:r>
            <a:r>
              <a:rPr lang="cs-CZ" dirty="0" err="1"/>
              <a:t>InsZ</a:t>
            </a:r>
            <a:r>
              <a:rPr lang="cs-CZ" dirty="0"/>
              <a:t> nepřihlíží k právu na uspokojení ze zajištění, aby ve prospěch zajištěných věřitelů, kteří přihlásili pohledávku se zajištěním ke stejnému majetku, zaplatil částku, kterou soud určí, nejvýše však částku, o kterou hodnota zajištění uvedená v přihlášce převýšila hodnotu zjištěného zajištění (§ 179 </a:t>
            </a:r>
            <a:r>
              <a:rPr lang="cs-CZ" dirty="0" err="1"/>
              <a:t>InsZ</a:t>
            </a:r>
            <a:r>
              <a:rPr lang="cs-CZ" dirty="0"/>
              <a:t>),</a:t>
            </a:r>
          </a:p>
        </p:txBody>
      </p:sp>
    </p:spTree>
    <p:extLst>
      <p:ext uri="{BB962C8B-B14F-4D97-AF65-F5344CB8AC3E}">
        <p14:creationId xmlns:p14="http://schemas.microsoft.com/office/powerpoint/2010/main" val="4176614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F9D1C3A-CC92-4F8D-ADC8-BE4B67DEA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A527344-4CB1-4C0D-B678-A761951F0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Spory ze žalob věřitele o určení trvání jeho pohledávky, ohledně které soud ukončil účast věřitele v insolvenčním řízení z důvodu jejího zániku (§ 186 </a:t>
            </a:r>
            <a:r>
              <a:rPr lang="cs-CZ" dirty="0" err="1"/>
              <a:t>InsZ</a:t>
            </a:r>
            <a:r>
              <a:rPr lang="cs-CZ" dirty="0"/>
              <a:t>),</a:t>
            </a:r>
          </a:p>
          <a:p>
            <a:r>
              <a:rPr lang="cs-CZ" dirty="0"/>
              <a:t>Řízení o žalobě věřitele proti insolvenčnímu správci na určení pořadí pohledávky uplatněné podle § 203 </a:t>
            </a:r>
            <a:r>
              <a:rPr lang="cs-CZ" dirty="0" err="1"/>
              <a:t>InsZ</a:t>
            </a:r>
            <a:r>
              <a:rPr lang="cs-CZ" dirty="0"/>
              <a:t>, o níž jsou pochybnosti, zda je pohledávkou za majetkovou podstatou nebo pohledávkou postavenou jí naroveň, anebo pohledávkou, která se v insolvenčním řízení neuspokojuje (§ 170 </a:t>
            </a:r>
            <a:r>
              <a:rPr lang="cs-CZ" dirty="0" err="1"/>
              <a:t>InsZ</a:t>
            </a:r>
            <a:r>
              <a:rPr lang="cs-CZ" dirty="0"/>
              <a:t>), zahájené podle § 203a </a:t>
            </a:r>
            <a:r>
              <a:rPr lang="cs-CZ" dirty="0" err="1"/>
              <a:t>InsZ</a:t>
            </a:r>
            <a:r>
              <a:rPr lang="cs-CZ" dirty="0"/>
              <a:t> [insolvenční zákon takové řízení jmenovitě označuje za incidenční spor podle § 159 odst. 1 písm. a) </a:t>
            </a:r>
            <a:r>
              <a:rPr lang="cs-CZ" dirty="0" err="1"/>
              <a:t>InsZ</a:t>
            </a:r>
            <a:r>
              <a:rPr lang="cs-CZ" dirty="0"/>
              <a:t>],</a:t>
            </a:r>
          </a:p>
        </p:txBody>
      </p:sp>
    </p:spTree>
    <p:extLst>
      <p:ext uri="{BB962C8B-B14F-4D97-AF65-F5344CB8AC3E}">
        <p14:creationId xmlns:p14="http://schemas.microsoft.com/office/powerpoint/2010/main" val="3777718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4247A0F-5B2E-474A-A0C0-757E590AA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5B75CA5-0CE3-4CE3-BE64-26B66530F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Spory ze žalob o platnost smluv, kterými došlo ke zpeněžení plnění, jehož se týká neplatný právní úkon, resp. právní jednání (§ 233 </a:t>
            </a:r>
            <a:r>
              <a:rPr lang="cs-CZ" dirty="0" err="1"/>
              <a:t>InsZ</a:t>
            </a:r>
            <a:r>
              <a:rPr lang="cs-CZ" dirty="0"/>
              <a:t>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977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xmlns="" id="{E7A9F14B-64E8-426C-8D85-DBB1F60900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Popření nevykonatelné pohledávky insolvenčním správcem (§ 198)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xmlns="" id="{449CB898-6910-4041-AFF1-22A457D86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Věřitelé nevykonatelné pohledávky, která byla popřena insolvenčním správcem, </a:t>
            </a:r>
          </a:p>
          <a:p>
            <a:pPr>
              <a:defRPr/>
            </a:pPr>
            <a:r>
              <a:rPr lang="cs-CZ" dirty="0"/>
              <a:t>mohou uplatnit své právo žalobou na určení u insolvenčního soudu </a:t>
            </a:r>
          </a:p>
          <a:p>
            <a:pPr>
              <a:defRPr/>
            </a:pPr>
            <a:r>
              <a:rPr lang="cs-CZ" dirty="0"/>
              <a:t>do 30 dnů od přezkumného jednání nebo od právní moci rozhodnutí o schválení zprávy o přezkumu podle § 410 odst. 3 písm. a); </a:t>
            </a:r>
          </a:p>
          <a:p>
            <a:pPr lvl="1">
              <a:defRPr/>
            </a:pPr>
            <a:r>
              <a:rPr lang="cs-CZ" dirty="0"/>
              <a:t>tato lhůta však neskončí dříve než uplynutím 15 dnů od doručení vyrozumění podle § 197 odst. 2 nebo § 410 odst. 2. </a:t>
            </a:r>
          </a:p>
          <a:p>
            <a:pPr>
              <a:defRPr/>
            </a:pPr>
            <a:r>
              <a:rPr lang="cs-CZ" dirty="0"/>
              <a:t>Žalobu podávají vždy proti insolvenčnímu správci. </a:t>
            </a:r>
          </a:p>
          <a:p>
            <a:pPr>
              <a:defRPr/>
            </a:pPr>
            <a:r>
              <a:rPr lang="cs-CZ" dirty="0"/>
              <a:t>Nedojde-li žaloba ve stanovené lhůtě insolvenčnímu soudu, </a:t>
            </a:r>
          </a:p>
          <a:p>
            <a:pPr lvl="1">
              <a:defRPr/>
            </a:pPr>
            <a:r>
              <a:rPr lang="cs-CZ" dirty="0"/>
              <a:t>k pohledávce popřené co do pravosti se nepřihlíží; </a:t>
            </a:r>
          </a:p>
          <a:p>
            <a:pPr lvl="1">
              <a:defRPr/>
            </a:pPr>
            <a:r>
              <a:rPr lang="cs-CZ" dirty="0"/>
              <a:t>pohledávka popřená co do výše nebo pořadí je v takovém případě zjištěna ve výši nebo pořadí uvedeném při jejím popření.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7C01EC-1CEA-4D62-898B-538AFB69B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4935EF9-0FA7-4BFB-895A-193A4F7B4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 žalobě může žalobce uplatnit jako důvod vzniku popřené pohledávky </a:t>
            </a:r>
          </a:p>
          <a:p>
            <a:r>
              <a:rPr lang="cs-CZ" dirty="0"/>
              <a:t>pouze skutečnosti, které jako důvod vzniku této pohledávky uplatnil nejpozději do </a:t>
            </a:r>
          </a:p>
          <a:p>
            <a:pPr lvl="1"/>
            <a:r>
              <a:rPr lang="cs-CZ" dirty="0"/>
              <a:t>skončení přezkumného jednání, </a:t>
            </a:r>
          </a:p>
          <a:p>
            <a:pPr lvl="1"/>
            <a:r>
              <a:rPr lang="cs-CZ" dirty="0"/>
              <a:t>a dále skutečnosti, o kterých se žalobce dozvěděl později proto, že mu kupující ze smlouvy o prodeji podniku nebo jeho části neoznámil včas převzetí dlužníkova závazku.</a:t>
            </a:r>
          </a:p>
          <a:p>
            <a:r>
              <a:rPr lang="cs-CZ" dirty="0"/>
              <a:t>Vyjde-li v průběhu řízení o žalobě najevo, že popřená pohledávka je pohledávkou vykonatelnou, není to důvodem k zamítnutí žaloby, žalovaný je však v takovém případě povinen prokázat důvod popření podle § 199.</a:t>
            </a:r>
          </a:p>
        </p:txBody>
      </p:sp>
    </p:spTree>
    <p:extLst>
      <p:ext uri="{BB962C8B-B14F-4D97-AF65-F5344CB8AC3E}">
        <p14:creationId xmlns:p14="http://schemas.microsoft.com/office/powerpoint/2010/main" val="2841158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EF90A6-DBA8-4F7C-9C50-596F39A66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Popření vykonatelné pohledávky insolvenčním správcem (§ 199)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A5A14A4-43B5-4847-94AB-D7EC05DB7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Insolvenční správce, který popřel vykonatelnou pohledávku, </a:t>
            </a:r>
          </a:p>
          <a:p>
            <a:r>
              <a:rPr lang="cs-CZ" dirty="0"/>
              <a:t>podá do 30 dnů od přezkumného jednání nebo od právní moci rozhodnutí o schválení zprávy o přezkumu podle § 410 odst. 3 písm. a) </a:t>
            </a:r>
          </a:p>
          <a:p>
            <a:r>
              <a:rPr lang="cs-CZ" dirty="0"/>
              <a:t>u insolvenčního soudu žalobu, </a:t>
            </a:r>
          </a:p>
          <a:p>
            <a:r>
              <a:rPr lang="cs-CZ" dirty="0"/>
              <a:t>kterou své popření uplatní proti věřiteli, který vykonatelnou pohledávku přihlásil. </a:t>
            </a:r>
          </a:p>
          <a:p>
            <a:r>
              <a:rPr lang="cs-CZ" dirty="0"/>
              <a:t>Lhůta je zachována, dojde-li žaloba nejpozději posledního dne lhůty soudu.</a:t>
            </a:r>
          </a:p>
        </p:txBody>
      </p:sp>
    </p:spTree>
    <p:extLst>
      <p:ext uri="{BB962C8B-B14F-4D97-AF65-F5344CB8AC3E}">
        <p14:creationId xmlns:p14="http://schemas.microsoft.com/office/powerpoint/2010/main" val="14785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4C6012-FD96-46DC-B93B-6E5A25A11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incidenčních sporů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A7352B5-D35F-408E-84AB-2116010F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IZ jimi rozumí: „spory vyvolané insolvenčním řízením, o kterých tak stanoví tento zákon, projednávané v rámci insolvenčního řízení</a:t>
            </a:r>
            <a:r>
              <a:rPr lang="cs-CZ" sz="2400" dirty="0"/>
              <a:t>“</a:t>
            </a:r>
          </a:p>
          <a:p>
            <a:pPr lvl="1"/>
            <a:r>
              <a:rPr lang="cs-CZ" sz="2000" dirty="0"/>
              <a:t>§ 2 písm. c)</a:t>
            </a:r>
          </a:p>
          <a:p>
            <a:endParaRPr lang="cs-CZ" dirty="0"/>
          </a:p>
          <a:p>
            <a:r>
              <a:rPr lang="cs-CZ" dirty="0"/>
              <a:t>„Incidenční spor je sporem vzniklým v souvislosti s jiným (hlavním) sporným řízením. Je řešen v relativně samostatném řízení, s předmětem „hlavního“ řízení má však určitý společný prvek a má pro toto „hlavní“ řízení význam a možné důsledky.“</a:t>
            </a:r>
          </a:p>
          <a:p>
            <a:pPr lvl="1"/>
            <a:r>
              <a:rPr lang="cs-CZ" sz="2000" dirty="0"/>
              <a:t>ERBSOVÁ, Hana. § 159 []. In: HÁSOVÁ, Jiřina, ERBSOVÁ, Hana, KUBÁLEK, Jan, MORAVEC, Tomáš, SMRČKA, Luboš, ŠMEJKAL, Viktor, TARANDA, Petr, ZAHRADNÍKOVÁ, Radka. Insolvenční zákon. 3. vydání. Praha: Nakladatelství C. H. Beck, 2018, s. 642.</a:t>
            </a:r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21816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179DDC-B8EE-44D6-BB12-16BB5C304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1C325D-778D-44B4-A6D1-B0D0640DB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důvod popření pravosti nebo výše vykonatelné pohledávky přiznané pravomocným rozhodnutím příslušného orgánu lze uplatnit jen skutečnosti, které </a:t>
            </a:r>
          </a:p>
          <a:p>
            <a:pPr lvl="1"/>
            <a:r>
              <a:rPr lang="cs-CZ" dirty="0"/>
              <a:t>nebyly uplatněny dlužníkem v řízení, které předcházelo vydání tohoto rozhodnutí; důvodem popření však nemůže být jiné právní posouzení věci.</a:t>
            </a:r>
          </a:p>
          <a:p>
            <a:r>
              <a:rPr lang="cs-CZ" dirty="0"/>
              <a:t>V žalobě může žalobce proti popřené pohledávce uplatnit pouze skutečnosti, pro které pohledávku popřel.</a:t>
            </a:r>
          </a:p>
        </p:txBody>
      </p:sp>
    </p:spTree>
    <p:extLst>
      <p:ext uri="{BB962C8B-B14F-4D97-AF65-F5344CB8AC3E}">
        <p14:creationId xmlns:p14="http://schemas.microsoft.com/office/powerpoint/2010/main" val="751201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4FE339-33EB-48DF-A0BD-BD876F9E0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na určení pořadí pohledávky uplatněné věřitelem podle § 203 </a:t>
            </a:r>
            <a:r>
              <a:rPr lang="cs-CZ" dirty="0" err="1"/>
              <a:t>InsZ</a:t>
            </a:r>
            <a:r>
              <a:rPr lang="cs-CZ" dirty="0"/>
              <a:t> (§ 203a)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2B7EBB5-FC26-488A-A802-0E3118280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 V pochybnostech o tom, zda </a:t>
            </a:r>
          </a:p>
          <a:p>
            <a:pPr lvl="1"/>
            <a:r>
              <a:rPr lang="cs-CZ" dirty="0"/>
              <a:t>pohledávka uplatněná věřitelem podle § 203 je pohledávkou za majetkovou podstatou nebo </a:t>
            </a:r>
          </a:p>
          <a:p>
            <a:pPr lvl="1"/>
            <a:r>
              <a:rPr lang="cs-CZ" dirty="0"/>
              <a:t>pohledávkou postavenou jí na roveň anebo </a:t>
            </a:r>
          </a:p>
          <a:p>
            <a:pPr lvl="1"/>
            <a:r>
              <a:rPr lang="cs-CZ" dirty="0"/>
              <a:t>pohledávkou, která se v insolvenčním řízení neuspokojuje (§ 170), </a:t>
            </a:r>
          </a:p>
          <a:p>
            <a:r>
              <a:rPr lang="cs-CZ" dirty="0"/>
              <a:t>uloží insolvenční soud </a:t>
            </a:r>
          </a:p>
          <a:p>
            <a:pPr lvl="1"/>
            <a:r>
              <a:rPr lang="cs-CZ" dirty="0"/>
              <a:t>i bez návrhu </a:t>
            </a:r>
          </a:p>
          <a:p>
            <a:pPr lvl="1"/>
            <a:r>
              <a:rPr lang="cs-CZ" dirty="0"/>
              <a:t>věřiteli, který ji uplatnil, </a:t>
            </a:r>
          </a:p>
          <a:p>
            <a:r>
              <a:rPr lang="cs-CZ" dirty="0"/>
              <a:t>aby do 30 dnů podal u insolvenčního soudu žalobu na určení pořadí uplatněné pohledávky; </a:t>
            </a:r>
          </a:p>
          <a:p>
            <a:r>
              <a:rPr lang="cs-CZ" dirty="0"/>
              <a:t>na návrh insolvenčního správce tak učiní vždy. </a:t>
            </a:r>
          </a:p>
        </p:txBody>
      </p:sp>
    </p:spTree>
    <p:extLst>
      <p:ext uri="{BB962C8B-B14F-4D97-AF65-F5344CB8AC3E}">
        <p14:creationId xmlns:p14="http://schemas.microsoft.com/office/powerpoint/2010/main" val="632557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2D6BE4-8D0F-443A-8D34-FFE800C1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DFBDF01-B00F-4B36-B04F-78C459150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Žaloba musí být vždy podána proti insolvenčnímu správci. </a:t>
            </a:r>
          </a:p>
          <a:p>
            <a:r>
              <a:rPr lang="cs-CZ" dirty="0"/>
              <a:t>Nedojde-li žaloba o určení pořadí pohledávky uplatněné jako pohledávka za majetkovou podstatou nebo jako pohledávka postavená na roveň pohledávce za majetkovou podstatou </a:t>
            </a:r>
          </a:p>
          <a:p>
            <a:pPr lvl="1"/>
            <a:r>
              <a:rPr lang="cs-CZ" dirty="0"/>
              <a:t>ve stanovené lhůtě insolvenčnímu soudu </a:t>
            </a:r>
          </a:p>
          <a:p>
            <a:pPr lvl="1"/>
            <a:r>
              <a:rPr lang="cs-CZ" dirty="0"/>
              <a:t>nebo není-li žalobě vyhověno, </a:t>
            </a:r>
          </a:p>
          <a:p>
            <a:r>
              <a:rPr lang="cs-CZ" dirty="0"/>
              <a:t>považuje se podání, jímž věřitel takovou pohledávku uplatnil, za přihlášku pohledávky </a:t>
            </a:r>
          </a:p>
          <a:p>
            <a:r>
              <a:rPr lang="cs-CZ" dirty="0"/>
              <a:t>a uspokojení pohledávky jako pohledávky za majetkovou podstatou nebo pohledávky postavené jí na roveň je v insolvenčním řízení vyloučeno. Nedojde-li žaloba o určení pořadí pohledávky, která se v insolvenčním řízení neuspokojuje, ve stanovené lhůtě insolvenčnímu soudu nebo není-li žalobě vyhověno, je uspokojení takové pohledávky v insolvenčním řízení vyloučeno.</a:t>
            </a:r>
          </a:p>
        </p:txBody>
      </p:sp>
    </p:spTree>
    <p:extLst>
      <p:ext uri="{BB962C8B-B14F-4D97-AF65-F5344CB8AC3E}">
        <p14:creationId xmlns:p14="http://schemas.microsoft.com/office/powerpoint/2010/main" val="521346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37D5A9-A70A-4FF9-AA5E-D82595B2B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1E7BFC1-6019-43D3-97B1-CCDE121DE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Nedojde-li žaloba o určení pořadí pohledávky, která se v insolvenčním řízení neuspokojuje, ve stanovené lhůtě insolvenčnímu soudu nebo není-li žalobě vyhověno, </a:t>
            </a:r>
          </a:p>
          <a:p>
            <a:r>
              <a:rPr lang="cs-CZ" dirty="0"/>
              <a:t>je uspokojení takové pohledávky v insolvenčním řízení vyloučeno.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Řízení o žalobě je incidenčním sporem podle § 159 odst. 1 písm. a); ustanovení o popření pořadí přihlášené pohledávky platí obdobně.</a:t>
            </a:r>
          </a:p>
        </p:txBody>
      </p:sp>
    </p:spTree>
    <p:extLst>
      <p:ext uri="{BB962C8B-B14F-4D97-AF65-F5344CB8AC3E}">
        <p14:creationId xmlns:p14="http://schemas.microsoft.com/office/powerpoint/2010/main" val="3322959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Neplatnost právních úkonů </a:t>
            </a:r>
            <a:r>
              <a:rPr lang="cs-CZ" dirty="0"/>
              <a:t>(jednání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Insolvenční soud není vázán rozhodnutím jiného soudu či jiného orgánu, kterým v průběhu insolvenčního řízení došlo ke zjištění neplatnosti právního úkonu týkajícího se majetku nebo závazků dlužníka, ani jiným způsobem tohoto zjištění.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00350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Neplatnost a neúčinnost právních úkonů </a:t>
            </a:r>
            <a:r>
              <a:rPr lang="cs-CZ" dirty="0"/>
              <a:t>(jednání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Byla-li zjištěna neplatnost právního úkonu týkajícího se majetku nebo závazků dlužníka, který lze současně považovat za neúčinný, </a:t>
            </a:r>
            <a:endParaRPr lang="cs-CZ" sz="4000" dirty="0" smtClean="0"/>
          </a:p>
          <a:p>
            <a:r>
              <a:rPr lang="cs-CZ" sz="4000" dirty="0" smtClean="0"/>
              <a:t>je právní úkon posouzen jako neplatný.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69110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Neplatnost a 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Byla-li neplatnost právního úkonu týkajícího se majetku nebo závazků dlužníka zjištěna rozhodnutím soudu, které nabylo právní moci před zahájením insolvenčního řízení, považuje se právní úkon, jehož se rozhodnutí týká, za neplatný i v insolvenčním řízení.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3010527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Neúčinnými </a:t>
            </a:r>
            <a:r>
              <a:rPr lang="cs-CZ" sz="4000" dirty="0"/>
              <a:t>jsou právní úkony, kterými dlužník </a:t>
            </a:r>
            <a:r>
              <a:rPr lang="cs-CZ" sz="4000" b="1" dirty="0"/>
              <a:t>zkracuje možnost uspokojení věřitelů</a:t>
            </a:r>
            <a:r>
              <a:rPr lang="cs-CZ" sz="4000" dirty="0"/>
              <a:t> nebo </a:t>
            </a:r>
            <a:r>
              <a:rPr lang="cs-CZ" sz="4000" b="1" dirty="0"/>
              <a:t>zvýhodňuje některé věřitele na úkor jiných</a:t>
            </a:r>
            <a:r>
              <a:rPr lang="cs-CZ" sz="4000" dirty="0"/>
              <a:t>. </a:t>
            </a:r>
            <a:endParaRPr lang="cs-CZ" sz="4000" dirty="0" smtClean="0"/>
          </a:p>
          <a:p>
            <a:r>
              <a:rPr lang="cs-CZ" sz="4000" dirty="0" smtClean="0"/>
              <a:t>Za </a:t>
            </a:r>
            <a:r>
              <a:rPr lang="cs-CZ" sz="4000" dirty="0"/>
              <a:t>právní úkon se považuje též dlužníkovo opomenutí.</a:t>
            </a:r>
          </a:p>
          <a:p>
            <a:pPr marL="0" indent="0">
              <a:buNone/>
            </a:pPr>
            <a:r>
              <a:rPr lang="cs-CZ" sz="4000" b="1" dirty="0"/>
              <a:t/>
            </a:r>
            <a:br>
              <a:rPr lang="cs-CZ" sz="4000" b="1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77188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Neúčinností </a:t>
            </a:r>
            <a:r>
              <a:rPr lang="cs-CZ" sz="4000" dirty="0"/>
              <a:t>právního úkonu není dotčena jeho platnost; </a:t>
            </a:r>
            <a:endParaRPr lang="cs-CZ" sz="4000" dirty="0" smtClean="0"/>
          </a:p>
          <a:p>
            <a:pPr marL="0" indent="0">
              <a:buNone/>
            </a:pPr>
            <a:r>
              <a:rPr lang="cs-CZ" sz="4000" dirty="0" smtClean="0"/>
              <a:t>v </a:t>
            </a:r>
            <a:r>
              <a:rPr lang="cs-CZ" sz="4000" dirty="0"/>
              <a:t>insolvenčním řízení však dlužníkovo plnění z neúčinných právních úkonů náleží do majetkové podstaty.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753112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Není-li možné vydat do majetkové podstaty původní dlužníkovo plnění z neúčinného právního úkonu, musí být poskytnuta rovnocenná náhrada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4937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DD65EE-3F77-434A-9AE8-AF4C8F1EE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o.s.ř. (§ 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B2B7182-18D7-4886-ACEF-8BB930801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Nestanoví-li tento zákon jinak nebo </a:t>
            </a:r>
          </a:p>
          <a:p>
            <a:r>
              <a:rPr lang="cs-CZ" dirty="0"/>
              <a:t>není-li takový postup v rozporu se zásadami, na kterých spočívá insolvenční řízení, </a:t>
            </a:r>
          </a:p>
          <a:p>
            <a:r>
              <a:rPr lang="cs-CZ" dirty="0"/>
              <a:t>použijí se pro </a:t>
            </a:r>
          </a:p>
          <a:p>
            <a:pPr lvl="1"/>
            <a:r>
              <a:rPr lang="cs-CZ" dirty="0"/>
              <a:t>insolvenční řízení a pro </a:t>
            </a:r>
          </a:p>
          <a:p>
            <a:pPr lvl="1"/>
            <a:r>
              <a:rPr lang="cs-CZ" b="1" dirty="0"/>
              <a:t>incidenční spory </a:t>
            </a:r>
          </a:p>
          <a:p>
            <a:r>
              <a:rPr lang="cs-CZ" dirty="0"/>
              <a:t>přiměřeně ustanovení občanského soudního řádu týkající se sporného řízení, a není-li to možné, ustanovení zákona o zvláštních řízeních soudních; </a:t>
            </a:r>
          </a:p>
          <a:p>
            <a:r>
              <a:rPr lang="cs-CZ" dirty="0"/>
              <a:t>ustanovení týkající se výkonu rozhodnutí nebo exekuce se však použijí přiměřeně jen tehdy, jestliže na ně tento zákon odkazuje.</a:t>
            </a:r>
          </a:p>
        </p:txBody>
      </p:sp>
    </p:spTree>
    <p:extLst>
      <p:ext uri="{BB962C8B-B14F-4D97-AF65-F5344CB8AC3E}">
        <p14:creationId xmlns:p14="http://schemas.microsoft.com/office/powerpoint/2010/main" val="42960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Povinnost vydat do majetkové podstaty dlužníkovo plnění z neúčinných právních úkonů mají osoby, v jejichž prospěch byl neúčinný právní úkon učiněn nebo které z něho měly prospěch.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0288384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Proti pohledávce na vydání dlužníkova plnění z neúčinného právního úkonu do majetkové podstaty není přípustné započtení.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30566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000" b="1" dirty="0"/>
              <a:t>Neúčinnost právních úkonů bez přiměřeného protiplnění</a:t>
            </a:r>
          </a:p>
          <a:p>
            <a:r>
              <a:rPr lang="cs-CZ" sz="4000" b="1" dirty="0"/>
              <a:t>(1)</a:t>
            </a:r>
            <a:r>
              <a:rPr lang="cs-CZ" sz="4000" dirty="0"/>
              <a:t> Právním úkonem </a:t>
            </a:r>
            <a:r>
              <a:rPr lang="cs-CZ" sz="4000" b="1" dirty="0"/>
              <a:t>bez přiměřeného protiplnění</a:t>
            </a:r>
            <a:r>
              <a:rPr lang="cs-CZ" sz="4000" dirty="0"/>
              <a:t> se rozumí právní úkon, jímž se dlužník zavázal poskytnout plnění bezúplatně nebo za protiplnění, jehož obvyklá cena je podstatně nižší než obvyklá cena plnění, k jehož poskytnutí se zavázal dlužník.</a:t>
            </a:r>
          </a:p>
          <a:p>
            <a:r>
              <a:rPr lang="cs-CZ" sz="4000" b="1" dirty="0"/>
              <a:t>(2)</a:t>
            </a:r>
            <a:r>
              <a:rPr lang="cs-CZ" sz="4000" dirty="0"/>
              <a:t> Právním úkonem bez přiměřeného protiplnění se rozumí pouze právní úkon, který dlužník učinil v době, kdy byl v úpadku, nebo právní úkon, který vedl k dlužníkovu úpadku. Má se za to, že právní úkon bez přiměřeného protiplnění učiněný ve prospěch osoby dlužníku blízké nebo osoby, která tvoří s dlužníkem koncern</a:t>
            </a:r>
            <a:r>
              <a:rPr lang="cs-CZ" sz="4000" b="1" baseline="30000" dirty="0">
                <a:hlinkClick r:id="rId2"/>
              </a:rPr>
              <a:t>21</a:t>
            </a:r>
            <a:r>
              <a:rPr lang="cs-CZ" sz="4000" b="1" dirty="0">
                <a:hlinkClick r:id="rId2"/>
              </a:rPr>
              <a:t>)</a:t>
            </a:r>
            <a:r>
              <a:rPr lang="cs-CZ" sz="4000" dirty="0"/>
              <a:t>, je úkonem, který dlužník učinil v době, kdy byl v úpadku.</a:t>
            </a:r>
          </a:p>
          <a:p>
            <a:r>
              <a:rPr lang="cs-CZ" sz="4000" b="1" dirty="0"/>
              <a:t>(3)</a:t>
            </a:r>
            <a:r>
              <a:rPr lang="cs-CZ" sz="4000" dirty="0"/>
              <a:t> Právnímu úkonu bez přiměřeného protiplnění lze odporovat, byl-li učiněn </a:t>
            </a:r>
            <a:r>
              <a:rPr lang="cs-CZ" sz="4000" b="1" dirty="0"/>
              <a:t>v posledních 3 letech před zahájením insolvenčního řízení</a:t>
            </a:r>
            <a:r>
              <a:rPr lang="cs-CZ" sz="4000" dirty="0"/>
              <a:t> ve prospěch osoby dlužníku blízké nebo osoby, která tvoří s dlužníkem koncern, anebo v době 1 roku před zahájením insolvenčního řízení ve prospěch jiné osoby.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560400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000" b="1" dirty="0"/>
              <a:t>Neúčinnost právních úkonů bez přiměřeného protiplnění</a:t>
            </a:r>
          </a:p>
          <a:p>
            <a:r>
              <a:rPr lang="cs-CZ" sz="4000" b="1" dirty="0"/>
              <a:t>(1)</a:t>
            </a:r>
            <a:r>
              <a:rPr lang="cs-CZ" sz="4000" dirty="0"/>
              <a:t> Právním úkonem </a:t>
            </a:r>
            <a:r>
              <a:rPr lang="cs-CZ" sz="4000" b="1" dirty="0"/>
              <a:t>bez přiměřeného protiplnění</a:t>
            </a:r>
            <a:r>
              <a:rPr lang="cs-CZ" sz="4000" dirty="0"/>
              <a:t> se rozumí právní úkon, jímž se dlužník zavázal poskytnout plnění bezúplatně nebo za protiplnění, jehož obvyklá cena je podstatně nižší než obvyklá cena plnění, k jehož poskytnutí se zavázal dlužník.</a:t>
            </a:r>
          </a:p>
          <a:p>
            <a:r>
              <a:rPr lang="cs-CZ" sz="4000" b="1" dirty="0"/>
              <a:t>(2)</a:t>
            </a:r>
            <a:r>
              <a:rPr lang="cs-CZ" sz="4000" dirty="0"/>
              <a:t> Právním úkonem bez přiměřeného protiplnění se rozumí pouze právní úkon, který dlužník učinil v době, kdy byl v úpadku, nebo právní úkon, který vedl k dlužníkovu úpadku. Má se za to, že právní úkon bez přiměřeného protiplnění učiněný ve prospěch osoby dlužníku blízké nebo osoby, která tvoří s dlužníkem koncern</a:t>
            </a:r>
            <a:r>
              <a:rPr lang="cs-CZ" sz="4000" b="1" baseline="30000" dirty="0">
                <a:hlinkClick r:id="rId2"/>
              </a:rPr>
              <a:t>21</a:t>
            </a:r>
            <a:r>
              <a:rPr lang="cs-CZ" sz="4000" b="1" dirty="0">
                <a:hlinkClick r:id="rId2"/>
              </a:rPr>
              <a:t>)</a:t>
            </a:r>
            <a:r>
              <a:rPr lang="cs-CZ" sz="4000" dirty="0"/>
              <a:t>, je úkonem, který dlužník učinil v době, kdy byl v úpadku.</a:t>
            </a:r>
          </a:p>
          <a:p>
            <a:r>
              <a:rPr lang="cs-CZ" sz="4000" b="1" dirty="0"/>
              <a:t>(3)</a:t>
            </a:r>
            <a:r>
              <a:rPr lang="cs-CZ" sz="4000" dirty="0"/>
              <a:t> Právnímu úkonu bez přiměřeného protiplnění lze odporovat, byl-li učiněn </a:t>
            </a:r>
            <a:r>
              <a:rPr lang="cs-CZ" sz="4000" b="1" dirty="0"/>
              <a:t>v posledních 3 letech před zahájením insolvenčního řízení</a:t>
            </a:r>
            <a:r>
              <a:rPr lang="cs-CZ" sz="4000" dirty="0"/>
              <a:t> ve prospěch osoby dlužníku blízké nebo osoby, která tvoří s dlužníkem koncern, anebo v době 1 roku před zahájením insolvenčního řízení ve prospěch jiné osoby.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9277098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o neúčinnost právních úkonů (jednání) dlužníka (odpůrčí žaloby) (§ 239)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Odporovat právním úkonům dlužníka může v insolvenčním řízení pouze insolvenční správce, i když nejde o osobu s dispozičními oprávněními, a to </a:t>
            </a:r>
          </a:p>
          <a:p>
            <a:r>
              <a:rPr lang="cs-CZ" dirty="0"/>
              <a:t>odpůrčí žalobou </a:t>
            </a:r>
          </a:p>
          <a:p>
            <a:r>
              <a:rPr lang="cs-CZ" dirty="0"/>
              <a:t>podanou proti osobám, které mají povinnost vydat dlužníkovo plnění z neúčinných právních úkonů do majetkové podstaty. </a:t>
            </a:r>
          </a:p>
          <a:p>
            <a:r>
              <a:rPr lang="cs-CZ" dirty="0"/>
              <a:t>Jestliže v době zahájení insolvenčního řízení probíhá o téže věci řízení na základě odpůrčí žaloby jiné osoby, nelze v něm až do skončení insolvenčního řízení pokračovat.</a:t>
            </a:r>
          </a:p>
        </p:txBody>
      </p:sp>
    </p:spTree>
    <p:extLst>
      <p:ext uri="{BB962C8B-B14F-4D97-AF65-F5344CB8AC3E}">
        <p14:creationId xmlns:p14="http://schemas.microsoft.com/office/powerpoint/2010/main" val="4415868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7C9C6B7-184F-4C84-9FB4-2C666B81A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642326C-7751-4651-8BD2-CB7961CF7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Rozhodne-li o tom věřitelský výbor, </a:t>
            </a:r>
          </a:p>
          <a:p>
            <a:pPr lvl="1"/>
            <a:r>
              <a:rPr lang="cs-CZ" dirty="0"/>
              <a:t>podá insolvenční správce odpůrčí žalobu vždy. </a:t>
            </a:r>
          </a:p>
          <a:p>
            <a:r>
              <a:rPr lang="cs-CZ" dirty="0"/>
              <a:t>Nejsou-li v majetkové podstatě peněžní prostředky potřebné ke krytí nákladů na podání odpůrčí žaloby a vedení incidenčního sporu, </a:t>
            </a:r>
          </a:p>
          <a:p>
            <a:pPr lvl="1"/>
            <a:r>
              <a:rPr lang="cs-CZ" dirty="0"/>
              <a:t>může insolvenční správce podmínit podání odpůrčí žaloby nebo další vedení incidenčního sporu tím, aby mu věřitelé poskytli na úhradu těchto nákladů přiměřenou zálohu. </a:t>
            </a:r>
          </a:p>
          <a:p>
            <a:r>
              <a:rPr lang="cs-CZ" dirty="0"/>
              <a:t>Skončí-li incidenční spor úspěchem insolvenčního správce, </a:t>
            </a:r>
          </a:p>
          <a:p>
            <a:pPr lvl="1"/>
            <a:r>
              <a:rPr lang="cs-CZ" dirty="0"/>
              <a:t>mohou věřitelé, kteří zálohu poskytli, požadovat její náhradu jako pohledávku za majetkovou podstatou.</a:t>
            </a:r>
          </a:p>
        </p:txBody>
      </p:sp>
    </p:spTree>
    <p:extLst>
      <p:ext uri="{BB962C8B-B14F-4D97-AF65-F5344CB8AC3E}">
        <p14:creationId xmlns:p14="http://schemas.microsoft.com/office/powerpoint/2010/main" val="225996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230C2CB-7E8E-4F68-8601-AEF862CFA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399B7C7-1A84-41BF-BE54-05292272E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Insolvenční správce může podat odpůrčí žalobu ve lhůtě 1 roku ode dne, </a:t>
            </a:r>
          </a:p>
          <a:p>
            <a:pPr lvl="1"/>
            <a:r>
              <a:rPr lang="cs-CZ" dirty="0"/>
              <a:t>kdy nastaly účinky rozhodnutí o úpadku. </a:t>
            </a:r>
          </a:p>
          <a:p>
            <a:r>
              <a:rPr lang="cs-CZ" dirty="0"/>
              <a:t>Nepodá-li ji v této lhůtě, odpůrčí nárok zanikne.</a:t>
            </a:r>
          </a:p>
          <a:p>
            <a:r>
              <a:rPr lang="cs-CZ" dirty="0"/>
              <a:t>Dlužníkovo plnění z neúčinných právních úkonů </a:t>
            </a:r>
          </a:p>
          <a:p>
            <a:pPr lvl="1"/>
            <a:r>
              <a:rPr lang="cs-CZ" dirty="0"/>
              <a:t>náleží do majetkové podstaty právní mocí rozhodnutí, kterým bylo odpůrčí žalobě vyhověno. </a:t>
            </a:r>
          </a:p>
          <a:p>
            <a:pPr lvl="1"/>
            <a:r>
              <a:rPr lang="cs-CZ" dirty="0"/>
              <a:t>Tím není dotčeno právo insolvenčního správce v případě, že šlo </a:t>
            </a:r>
          </a:p>
          <a:p>
            <a:pPr lvl="2"/>
            <a:r>
              <a:rPr lang="cs-CZ" dirty="0"/>
              <a:t>o peněžité plnění nebo že </a:t>
            </a:r>
          </a:p>
          <a:p>
            <a:pPr lvl="2"/>
            <a:r>
              <a:rPr lang="cs-CZ" dirty="0"/>
              <a:t>má jít o peněžitou náhradu za poskytnuté plnění, </a:t>
            </a:r>
          </a:p>
          <a:p>
            <a:pPr lvl="1"/>
            <a:r>
              <a:rPr lang="cs-CZ" dirty="0"/>
              <a:t>požadovat odpůrčí žalobou vedle určení neúčinnosti dlužníkova právního úkonu i toto peněžité plnění nebo peněžitou náhradu plnění. Vylučovací žaloba není přípustná.</a:t>
            </a:r>
          </a:p>
        </p:txBody>
      </p:sp>
    </p:spTree>
    <p:extLst>
      <p:ext uri="{BB962C8B-B14F-4D97-AF65-F5344CB8AC3E}">
        <p14:creationId xmlns:p14="http://schemas.microsoft.com/office/powerpoint/2010/main" val="33461198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230C2CB-7E8E-4F68-8601-AEF862CFA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399B7C7-1A84-41BF-BE54-05292272E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Insolvenční soud není vázán rozhodnutím jiného soudu či jiného orgánu, kterým v průběhu insolvenčního řízení došlo ke zjištění neplatnosti právního úkonu týkajícího se majetku nebo závazků dlužníka, ani jiným způsobem tohoto zjištění.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6294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5100" b="1" dirty="0"/>
              <a:t>Neúčinnost právních úkonů bez přiměřeného protiplnění</a:t>
            </a:r>
          </a:p>
          <a:p>
            <a:r>
              <a:rPr lang="cs-CZ" sz="5100" b="1" dirty="0"/>
              <a:t>(1)</a:t>
            </a:r>
            <a:r>
              <a:rPr lang="cs-CZ" sz="5100" dirty="0"/>
              <a:t> Právním úkonem </a:t>
            </a:r>
            <a:r>
              <a:rPr lang="cs-CZ" sz="5100" b="1" dirty="0"/>
              <a:t>bez přiměřeného protiplnění</a:t>
            </a:r>
            <a:r>
              <a:rPr lang="cs-CZ" sz="5100" dirty="0"/>
              <a:t> se rozumí právní úkon, jímž se dlužník zavázal poskytnout plnění bezúplatně nebo za protiplnění, jehož obvyklá cena je podstatně nižší než obvyklá cena plnění, k jehož poskytnutí se zavázal dlužník.</a:t>
            </a:r>
          </a:p>
          <a:p>
            <a:r>
              <a:rPr lang="cs-CZ" sz="5100" b="1" dirty="0"/>
              <a:t>(2)</a:t>
            </a:r>
            <a:r>
              <a:rPr lang="cs-CZ" sz="5100" dirty="0"/>
              <a:t> Právním úkonem bez přiměřeného protiplnění se rozumí pouze právní úkon, který </a:t>
            </a:r>
            <a:r>
              <a:rPr lang="cs-CZ" sz="5100" b="1" dirty="0"/>
              <a:t>dlužník učinil v době, kdy byl v úpadku, nebo právní úkon, který vedl k dlužníkovu úpadku.</a:t>
            </a:r>
            <a:r>
              <a:rPr lang="cs-CZ" sz="5100" dirty="0"/>
              <a:t> Má se za to, že právní úkon bez přiměřeného protiplnění učiněný ve prospěch osoby dlužníku blízké nebo osoby, která tvoří s dlužníkem koncern</a:t>
            </a:r>
            <a:r>
              <a:rPr lang="cs-CZ" sz="5100" b="1" baseline="30000" dirty="0">
                <a:hlinkClick r:id="rId2"/>
              </a:rPr>
              <a:t>21</a:t>
            </a:r>
            <a:r>
              <a:rPr lang="cs-CZ" sz="5100" b="1" dirty="0">
                <a:hlinkClick r:id="rId2"/>
              </a:rPr>
              <a:t>)</a:t>
            </a:r>
            <a:r>
              <a:rPr lang="cs-CZ" sz="5100" dirty="0"/>
              <a:t>, je úkonem, který dlužník učinil v době, kdy byl v úpadku.</a:t>
            </a:r>
          </a:p>
          <a:p>
            <a:r>
              <a:rPr lang="cs-CZ" sz="5100" b="1" dirty="0"/>
              <a:t>(3)</a:t>
            </a:r>
            <a:r>
              <a:rPr lang="cs-CZ" sz="5100" dirty="0"/>
              <a:t> Právnímu úkonu bez přiměřeného protiplnění lze odporovat, byl-li učiněn </a:t>
            </a:r>
            <a:r>
              <a:rPr lang="cs-CZ" sz="5100" b="1" dirty="0"/>
              <a:t>v posledních 3 letech před zahájením insolvenčního řízení</a:t>
            </a:r>
            <a:r>
              <a:rPr lang="cs-CZ" sz="5100" dirty="0"/>
              <a:t> ve prospěch osoby dlužníku blízké nebo osoby, která tvoří s dlužníkem koncern, anebo v době 1 roku před zahájením insolvenčního řízení ve prospěch jiné osoby.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9277098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4000" b="1" dirty="0"/>
              <a:t>Neúčinnost zvýhodňujících právních úkonů</a:t>
            </a:r>
          </a:p>
          <a:p>
            <a:r>
              <a:rPr lang="cs-CZ" sz="4000" dirty="0" smtClean="0"/>
              <a:t>Zvýhodňujícím </a:t>
            </a:r>
            <a:r>
              <a:rPr lang="cs-CZ" sz="4000" dirty="0"/>
              <a:t>právním úkonem se rozumí právní úkon, v jehož důsledku se některému věřiteli dostane </a:t>
            </a:r>
            <a:r>
              <a:rPr lang="cs-CZ" sz="4000" b="1" dirty="0"/>
              <a:t>na úkor ostatních věřitelů vyššího uspokojení, než jaké by mu jinak náleželo v konkursu</a:t>
            </a:r>
            <a:r>
              <a:rPr lang="cs-CZ" sz="4000" dirty="0" smtClean="0"/>
              <a:t>.</a:t>
            </a:r>
          </a:p>
          <a:p>
            <a:pPr marL="0" indent="0">
              <a:buNone/>
            </a:pPr>
            <a:r>
              <a:rPr lang="cs-CZ" sz="4000" dirty="0"/>
              <a:t>Zvýhodňujícímu právnímu úkonu lze odporovat, byl-li učiněn </a:t>
            </a:r>
            <a:r>
              <a:rPr lang="cs-CZ" sz="4000" b="1" dirty="0"/>
              <a:t>v posledních 3 letech</a:t>
            </a:r>
            <a:r>
              <a:rPr lang="cs-CZ" sz="4000" dirty="0"/>
              <a:t> před zahájením insolvenčního řízení </a:t>
            </a:r>
            <a:r>
              <a:rPr lang="cs-CZ" sz="4000" i="1" dirty="0"/>
              <a:t>ve prospěch osoby dlužníku blízké nebo osoby, která tvoří s dlužníkem koncern</a:t>
            </a:r>
            <a:r>
              <a:rPr lang="cs-CZ" sz="4000" dirty="0"/>
              <a:t>, anebo v době </a:t>
            </a:r>
            <a:r>
              <a:rPr lang="cs-CZ" sz="4000" b="1" dirty="0"/>
              <a:t>1 roku </a:t>
            </a:r>
            <a:r>
              <a:rPr lang="cs-CZ" sz="4000" dirty="0"/>
              <a:t>před zahájením insolvenčního řízení ve prospěch jiné osoby.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92770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B96921-1D97-4D6D-AD41-E4B7D9E3A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příslušnost (§7a písm. b))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EC25F69-D900-454F-AD16-150E0BC11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incidenčních sporech rozhodují krajské soudy.</a:t>
            </a:r>
          </a:p>
        </p:txBody>
      </p:sp>
    </p:spTree>
    <p:extLst>
      <p:ext uri="{BB962C8B-B14F-4D97-AF65-F5344CB8AC3E}">
        <p14:creationId xmlns:p14="http://schemas.microsoft.com/office/powerpoint/2010/main" val="12886070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4D501-21CF-425E-932B-9F0F5FC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Neúčinnost právních úkonů </a:t>
            </a:r>
            <a:r>
              <a:rPr lang="cs-CZ" dirty="0"/>
              <a:t>(jednání</a:t>
            </a:r>
            <a:r>
              <a:rPr lang="cs-CZ" dirty="0" smtClean="0"/>
              <a:t>) v IŘ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D64F1D-C06F-4D06-AD5B-9320BB1B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4000" b="1" dirty="0"/>
              <a:t>Neúčinnost úmyslně zkracujících právních úkonů</a:t>
            </a:r>
          </a:p>
          <a:p>
            <a:r>
              <a:rPr lang="cs-CZ" sz="4000" b="1" dirty="0"/>
              <a:t>(1)</a:t>
            </a:r>
            <a:r>
              <a:rPr lang="cs-CZ" sz="4000" dirty="0"/>
              <a:t> Odporovat lze rovněž právnímu úkonu, kterým dlužník </a:t>
            </a:r>
            <a:r>
              <a:rPr lang="cs-CZ" sz="4000" b="1" dirty="0"/>
              <a:t>úmyslně zkrátil uspokojení věřitele, byl-li tento úmysl druhé straně znám nebo jí se zřetelem ke všem okolnostem musel být znám.</a:t>
            </a:r>
          </a:p>
          <a:p>
            <a:r>
              <a:rPr lang="cs-CZ" sz="4000" b="1" dirty="0"/>
              <a:t>(2)</a:t>
            </a:r>
            <a:r>
              <a:rPr lang="cs-CZ" sz="4000" dirty="0"/>
              <a:t> Má se za to, že u úmyslně zkracujícího právního úkonu učiněného ve prospěch osoby dlužníku blízké nebo osoby, která tvoří s dlužníkem koncern</a:t>
            </a:r>
            <a:r>
              <a:rPr lang="cs-CZ" sz="4000" b="1" baseline="30000" dirty="0">
                <a:hlinkClick r:id="rId2"/>
              </a:rPr>
              <a:t>21</a:t>
            </a:r>
            <a:r>
              <a:rPr lang="cs-CZ" sz="4000" b="1" dirty="0">
                <a:hlinkClick r:id="rId2"/>
              </a:rPr>
              <a:t>)</a:t>
            </a:r>
            <a:r>
              <a:rPr lang="cs-CZ" sz="4000" dirty="0"/>
              <a:t>, byl dlužníkův úmysl této osobě znám.</a:t>
            </a:r>
          </a:p>
          <a:p>
            <a:r>
              <a:rPr lang="cs-CZ" sz="4000" b="1" dirty="0"/>
              <a:t>(3)</a:t>
            </a:r>
            <a:r>
              <a:rPr lang="cs-CZ" sz="4000" dirty="0"/>
              <a:t> Úmyslně zkracujícímu právnímu úkonu lze odporovat, byl-li učiněn </a:t>
            </a:r>
            <a:r>
              <a:rPr lang="cs-CZ" sz="4000" b="1" dirty="0"/>
              <a:t>v posledních 5 letech před zahájením insolvenčního řízení</a:t>
            </a:r>
            <a:r>
              <a:rPr lang="cs-CZ" sz="4000" dirty="0"/>
              <a:t>.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8147132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AA813F-CCF7-49A2-8DD0-46C9ADB87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Spory o vyloučení věci z majetkové podstaty, popřípadě o vydání výtěžku zpeněžení věci, která neměla být sepsána (§ 225)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4C1EE8C-662C-4C5B-B0E9-F51C8DB7A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Osoby, které tvrdí, </a:t>
            </a:r>
          </a:p>
          <a:p>
            <a:r>
              <a:rPr lang="cs-CZ" dirty="0"/>
              <a:t>že označený majetek neměl být do soupisu zahrnut proto, </a:t>
            </a:r>
          </a:p>
          <a:p>
            <a:pPr lvl="1"/>
            <a:r>
              <a:rPr lang="cs-CZ" dirty="0"/>
              <a:t>že to vylučuje jejich právo k majetku nebo </a:t>
            </a:r>
          </a:p>
          <a:p>
            <a:pPr lvl="1"/>
            <a:r>
              <a:rPr lang="cs-CZ" dirty="0"/>
              <a:t>že tu je jiný důvod, pro který neměl být zahrnut do soupisu, </a:t>
            </a:r>
          </a:p>
          <a:p>
            <a:r>
              <a:rPr lang="cs-CZ" dirty="0"/>
              <a:t>se mohou žalobou podanou u insolvenčního soudu domáhat rozhodnutí, </a:t>
            </a:r>
          </a:p>
          <a:p>
            <a:r>
              <a:rPr lang="cs-CZ" dirty="0"/>
              <a:t>že se tento majetek vylučuje z majetkové podstaty.</a:t>
            </a:r>
          </a:p>
        </p:txBody>
      </p:sp>
    </p:spTree>
    <p:extLst>
      <p:ext uri="{BB962C8B-B14F-4D97-AF65-F5344CB8AC3E}">
        <p14:creationId xmlns:p14="http://schemas.microsoft.com/office/powerpoint/2010/main" val="1082990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E4D975-0795-412A-8F36-CDAC86DF8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86DB75C-94BA-4890-A586-19648F462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Žaloba musí být podána proti insolvenčnímu správci, </a:t>
            </a:r>
          </a:p>
          <a:p>
            <a:r>
              <a:rPr lang="cs-CZ" dirty="0"/>
              <a:t>a to ve lhůtě 30 dnů ode dne, </a:t>
            </a:r>
          </a:p>
          <a:p>
            <a:r>
              <a:rPr lang="cs-CZ" dirty="0"/>
              <a:t>kdy osobě uvedené v odstavci 1 bylo doručeno vyrozumění o soupisu majetku, k němuž uplatňuje právo. </a:t>
            </a:r>
          </a:p>
          <a:p>
            <a:r>
              <a:rPr lang="cs-CZ" dirty="0"/>
              <a:t>Lhůta je zachována, dojde-li žaloba nejpozději posledního dne lhůty insolvenčnímu soudu.</a:t>
            </a:r>
          </a:p>
        </p:txBody>
      </p:sp>
    </p:spTree>
    <p:extLst>
      <p:ext uri="{BB962C8B-B14F-4D97-AF65-F5344CB8AC3E}">
        <p14:creationId xmlns:p14="http://schemas.microsoft.com/office/powerpoint/2010/main" val="18397635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D9BABC-0D80-4642-9D6A-C1946B9C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ABBA58A-C43A-4098-A3A4-15E982BAF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Nebyla-li žaloba podána včas, </a:t>
            </a:r>
          </a:p>
          <a:p>
            <a:pPr lvl="1"/>
            <a:r>
              <a:rPr lang="cs-CZ" dirty="0"/>
              <a:t>platí, že označený majetek je do soupisu pojat oprávněně. </a:t>
            </a:r>
          </a:p>
          <a:p>
            <a:r>
              <a:rPr lang="cs-CZ" dirty="0"/>
              <a:t>Totéž platí i tehdy, </a:t>
            </a:r>
          </a:p>
          <a:p>
            <a:pPr lvl="1"/>
            <a:r>
              <a:rPr lang="cs-CZ" dirty="0"/>
              <a:t>jestliže insolvenční soud žalobu zamítl, nebo </a:t>
            </a:r>
          </a:p>
          <a:p>
            <a:pPr lvl="1"/>
            <a:r>
              <a:rPr lang="cs-CZ" dirty="0"/>
              <a:t>jestliže řízení o žalobě zastavil nebo ji odmítl.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0891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7387D8-02F6-46B4-982C-2E0D68CAD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246CA58-3A48-443B-92C9-4B78EB7C2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počátku běhu lhůty k podání žaloby podle odstavce 2 až do jejího skončení </a:t>
            </a:r>
          </a:p>
          <a:p>
            <a:r>
              <a:rPr lang="cs-CZ" dirty="0"/>
              <a:t>a po dobu řízení o podané žalobě až do jeho pravomocného skončení</a:t>
            </a:r>
          </a:p>
          <a:p>
            <a:r>
              <a:rPr lang="cs-CZ" dirty="0"/>
              <a:t>nesmí insolvenční správce </a:t>
            </a:r>
          </a:p>
          <a:p>
            <a:pPr lvl="1"/>
            <a:r>
              <a:rPr lang="cs-CZ" dirty="0"/>
              <a:t>zpeněžit majetek, který je předmětem žaloby, </a:t>
            </a:r>
          </a:p>
          <a:p>
            <a:pPr lvl="1"/>
            <a:r>
              <a:rPr lang="cs-CZ" dirty="0"/>
              <a:t>ani s ním jinak nakládat, </a:t>
            </a:r>
          </a:p>
          <a:p>
            <a:r>
              <a:rPr lang="cs-CZ" dirty="0"/>
              <a:t>ledaže </a:t>
            </a:r>
          </a:p>
          <a:p>
            <a:pPr lvl="1"/>
            <a:r>
              <a:rPr lang="cs-CZ" dirty="0"/>
              <a:t>tím odvrací újmu tomuto majetku bezprostředně hrozící nebo </a:t>
            </a:r>
          </a:p>
          <a:p>
            <a:pPr lvl="1"/>
            <a:r>
              <a:rPr lang="cs-CZ" dirty="0"/>
              <a:t>jestliže tak po podání žaloby činí se souhlasem žalobce. </a:t>
            </a:r>
          </a:p>
          <a:p>
            <a:pPr lvl="1"/>
            <a:r>
              <a:rPr lang="cs-CZ" dirty="0"/>
              <a:t>Ustanovení § 217 (pořízení soupisu majetkové podstaty) tím není dotčeno.</a:t>
            </a:r>
          </a:p>
        </p:txBody>
      </p:sp>
    </p:spTree>
    <p:extLst>
      <p:ext uri="{BB962C8B-B14F-4D97-AF65-F5344CB8AC3E}">
        <p14:creationId xmlns:p14="http://schemas.microsoft.com/office/powerpoint/2010/main" val="28853538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26E4AE7-206B-48C3-BB0F-5EEFAC2C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4344734-147B-45F8-B60F-420063E85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Před pravomocným skončením řízení o žalobě lze ke </a:t>
            </a:r>
          </a:p>
          <a:p>
            <a:pPr lvl="1"/>
            <a:r>
              <a:rPr lang="cs-CZ" dirty="0"/>
              <a:t>zpeněžení nebo </a:t>
            </a:r>
          </a:p>
          <a:p>
            <a:pPr lvl="1"/>
            <a:r>
              <a:rPr lang="cs-CZ" dirty="0"/>
              <a:t>jinému nakládání s majetkem podle odstavce 4 (předchozí slide) </a:t>
            </a:r>
          </a:p>
          <a:p>
            <a:r>
              <a:rPr lang="cs-CZ" dirty="0"/>
              <a:t>přistoupit, jestliže </a:t>
            </a:r>
          </a:p>
          <a:p>
            <a:r>
              <a:rPr lang="cs-CZ" dirty="0"/>
              <a:t>tak z důvodů hodných zvláštního zřetele určil insolvenční soud </a:t>
            </a:r>
          </a:p>
          <a:p>
            <a:r>
              <a:rPr lang="cs-CZ" dirty="0"/>
              <a:t>ve výroku rozhodnutí, jímž žalobu </a:t>
            </a:r>
          </a:p>
          <a:p>
            <a:pPr lvl="1"/>
            <a:r>
              <a:rPr lang="cs-CZ" dirty="0"/>
              <a:t>zamítl, </a:t>
            </a:r>
          </a:p>
          <a:p>
            <a:pPr lvl="1"/>
            <a:r>
              <a:rPr lang="cs-CZ" dirty="0"/>
              <a:t>řízení o ní zastavil nebo </a:t>
            </a:r>
          </a:p>
          <a:p>
            <a:pPr lvl="1"/>
            <a:r>
              <a:rPr lang="cs-CZ" dirty="0"/>
              <a:t>ji odmítl. </a:t>
            </a:r>
          </a:p>
          <a:p>
            <a:r>
              <a:rPr lang="cs-CZ" dirty="0"/>
              <a:t>Z výtěžku zpeněžení nebo jiného nakládání s takovým majetkem mohou být věřitelé uspokojeni až po pravomocném skončení řízení o žalobě.</a:t>
            </a:r>
          </a:p>
        </p:txBody>
      </p:sp>
    </p:spTree>
    <p:extLst>
      <p:ext uri="{BB962C8B-B14F-4D97-AF65-F5344CB8AC3E}">
        <p14:creationId xmlns:p14="http://schemas.microsoft.com/office/powerpoint/2010/main" val="15121470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F828C6-0BDC-45C2-BFFE-4490A295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493948F-50AF-4EC5-8E31-03B965EE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Byla-li zpeněžena věc, která neměla být pojata do soupisu, </a:t>
            </a:r>
          </a:p>
          <a:p>
            <a:r>
              <a:rPr lang="cs-CZ" dirty="0"/>
              <a:t>má její vlastník právo na vydání výtěžku zpeněžení; </a:t>
            </a:r>
          </a:p>
          <a:p>
            <a:r>
              <a:rPr lang="cs-CZ" dirty="0"/>
              <a:t>jeho právo na náhradu škody tím není dotčeno.</a:t>
            </a:r>
          </a:p>
        </p:txBody>
      </p:sp>
    </p:spTree>
    <p:extLst>
      <p:ext uri="{BB962C8B-B14F-4D97-AF65-F5344CB8AC3E}">
        <p14:creationId xmlns:p14="http://schemas.microsoft.com/office/powerpoint/2010/main" val="40874602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8F12F7-F0EC-44FE-AFB3-01FE05BEA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0B80969-0ADA-483F-8931-9D172BD0C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dalším incidenčním sporům vizte zákon a literaturu.</a:t>
            </a:r>
          </a:p>
        </p:txBody>
      </p:sp>
    </p:spTree>
    <p:extLst>
      <p:ext uri="{BB962C8B-B14F-4D97-AF65-F5344CB8AC3E}">
        <p14:creationId xmlns:p14="http://schemas.microsoft.com/office/powerpoint/2010/main" val="31667090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4E4828-E081-421B-9D1B-8F9C1A217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01A12FE-2A51-4C3C-A53B-4433E661B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Děkuji vám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1534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8563BE-3395-446A-AEC8-302EF4B2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 státního zastupitelství (§7c)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940449-402B-4227-998A-9FC8A1EBE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zastupitelství může vstoupit do zahájeného insolvenčního řízení, </a:t>
            </a:r>
            <a:r>
              <a:rPr lang="cs-CZ" b="1" dirty="0"/>
              <a:t>včetně incidenčních sporů</a:t>
            </a:r>
            <a:r>
              <a:rPr lang="cs-CZ" dirty="0"/>
              <a:t>, a moratoria.</a:t>
            </a:r>
          </a:p>
        </p:txBody>
      </p:sp>
    </p:spTree>
    <p:extLst>
      <p:ext uri="{BB962C8B-B14F-4D97-AF65-F5344CB8AC3E}">
        <p14:creationId xmlns:p14="http://schemas.microsoft.com/office/powerpoint/2010/main" val="1967913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7294BB-D596-4475-A56D-4FDFC0620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v incidenčních sporech (§ 12)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D1283FF-64CC-4A69-8225-A1D277323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insolvenčním řízení a v </a:t>
            </a:r>
            <a:r>
              <a:rPr lang="cs-CZ" b="1" dirty="0"/>
              <a:t>incidenčních sporech </a:t>
            </a:r>
            <a:r>
              <a:rPr lang="cs-CZ" dirty="0"/>
              <a:t>jedná a rozhoduje v prvním stupni </a:t>
            </a:r>
            <a:r>
              <a:rPr lang="cs-CZ" b="1" dirty="0"/>
              <a:t>jediný soudce (samosoudce).</a:t>
            </a:r>
          </a:p>
          <a:p>
            <a:r>
              <a:rPr lang="cs-CZ" dirty="0"/>
              <a:t>Zákon upravující vyšší soudní úředníky a vyšší úředníky státního zastupitelství stanoví, kdy je v insolvenčním řízení oprávněn jednat a rozhodovat vyšší soudní úředník.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80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52F3EB-680E-4C91-AD05-7163CC7D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Účastníci v incidenčních sporech (§ 16)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83D5B1A-5A31-4BC6-BD46-C46115078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Účastníky jsou žalobce a žalovaný, není-li dále stanoveno jinak.</a:t>
            </a:r>
          </a:p>
          <a:p>
            <a:r>
              <a:rPr lang="cs-CZ" dirty="0"/>
              <a:t>Vedlejší účastenství je přípustné.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61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FF04FC-74C2-45D2-B184-0CB181B0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pohledávky a incidenční spory (§ 19)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C44E8CF-A2F5-4133-AC6A-153B5129B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Nabyvatel pohledávky se stává účastníkem insolvenčního řízení,</a:t>
            </a:r>
          </a:p>
          <a:p>
            <a:r>
              <a:rPr lang="cs-CZ" dirty="0"/>
              <a:t>jakmile insolvenční soud podle § 18 rozhodne o jeho vstupu do insolvenčního řízení, </a:t>
            </a:r>
          </a:p>
          <a:p>
            <a:r>
              <a:rPr lang="cs-CZ" dirty="0"/>
              <a:t>a platí pro něj stav insolvenčního řízení v době, kdy se stal jeho účastníkem. </a:t>
            </a:r>
          </a:p>
          <a:p>
            <a:r>
              <a:rPr lang="cs-CZ" b="1" dirty="0"/>
              <a:t>Nabyvatel takto vstupuje na místo původního věřitele i do incidenčních sporů, které se týkají jím nabyté pohledávky.</a:t>
            </a:r>
          </a:p>
        </p:txBody>
      </p:sp>
    </p:spTree>
    <p:extLst>
      <p:ext uri="{BB962C8B-B14F-4D97-AF65-F5344CB8AC3E}">
        <p14:creationId xmlns:p14="http://schemas.microsoft.com/office/powerpoint/2010/main" val="41553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C5F5FF-38EC-48BC-9443-03D38119F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za PO a zastoupení v incidenčních sporech (§ 20)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4A64286-FA92-4F84-8E7E-18581AEEE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Ustanovení části první hlavy třetí občanského soudního řádu, která se týkají jednání za právnickou osobu, stát a územní samosprávní celky a zastoupení účastníků řízení, platí obdobně pro insolvenční řízení a </a:t>
            </a:r>
            <a:r>
              <a:rPr lang="cs-CZ" b="1" dirty="0"/>
              <a:t>incidenční spory</a:t>
            </a:r>
            <a:r>
              <a:rPr lang="cs-CZ" dirty="0"/>
              <a:t>.</a:t>
            </a:r>
          </a:p>
          <a:p>
            <a:r>
              <a:rPr lang="cs-CZ" dirty="0"/>
              <a:t>Odborová organizace může v insolvenčním řízení a v </a:t>
            </a:r>
            <a:r>
              <a:rPr lang="cs-CZ" b="1" dirty="0"/>
              <a:t>incidenčních sporech</a:t>
            </a:r>
            <a:r>
              <a:rPr lang="cs-CZ" dirty="0"/>
              <a:t> zastupovat dlužníkova zaměstnance, jde-li o uplatňování jeho pracovněprávních pohledávek.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896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3186</TotalTime>
  <Words>1912</Words>
  <Application>Microsoft Office PowerPoint</Application>
  <PresentationFormat>Vlastní</PresentationFormat>
  <Paragraphs>215</Paragraphs>
  <Slides>48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Motiv Office</vt:lpstr>
      <vt:lpstr>Incidenční spory</vt:lpstr>
      <vt:lpstr>Vymezení incidenčních sporů</vt:lpstr>
      <vt:lpstr>Použití o.s.ř. (§ 7)</vt:lpstr>
      <vt:lpstr>Věcná příslušnost (§7a písm. b))</vt:lpstr>
      <vt:lpstr>Účast státního zastupitelství (§7c)</vt:lpstr>
      <vt:lpstr>Rozhodování v incidenčních sporech (§ 12)</vt:lpstr>
      <vt:lpstr>Účastníci v incidenčních sporech (§ 16)</vt:lpstr>
      <vt:lpstr>Nabytí pohledávky a incidenční spory (§ 19)</vt:lpstr>
      <vt:lpstr>Jednání za PO a zastoupení v incidenčních sporech (§ 20)</vt:lpstr>
      <vt:lpstr>Jednání IS a jeho zaměstnanců v inc. sporech (§ 40)</vt:lpstr>
      <vt:lpstr>Výčet incidenčních sporů (§ 159 odst. 1)</vt:lpstr>
      <vt:lpstr>Prezentace aplikace PowerPoint</vt:lpstr>
      <vt:lpstr>Prezentace aplikace PowerPoint</vt:lpstr>
      <vt:lpstr>V dalších ustanoveních tohoto zákona jsou za incidenční spory označeny:</vt:lpstr>
      <vt:lpstr>Prezentace aplikace PowerPoint</vt:lpstr>
      <vt:lpstr>Prezentace aplikace PowerPoint</vt:lpstr>
      <vt:lpstr>Popření nevykonatelné pohledávky insolvenčním správcem (§ 198)</vt:lpstr>
      <vt:lpstr>Pokračování</vt:lpstr>
      <vt:lpstr> Popření vykonatelné pohledávky insolvenčním správcem (§ 199) </vt:lpstr>
      <vt:lpstr>Pokračování</vt:lpstr>
      <vt:lpstr>Spory na určení pořadí pohledávky uplatněné věřitelem podle § 203 InsZ (§ 203a)</vt:lpstr>
      <vt:lpstr>Pokračování</vt:lpstr>
      <vt:lpstr>Pokračování</vt:lpstr>
      <vt:lpstr>Neplatnost právních úkonů (jednání)</vt:lpstr>
      <vt:lpstr>Neplatnost a neúčinnost právních úkonů (jednání)</vt:lpstr>
      <vt:lpstr>Neplatnost a neúčinnost právních úkonů (jednání) v IŘ</vt:lpstr>
      <vt:lpstr>Neúčinnost právních úkonů (jednání) v IŘ</vt:lpstr>
      <vt:lpstr>Neúčinnost právních úkonů (jednání) v IŘ</vt:lpstr>
      <vt:lpstr>Neúčinnost právních úkonů (jednání) v IŘ</vt:lpstr>
      <vt:lpstr>Neúčinnost právních úkonů (jednání) v IŘ</vt:lpstr>
      <vt:lpstr>Neúčinnost právních úkonů (jednání) v IŘ</vt:lpstr>
      <vt:lpstr>Neúčinnost právních úkonů (jednání) v IŘ</vt:lpstr>
      <vt:lpstr>Neúčinnost právních úkonů (jednání) v IŘ</vt:lpstr>
      <vt:lpstr>Spory o neúčinnost právních úkonů (jednání) dlužníka (odpůrčí žaloby) (§ 239)</vt:lpstr>
      <vt:lpstr>Pokračování</vt:lpstr>
      <vt:lpstr>Pokračování</vt:lpstr>
      <vt:lpstr>Pokračování</vt:lpstr>
      <vt:lpstr>Neúčinnost právních úkonů (jednání) v IŘ</vt:lpstr>
      <vt:lpstr>Neúčinnost právních úkonů (jednání) v IŘ</vt:lpstr>
      <vt:lpstr>Neúčinnost právních úkonů (jednání) v IŘ</vt:lpstr>
      <vt:lpstr>Spory o vyloučení věci z majetkové podstaty, popřípadě o vydání výtěžku zpeněžení věci, která neměla být sepsána (§ 225)</vt:lpstr>
      <vt:lpstr>Pokračování</vt:lpstr>
      <vt:lpstr>Pokračování</vt:lpstr>
      <vt:lpstr>Pokračování</vt:lpstr>
      <vt:lpstr>Prezentace aplikace PowerPoint</vt:lpstr>
      <vt:lpstr>Pokračování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Incidenční spory</dc:title>
  <dc:creator>Robert Peša</dc:creator>
  <cp:lastModifiedBy>ThinkPad</cp:lastModifiedBy>
  <cp:revision>33</cp:revision>
  <dcterms:created xsi:type="dcterms:W3CDTF">2019-03-29T20:09:48Z</dcterms:created>
  <dcterms:modified xsi:type="dcterms:W3CDTF">2019-04-01T19:43:44Z</dcterms:modified>
</cp:coreProperties>
</file>