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333" r:id="rId3"/>
    <p:sldId id="334" r:id="rId4"/>
    <p:sldId id="335" r:id="rId5"/>
    <p:sldId id="336" r:id="rId6"/>
    <p:sldId id="337" r:id="rId7"/>
    <p:sldId id="342" r:id="rId8"/>
    <p:sldId id="338" r:id="rId9"/>
    <p:sldId id="340" r:id="rId10"/>
    <p:sldId id="341" r:id="rId11"/>
    <p:sldId id="33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7D"/>
    <a:srgbClr val="96969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15" d="100"/>
          <a:sy n="115" d="100"/>
        </p:scale>
        <p:origin x="-516" y="-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8FDCADA-16D0-41C3-AF00-7D3D91BC2C7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3EC9285-7B33-4451-B9CE-B049E550798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  <a:endParaRPr lang="cs-CZ" altLang="cs-CZ" noProof="0" dirty="0" smtClean="0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38CB6B4C-77EC-4913-A796-EA53E687CA7B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E8A67-CBAC-47AE-BEB7-FDBB46CD08B6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AD4BE-0CF8-4221-AF79-F717450800B5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83C86-B1C1-489A-966F-5E2D2BB78726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72ED4-E148-4B7C-907B-A6F9C43B7D2D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AB83F-68CC-4AAD-AE37-14866EABE858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ACC7A-C139-4416-B916-24D7A069808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17447-9A49-4F73-A34B-4C420664FD3D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88E0F-95D4-459E-A6DC-4077F1FD7EB3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55E4A-B8D0-4A53-9FC9-603E94C458D7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D7D6C-2E04-4E11-ADF9-9FB154D1FAB4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8" y="1125538"/>
            <a:ext cx="80867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2017713"/>
            <a:ext cx="808196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275" y="6248400"/>
            <a:ext cx="6305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77C31340-C70E-49D5-AC92-087AA5E9DF25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58000" y="6248400"/>
            <a:ext cx="1833563" cy="457200"/>
          </a:xfrm>
        </p:spPr>
        <p:txBody>
          <a:bodyPr/>
          <a:lstStyle/>
          <a:p>
            <a:pPr>
              <a:defRPr/>
            </a:pPr>
            <a:fld id="{4B287E6C-715C-448C-8C7E-71112E173EAB}" type="slidenum">
              <a:rPr lang="cs-CZ" altLang="cs-CZ"/>
              <a:pPr>
                <a:defRPr/>
              </a:pPr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2675" y="2565400"/>
            <a:ext cx="7518400" cy="26638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400" dirty="0" smtClean="0">
                <a:solidFill>
                  <a:srgbClr val="7030A0"/>
                </a:solidFill>
              </a:rPr>
              <a:t/>
            </a:r>
            <a:br>
              <a:rPr lang="cs-CZ" altLang="cs-CZ" sz="2400" dirty="0" smtClean="0">
                <a:solidFill>
                  <a:srgbClr val="7030A0"/>
                </a:solidFill>
              </a:rPr>
            </a:br>
            <a:r>
              <a:rPr lang="cs-CZ" altLang="cs-CZ" sz="2400" dirty="0" smtClean="0">
                <a:solidFill>
                  <a:srgbClr val="7030A0"/>
                </a:solidFill>
              </a:rPr>
              <a:t>Profesní </a:t>
            </a:r>
            <a:r>
              <a:rPr lang="cs-CZ" altLang="cs-CZ" sz="2400" dirty="0" smtClean="0">
                <a:solidFill>
                  <a:srgbClr val="7030A0"/>
                </a:solidFill>
              </a:rPr>
              <a:t>a zájmová samospráva</a:t>
            </a:r>
            <a:r>
              <a:rPr lang="cs-CZ" altLang="cs-CZ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altLang="cs-CZ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Teze přednášky</a:t>
            </a:r>
            <a:r>
              <a:rPr lang="cs-CZ" altLang="cs-CZ" sz="2400" dirty="0" smtClean="0">
                <a:solidFill>
                  <a:srgbClr val="7030A0"/>
                </a:solidFill>
              </a:rPr>
              <a:t/>
            </a:r>
            <a:br>
              <a:rPr lang="cs-CZ" altLang="cs-CZ" sz="2400" dirty="0" smtClean="0">
                <a:solidFill>
                  <a:srgbClr val="7030A0"/>
                </a:solidFill>
              </a:rPr>
            </a:br>
            <a:r>
              <a:rPr lang="cs-CZ" altLang="cs-CZ" sz="2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 I - </a:t>
            </a:r>
            <a:r>
              <a:rPr lang="cs-CZ" altLang="cs-CZ" sz="2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25. </a:t>
            </a:r>
            <a:r>
              <a:rPr lang="cs-CZ" altLang="cs-CZ" sz="2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r>
              <a:rPr lang="cs-CZ" altLang="cs-CZ" sz="2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cs-CZ" altLang="cs-CZ" sz="2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2019 </a:t>
            </a:r>
            <a:endParaRPr lang="cs-CZ" altLang="cs-CZ" sz="20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Veřejné vysoké školy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 smtClean="0">
                <a:solidFill>
                  <a:srgbClr val="C00000"/>
                </a:solidFill>
              </a:rPr>
              <a:t>základní dělení</a:t>
            </a:r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veřejné vysoké školy</a:t>
            </a:r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soukromé vysoké školy</a:t>
            </a:r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státní vysoké školy </a:t>
            </a:r>
            <a:r>
              <a:rPr lang="cs-CZ" sz="1800" dirty="0" smtClean="0"/>
              <a:t>(oblast bezpečnosti a obrany)</a:t>
            </a:r>
          </a:p>
          <a:p>
            <a:pPr lvl="1"/>
            <a:endParaRPr lang="cs-CZ" sz="1800" dirty="0" smtClean="0"/>
          </a:p>
          <a:p>
            <a:r>
              <a:rPr lang="cs-CZ" sz="1800" b="1" dirty="0" smtClean="0">
                <a:solidFill>
                  <a:srgbClr val="7030A0"/>
                </a:solidFill>
              </a:rPr>
              <a:t>veřejné vysoké školy</a:t>
            </a:r>
          </a:p>
          <a:p>
            <a:pPr lvl="1"/>
            <a:r>
              <a:rPr lang="cs-CZ" sz="1800" dirty="0" smtClean="0"/>
              <a:t>zakládané</a:t>
            </a:r>
            <a:r>
              <a:rPr lang="cs-CZ" sz="1800" dirty="0" smtClean="0">
                <a:solidFill>
                  <a:srgbClr val="00287D"/>
                </a:solidFill>
              </a:rPr>
              <a:t> zákonem</a:t>
            </a:r>
          </a:p>
          <a:p>
            <a:pPr lvl="1"/>
            <a:r>
              <a:rPr lang="cs-CZ" sz="1800" dirty="0" smtClean="0"/>
              <a:t>mohou mít </a:t>
            </a:r>
            <a:r>
              <a:rPr lang="cs-CZ" sz="1800" dirty="0" smtClean="0">
                <a:solidFill>
                  <a:srgbClr val="00287D"/>
                </a:solidFill>
              </a:rPr>
              <a:t>součásti </a:t>
            </a:r>
            <a:r>
              <a:rPr lang="cs-CZ" sz="1800" dirty="0" smtClean="0"/>
              <a:t>(zejména fakulty a výzkumné ústavy)</a:t>
            </a:r>
          </a:p>
          <a:p>
            <a:pPr lvl="1"/>
            <a:r>
              <a:rPr lang="cs-CZ" sz="1800" dirty="0" smtClean="0"/>
              <a:t>mají </a:t>
            </a:r>
            <a:r>
              <a:rPr lang="cs-CZ" sz="1800" dirty="0" smtClean="0">
                <a:solidFill>
                  <a:srgbClr val="00287D"/>
                </a:solidFill>
              </a:rPr>
              <a:t>specifické orgány </a:t>
            </a:r>
            <a:r>
              <a:rPr lang="cs-CZ" sz="1800" dirty="0" smtClean="0"/>
              <a:t>(akademický senát, rektor, vědecká </a:t>
            </a:r>
            <a:r>
              <a:rPr lang="cs-CZ" sz="1800" dirty="0" smtClean="0"/>
              <a:t>rada nebo umělecká </a:t>
            </a:r>
            <a:r>
              <a:rPr lang="cs-CZ" sz="1800" dirty="0" smtClean="0"/>
              <a:t>rada, disciplinární komise, správní rada, kvestor)</a:t>
            </a:r>
          </a:p>
          <a:p>
            <a:pPr lvl="1"/>
            <a:r>
              <a:rPr lang="cs-CZ" sz="1800" dirty="0" smtClean="0"/>
              <a:t>v případě dělení na fakulty mají orgány taktéž fakulty (děkan,…)</a:t>
            </a:r>
          </a:p>
          <a:p>
            <a:pPr lvl="1"/>
            <a:r>
              <a:rPr lang="cs-CZ" sz="1800" dirty="0" smtClean="0">
                <a:solidFill>
                  <a:srgbClr val="00287D"/>
                </a:solidFill>
              </a:rPr>
              <a:t>samosprávná působnost</a:t>
            </a:r>
          </a:p>
          <a:p>
            <a:pPr lvl="1"/>
            <a:endParaRPr lang="cs-CZ" sz="1800" dirty="0" smtClean="0"/>
          </a:p>
          <a:p>
            <a:pPr lvl="1"/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0283C86-B1C1-489A-966F-5E2D2BB78726}" type="slidenum">
              <a:rPr lang="cs-CZ" altLang="cs-CZ" smtClean="0"/>
              <a:pPr>
                <a:defRPr/>
              </a:pPr>
              <a:t>10</a:t>
            </a:fld>
            <a:endParaRPr lang="cs-CZ" alt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Veřejné vysoké školy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 smtClean="0">
                <a:solidFill>
                  <a:srgbClr val="C00000"/>
                </a:solidFill>
              </a:rPr>
              <a:t>samosprávná </a:t>
            </a:r>
            <a:r>
              <a:rPr lang="cs-CZ" sz="1800" b="1" dirty="0" smtClean="0">
                <a:solidFill>
                  <a:srgbClr val="C00000"/>
                </a:solidFill>
              </a:rPr>
              <a:t>působnost </a:t>
            </a:r>
            <a:r>
              <a:rPr lang="cs-CZ" sz="1800" b="1" dirty="0" smtClean="0">
                <a:solidFill>
                  <a:srgbClr val="C00000"/>
                </a:solidFill>
              </a:rPr>
              <a:t>veřejné VŠ</a:t>
            </a:r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její </a:t>
            </a:r>
            <a:r>
              <a:rPr lang="cs-CZ" sz="1800" i="1" dirty="0" smtClean="0">
                <a:solidFill>
                  <a:srgbClr val="00287D"/>
                </a:solidFill>
              </a:rPr>
              <a:t>vnitřní </a:t>
            </a:r>
            <a:r>
              <a:rPr lang="cs-CZ" sz="1800" i="1" dirty="0" smtClean="0">
                <a:solidFill>
                  <a:srgbClr val="00287D"/>
                </a:solidFill>
              </a:rPr>
              <a:t>organizace</a:t>
            </a:r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určování </a:t>
            </a:r>
            <a:r>
              <a:rPr lang="cs-CZ" sz="1800" i="1" dirty="0" smtClean="0">
                <a:solidFill>
                  <a:srgbClr val="00287D"/>
                </a:solidFill>
              </a:rPr>
              <a:t>počtu přijímaných uchazečů o studium, podmínek pro přijetí ke studiu a rozhodování v přijímacím </a:t>
            </a:r>
            <a:r>
              <a:rPr lang="cs-CZ" sz="1800" i="1" dirty="0" smtClean="0">
                <a:solidFill>
                  <a:srgbClr val="00287D"/>
                </a:solidFill>
              </a:rPr>
              <a:t>řízení</a:t>
            </a:r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tvorba </a:t>
            </a:r>
            <a:r>
              <a:rPr lang="cs-CZ" sz="1800" i="1" dirty="0" smtClean="0">
                <a:solidFill>
                  <a:srgbClr val="00287D"/>
                </a:solidFill>
              </a:rPr>
              <a:t>a uskutečňování studijních programů, </a:t>
            </a:r>
            <a:r>
              <a:rPr lang="cs-CZ" sz="1800" i="1" dirty="0" smtClean="0">
                <a:solidFill>
                  <a:srgbClr val="00287D"/>
                </a:solidFill>
              </a:rPr>
              <a:t>organizace </a:t>
            </a:r>
            <a:r>
              <a:rPr lang="cs-CZ" sz="1800" i="1" dirty="0" smtClean="0">
                <a:solidFill>
                  <a:srgbClr val="00287D"/>
                </a:solidFill>
              </a:rPr>
              <a:t>studia, </a:t>
            </a:r>
            <a:endParaRPr lang="cs-CZ" sz="1800" i="1" dirty="0" smtClean="0">
              <a:solidFill>
                <a:srgbClr val="00287D"/>
              </a:solidFill>
            </a:endParaRPr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rozhodování </a:t>
            </a:r>
            <a:r>
              <a:rPr lang="cs-CZ" sz="1800" i="1" dirty="0" smtClean="0">
                <a:solidFill>
                  <a:srgbClr val="00287D"/>
                </a:solidFill>
              </a:rPr>
              <a:t>o právech a povinnostech </a:t>
            </a:r>
            <a:r>
              <a:rPr lang="cs-CZ" sz="1800" i="1" dirty="0" smtClean="0">
                <a:solidFill>
                  <a:srgbClr val="00287D"/>
                </a:solidFill>
              </a:rPr>
              <a:t>studentů</a:t>
            </a:r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zaměření </a:t>
            </a:r>
            <a:r>
              <a:rPr lang="cs-CZ" sz="1800" i="1" dirty="0" smtClean="0">
                <a:solidFill>
                  <a:srgbClr val="00287D"/>
                </a:solidFill>
              </a:rPr>
              <a:t>a organizace vědecké, výzkumné, vývojové a inovační, umělecké nebo další tvůrčí </a:t>
            </a:r>
            <a:r>
              <a:rPr lang="cs-CZ" sz="1800" i="1" dirty="0" smtClean="0">
                <a:solidFill>
                  <a:srgbClr val="00287D"/>
                </a:solidFill>
              </a:rPr>
              <a:t>činnosti</a:t>
            </a:r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pracovněprávní </a:t>
            </a:r>
            <a:r>
              <a:rPr lang="cs-CZ" sz="1800" i="1" dirty="0" smtClean="0">
                <a:solidFill>
                  <a:srgbClr val="00287D"/>
                </a:solidFill>
              </a:rPr>
              <a:t>vztahy a určování počtu akademických pracovníků a ostatních zaměstnanců, habilitační řízení a řízení ke jmenování </a:t>
            </a:r>
            <a:r>
              <a:rPr lang="cs-CZ" sz="1800" i="1" dirty="0" smtClean="0">
                <a:solidFill>
                  <a:srgbClr val="00287D"/>
                </a:solidFill>
              </a:rPr>
              <a:t>profesorem</a:t>
            </a:r>
          </a:p>
          <a:p>
            <a:pPr lvl="1"/>
            <a:r>
              <a:rPr lang="cs-CZ" sz="1800" dirty="0" smtClean="0"/>
              <a:t>dále např. </a:t>
            </a:r>
            <a:r>
              <a:rPr lang="cs-CZ" sz="1800" i="1" dirty="0" smtClean="0">
                <a:solidFill>
                  <a:srgbClr val="00287D"/>
                </a:solidFill>
              </a:rPr>
              <a:t>spolupráce </a:t>
            </a:r>
            <a:r>
              <a:rPr lang="cs-CZ" sz="1800" i="1" dirty="0" smtClean="0">
                <a:solidFill>
                  <a:srgbClr val="00287D"/>
                </a:solidFill>
              </a:rPr>
              <a:t>s jinými </a:t>
            </a:r>
            <a:r>
              <a:rPr lang="cs-CZ" sz="1800" i="1" dirty="0" smtClean="0">
                <a:solidFill>
                  <a:srgbClr val="00287D"/>
                </a:solidFill>
              </a:rPr>
              <a:t>VŠ, zahraniční </a:t>
            </a:r>
            <a:r>
              <a:rPr lang="cs-CZ" sz="1800" i="1" dirty="0" smtClean="0">
                <a:solidFill>
                  <a:srgbClr val="00287D"/>
                </a:solidFill>
              </a:rPr>
              <a:t>styky, ustavování samosprávných akademických orgánů vysoké </a:t>
            </a:r>
            <a:r>
              <a:rPr lang="cs-CZ" sz="1800" i="1" dirty="0" smtClean="0">
                <a:solidFill>
                  <a:srgbClr val="00287D"/>
                </a:solidFill>
              </a:rPr>
              <a:t>školy, </a:t>
            </a:r>
            <a:r>
              <a:rPr lang="cs-CZ" sz="1800" i="1" dirty="0" smtClean="0">
                <a:solidFill>
                  <a:srgbClr val="00287D"/>
                </a:solidFill>
              </a:rPr>
              <a:t>hospodaření vysoké školy </a:t>
            </a:r>
            <a:r>
              <a:rPr lang="cs-CZ" sz="1800" i="1" dirty="0" smtClean="0">
                <a:solidFill>
                  <a:srgbClr val="00287D"/>
                </a:solidFill>
              </a:rPr>
              <a:t>s majetkem, </a:t>
            </a:r>
            <a:r>
              <a:rPr lang="cs-CZ" sz="1800" i="1" dirty="0" smtClean="0">
                <a:solidFill>
                  <a:srgbClr val="00287D"/>
                </a:solidFill>
              </a:rPr>
              <a:t>stanovení výše </a:t>
            </a:r>
            <a:r>
              <a:rPr lang="cs-CZ" sz="1800" i="1" dirty="0" smtClean="0">
                <a:solidFill>
                  <a:srgbClr val="00287D"/>
                </a:solidFill>
              </a:rPr>
              <a:t>poplatků</a:t>
            </a:r>
            <a:endParaRPr lang="cs-CZ" sz="1800" i="1" dirty="0" smtClean="0">
              <a:solidFill>
                <a:srgbClr val="00287D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0283C86-B1C1-489A-966F-5E2D2BB78726}" type="slidenum">
              <a:rPr lang="cs-CZ" altLang="cs-CZ" smtClean="0"/>
              <a:pPr>
                <a:defRPr/>
              </a:pPr>
              <a:t>11</a:t>
            </a:fld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Samospráva	 - obecně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stát </a:t>
            </a:r>
            <a:r>
              <a:rPr lang="cs-CZ" sz="1800" dirty="0" smtClean="0"/>
              <a:t>může </a:t>
            </a:r>
            <a:r>
              <a:rPr lang="cs-CZ" sz="1800" b="1" dirty="0" smtClean="0">
                <a:solidFill>
                  <a:srgbClr val="C00000"/>
                </a:solidFill>
              </a:rPr>
              <a:t>delegovat</a:t>
            </a:r>
            <a:r>
              <a:rPr lang="cs-CZ" sz="1800" b="1" dirty="0" smtClean="0"/>
              <a:t> </a:t>
            </a:r>
            <a:r>
              <a:rPr lang="cs-CZ" sz="1800" dirty="0" smtClean="0"/>
              <a:t>primární </a:t>
            </a:r>
            <a:r>
              <a:rPr lang="cs-CZ" sz="1800" dirty="0" smtClean="0"/>
              <a:t>státní moc na jiné subjekty  </a:t>
            </a:r>
            <a:r>
              <a:rPr lang="cs-CZ" sz="1800" dirty="0" smtClean="0"/>
              <a:t>                            </a:t>
            </a:r>
            <a:r>
              <a:rPr lang="cs-CZ" sz="1800" i="1" dirty="0" smtClean="0">
                <a:solidFill>
                  <a:srgbClr val="C00000"/>
                </a:solidFill>
              </a:rPr>
              <a:t>= </a:t>
            </a:r>
            <a:r>
              <a:rPr lang="cs-CZ" sz="1800" i="1" dirty="0" smtClean="0">
                <a:solidFill>
                  <a:srgbClr val="C00000"/>
                </a:solidFill>
              </a:rPr>
              <a:t>decentralizace </a:t>
            </a:r>
            <a:r>
              <a:rPr lang="cs-CZ" sz="1800" i="1" dirty="0" smtClean="0">
                <a:solidFill>
                  <a:srgbClr val="C00000"/>
                </a:solidFill>
              </a:rPr>
              <a:t>moci</a:t>
            </a:r>
            <a:r>
              <a:rPr lang="cs-CZ" sz="1800" dirty="0" smtClean="0"/>
              <a:t>:</a:t>
            </a:r>
            <a:endParaRPr lang="cs-CZ" sz="1800" dirty="0" smtClean="0"/>
          </a:p>
          <a:p>
            <a:pPr lvl="1"/>
            <a:endParaRPr lang="cs-CZ" sz="1800" b="1" dirty="0" smtClean="0"/>
          </a:p>
          <a:p>
            <a:pPr lvl="1"/>
            <a:r>
              <a:rPr lang="cs-CZ" sz="1800" b="1" i="1" dirty="0" smtClean="0">
                <a:solidFill>
                  <a:srgbClr val="00287D"/>
                </a:solidFill>
              </a:rPr>
              <a:t>delegace </a:t>
            </a:r>
            <a:r>
              <a:rPr lang="cs-CZ" sz="1800" b="1" i="1" dirty="0" smtClean="0">
                <a:solidFill>
                  <a:srgbClr val="00287D"/>
                </a:solidFill>
              </a:rPr>
              <a:t>na územní </a:t>
            </a:r>
            <a:r>
              <a:rPr lang="cs-CZ" sz="1800" b="1" i="1" dirty="0" smtClean="0">
                <a:solidFill>
                  <a:srgbClr val="00287D"/>
                </a:solidFill>
              </a:rPr>
              <a:t>celky</a:t>
            </a:r>
          </a:p>
          <a:p>
            <a:pPr lvl="1"/>
            <a:r>
              <a:rPr lang="cs-CZ" sz="1800" dirty="0" smtClean="0"/>
              <a:t>= </a:t>
            </a:r>
            <a:r>
              <a:rPr lang="cs-CZ" sz="1800" dirty="0" smtClean="0">
                <a:solidFill>
                  <a:srgbClr val="00287D"/>
                </a:solidFill>
              </a:rPr>
              <a:t>územní samospráva </a:t>
            </a:r>
            <a:endParaRPr lang="cs-CZ" sz="1800" dirty="0" smtClean="0">
              <a:solidFill>
                <a:srgbClr val="00287D"/>
              </a:solidFill>
            </a:endParaRPr>
          </a:p>
          <a:p>
            <a:pPr lvl="1"/>
            <a:r>
              <a:rPr lang="cs-CZ" sz="1800" dirty="0" smtClean="0"/>
              <a:t>princip </a:t>
            </a:r>
            <a:r>
              <a:rPr lang="cs-CZ" sz="1800" dirty="0" smtClean="0"/>
              <a:t>teritoriality + ústavní základ</a:t>
            </a:r>
            <a:r>
              <a:rPr lang="cs-CZ" sz="1800" dirty="0" smtClean="0"/>
              <a:t>)</a:t>
            </a:r>
            <a:endParaRPr lang="cs-CZ" sz="1800" dirty="0" smtClean="0"/>
          </a:p>
          <a:p>
            <a:pPr lvl="1"/>
            <a:endParaRPr lang="cs-CZ" sz="1800" b="1" dirty="0" smtClean="0"/>
          </a:p>
          <a:p>
            <a:pPr lvl="1"/>
            <a:r>
              <a:rPr lang="cs-CZ" sz="1800" b="1" i="1" dirty="0" smtClean="0">
                <a:solidFill>
                  <a:srgbClr val="00287D"/>
                </a:solidFill>
              </a:rPr>
              <a:t>delegace </a:t>
            </a:r>
            <a:r>
              <a:rPr lang="cs-CZ" sz="1800" b="1" i="1" dirty="0" smtClean="0">
                <a:solidFill>
                  <a:srgbClr val="00287D"/>
                </a:solidFill>
              </a:rPr>
              <a:t>na organizace </a:t>
            </a:r>
            <a:r>
              <a:rPr lang="cs-CZ" sz="1800" b="1" i="1" dirty="0" smtClean="0">
                <a:solidFill>
                  <a:srgbClr val="00287D"/>
                </a:solidFill>
              </a:rPr>
              <a:t>zájmové</a:t>
            </a:r>
          </a:p>
          <a:p>
            <a:pPr lvl="1"/>
            <a:r>
              <a:rPr lang="cs-CZ" sz="1800" dirty="0" smtClean="0"/>
              <a:t>= </a:t>
            </a:r>
            <a:r>
              <a:rPr lang="cs-CZ" sz="1800" dirty="0" smtClean="0">
                <a:solidFill>
                  <a:srgbClr val="00287D"/>
                </a:solidFill>
              </a:rPr>
              <a:t>zájmová samospráva </a:t>
            </a:r>
            <a:endParaRPr lang="cs-CZ" sz="1800" dirty="0" smtClean="0">
              <a:solidFill>
                <a:srgbClr val="00287D"/>
              </a:solidFill>
            </a:endParaRPr>
          </a:p>
          <a:p>
            <a:pPr lvl="1"/>
            <a:r>
              <a:rPr lang="cs-CZ" sz="1800" dirty="0" smtClean="0"/>
              <a:t>věcný princip</a:t>
            </a:r>
            <a:endParaRPr lang="cs-CZ" sz="1800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0283C86-B1C1-489A-966F-5E2D2BB78726}" type="slidenum">
              <a:rPr lang="cs-CZ" altLang="cs-CZ" smtClean="0"/>
              <a:pPr>
                <a:defRPr/>
              </a:pPr>
              <a:t>2</a:t>
            </a:fld>
            <a:endParaRPr lang="cs-CZ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Zájmová samospráva </a:t>
            </a:r>
            <a:r>
              <a:rPr lang="cs-CZ" dirty="0" smtClean="0">
                <a:solidFill>
                  <a:srgbClr val="7030A0"/>
                </a:solidFill>
              </a:rPr>
              <a:t>- obecně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 smtClean="0">
                <a:solidFill>
                  <a:srgbClr val="C00000"/>
                </a:solidFill>
              </a:rPr>
              <a:t>základní dělení</a:t>
            </a:r>
            <a:endParaRPr lang="cs-CZ" sz="1800" b="1" dirty="0" smtClean="0">
              <a:solidFill>
                <a:srgbClr val="C00000"/>
              </a:solidFill>
            </a:endParaRPr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profesní </a:t>
            </a:r>
            <a:r>
              <a:rPr lang="cs-CZ" sz="1800" i="1" dirty="0" smtClean="0">
                <a:solidFill>
                  <a:srgbClr val="00287D"/>
                </a:solidFill>
              </a:rPr>
              <a:t>komory s povinným členstvím</a:t>
            </a:r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komory </a:t>
            </a:r>
            <a:r>
              <a:rPr lang="cs-CZ" sz="1800" i="1" dirty="0" smtClean="0">
                <a:solidFill>
                  <a:srgbClr val="00287D"/>
                </a:solidFill>
              </a:rPr>
              <a:t>s nepovinným členstvím</a:t>
            </a:r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vysokoškolská samospráva</a:t>
            </a:r>
          </a:p>
          <a:p>
            <a:pPr lvl="1"/>
            <a:endParaRPr lang="cs-CZ" dirty="0" smtClean="0"/>
          </a:p>
          <a:p>
            <a:r>
              <a:rPr lang="cs-CZ" sz="1800" b="1" dirty="0" smtClean="0">
                <a:solidFill>
                  <a:srgbClr val="C00000"/>
                </a:solidFill>
              </a:rPr>
              <a:t>charakteristické </a:t>
            </a:r>
            <a:r>
              <a:rPr lang="cs-CZ" sz="1800" b="1" dirty="0" smtClean="0">
                <a:solidFill>
                  <a:srgbClr val="C00000"/>
                </a:solidFill>
              </a:rPr>
              <a:t>rysy</a:t>
            </a:r>
          </a:p>
          <a:p>
            <a:pPr lvl="1"/>
            <a:r>
              <a:rPr lang="cs-CZ" sz="1800" dirty="0" smtClean="0">
                <a:solidFill>
                  <a:srgbClr val="00287D"/>
                </a:solidFill>
              </a:rPr>
              <a:t>zákonný </a:t>
            </a:r>
            <a:r>
              <a:rPr lang="cs-CZ" sz="1800" dirty="0" smtClean="0">
                <a:solidFill>
                  <a:srgbClr val="00287D"/>
                </a:solidFill>
              </a:rPr>
              <a:t>základ </a:t>
            </a:r>
            <a:r>
              <a:rPr lang="cs-CZ" sz="1800" dirty="0" smtClean="0"/>
              <a:t>zřízení (zřizovány </a:t>
            </a:r>
            <a:r>
              <a:rPr lang="cs-CZ" sz="1800" dirty="0" smtClean="0"/>
              <a:t>zákonem, vyjma soukromých VŠ)</a:t>
            </a:r>
            <a:endParaRPr lang="cs-CZ" sz="1800" dirty="0" smtClean="0"/>
          </a:p>
          <a:p>
            <a:pPr lvl="1"/>
            <a:r>
              <a:rPr lang="cs-CZ" sz="1800" dirty="0" smtClean="0">
                <a:solidFill>
                  <a:srgbClr val="00287D"/>
                </a:solidFill>
              </a:rPr>
              <a:t>právní </a:t>
            </a:r>
            <a:r>
              <a:rPr lang="cs-CZ" sz="1800" dirty="0" smtClean="0">
                <a:solidFill>
                  <a:srgbClr val="00287D"/>
                </a:solidFill>
              </a:rPr>
              <a:t>základ </a:t>
            </a:r>
            <a:r>
              <a:rPr lang="cs-CZ" sz="1800" dirty="0" smtClean="0"/>
              <a:t>(disponují právní subjektivitou, může </a:t>
            </a:r>
            <a:r>
              <a:rPr lang="cs-CZ" sz="1800" dirty="0" smtClean="0"/>
              <a:t>vykonávat veřejnou moc vůči svým členům, např. vydávat </a:t>
            </a:r>
            <a:r>
              <a:rPr lang="cs-CZ" sz="1800" dirty="0" smtClean="0"/>
              <a:t>vlastní </a:t>
            </a:r>
            <a:r>
              <a:rPr lang="cs-CZ" sz="1800" dirty="0" smtClean="0"/>
              <a:t>předpisy</a:t>
            </a:r>
            <a:r>
              <a:rPr lang="cs-CZ" sz="1800" dirty="0" smtClean="0"/>
              <a:t>)</a:t>
            </a:r>
          </a:p>
          <a:p>
            <a:pPr lvl="1"/>
            <a:r>
              <a:rPr lang="cs-CZ" sz="1800" dirty="0" smtClean="0">
                <a:solidFill>
                  <a:srgbClr val="00287D"/>
                </a:solidFill>
              </a:rPr>
              <a:t>osobní základ </a:t>
            </a:r>
            <a:r>
              <a:rPr lang="cs-CZ" sz="1800" dirty="0" smtClean="0"/>
              <a:t>(</a:t>
            </a:r>
            <a:r>
              <a:rPr lang="cs-CZ" sz="1800" dirty="0" smtClean="0"/>
              <a:t>tvořen personálním </a:t>
            </a:r>
            <a:r>
              <a:rPr lang="cs-CZ" sz="1800" dirty="0" smtClean="0"/>
              <a:t>substrátem</a:t>
            </a:r>
            <a:r>
              <a:rPr lang="cs-CZ" sz="1800" dirty="0" smtClean="0"/>
              <a:t>)</a:t>
            </a:r>
            <a:endParaRPr lang="cs-CZ" sz="1800" dirty="0" smtClean="0">
              <a:solidFill>
                <a:srgbClr val="00287D"/>
              </a:solidFill>
            </a:endParaRPr>
          </a:p>
          <a:p>
            <a:pPr lvl="1"/>
            <a:r>
              <a:rPr lang="cs-CZ" sz="1800" dirty="0" smtClean="0">
                <a:solidFill>
                  <a:srgbClr val="00287D"/>
                </a:solidFill>
              </a:rPr>
              <a:t>ekonomický </a:t>
            </a:r>
            <a:r>
              <a:rPr lang="cs-CZ" sz="1800" dirty="0" smtClean="0">
                <a:solidFill>
                  <a:srgbClr val="00287D"/>
                </a:solidFill>
              </a:rPr>
              <a:t>základ </a:t>
            </a:r>
            <a:r>
              <a:rPr lang="cs-CZ" sz="1800" dirty="0" smtClean="0"/>
              <a:t>(hospodaří s vlastním majetkem)</a:t>
            </a:r>
          </a:p>
          <a:p>
            <a:pPr lvl="1"/>
            <a:endParaRPr lang="cs-CZ" sz="1800" dirty="0" smtClean="0"/>
          </a:p>
          <a:p>
            <a:pPr lvl="1"/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Definujte zápatí - název prezentace / pracoviště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0283C86-B1C1-489A-966F-5E2D2BB78726}" type="slidenum">
              <a:rPr lang="cs-CZ" altLang="cs-CZ" smtClean="0"/>
              <a:pPr>
                <a:defRPr/>
              </a:pPr>
              <a:t>3</a:t>
            </a:fld>
            <a:endParaRPr lang="cs-CZ" alt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Profesní komory s povinným členstvím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zřízeny zákonem</a:t>
            </a:r>
          </a:p>
          <a:p>
            <a:r>
              <a:rPr lang="cs-CZ" sz="1800" b="1" dirty="0" smtClean="0">
                <a:solidFill>
                  <a:srgbClr val="C00000"/>
                </a:solidFill>
              </a:rPr>
              <a:t>povinně </a:t>
            </a:r>
            <a:r>
              <a:rPr lang="cs-CZ" sz="1800" b="1" dirty="0" smtClean="0">
                <a:solidFill>
                  <a:srgbClr val="C00000"/>
                </a:solidFill>
              </a:rPr>
              <a:t>sdružující </a:t>
            </a:r>
            <a:r>
              <a:rPr lang="cs-CZ" sz="1800" dirty="0" smtClean="0">
                <a:solidFill>
                  <a:srgbClr val="C00000"/>
                </a:solidFill>
              </a:rPr>
              <a:t>osoby určitého povolání</a:t>
            </a:r>
          </a:p>
          <a:p>
            <a:pPr lvl="1"/>
            <a:r>
              <a:rPr lang="cs-CZ" sz="1800" dirty="0" smtClean="0"/>
              <a:t>na </a:t>
            </a:r>
            <a:r>
              <a:rPr lang="cs-CZ" sz="1800" dirty="0" smtClean="0"/>
              <a:t>vstup do komory </a:t>
            </a:r>
            <a:r>
              <a:rPr lang="cs-CZ" sz="1800" dirty="0" smtClean="0">
                <a:solidFill>
                  <a:srgbClr val="00287D"/>
                </a:solidFill>
              </a:rPr>
              <a:t>existuje právní nárok </a:t>
            </a:r>
            <a:r>
              <a:rPr lang="cs-CZ" sz="1800" dirty="0" smtClean="0"/>
              <a:t>po splnění zákonných předpokladů (</a:t>
            </a:r>
            <a:r>
              <a:rPr lang="cs-CZ" sz="1800" dirty="0" smtClean="0"/>
              <a:t>zejména </a:t>
            </a:r>
            <a:r>
              <a:rPr lang="cs-CZ" sz="1800" dirty="0" smtClean="0"/>
              <a:t>potřebné odborné kvalifikace)</a:t>
            </a:r>
          </a:p>
          <a:p>
            <a:pPr lvl="1"/>
            <a:r>
              <a:rPr lang="cs-CZ" sz="1800" dirty="0" smtClean="0"/>
              <a:t>současně předmětné </a:t>
            </a:r>
            <a:r>
              <a:rPr lang="cs-CZ" sz="1800" dirty="0" smtClean="0"/>
              <a:t>profese </a:t>
            </a:r>
            <a:r>
              <a:rPr lang="cs-CZ" sz="1800" dirty="0" smtClean="0">
                <a:solidFill>
                  <a:srgbClr val="00287D"/>
                </a:solidFill>
              </a:rPr>
              <a:t>nelze vykonávat bez členství </a:t>
            </a:r>
            <a:r>
              <a:rPr lang="cs-CZ" sz="1800" dirty="0" smtClean="0"/>
              <a:t>v dané komoře</a:t>
            </a:r>
          </a:p>
          <a:p>
            <a:endParaRPr lang="cs-CZ" sz="1800" dirty="0" smtClean="0"/>
          </a:p>
          <a:p>
            <a:r>
              <a:rPr lang="cs-CZ" sz="1800" dirty="0" smtClean="0">
                <a:solidFill>
                  <a:srgbClr val="00287D"/>
                </a:solidFill>
              </a:rPr>
              <a:t>územní </a:t>
            </a:r>
            <a:r>
              <a:rPr lang="cs-CZ" sz="1800" dirty="0" smtClean="0">
                <a:solidFill>
                  <a:srgbClr val="00287D"/>
                </a:solidFill>
              </a:rPr>
              <a:t>působnost </a:t>
            </a:r>
            <a:r>
              <a:rPr lang="cs-CZ" sz="1800" dirty="0" smtClean="0"/>
              <a:t>= ČR</a:t>
            </a:r>
          </a:p>
          <a:p>
            <a:r>
              <a:rPr lang="cs-CZ" sz="1800" dirty="0" smtClean="0">
                <a:solidFill>
                  <a:srgbClr val="00287D"/>
                </a:solidFill>
              </a:rPr>
              <a:t>věcná </a:t>
            </a:r>
            <a:r>
              <a:rPr lang="cs-CZ" sz="1800" dirty="0" smtClean="0">
                <a:solidFill>
                  <a:srgbClr val="00287D"/>
                </a:solidFill>
              </a:rPr>
              <a:t>působnost </a:t>
            </a:r>
            <a:r>
              <a:rPr lang="cs-CZ" sz="1800" dirty="0" smtClean="0"/>
              <a:t>= okruh činností k nimž je komora ze zákona zmocněna, včetně oprávnění komory vykonávat nad členy mocenská oprávnění s možností ukládaní sankcí</a:t>
            </a:r>
          </a:p>
          <a:p>
            <a:r>
              <a:rPr lang="cs-CZ" sz="1800" dirty="0" smtClean="0"/>
              <a:t>členy </a:t>
            </a:r>
            <a:r>
              <a:rPr lang="cs-CZ" sz="1800" dirty="0" smtClean="0"/>
              <a:t>nemohou být </a:t>
            </a:r>
            <a:r>
              <a:rPr lang="cs-CZ" sz="1800" dirty="0" smtClean="0"/>
              <a:t>právnické osoby</a:t>
            </a:r>
            <a:endParaRPr lang="cs-CZ" sz="1800" dirty="0" smtClean="0"/>
          </a:p>
          <a:p>
            <a:pPr lvl="1"/>
            <a:endParaRPr lang="cs-CZ" sz="1800" dirty="0" smtClean="0"/>
          </a:p>
          <a:p>
            <a:pPr lvl="1"/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Definujte zápatí - název prezentace / pracoviště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0283C86-B1C1-489A-966F-5E2D2BB78726}" type="slidenum">
              <a:rPr lang="cs-CZ" altLang="cs-CZ" smtClean="0"/>
              <a:pPr>
                <a:defRPr/>
              </a:pPr>
              <a:t>4</a:t>
            </a:fld>
            <a:endParaRPr lang="cs-CZ" alt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Profesní komory s povinným členstvím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v </a:t>
            </a:r>
            <a:r>
              <a:rPr lang="cs-CZ" sz="1800" dirty="0" smtClean="0"/>
              <a:t>současnosti </a:t>
            </a:r>
            <a:r>
              <a:rPr lang="cs-CZ" sz="1800" dirty="0" smtClean="0">
                <a:solidFill>
                  <a:srgbClr val="C00000"/>
                </a:solidFill>
              </a:rPr>
              <a:t>existují tyto profesní </a:t>
            </a:r>
            <a:r>
              <a:rPr lang="cs-CZ" sz="1800" dirty="0" smtClean="0">
                <a:solidFill>
                  <a:srgbClr val="C00000"/>
                </a:solidFill>
              </a:rPr>
              <a:t>komory…</a:t>
            </a:r>
            <a:endParaRPr lang="cs-CZ" sz="1800" dirty="0" smtClean="0">
              <a:solidFill>
                <a:srgbClr val="C00000"/>
              </a:solidFill>
            </a:endParaRPr>
          </a:p>
          <a:p>
            <a:endParaRPr lang="cs-CZ" sz="1800" dirty="0" smtClean="0"/>
          </a:p>
          <a:p>
            <a:r>
              <a:rPr lang="cs-CZ" sz="1800" dirty="0" smtClean="0"/>
              <a:t>se </a:t>
            </a:r>
            <a:r>
              <a:rPr lang="cs-CZ" sz="1800" dirty="0" smtClean="0"/>
              <a:t>sídlem v Brně </a:t>
            </a:r>
            <a:endParaRPr lang="cs-CZ" sz="1800" dirty="0" smtClean="0"/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Exekutorská </a:t>
            </a:r>
            <a:r>
              <a:rPr lang="cs-CZ" sz="1800" i="1" dirty="0" smtClean="0">
                <a:solidFill>
                  <a:srgbClr val="00287D"/>
                </a:solidFill>
              </a:rPr>
              <a:t>komora České </a:t>
            </a:r>
            <a:r>
              <a:rPr lang="cs-CZ" sz="1800" i="1" dirty="0" smtClean="0">
                <a:solidFill>
                  <a:srgbClr val="00287D"/>
                </a:solidFill>
              </a:rPr>
              <a:t>republiky</a:t>
            </a:r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Komora </a:t>
            </a:r>
            <a:r>
              <a:rPr lang="cs-CZ" sz="1800" i="1" dirty="0" smtClean="0">
                <a:solidFill>
                  <a:srgbClr val="00287D"/>
                </a:solidFill>
              </a:rPr>
              <a:t>daňových poradců České </a:t>
            </a:r>
            <a:r>
              <a:rPr lang="cs-CZ" sz="1800" i="1" dirty="0" smtClean="0">
                <a:solidFill>
                  <a:srgbClr val="00287D"/>
                </a:solidFill>
              </a:rPr>
              <a:t>republiky</a:t>
            </a:r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Komora </a:t>
            </a:r>
            <a:r>
              <a:rPr lang="cs-CZ" sz="1800" i="1" dirty="0" smtClean="0">
                <a:solidFill>
                  <a:srgbClr val="00287D"/>
                </a:solidFill>
              </a:rPr>
              <a:t>patentových zástupců České </a:t>
            </a:r>
            <a:r>
              <a:rPr lang="cs-CZ" sz="1800" i="1" dirty="0" smtClean="0">
                <a:solidFill>
                  <a:srgbClr val="00287D"/>
                </a:solidFill>
              </a:rPr>
              <a:t>republiky</a:t>
            </a:r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Komora </a:t>
            </a:r>
            <a:r>
              <a:rPr lang="cs-CZ" sz="1800" i="1" dirty="0" smtClean="0">
                <a:solidFill>
                  <a:srgbClr val="00287D"/>
                </a:solidFill>
              </a:rPr>
              <a:t>veterinárních lékařů České </a:t>
            </a:r>
            <a:r>
              <a:rPr lang="cs-CZ" sz="1800" i="1" dirty="0" smtClean="0">
                <a:solidFill>
                  <a:srgbClr val="00287D"/>
                </a:solidFill>
              </a:rPr>
              <a:t>republiky</a:t>
            </a:r>
          </a:p>
          <a:p>
            <a:endParaRPr lang="cs-CZ" sz="1800" dirty="0" smtClean="0"/>
          </a:p>
          <a:p>
            <a:r>
              <a:rPr lang="cs-CZ" sz="1800" dirty="0" smtClean="0"/>
              <a:t>se </a:t>
            </a:r>
            <a:r>
              <a:rPr lang="cs-CZ" sz="1800" dirty="0" smtClean="0"/>
              <a:t>sídlem v Olomouci </a:t>
            </a:r>
            <a:endParaRPr lang="cs-CZ" sz="1800" dirty="0" smtClean="0"/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Česká </a:t>
            </a:r>
            <a:r>
              <a:rPr lang="cs-CZ" sz="1800" i="1" dirty="0" smtClean="0">
                <a:solidFill>
                  <a:srgbClr val="00287D"/>
                </a:solidFill>
              </a:rPr>
              <a:t>lékařská </a:t>
            </a:r>
            <a:r>
              <a:rPr lang="cs-CZ" sz="1800" i="1" dirty="0" smtClean="0">
                <a:solidFill>
                  <a:srgbClr val="00287D"/>
                </a:solidFill>
              </a:rPr>
              <a:t>komora</a:t>
            </a:r>
            <a:endParaRPr lang="cs-CZ" sz="1800" i="1" dirty="0" smtClean="0">
              <a:solidFill>
                <a:srgbClr val="00287D"/>
              </a:solidFill>
            </a:endParaRPr>
          </a:p>
          <a:p>
            <a:pPr lvl="1"/>
            <a:endParaRPr lang="cs-CZ" sz="1800" dirty="0" smtClean="0"/>
          </a:p>
          <a:p>
            <a:pPr lvl="1"/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0283C86-B1C1-489A-966F-5E2D2BB78726}" type="slidenum">
              <a:rPr lang="cs-CZ" altLang="cs-CZ" smtClean="0"/>
              <a:pPr>
                <a:defRPr/>
              </a:pPr>
              <a:t>5</a:t>
            </a:fld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Profesní komory s povinným členstvím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v </a:t>
            </a:r>
            <a:r>
              <a:rPr lang="cs-CZ" sz="1800" dirty="0" smtClean="0"/>
              <a:t>současnosti </a:t>
            </a:r>
            <a:r>
              <a:rPr lang="cs-CZ" sz="1800" dirty="0" smtClean="0">
                <a:solidFill>
                  <a:srgbClr val="C00000"/>
                </a:solidFill>
              </a:rPr>
              <a:t>existují tyto profesní </a:t>
            </a:r>
            <a:r>
              <a:rPr lang="cs-CZ" sz="1800" dirty="0" smtClean="0">
                <a:solidFill>
                  <a:srgbClr val="C00000"/>
                </a:solidFill>
              </a:rPr>
              <a:t>komory…</a:t>
            </a:r>
            <a:endParaRPr lang="cs-CZ" sz="1800" dirty="0" smtClean="0">
              <a:solidFill>
                <a:srgbClr val="C00000"/>
              </a:solidFill>
            </a:endParaRPr>
          </a:p>
          <a:p>
            <a:endParaRPr lang="cs-CZ" sz="1800" dirty="0" smtClean="0"/>
          </a:p>
          <a:p>
            <a:r>
              <a:rPr lang="cs-CZ" sz="1800" dirty="0" smtClean="0"/>
              <a:t>se </a:t>
            </a:r>
            <a:r>
              <a:rPr lang="cs-CZ" sz="1800" dirty="0" smtClean="0"/>
              <a:t>sídlem v </a:t>
            </a:r>
            <a:r>
              <a:rPr lang="cs-CZ" sz="1800" dirty="0" smtClean="0"/>
              <a:t>Praze:</a:t>
            </a:r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Česká </a:t>
            </a:r>
            <a:r>
              <a:rPr lang="cs-CZ" sz="1800" i="1" dirty="0" smtClean="0">
                <a:solidFill>
                  <a:srgbClr val="00287D"/>
                </a:solidFill>
              </a:rPr>
              <a:t>advokátní komora (s pobočkou v Brně</a:t>
            </a:r>
            <a:r>
              <a:rPr lang="cs-CZ" sz="1800" i="1" dirty="0" smtClean="0">
                <a:solidFill>
                  <a:srgbClr val="00287D"/>
                </a:solidFill>
              </a:rPr>
              <a:t>)</a:t>
            </a:r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Česká </a:t>
            </a:r>
            <a:r>
              <a:rPr lang="cs-CZ" sz="1800" i="1" dirty="0" smtClean="0">
                <a:solidFill>
                  <a:srgbClr val="00287D"/>
                </a:solidFill>
              </a:rPr>
              <a:t>komora </a:t>
            </a:r>
            <a:r>
              <a:rPr lang="cs-CZ" sz="1800" i="1" dirty="0" smtClean="0">
                <a:solidFill>
                  <a:srgbClr val="00287D"/>
                </a:solidFill>
              </a:rPr>
              <a:t>architektů</a:t>
            </a:r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Česká </a:t>
            </a:r>
            <a:r>
              <a:rPr lang="cs-CZ" sz="1800" i="1" dirty="0" smtClean="0">
                <a:solidFill>
                  <a:srgbClr val="00287D"/>
                </a:solidFill>
              </a:rPr>
              <a:t>komora autorizovaných inženýrů a techniků činných ve </a:t>
            </a:r>
            <a:r>
              <a:rPr lang="cs-CZ" sz="1800" i="1" dirty="0" smtClean="0">
                <a:solidFill>
                  <a:srgbClr val="00287D"/>
                </a:solidFill>
              </a:rPr>
              <a:t>výstavbě </a:t>
            </a:r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Komora </a:t>
            </a:r>
            <a:r>
              <a:rPr lang="cs-CZ" sz="1800" i="1" dirty="0" smtClean="0">
                <a:solidFill>
                  <a:srgbClr val="00287D"/>
                </a:solidFill>
              </a:rPr>
              <a:t>auditorů České </a:t>
            </a:r>
            <a:r>
              <a:rPr lang="cs-CZ" sz="1800" i="1" dirty="0" smtClean="0">
                <a:solidFill>
                  <a:srgbClr val="00287D"/>
                </a:solidFill>
              </a:rPr>
              <a:t>republiky</a:t>
            </a:r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Notářská </a:t>
            </a:r>
            <a:r>
              <a:rPr lang="cs-CZ" sz="1800" i="1" dirty="0" smtClean="0">
                <a:solidFill>
                  <a:srgbClr val="00287D"/>
                </a:solidFill>
              </a:rPr>
              <a:t>komora České </a:t>
            </a:r>
            <a:r>
              <a:rPr lang="cs-CZ" sz="1800" i="1" dirty="0" smtClean="0">
                <a:solidFill>
                  <a:srgbClr val="00287D"/>
                </a:solidFill>
              </a:rPr>
              <a:t>republiky</a:t>
            </a:r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Česká </a:t>
            </a:r>
            <a:r>
              <a:rPr lang="cs-CZ" sz="1800" i="1" dirty="0" smtClean="0">
                <a:solidFill>
                  <a:srgbClr val="00287D"/>
                </a:solidFill>
              </a:rPr>
              <a:t>stomatologická </a:t>
            </a:r>
            <a:r>
              <a:rPr lang="cs-CZ" sz="1800" i="1" dirty="0" smtClean="0">
                <a:solidFill>
                  <a:srgbClr val="00287D"/>
                </a:solidFill>
              </a:rPr>
              <a:t>komora</a:t>
            </a:r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Česká </a:t>
            </a:r>
            <a:r>
              <a:rPr lang="cs-CZ" sz="1800" i="1" dirty="0" smtClean="0">
                <a:solidFill>
                  <a:srgbClr val="00287D"/>
                </a:solidFill>
              </a:rPr>
              <a:t>lékárnická </a:t>
            </a:r>
            <a:r>
              <a:rPr lang="cs-CZ" sz="1800" i="1" dirty="0" smtClean="0">
                <a:solidFill>
                  <a:srgbClr val="00287D"/>
                </a:solidFill>
              </a:rPr>
              <a:t>komora</a:t>
            </a:r>
            <a:endParaRPr lang="cs-CZ" sz="1800" i="1" dirty="0" smtClean="0">
              <a:solidFill>
                <a:srgbClr val="00287D"/>
              </a:solidFill>
            </a:endParaRPr>
          </a:p>
          <a:p>
            <a:pPr lvl="1"/>
            <a:endParaRPr lang="cs-CZ" sz="1800" dirty="0" smtClean="0"/>
          </a:p>
          <a:p>
            <a:pPr lvl="1"/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0283C86-B1C1-489A-966F-5E2D2BB78726}" type="slidenum">
              <a:rPr lang="cs-CZ" altLang="cs-CZ" smtClean="0"/>
              <a:pPr>
                <a:defRPr/>
              </a:pPr>
              <a:t>6</a:t>
            </a:fld>
            <a:endParaRPr lang="cs-CZ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Profesní komory s </a:t>
            </a:r>
            <a:r>
              <a:rPr lang="cs-CZ" dirty="0" smtClean="0">
                <a:solidFill>
                  <a:srgbClr val="7030A0"/>
                </a:solidFill>
              </a:rPr>
              <a:t>nepovinným </a:t>
            </a:r>
            <a:r>
              <a:rPr lang="cs-CZ" dirty="0" smtClean="0">
                <a:solidFill>
                  <a:srgbClr val="7030A0"/>
                </a:solidFill>
              </a:rPr>
              <a:t>členstvím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 smtClean="0">
                <a:solidFill>
                  <a:srgbClr val="C00000"/>
                </a:solidFill>
              </a:rPr>
              <a:t>základní rozdíly </a:t>
            </a:r>
            <a:r>
              <a:rPr lang="cs-CZ" sz="1800" dirty="0" smtClean="0">
                <a:solidFill>
                  <a:srgbClr val="C00000"/>
                </a:solidFill>
              </a:rPr>
              <a:t>oproti komorám s povinným členstvím</a:t>
            </a:r>
          </a:p>
          <a:p>
            <a:pPr lvl="1"/>
            <a:r>
              <a:rPr lang="cs-CZ" sz="1800" dirty="0" smtClean="0">
                <a:solidFill>
                  <a:srgbClr val="00287D"/>
                </a:solidFill>
              </a:rPr>
              <a:t>nevykonávají </a:t>
            </a:r>
            <a:r>
              <a:rPr lang="cs-CZ" sz="1800" dirty="0" smtClean="0">
                <a:solidFill>
                  <a:srgbClr val="00287D"/>
                </a:solidFill>
              </a:rPr>
              <a:t>veřejnou </a:t>
            </a:r>
            <a:r>
              <a:rPr lang="cs-CZ" sz="1800" dirty="0" smtClean="0">
                <a:solidFill>
                  <a:srgbClr val="00287D"/>
                </a:solidFill>
              </a:rPr>
              <a:t>moc </a:t>
            </a:r>
            <a:r>
              <a:rPr lang="cs-CZ" sz="1800" dirty="0" smtClean="0"/>
              <a:t>vůči svým členům</a:t>
            </a:r>
          </a:p>
          <a:p>
            <a:pPr lvl="1"/>
            <a:r>
              <a:rPr lang="cs-CZ" sz="1800" dirty="0" smtClean="0">
                <a:solidFill>
                  <a:srgbClr val="00287D"/>
                </a:solidFill>
              </a:rPr>
              <a:t>členství </a:t>
            </a:r>
            <a:r>
              <a:rPr lang="cs-CZ" sz="1800" dirty="0" smtClean="0">
                <a:solidFill>
                  <a:srgbClr val="00287D"/>
                </a:solidFill>
              </a:rPr>
              <a:t>není podmínkou </a:t>
            </a:r>
            <a:r>
              <a:rPr lang="cs-CZ" sz="1800" dirty="0" smtClean="0"/>
              <a:t>výkonu určité </a:t>
            </a:r>
            <a:r>
              <a:rPr lang="cs-CZ" sz="1800" dirty="0" smtClean="0"/>
              <a:t>profese (</a:t>
            </a:r>
            <a:r>
              <a:rPr lang="cs-CZ" sz="1800" i="1" dirty="0" smtClean="0"/>
              <a:t>princip dobrovolnosti</a:t>
            </a:r>
            <a:r>
              <a:rPr lang="cs-CZ" sz="1800" dirty="0" smtClean="0"/>
              <a:t>)</a:t>
            </a:r>
          </a:p>
          <a:p>
            <a:pPr lvl="1"/>
            <a:r>
              <a:rPr lang="cs-CZ" sz="1800" dirty="0" smtClean="0">
                <a:solidFill>
                  <a:srgbClr val="00287D"/>
                </a:solidFill>
              </a:rPr>
              <a:t>členy </a:t>
            </a:r>
            <a:r>
              <a:rPr lang="cs-CZ" sz="1800" dirty="0" smtClean="0">
                <a:solidFill>
                  <a:srgbClr val="00287D"/>
                </a:solidFill>
              </a:rPr>
              <a:t>mohou být </a:t>
            </a:r>
            <a:r>
              <a:rPr lang="cs-CZ" sz="1800" dirty="0" smtClean="0"/>
              <a:t>i </a:t>
            </a:r>
            <a:r>
              <a:rPr lang="cs-CZ" sz="1800" dirty="0" smtClean="0"/>
              <a:t>právnické osoby</a:t>
            </a:r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r>
              <a:rPr lang="cs-CZ" sz="1800" dirty="0" smtClean="0"/>
              <a:t>v</a:t>
            </a:r>
            <a:r>
              <a:rPr lang="cs-CZ" sz="1800" dirty="0" smtClean="0"/>
              <a:t> </a:t>
            </a:r>
            <a:r>
              <a:rPr lang="cs-CZ" sz="1800" dirty="0" smtClean="0"/>
              <a:t>současnosti sem spadají dvě komory</a:t>
            </a:r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Hospodářská komora se sídlem v Praze</a:t>
            </a:r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Agrární komora se sídlem v Olomouci</a:t>
            </a:r>
          </a:p>
          <a:p>
            <a:endParaRPr lang="cs-CZ" sz="1800" dirty="0" smtClean="0"/>
          </a:p>
          <a:p>
            <a:r>
              <a:rPr lang="cs-CZ" sz="1800" dirty="0" smtClean="0"/>
              <a:t>někdy označovány také jako </a:t>
            </a:r>
            <a:r>
              <a:rPr lang="cs-CZ" sz="1800" i="1" dirty="0" smtClean="0">
                <a:solidFill>
                  <a:srgbClr val="C00000"/>
                </a:solidFill>
              </a:rPr>
              <a:t>společenstva</a:t>
            </a:r>
            <a:endParaRPr lang="cs-CZ" sz="1800" i="1" dirty="0" smtClean="0">
              <a:solidFill>
                <a:srgbClr val="C00000"/>
              </a:solidFill>
            </a:endParaRPr>
          </a:p>
          <a:p>
            <a:endParaRPr lang="cs-CZ" sz="1800" dirty="0" smtClean="0"/>
          </a:p>
          <a:p>
            <a:pPr lvl="1"/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0283C86-B1C1-489A-966F-5E2D2BB78726}" type="slidenum">
              <a:rPr lang="cs-CZ" altLang="cs-CZ" smtClean="0"/>
              <a:pPr>
                <a:defRPr/>
              </a:pPr>
              <a:t>7</a:t>
            </a:fld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Vysoké školy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regulovány </a:t>
            </a:r>
            <a:r>
              <a:rPr lang="cs-CZ" sz="1800" dirty="0" smtClean="0"/>
              <a:t>zákonem </a:t>
            </a:r>
            <a:r>
              <a:rPr lang="cs-CZ" sz="1800" b="1" dirty="0" smtClean="0">
                <a:solidFill>
                  <a:srgbClr val="00287D"/>
                </a:solidFill>
              </a:rPr>
              <a:t>č</a:t>
            </a:r>
            <a:r>
              <a:rPr lang="cs-CZ" sz="1800" b="1" dirty="0" smtClean="0">
                <a:solidFill>
                  <a:srgbClr val="00287D"/>
                </a:solidFill>
              </a:rPr>
              <a:t>. 111/1998 </a:t>
            </a:r>
            <a:r>
              <a:rPr lang="cs-CZ" sz="1800" b="1" dirty="0" smtClean="0">
                <a:solidFill>
                  <a:srgbClr val="00287D"/>
                </a:solidFill>
              </a:rPr>
              <a:t>Sb.,</a:t>
            </a:r>
            <a:r>
              <a:rPr lang="cs-CZ" sz="1800" dirty="0" smtClean="0">
                <a:solidFill>
                  <a:srgbClr val="00287D"/>
                </a:solidFill>
              </a:rPr>
              <a:t> </a:t>
            </a:r>
            <a:r>
              <a:rPr lang="cs-CZ" sz="1800" dirty="0" smtClean="0"/>
              <a:t>o </a:t>
            </a:r>
            <a:r>
              <a:rPr lang="cs-CZ" sz="1800" dirty="0" smtClean="0"/>
              <a:t>vysokých školách a o změně a doplnění dalších zákonů (</a:t>
            </a:r>
            <a:r>
              <a:rPr lang="cs-CZ" sz="1800" dirty="0" smtClean="0">
                <a:solidFill>
                  <a:srgbClr val="C00000"/>
                </a:solidFill>
              </a:rPr>
              <a:t>zákon o vysokých </a:t>
            </a:r>
            <a:r>
              <a:rPr lang="cs-CZ" sz="1800" dirty="0" smtClean="0">
                <a:solidFill>
                  <a:srgbClr val="C00000"/>
                </a:solidFill>
              </a:rPr>
              <a:t>školách</a:t>
            </a:r>
            <a:r>
              <a:rPr lang="cs-CZ" sz="1800" dirty="0" smtClean="0"/>
              <a:t>)</a:t>
            </a:r>
          </a:p>
          <a:p>
            <a:endParaRPr lang="cs-CZ" sz="1800" dirty="0" smtClean="0"/>
          </a:p>
          <a:p>
            <a:r>
              <a:rPr lang="cs-CZ" sz="1800" b="1" dirty="0" smtClean="0">
                <a:solidFill>
                  <a:srgbClr val="C00000"/>
                </a:solidFill>
              </a:rPr>
              <a:t>základní znaky</a:t>
            </a:r>
            <a:endParaRPr lang="cs-CZ" sz="1800" b="1" dirty="0" smtClean="0">
              <a:solidFill>
                <a:srgbClr val="C00000"/>
              </a:solidFill>
            </a:endParaRPr>
          </a:p>
          <a:p>
            <a:pPr lvl="1"/>
            <a:r>
              <a:rPr lang="cs-CZ" sz="1800" dirty="0" smtClean="0"/>
              <a:t>j</a:t>
            </a:r>
            <a:r>
              <a:rPr lang="cs-CZ" sz="1800" dirty="0" smtClean="0"/>
              <a:t>sou </a:t>
            </a:r>
            <a:r>
              <a:rPr lang="cs-CZ" sz="1800" dirty="0" smtClean="0">
                <a:solidFill>
                  <a:srgbClr val="00287D"/>
                </a:solidFill>
              </a:rPr>
              <a:t>právnickými osobami </a:t>
            </a:r>
            <a:r>
              <a:rPr lang="cs-CZ" sz="1800" dirty="0" smtClean="0"/>
              <a:t>(zřizovanými zákonem, jde li o veřejné VŠ)</a:t>
            </a:r>
          </a:p>
          <a:p>
            <a:pPr lvl="1"/>
            <a:r>
              <a:rPr lang="cs-CZ" sz="1800" dirty="0" smtClean="0"/>
              <a:t>a to jako </a:t>
            </a:r>
            <a:r>
              <a:rPr lang="cs-CZ" sz="1800" dirty="0" smtClean="0">
                <a:solidFill>
                  <a:srgbClr val="00287D"/>
                </a:solidFill>
              </a:rPr>
              <a:t>nejvyšší </a:t>
            </a:r>
            <a:r>
              <a:rPr lang="cs-CZ" sz="1800" dirty="0" smtClean="0">
                <a:solidFill>
                  <a:srgbClr val="00287D"/>
                </a:solidFill>
              </a:rPr>
              <a:t>článek vzdělávací </a:t>
            </a:r>
            <a:r>
              <a:rPr lang="cs-CZ" sz="1800" dirty="0" smtClean="0">
                <a:solidFill>
                  <a:srgbClr val="00287D"/>
                </a:solidFill>
              </a:rPr>
              <a:t>soustavy </a:t>
            </a:r>
            <a:r>
              <a:rPr lang="cs-CZ" sz="1800" dirty="0" smtClean="0"/>
              <a:t>(doplňují tzv.  </a:t>
            </a:r>
            <a:r>
              <a:rPr lang="cs-CZ" sz="1800" dirty="0" smtClean="0"/>
              <a:t>jsou vrcholnými centry vzdělanosti, nezávislého poznání a tvůrčí činnosti a mají klíčovou úlohu ve vědeckém, kulturním, sociálním a ekonomickém rozvoji </a:t>
            </a:r>
            <a:r>
              <a:rPr lang="cs-CZ" sz="1800" dirty="0" smtClean="0"/>
              <a:t>společnosti</a:t>
            </a:r>
          </a:p>
          <a:p>
            <a:pPr lvl="1"/>
            <a:r>
              <a:rPr lang="cs-CZ" sz="1800" dirty="0" smtClean="0"/>
              <a:t>svědčí jim </a:t>
            </a:r>
            <a:r>
              <a:rPr lang="cs-CZ" sz="1800" dirty="0" smtClean="0">
                <a:solidFill>
                  <a:srgbClr val="00287D"/>
                </a:solidFill>
              </a:rPr>
              <a:t>akademické svobody a práva</a:t>
            </a:r>
          </a:p>
          <a:p>
            <a:pPr lvl="1"/>
            <a:r>
              <a:rPr lang="cs-CZ" sz="1800" dirty="0" smtClean="0"/>
              <a:t>realizují </a:t>
            </a:r>
            <a:r>
              <a:rPr lang="cs-CZ" sz="1800" dirty="0" smtClean="0">
                <a:solidFill>
                  <a:srgbClr val="00287D"/>
                </a:solidFill>
              </a:rPr>
              <a:t>vzdělávání na základě studijních programů</a:t>
            </a:r>
          </a:p>
          <a:p>
            <a:pPr lvl="1"/>
            <a:r>
              <a:rPr lang="cs-CZ" sz="1800" dirty="0" smtClean="0"/>
              <a:t>vydávají </a:t>
            </a:r>
            <a:r>
              <a:rPr lang="cs-CZ" sz="1800" dirty="0" smtClean="0">
                <a:solidFill>
                  <a:srgbClr val="00287D"/>
                </a:solidFill>
              </a:rPr>
              <a:t>vnitřní předpisy</a:t>
            </a:r>
          </a:p>
          <a:p>
            <a:pPr lvl="1"/>
            <a:r>
              <a:rPr lang="cs-CZ" sz="1800" dirty="0" smtClean="0"/>
              <a:t>obecně </a:t>
            </a:r>
            <a:r>
              <a:rPr lang="cs-CZ" sz="1800" dirty="0" smtClean="0">
                <a:solidFill>
                  <a:srgbClr val="00287D"/>
                </a:solidFill>
              </a:rPr>
              <a:t>vykonávají veřejnou moc </a:t>
            </a:r>
            <a:r>
              <a:rPr lang="cs-CZ" sz="1800" dirty="0" smtClean="0"/>
              <a:t>vůči svým členům</a:t>
            </a:r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0283C86-B1C1-489A-966F-5E2D2BB78726}" type="slidenum">
              <a:rPr lang="cs-CZ" altLang="cs-CZ" smtClean="0"/>
              <a:pPr>
                <a:defRPr/>
              </a:pPr>
              <a:t>8</a:t>
            </a:fld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Vysoké školy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 smtClean="0">
                <a:solidFill>
                  <a:srgbClr val="C00000"/>
                </a:solidFill>
              </a:rPr>
              <a:t>akademické svobody a práva</a:t>
            </a:r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svoboda </a:t>
            </a:r>
            <a:r>
              <a:rPr lang="cs-CZ" sz="1800" i="1" dirty="0" smtClean="0">
                <a:solidFill>
                  <a:srgbClr val="00287D"/>
                </a:solidFill>
              </a:rPr>
              <a:t>vědy, výzkumu a umělecké tvorby a zveřejňování jejich </a:t>
            </a:r>
            <a:r>
              <a:rPr lang="cs-CZ" sz="1800" i="1" dirty="0" smtClean="0">
                <a:solidFill>
                  <a:srgbClr val="00287D"/>
                </a:solidFill>
              </a:rPr>
              <a:t>výsledků</a:t>
            </a:r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svoboda </a:t>
            </a:r>
            <a:r>
              <a:rPr lang="cs-CZ" sz="1800" i="1" dirty="0" smtClean="0">
                <a:solidFill>
                  <a:srgbClr val="00287D"/>
                </a:solidFill>
              </a:rPr>
              <a:t>výuky spočívající především v její otevřenosti různým vědeckým názorům, vědeckým a výzkumným metodám a uměleckým </a:t>
            </a:r>
            <a:r>
              <a:rPr lang="cs-CZ" sz="1800" i="1" dirty="0" smtClean="0">
                <a:solidFill>
                  <a:srgbClr val="00287D"/>
                </a:solidFill>
              </a:rPr>
              <a:t>směrům</a:t>
            </a:r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právo </a:t>
            </a:r>
            <a:r>
              <a:rPr lang="cs-CZ" sz="1800" i="1" dirty="0" smtClean="0">
                <a:solidFill>
                  <a:srgbClr val="00287D"/>
                </a:solidFill>
              </a:rPr>
              <a:t>učit se zahrnující svobodnou volbu zaměření studia v rámci studijních programů a svobodu vyjadřovat vlastní názory ve </a:t>
            </a:r>
            <a:r>
              <a:rPr lang="cs-CZ" sz="1800" i="1" dirty="0" smtClean="0">
                <a:solidFill>
                  <a:srgbClr val="00287D"/>
                </a:solidFill>
              </a:rPr>
              <a:t>výuce</a:t>
            </a:r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právo </a:t>
            </a:r>
            <a:r>
              <a:rPr lang="cs-CZ" sz="1800" i="1" dirty="0" smtClean="0">
                <a:solidFill>
                  <a:srgbClr val="00287D"/>
                </a:solidFill>
              </a:rPr>
              <a:t>členů akademické obce volit zastupitelské akademické </a:t>
            </a:r>
            <a:r>
              <a:rPr lang="cs-CZ" sz="1800" i="1" dirty="0" smtClean="0">
                <a:solidFill>
                  <a:srgbClr val="00287D"/>
                </a:solidFill>
              </a:rPr>
              <a:t>orgány</a:t>
            </a:r>
            <a:endParaRPr lang="cs-CZ" sz="1800" i="1" dirty="0" smtClean="0">
              <a:solidFill>
                <a:srgbClr val="00287D"/>
              </a:solidFill>
            </a:endParaRPr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právo používat akademické insignie a konat akademické </a:t>
            </a:r>
            <a:r>
              <a:rPr lang="cs-CZ" sz="1800" i="1" dirty="0" smtClean="0">
                <a:solidFill>
                  <a:srgbClr val="00287D"/>
                </a:solidFill>
              </a:rPr>
              <a:t>obřady</a:t>
            </a:r>
          </a:p>
          <a:p>
            <a:pPr lvl="1"/>
            <a:endParaRPr lang="cs-CZ" sz="1800" dirty="0" smtClean="0"/>
          </a:p>
          <a:p>
            <a:r>
              <a:rPr lang="cs-CZ" sz="1800" dirty="0" smtClean="0">
                <a:solidFill>
                  <a:srgbClr val="C00000"/>
                </a:solidFill>
              </a:rPr>
              <a:t>akademická obec</a:t>
            </a:r>
          </a:p>
          <a:p>
            <a:pPr lvl="1"/>
            <a:r>
              <a:rPr lang="cs-CZ" sz="1800" dirty="0" smtClean="0"/>
              <a:t>= akademičtí pracovníci a studenti VŠ</a:t>
            </a:r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0283C86-B1C1-489A-966F-5E2D2BB78726}" type="slidenum">
              <a:rPr lang="cs-CZ" altLang="cs-CZ" smtClean="0"/>
              <a:pPr>
                <a:defRPr/>
              </a:pPr>
              <a:t>9</a:t>
            </a:fld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w_sablona_cz (1)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 (1)</Template>
  <TotalTime>69628</TotalTime>
  <Words>757</Words>
  <Application>Microsoft Office PowerPoint</Application>
  <PresentationFormat>Předvádění na obrazovce (4:3)</PresentationFormat>
  <Paragraphs>126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law_sablona_cz (1)</vt:lpstr>
      <vt:lpstr> Profesní a zájmová samospráva Teze přednášky SP I - 25. 4. 2019 </vt:lpstr>
      <vt:lpstr>Samospráva  - obecně</vt:lpstr>
      <vt:lpstr>Zájmová samospráva - obecně</vt:lpstr>
      <vt:lpstr>Profesní komory s povinným členstvím</vt:lpstr>
      <vt:lpstr>Profesní komory s povinným členstvím</vt:lpstr>
      <vt:lpstr>Profesní komory s povinným členstvím</vt:lpstr>
      <vt:lpstr>Profesní komory s nepovinným členstvím</vt:lpstr>
      <vt:lpstr>Vysoké školy</vt:lpstr>
      <vt:lpstr>Vysoké školy</vt:lpstr>
      <vt:lpstr>Veřejné vysoké školy</vt:lpstr>
      <vt:lpstr>Veřejné vysoké školy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Určení nezákonnosti zásahu v kontextu odpovědnosti za újmu při výkonu veřejné moci  Mgr. Tomáš Svoboda</dc:title>
  <dc:creator>Admin</dc:creator>
  <cp:lastModifiedBy>Admin</cp:lastModifiedBy>
  <cp:revision>3437</cp:revision>
  <cp:lastPrinted>1601-01-01T00:00:00Z</cp:lastPrinted>
  <dcterms:created xsi:type="dcterms:W3CDTF">2016-03-09T14:49:29Z</dcterms:created>
  <dcterms:modified xsi:type="dcterms:W3CDTF">2019-05-08T20:19:29Z</dcterms:modified>
</cp:coreProperties>
</file>