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307" r:id="rId5"/>
    <p:sldId id="298" r:id="rId6"/>
    <p:sldId id="260" r:id="rId7"/>
    <p:sldId id="261" r:id="rId8"/>
    <p:sldId id="299" r:id="rId9"/>
    <p:sldId id="300" r:id="rId10"/>
    <p:sldId id="262" r:id="rId11"/>
    <p:sldId id="263" r:id="rId12"/>
    <p:sldId id="264" r:id="rId13"/>
    <p:sldId id="301" r:id="rId14"/>
    <p:sldId id="266" r:id="rId15"/>
    <p:sldId id="306" r:id="rId16"/>
    <p:sldId id="308" r:id="rId17"/>
    <p:sldId id="302" r:id="rId18"/>
    <p:sldId id="303" r:id="rId19"/>
    <p:sldId id="304" r:id="rId20"/>
    <p:sldId id="305" r:id="rId21"/>
    <p:sldId id="267" r:id="rId22"/>
    <p:sldId id="269" r:id="rId23"/>
    <p:sldId id="270" r:id="rId24"/>
    <p:sldId id="268" r:id="rId25"/>
    <p:sldId id="271" r:id="rId26"/>
    <p:sldId id="272" r:id="rId27"/>
    <p:sldId id="273" r:id="rId28"/>
    <p:sldId id="275" r:id="rId29"/>
    <p:sldId id="297" r:id="rId30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287D"/>
    <a:srgbClr val="9100DC"/>
    <a:srgbClr val="0000DC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32" d="100"/>
          <a:sy n="132" d="100"/>
        </p:scale>
        <p:origin x="111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kl.cz/" TargetMode="External"/><Relationship Id="rId2" Type="http://schemas.openxmlformats.org/officeDocument/2006/relationships/hyperlink" Target="http://www.mzcr.cz/dokumenty/p_10031_843_1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zu.cz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uusti.cz/" TargetMode="External"/><Relationship Id="rId2" Type="http://schemas.openxmlformats.org/officeDocument/2006/relationships/hyperlink" Target="http://www.zuova.cz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MP811Zk Správní právo III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7. </a:t>
            </a:r>
            <a:r>
              <a:rPr lang="cs-CZ" dirty="0" smtClean="0"/>
              <a:t>přednáška</a:t>
            </a:r>
          </a:p>
          <a:p>
            <a:pPr algn="ctr"/>
            <a:r>
              <a:rPr lang="cs-CZ" dirty="0" smtClean="0"/>
              <a:t>JUDr. Lukáš Potěšil, Ph.D. </a:t>
            </a:r>
          </a:p>
          <a:p>
            <a:pPr algn="ctr"/>
            <a:r>
              <a:rPr lang="cs-CZ" dirty="0" smtClean="0"/>
              <a:t>2. 4. </a:t>
            </a:r>
            <a:r>
              <a:rPr lang="cs-CZ" dirty="0" smtClean="0"/>
              <a:t>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400653"/>
            <a:ext cx="8066301" cy="451576"/>
          </a:xfrm>
        </p:spPr>
        <p:txBody>
          <a:bodyPr/>
          <a:lstStyle/>
          <a:p>
            <a:r>
              <a:rPr lang="cs-CZ" altLang="cs-CZ" sz="2400" dirty="0"/>
              <a:t>Právní úprava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50687"/>
            <a:ext cx="8066301" cy="4881314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b="1" dirty="0">
                <a:solidFill>
                  <a:srgbClr val="000000"/>
                </a:solidFill>
              </a:rPr>
              <a:t>Zákon č. 220/1991 Sb., o České lékařské komoře, České stomatologické komoře a České lékárnické komoře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b="1" dirty="0">
                <a:solidFill>
                  <a:srgbClr val="000000"/>
                </a:solidFill>
              </a:rPr>
              <a:t>Zákon č. </a:t>
            </a:r>
            <a:r>
              <a:rPr lang="cs-CZ" sz="1800" b="1" dirty="0" smtClean="0">
                <a:solidFill>
                  <a:srgbClr val="000000"/>
                </a:solidFill>
              </a:rPr>
              <a:t>551/1991 </a:t>
            </a:r>
            <a:r>
              <a:rPr lang="cs-CZ" sz="1800" b="1" dirty="0">
                <a:solidFill>
                  <a:srgbClr val="000000"/>
                </a:solidFill>
              </a:rPr>
              <a:t>Sb., o Všeobecné zdravotní pojišťovně České republiky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b="1" dirty="0">
                <a:solidFill>
                  <a:srgbClr val="000000"/>
                </a:solidFill>
              </a:rPr>
              <a:t>Zákon č. 280/1992 Sb., o resortních, oborových, podnikových a dalších zdravotních pojišťovnách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b="1" dirty="0">
                <a:solidFill>
                  <a:srgbClr val="000000"/>
                </a:solidFill>
              </a:rPr>
              <a:t>Zákon č. 592/1992 Sb., o pojistném na veřejné zdravotní pojištění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b="1" dirty="0">
                <a:solidFill>
                  <a:srgbClr val="000000"/>
                </a:solidFill>
              </a:rPr>
              <a:t>Zákon č. 48/1997 Sb., o veřejném zdravotním pojištění </a:t>
            </a:r>
            <a:r>
              <a:rPr lang="cs-CZ" sz="1800" dirty="0">
                <a:solidFill>
                  <a:srgbClr val="000000"/>
                </a:solidFill>
              </a:rPr>
              <a:t>(</a:t>
            </a:r>
            <a:r>
              <a:rPr lang="cs-CZ" sz="1800" dirty="0">
                <a:solidFill>
                  <a:srgbClr val="FF0000"/>
                </a:solidFill>
              </a:rPr>
              <a:t>kdo</a:t>
            </a:r>
            <a:r>
              <a:rPr lang="cs-CZ" sz="1800" dirty="0">
                <a:solidFill>
                  <a:srgbClr val="000000"/>
                </a:solidFill>
              </a:rPr>
              <a:t> je pojištěn a má nárok na zdravotní péči/služby, </a:t>
            </a:r>
            <a:r>
              <a:rPr lang="cs-CZ" sz="1800" dirty="0">
                <a:solidFill>
                  <a:srgbClr val="FF0000"/>
                </a:solidFill>
              </a:rPr>
              <a:t>co se ne/hradí </a:t>
            </a:r>
            <a:r>
              <a:rPr lang="cs-CZ" sz="1800" dirty="0">
                <a:solidFill>
                  <a:srgbClr val="000000"/>
                </a:solidFill>
              </a:rPr>
              <a:t>ze systému – hrazené služby, regulační poplatek, stanovení cen pro léky)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000000"/>
                </a:solidFill>
              </a:rPr>
              <a:t>Zákon č. 258/2000 Sb., o ochraně veřejného zdraví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dirty="0">
                <a:solidFill>
                  <a:srgbClr val="000000"/>
                </a:solidFill>
              </a:rPr>
              <a:t>Zákon č. 164/2001 Sb., lázeňský zákon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dirty="0">
                <a:solidFill>
                  <a:srgbClr val="000000"/>
                </a:solidFill>
              </a:rPr>
              <a:t>Zákon č. 95/2004 Sb., o podmínkách získávání a uznávání odborné způsobilosti a specializované způsobilosti k výkonu zdravotnického povolání </a:t>
            </a:r>
            <a:r>
              <a:rPr lang="cs-CZ" altLang="cs-CZ" sz="1800" b="1" dirty="0">
                <a:solidFill>
                  <a:srgbClr val="000000"/>
                </a:solidFill>
              </a:rPr>
              <a:t>lékaře, zubního lékaře a farmaceuta</a:t>
            </a:r>
            <a:endParaRPr lang="cs-CZ" altLang="cs-CZ" sz="2400" b="1" dirty="0">
              <a:solidFill>
                <a:srgbClr val="000000"/>
              </a:solidFill>
            </a:endParaRP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None/>
            </a:pPr>
            <a:endParaRPr lang="cs-CZ" altLang="cs-CZ" sz="2400" dirty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9981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574857"/>
            <a:ext cx="8066301" cy="451576"/>
          </a:xfrm>
        </p:spPr>
        <p:txBody>
          <a:bodyPr/>
          <a:lstStyle/>
          <a:p>
            <a:r>
              <a:rPr lang="cs-CZ" altLang="cs-CZ" sz="2400" dirty="0"/>
              <a:t>Právní úprava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91771"/>
            <a:ext cx="8066301" cy="4540229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dirty="0">
                <a:solidFill>
                  <a:srgbClr val="000000"/>
                </a:solidFill>
              </a:rPr>
              <a:t>Zákon č. 96/2004 Sb., o podmínkách získávání a uznávání způsobilosti k výkonu </a:t>
            </a:r>
            <a:r>
              <a:rPr lang="cs-CZ" altLang="cs-CZ" sz="1800" b="1" dirty="0">
                <a:solidFill>
                  <a:srgbClr val="000000"/>
                </a:solidFill>
              </a:rPr>
              <a:t>nelékařských zdravotnických povolání </a:t>
            </a:r>
            <a:r>
              <a:rPr lang="cs-CZ" altLang="cs-CZ" sz="1800" dirty="0">
                <a:solidFill>
                  <a:srgbClr val="000000"/>
                </a:solidFill>
              </a:rPr>
              <a:t>a k výkonu činností souvisejících s poskytováním zdravotní péče a o změně některých souvisejících zákonů (zákon o nelékařských zdravotnických povoláních)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000000"/>
                </a:solidFill>
              </a:rPr>
              <a:t>Zákon č. 372/2011 Sb., o zdravotních službách a podmínkách jejich poskytování (zákon o zdravotních službách)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000000"/>
                </a:solidFill>
              </a:rPr>
              <a:t>Zákon č. 373/2011 Sb., o specifických zdravotních službách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000000"/>
                </a:solidFill>
              </a:rPr>
              <a:t>Zákon č. 374/2011 Sb., o zdravotnické záchranné službě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dirty="0">
                <a:solidFill>
                  <a:srgbClr val="000000"/>
                </a:solidFill>
              </a:rPr>
              <a:t>Zákon č. 167/1998 Sb., o návykových látkách 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dirty="0">
                <a:solidFill>
                  <a:srgbClr val="000000"/>
                </a:solidFill>
              </a:rPr>
              <a:t>Zákon č. 285/2002 Sb., transplantační zákon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dirty="0">
                <a:solidFill>
                  <a:srgbClr val="000000"/>
                </a:solidFill>
              </a:rPr>
              <a:t>Zákon č. 66/1986 Sb., o umělém přerušení těhotenství</a:t>
            </a: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None/>
            </a:pPr>
            <a:endParaRPr lang="cs-CZ" altLang="cs-CZ" sz="2400" dirty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396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444195"/>
            <a:ext cx="8066301" cy="451576"/>
          </a:xfrm>
        </p:spPr>
        <p:txBody>
          <a:bodyPr/>
          <a:lstStyle/>
          <a:p>
            <a:r>
              <a:rPr lang="cs-CZ" altLang="cs-CZ" sz="2400" dirty="0"/>
              <a:t>Právní úprava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030515"/>
            <a:ext cx="8066301" cy="4801486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000000"/>
                </a:solidFill>
              </a:rPr>
              <a:t>Zákon č. 65/2017 Sb., o ochraně zdraví před škodlivými účinky návykových látek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dirty="0">
                <a:solidFill>
                  <a:srgbClr val="000000"/>
                </a:solidFill>
              </a:rPr>
              <a:t>Zákon č. 227/2006 Sb., o výzkumu na lidských embryonálních kmenových buňkách a souvisejících činnostech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dirty="0">
                <a:solidFill>
                  <a:srgbClr val="000000"/>
                </a:solidFill>
              </a:rPr>
              <a:t>Zákon č. 378/2007 Sb., o léčivech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dirty="0">
                <a:solidFill>
                  <a:srgbClr val="000000"/>
                </a:solidFill>
              </a:rPr>
              <a:t>Zákon č. 268/2014 Sb., o zdravotnických prostředcích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endParaRPr lang="cs-CZ" altLang="cs-CZ" sz="1800" dirty="0">
              <a:solidFill>
                <a:srgbClr val="000000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dirty="0">
                <a:solidFill>
                  <a:srgbClr val="000000"/>
                </a:solidFill>
              </a:rPr>
              <a:t>Vyhláška č. 134/1998 Sb., kterou se vydává seznam zdravotních výkonů s bodovými hodnotami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dirty="0">
                <a:solidFill>
                  <a:srgbClr val="000000"/>
                </a:solidFill>
              </a:rPr>
              <a:t>Vyhláška č. </a:t>
            </a:r>
            <a:r>
              <a:rPr lang="cs-CZ" altLang="cs-CZ" sz="1800" dirty="0" smtClean="0">
                <a:solidFill>
                  <a:srgbClr val="000000"/>
                </a:solidFill>
              </a:rPr>
              <a:t>201/2018 </a:t>
            </a:r>
            <a:r>
              <a:rPr lang="cs-CZ" altLang="cs-CZ" sz="1800" dirty="0">
                <a:solidFill>
                  <a:srgbClr val="000000"/>
                </a:solidFill>
              </a:rPr>
              <a:t>Sb., o stanovení hodnot bodu, výše úhrad hrazených služeb a regulačních omezení pro rok </a:t>
            </a:r>
            <a:r>
              <a:rPr lang="cs-CZ" altLang="cs-CZ" sz="1800" dirty="0" smtClean="0">
                <a:solidFill>
                  <a:srgbClr val="000000"/>
                </a:solidFill>
              </a:rPr>
              <a:t>2019</a:t>
            </a:r>
            <a:endParaRPr lang="cs-CZ" altLang="cs-CZ" sz="1800" dirty="0">
              <a:solidFill>
                <a:srgbClr val="000000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dirty="0">
                <a:solidFill>
                  <a:srgbClr val="000000"/>
                </a:solidFill>
              </a:rPr>
              <a:t>Vyhláška č. 537/2006 Sb., </a:t>
            </a:r>
            <a:r>
              <a:rPr lang="pt-BR" altLang="cs-CZ" sz="1800" dirty="0">
                <a:solidFill>
                  <a:srgbClr val="000000"/>
                </a:solidFill>
              </a:rPr>
              <a:t>o očkování proti infekčním nemocem</a:t>
            </a:r>
            <a:endParaRPr lang="cs-CZ" altLang="cs-CZ" sz="1800" dirty="0">
              <a:solidFill>
                <a:srgbClr val="000000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dirty="0">
                <a:solidFill>
                  <a:srgbClr val="000000"/>
                </a:solidFill>
              </a:rPr>
              <a:t>Nařízení vlády č. 140/2017 Sb., o stanovení vyměřovacího základu u osoby, za kterou je plátcem pojistného na veřejné zdravotní pojištění stát 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dirty="0">
                <a:solidFill>
                  <a:srgbClr val="000000"/>
                </a:solidFill>
              </a:rPr>
              <a:t>Nařízení vlády č. 307/2012 Sb., o místní a časové dostupnosti zdravotních služeb</a:t>
            </a: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None/>
            </a:pPr>
            <a:endParaRPr lang="cs-CZ" altLang="cs-CZ" sz="2400" dirty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9612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2400" dirty="0"/>
              <a:t>Orgány a organizace na úseku zdravotnictví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None/>
            </a:pPr>
            <a:r>
              <a:rPr lang="cs-CZ" sz="2000" b="1" dirty="0">
                <a:solidFill>
                  <a:srgbClr val="000000"/>
                </a:solidFill>
              </a:rPr>
              <a:t>V rámci OSN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2000" dirty="0" err="1">
                <a:solidFill>
                  <a:srgbClr val="000000"/>
                </a:solidFill>
              </a:rPr>
              <a:t>World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Health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Organization</a:t>
            </a:r>
            <a:r>
              <a:rPr lang="cs-CZ" sz="2000" dirty="0">
                <a:solidFill>
                  <a:srgbClr val="000000"/>
                </a:solidFill>
              </a:rPr>
              <a:t> (WHO)</a:t>
            </a: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None/>
            </a:pPr>
            <a:endParaRPr lang="cs-CZ" sz="2000" b="1" dirty="0">
              <a:solidFill>
                <a:srgbClr val="000000"/>
              </a:solidFill>
            </a:endParaRP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None/>
            </a:pPr>
            <a:r>
              <a:rPr lang="cs-CZ" sz="2000" b="1" dirty="0" smtClean="0">
                <a:solidFill>
                  <a:srgbClr val="000000"/>
                </a:solidFill>
              </a:rPr>
              <a:t>Tzv. (decentralizované) agentury </a:t>
            </a:r>
            <a:r>
              <a:rPr lang="cs-CZ" sz="2000" b="1" dirty="0">
                <a:solidFill>
                  <a:srgbClr val="000000"/>
                </a:solidFill>
              </a:rPr>
              <a:t>Evropské unie: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+mj-lt"/>
              <a:buAutoNum type="arabicPeriod"/>
            </a:pPr>
            <a:r>
              <a:rPr lang="cs-CZ" sz="2000" dirty="0">
                <a:solidFill>
                  <a:srgbClr val="000000"/>
                </a:solidFill>
              </a:rPr>
              <a:t>Evropské středisko pro prevenci a kontrolu nemocí (ECDC) 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+mj-lt"/>
              <a:buAutoNum type="arabicPeriod"/>
            </a:pPr>
            <a:r>
              <a:rPr lang="it-IT" sz="2000" dirty="0">
                <a:solidFill>
                  <a:srgbClr val="000000"/>
                </a:solidFill>
              </a:rPr>
              <a:t>Evropská agentura pro léčiv</a:t>
            </a:r>
            <a:r>
              <a:rPr lang="cs-CZ" sz="2000" dirty="0">
                <a:solidFill>
                  <a:srgbClr val="000000"/>
                </a:solidFill>
              </a:rPr>
              <a:t>é přípravky</a:t>
            </a:r>
            <a:r>
              <a:rPr lang="it-IT" sz="2000" dirty="0">
                <a:solidFill>
                  <a:srgbClr val="000000"/>
                </a:solidFill>
              </a:rPr>
              <a:t> (EMA</a:t>
            </a:r>
            <a:r>
              <a:rPr lang="cs-CZ" sz="2000" dirty="0">
                <a:solidFill>
                  <a:srgbClr val="000000"/>
                </a:solidFill>
              </a:rPr>
              <a:t>, sídlo Londýn - Amsterodam</a:t>
            </a:r>
            <a:r>
              <a:rPr lang="it-IT" sz="2000" dirty="0">
                <a:solidFill>
                  <a:srgbClr val="000000"/>
                </a:solidFill>
              </a:rPr>
              <a:t>) </a:t>
            </a:r>
            <a:endParaRPr lang="cs-CZ" sz="2000" dirty="0">
              <a:solidFill>
                <a:srgbClr val="000000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+mj-lt"/>
              <a:buAutoNum type="arabicPeriod"/>
            </a:pPr>
            <a:r>
              <a:rPr lang="cs-CZ" sz="2000" dirty="0">
                <a:solidFill>
                  <a:srgbClr val="000000"/>
                </a:solidFill>
              </a:rPr>
              <a:t>Evropské monitorovací centrum pro drogy a drogovou závislost (EMCDDA)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5906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Orgány a organizace na úseku </a:t>
            </a:r>
            <a:r>
              <a:rPr lang="cs-CZ" sz="2400" dirty="0" smtClean="0"/>
              <a:t>zdravotnictví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AutoNum type="arabicParenR"/>
            </a:pPr>
            <a:r>
              <a:rPr lang="cs-CZ" sz="1800" b="1" dirty="0">
                <a:solidFill>
                  <a:srgbClr val="000000"/>
                </a:solidFill>
              </a:rPr>
              <a:t>Státní správa (přímá – ústřední a celostátní)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AutoNum type="alphaLcParenR"/>
            </a:pPr>
            <a:r>
              <a:rPr lang="cs-CZ" sz="1800" b="1" dirty="0">
                <a:solidFill>
                  <a:srgbClr val="000000"/>
                </a:solidFill>
              </a:rPr>
              <a:t>MZ </a:t>
            </a:r>
            <a:r>
              <a:rPr lang="cs-CZ" sz="1800" dirty="0">
                <a:solidFill>
                  <a:srgbClr val="000000"/>
                </a:solidFill>
              </a:rPr>
              <a:t>(§ 10 zákona č. 2/1969 Sb.), </a:t>
            </a:r>
            <a:r>
              <a:rPr lang="cs-CZ" sz="1800" dirty="0">
                <a:solidFill>
                  <a:srgbClr val="FF0000"/>
                </a:solidFill>
              </a:rPr>
              <a:t>ústřední orgán státní správy </a:t>
            </a:r>
            <a:r>
              <a:rPr lang="cs-CZ" sz="1800" dirty="0">
                <a:solidFill>
                  <a:srgbClr val="000000"/>
                </a:solidFill>
              </a:rPr>
              <a:t>pro </a:t>
            </a:r>
            <a:r>
              <a:rPr lang="cs-CZ" sz="1800" u="sng" dirty="0">
                <a:solidFill>
                  <a:srgbClr val="000000"/>
                </a:solidFill>
              </a:rPr>
              <a:t>zdravotní služby</a:t>
            </a:r>
            <a:r>
              <a:rPr lang="cs-CZ" sz="1800" dirty="0">
                <a:solidFill>
                  <a:srgbClr val="000000"/>
                </a:solidFill>
              </a:rPr>
              <a:t>, </a:t>
            </a:r>
            <a:r>
              <a:rPr lang="cs-CZ" sz="1800" u="sng" dirty="0">
                <a:solidFill>
                  <a:srgbClr val="000000"/>
                </a:solidFill>
              </a:rPr>
              <a:t>ochranu veřejného zdraví</a:t>
            </a:r>
            <a:r>
              <a:rPr lang="cs-CZ" sz="1800" dirty="0">
                <a:solidFill>
                  <a:srgbClr val="000000"/>
                </a:solidFill>
              </a:rPr>
              <a:t>, zdravotnickou vědeckovýzkumnou činnost, </a:t>
            </a:r>
            <a:r>
              <a:rPr lang="cs-CZ" sz="1800" u="sng" dirty="0">
                <a:solidFill>
                  <a:srgbClr val="000000"/>
                </a:solidFill>
              </a:rPr>
              <a:t>poskytovatele zdravotních služeb v přímé řídící působnosti (ad b)</a:t>
            </a:r>
            <a:r>
              <a:rPr lang="cs-CZ" sz="1800" dirty="0">
                <a:solidFill>
                  <a:srgbClr val="000000"/>
                </a:solidFill>
              </a:rPr>
              <a:t>, zacházení s </a:t>
            </a:r>
            <a:r>
              <a:rPr lang="cs-CZ" sz="1800" u="sng" dirty="0">
                <a:solidFill>
                  <a:srgbClr val="000000"/>
                </a:solidFill>
              </a:rPr>
              <a:t>návykovými látkami</a:t>
            </a:r>
            <a:r>
              <a:rPr lang="cs-CZ" sz="1800" dirty="0">
                <a:solidFill>
                  <a:srgbClr val="000000"/>
                </a:solidFill>
              </a:rPr>
              <a:t>, přípravky, prekursory a pomocnými látkami, vyhledávání, ochranu a využívání přírodních léčivých zdrojů, přírodních léčebných </a:t>
            </a:r>
            <a:r>
              <a:rPr lang="cs-CZ" sz="1800" u="sng" dirty="0">
                <a:solidFill>
                  <a:srgbClr val="000000"/>
                </a:solidFill>
              </a:rPr>
              <a:t>lázní a zdrojů přírodních minerálních vod</a:t>
            </a:r>
            <a:r>
              <a:rPr lang="cs-CZ" sz="1800" dirty="0">
                <a:solidFill>
                  <a:srgbClr val="000000"/>
                </a:solidFill>
              </a:rPr>
              <a:t>, </a:t>
            </a:r>
            <a:r>
              <a:rPr lang="cs-CZ" sz="1800" u="sng" dirty="0">
                <a:solidFill>
                  <a:srgbClr val="000000"/>
                </a:solidFill>
              </a:rPr>
              <a:t>léčiva</a:t>
            </a:r>
            <a:r>
              <a:rPr lang="cs-CZ" sz="1800" dirty="0">
                <a:solidFill>
                  <a:srgbClr val="000000"/>
                </a:solidFill>
              </a:rPr>
              <a:t> a prostředky zdravotnické techniky pro prevenci, diagnostiku a léčení lidí, </a:t>
            </a:r>
            <a:r>
              <a:rPr lang="cs-CZ" sz="1800" u="sng" dirty="0">
                <a:solidFill>
                  <a:srgbClr val="000000"/>
                </a:solidFill>
              </a:rPr>
              <a:t>zdravotní pojištění </a:t>
            </a:r>
            <a:r>
              <a:rPr lang="cs-CZ" sz="1800" dirty="0">
                <a:solidFill>
                  <a:srgbClr val="000000"/>
                </a:solidFill>
              </a:rPr>
              <a:t>a zdravotnický informační systém, pro používání biocidních přípravků a uvádění biocidních přípravků a účinných látek na trh. Součástí je </a:t>
            </a:r>
            <a:r>
              <a:rPr lang="cs-CZ" sz="1800" b="1" dirty="0">
                <a:solidFill>
                  <a:srgbClr val="000000"/>
                </a:solidFill>
              </a:rPr>
              <a:t>Český inspektorát lázní a zřídel </a:t>
            </a:r>
            <a:r>
              <a:rPr lang="cs-CZ" sz="1800" dirty="0" smtClean="0">
                <a:solidFill>
                  <a:srgbClr val="000000"/>
                </a:solidFill>
              </a:rPr>
              <a:t>a</a:t>
            </a:r>
            <a:r>
              <a:rPr lang="cs-CZ" sz="1800" b="1" dirty="0" smtClean="0">
                <a:solidFill>
                  <a:srgbClr val="000000"/>
                </a:solidFill>
              </a:rPr>
              <a:t> Inspektorát </a:t>
            </a:r>
            <a:r>
              <a:rPr lang="cs-CZ" sz="1800" b="1" dirty="0">
                <a:solidFill>
                  <a:srgbClr val="000000"/>
                </a:solidFill>
              </a:rPr>
              <a:t>omamných a psychotropních látek</a:t>
            </a:r>
            <a:r>
              <a:rPr lang="cs-CZ" sz="1800" dirty="0">
                <a:solidFill>
                  <a:srgbClr val="000000"/>
                </a:solidFill>
              </a:rPr>
              <a:t>. 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218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Orgány a organizace na úseku </a:t>
            </a:r>
            <a:r>
              <a:rPr lang="cs-CZ" sz="2400" dirty="0" smtClean="0"/>
              <a:t>zdravotnictví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AutoNum type="arabicParenR"/>
            </a:pPr>
            <a:r>
              <a:rPr lang="cs-CZ" sz="1800" b="1" dirty="0">
                <a:solidFill>
                  <a:srgbClr val="000000"/>
                </a:solidFill>
              </a:rPr>
              <a:t>Státní správa (přímá – ústřední a celostátní)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AutoNum type="alphaLcParenR"/>
            </a:pPr>
            <a:r>
              <a:rPr lang="cs-CZ" sz="1800" b="1" dirty="0">
                <a:solidFill>
                  <a:srgbClr val="000000"/>
                </a:solidFill>
              </a:rPr>
              <a:t>MZ </a:t>
            </a:r>
            <a:r>
              <a:rPr lang="cs-CZ" sz="1800" b="1" dirty="0" smtClean="0">
                <a:solidFill>
                  <a:srgbClr val="000000"/>
                </a:solidFill>
              </a:rPr>
              <a:t>- </a:t>
            </a:r>
            <a:r>
              <a:rPr lang="cs-CZ" sz="1800" b="1" dirty="0" smtClean="0">
                <a:solidFill>
                  <a:srgbClr val="FF0000"/>
                </a:solidFill>
              </a:rPr>
              <a:t>Hlavní </a:t>
            </a:r>
            <a:r>
              <a:rPr lang="cs-CZ" sz="1800" b="1" dirty="0">
                <a:solidFill>
                  <a:srgbClr val="FF0000"/>
                </a:solidFill>
              </a:rPr>
              <a:t>hygienik ČR </a:t>
            </a:r>
            <a:r>
              <a:rPr lang="cs-CZ" sz="1600" dirty="0" smtClean="0"/>
              <a:t>(§ 80 odst. 8 zákona č. 258/2000 Sb. - </a:t>
            </a:r>
            <a:r>
              <a:rPr lang="cs-CZ" sz="1600" i="1" dirty="0" smtClean="0"/>
              <a:t>v </a:t>
            </a:r>
            <a:r>
              <a:rPr lang="cs-CZ" sz="1600" i="1" dirty="0"/>
              <a:t>Ministerstvu zdravotnictví se zřizuje služební místo hlavního hygienika České republiky, který má postavení </a:t>
            </a:r>
            <a:r>
              <a:rPr lang="cs-CZ" sz="1600" b="1" i="1" dirty="0"/>
              <a:t>náměstka pro řízení sekce podle zákona o státní službě</a:t>
            </a:r>
            <a:r>
              <a:rPr lang="cs-CZ" sz="1600" i="1" dirty="0"/>
              <a:t>; ve věcech </a:t>
            </a:r>
            <a:r>
              <a:rPr lang="cs-CZ" sz="1600" b="1" i="1" dirty="0"/>
              <a:t>ochrany a podpory veřejného zdraví </a:t>
            </a:r>
            <a:r>
              <a:rPr lang="cs-CZ" sz="1600" i="1" dirty="0"/>
              <a:t>vystupuje hlavní hygienik České republiky </a:t>
            </a:r>
            <a:r>
              <a:rPr lang="cs-CZ" sz="1600" b="1" i="1" dirty="0"/>
              <a:t>jako orgán Ministerstva zdravotnictví</a:t>
            </a:r>
            <a:r>
              <a:rPr lang="cs-CZ" sz="1600" i="1" dirty="0"/>
              <a:t>. Hlavního hygienika České republiky </a:t>
            </a:r>
            <a:r>
              <a:rPr lang="cs-CZ" sz="1600" b="1" i="1" dirty="0">
                <a:solidFill>
                  <a:srgbClr val="FF0000"/>
                </a:solidFill>
              </a:rPr>
              <a:t>jmenuje vláda</a:t>
            </a:r>
            <a:r>
              <a:rPr lang="cs-CZ" sz="1600" i="1" dirty="0"/>
              <a:t>; na jeho výběr, jmenování a odvolání se přiměřeně použijí ustanovení zákona o státní službě o výběru, jmenování a odvolání vedoucího služebního úřadu v ústředním správním úřadu</a:t>
            </a:r>
            <a:r>
              <a:rPr lang="cs-CZ" sz="1600" dirty="0" smtClean="0"/>
              <a:t>.)</a:t>
            </a:r>
            <a:endParaRPr 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027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Orgány a organizace na úseku </a:t>
            </a:r>
            <a:r>
              <a:rPr lang="cs-CZ" sz="2400" dirty="0" smtClean="0"/>
              <a:t>zdravotnictví</a:t>
            </a:r>
            <a:endParaRPr lang="cs-CZ" sz="2400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881" y="2014537"/>
            <a:ext cx="6219825" cy="3495675"/>
          </a:xfrm>
        </p:spPr>
      </p:pic>
    </p:spTree>
    <p:extLst>
      <p:ext uri="{BB962C8B-B14F-4D97-AF65-F5344CB8AC3E}">
        <p14:creationId xmlns:p14="http://schemas.microsoft.com/office/powerpoint/2010/main" val="4032197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2400" dirty="0"/>
              <a:t>Orgány a organizace na úseku </a:t>
            </a:r>
            <a:r>
              <a:rPr lang="cs-CZ" sz="2400" dirty="0" smtClean="0"/>
              <a:t>zdravotnictví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AutoNum type="arabicParenR"/>
            </a:pPr>
            <a:r>
              <a:rPr lang="cs-CZ" sz="1800" b="1" dirty="0">
                <a:solidFill>
                  <a:srgbClr val="000000"/>
                </a:solidFill>
              </a:rPr>
              <a:t>Státní správa (přímá – ústřední a celostátní)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+mj-lt"/>
              <a:buAutoNum type="alphaLcParenR" startAt="2"/>
            </a:pPr>
            <a:r>
              <a:rPr lang="cs-CZ" sz="1800" b="1" dirty="0" smtClean="0">
                <a:solidFill>
                  <a:srgbClr val="000000"/>
                </a:solidFill>
              </a:rPr>
              <a:t>Organizace </a:t>
            </a:r>
            <a:r>
              <a:rPr lang="cs-CZ" sz="1800" b="1" dirty="0">
                <a:solidFill>
                  <a:srgbClr val="000000"/>
                </a:solidFill>
              </a:rPr>
              <a:t>v přímé působnosti ministerstva zdravotnictví: </a:t>
            </a:r>
            <a:r>
              <a:rPr lang="cs-CZ" sz="1800" dirty="0">
                <a:solidFill>
                  <a:srgbClr val="000000"/>
                </a:solidFill>
                <a:hlinkClick r:id="rId2"/>
              </a:rPr>
              <a:t>http://</a:t>
            </a:r>
            <a:r>
              <a:rPr lang="cs-CZ" sz="1800" dirty="0" smtClean="0">
                <a:solidFill>
                  <a:srgbClr val="000000"/>
                </a:solidFill>
                <a:hlinkClick r:id="rId2"/>
              </a:rPr>
              <a:t>www.mzcr.cz/dokumenty/p_10031_843_1.html</a:t>
            </a:r>
            <a:r>
              <a:rPr lang="cs-CZ" sz="1800" dirty="0" smtClean="0">
                <a:solidFill>
                  <a:srgbClr val="000000"/>
                </a:solidFill>
              </a:rPr>
              <a:t> (</a:t>
            </a:r>
            <a:r>
              <a:rPr lang="cs-CZ" sz="1800" dirty="0">
                <a:solidFill>
                  <a:srgbClr val="000000"/>
                </a:solidFill>
              </a:rPr>
              <a:t>Sekce ekonomiky a zdravotního pojištění – Odbor přímo řízených organizací) – tzv. fakultní nemocnice (nejenom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None/>
            </a:pPr>
            <a:r>
              <a:rPr lang="cs-CZ" sz="1800" b="1" dirty="0">
                <a:solidFill>
                  <a:srgbClr val="00287D"/>
                </a:solidFill>
              </a:rPr>
              <a:t>c) </a:t>
            </a:r>
            <a:r>
              <a:rPr lang="cs-CZ" sz="1800" b="1" dirty="0">
                <a:solidFill>
                  <a:srgbClr val="000000"/>
                </a:solidFill>
              </a:rPr>
              <a:t>SÚKL </a:t>
            </a:r>
            <a:r>
              <a:rPr lang="cs-CZ" sz="1800" dirty="0">
                <a:solidFill>
                  <a:srgbClr val="000000"/>
                </a:solidFill>
              </a:rPr>
              <a:t>(</a:t>
            </a:r>
            <a:r>
              <a:rPr lang="cs-CZ" sz="1800" dirty="0">
                <a:solidFill>
                  <a:srgbClr val="000000"/>
                </a:solidFill>
                <a:hlinkClick r:id="rId3"/>
              </a:rPr>
              <a:t>http://www.sukl.cz/</a:t>
            </a:r>
            <a:r>
              <a:rPr lang="cs-CZ" sz="1800" dirty="0">
                <a:solidFill>
                  <a:srgbClr val="000000"/>
                </a:solidFill>
              </a:rPr>
              <a:t>) – lékárny, farmacie, registrace přípravků, ceny léků, …</a:t>
            </a: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None/>
            </a:pPr>
            <a:r>
              <a:rPr lang="cs-CZ" sz="1800" b="1" dirty="0">
                <a:solidFill>
                  <a:srgbClr val="00287D"/>
                </a:solidFill>
              </a:rPr>
              <a:t>d) </a:t>
            </a:r>
            <a:r>
              <a:rPr lang="cs-CZ" sz="1800" b="1" dirty="0">
                <a:solidFill>
                  <a:srgbClr val="000000"/>
                </a:solidFill>
              </a:rPr>
              <a:t>Státní zdravotní ústav </a:t>
            </a:r>
            <a:r>
              <a:rPr lang="cs-CZ" sz="1800" dirty="0">
                <a:solidFill>
                  <a:srgbClr val="000000"/>
                </a:solidFill>
              </a:rPr>
              <a:t>(</a:t>
            </a:r>
            <a:r>
              <a:rPr lang="cs-CZ" sz="1800" dirty="0">
                <a:solidFill>
                  <a:srgbClr val="000000"/>
                </a:solidFill>
                <a:hlinkClick r:id="rId4"/>
              </a:rPr>
              <a:t>http://www.szu.cz/</a:t>
            </a:r>
            <a:r>
              <a:rPr lang="cs-CZ" sz="1800" dirty="0">
                <a:solidFill>
                  <a:srgbClr val="000000"/>
                </a:solidFill>
              </a:rPr>
              <a:t>) 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+mj-lt"/>
              <a:buAutoNum type="alphaLcParenR" startAt="2"/>
            </a:pPr>
            <a:endParaRPr lang="cs-CZ" sz="1800" b="1" dirty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9599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Orgány a organizace na úseku </a:t>
            </a:r>
            <a:r>
              <a:rPr lang="cs-CZ" sz="2400" dirty="0" smtClean="0"/>
              <a:t>zdravotnictví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None/>
            </a:pPr>
            <a:r>
              <a:rPr lang="cs-CZ" sz="1800" b="1" dirty="0" smtClean="0">
                <a:solidFill>
                  <a:srgbClr val="000000"/>
                </a:solidFill>
              </a:rPr>
              <a:t>2</a:t>
            </a:r>
            <a:r>
              <a:rPr lang="cs-CZ" sz="1800" b="1" dirty="0">
                <a:solidFill>
                  <a:srgbClr val="000000"/>
                </a:solidFill>
              </a:rPr>
              <a:t>) Státní správa přímá - územní (tzv. </a:t>
            </a:r>
            <a:r>
              <a:rPr lang="cs-CZ" sz="1800" b="1" dirty="0" err="1">
                <a:solidFill>
                  <a:srgbClr val="000000"/>
                </a:solidFill>
              </a:rPr>
              <a:t>dekoncentráty</a:t>
            </a:r>
            <a:r>
              <a:rPr lang="cs-CZ" sz="1800" b="1" dirty="0">
                <a:solidFill>
                  <a:srgbClr val="000000"/>
                </a:solidFill>
              </a:rPr>
              <a:t>)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+mj-lt"/>
              <a:buAutoNum type="alphaLcParenR"/>
            </a:pPr>
            <a:r>
              <a:rPr lang="cs-CZ" sz="1800" b="1" dirty="0">
                <a:solidFill>
                  <a:srgbClr val="000000"/>
                </a:solidFill>
              </a:rPr>
              <a:t>Zdravotní ústavy – 2x </a:t>
            </a:r>
            <a:r>
              <a:rPr lang="cs-CZ" sz="1800" dirty="0">
                <a:solidFill>
                  <a:srgbClr val="000000"/>
                </a:solidFill>
              </a:rPr>
              <a:t>(se sídlem v Ostravě; </a:t>
            </a:r>
            <a:r>
              <a:rPr lang="cs-CZ" sz="1800" dirty="0">
                <a:solidFill>
                  <a:srgbClr val="000000"/>
                </a:solidFill>
                <a:hlinkClick r:id="rId2"/>
              </a:rPr>
              <a:t>http://www.zuova.cz/</a:t>
            </a:r>
            <a:r>
              <a:rPr lang="cs-CZ" sz="1800" dirty="0">
                <a:solidFill>
                  <a:srgbClr val="000000"/>
                </a:solidFill>
              </a:rPr>
              <a:t> a se sídlem v Ústí nad Labem; </a:t>
            </a:r>
            <a:r>
              <a:rPr lang="cs-CZ" sz="1800" dirty="0">
                <a:solidFill>
                  <a:srgbClr val="000000"/>
                </a:solidFill>
                <a:hlinkClick r:id="rId3"/>
              </a:rPr>
              <a:t>http://www.zuusti.cz/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+mj-lt"/>
              <a:buAutoNum type="alphaLcParenR"/>
            </a:pPr>
            <a:r>
              <a:rPr lang="cs-CZ" sz="1800" b="1" dirty="0">
                <a:solidFill>
                  <a:srgbClr val="000000"/>
                </a:solidFill>
              </a:rPr>
              <a:t>Krajské hygienické stanice </a:t>
            </a:r>
            <a:r>
              <a:rPr lang="cs-CZ" sz="1800" dirty="0">
                <a:solidFill>
                  <a:srgbClr val="000000"/>
                </a:solidFill>
              </a:rPr>
              <a:t>– orgány ochrany veřejného zdraví</a:t>
            </a:r>
            <a:endParaRPr lang="cs-CZ" sz="1800" b="1" dirty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4013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Orgány a organizace na úseku </a:t>
            </a:r>
            <a:r>
              <a:rPr lang="cs-CZ" sz="2400" dirty="0" smtClean="0"/>
              <a:t>zdravotnictví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None/>
            </a:pPr>
            <a:r>
              <a:rPr lang="cs-CZ" sz="1800" b="1" dirty="0">
                <a:solidFill>
                  <a:srgbClr val="000000"/>
                </a:solidFill>
              </a:rPr>
              <a:t>Státní správa (nepřímá – tzv. přenesená působnost)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b="1" dirty="0">
                <a:solidFill>
                  <a:srgbClr val="000000"/>
                </a:solidFill>
              </a:rPr>
              <a:t>KÚ </a:t>
            </a:r>
            <a:r>
              <a:rPr lang="cs-CZ" sz="1800" dirty="0">
                <a:solidFill>
                  <a:srgbClr val="000000"/>
                </a:solidFill>
              </a:rPr>
              <a:t>(registrace a kontrola poskytovatelů zdravotních služeb)</a:t>
            </a:r>
            <a:endParaRPr lang="cs-CZ" sz="1800" b="1" dirty="0">
              <a:solidFill>
                <a:srgbClr val="000000"/>
              </a:solidFill>
            </a:endParaRP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None/>
            </a:pPr>
            <a:endParaRPr lang="cs-CZ" sz="1800" b="1" dirty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3457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přednášky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zaměření</a:t>
            </a:r>
            <a:r>
              <a:rPr lang="cs-CZ" dirty="0"/>
              <a:t>, organizace a právní úprava správy v oblasti zdravotnictví, </a:t>
            </a:r>
            <a:endParaRPr lang="cs-CZ" dirty="0" smtClean="0"/>
          </a:p>
          <a:p>
            <a:pPr algn="just">
              <a:lnSpc>
                <a:spcPct val="100000"/>
              </a:lnSpc>
            </a:pPr>
            <a:r>
              <a:rPr lang="cs-CZ" dirty="0" smtClean="0"/>
              <a:t>role </a:t>
            </a:r>
            <a:r>
              <a:rPr lang="cs-CZ" dirty="0"/>
              <a:t>státní správy a samosprávy na tomto </a:t>
            </a:r>
            <a:r>
              <a:rPr lang="cs-CZ" dirty="0" smtClean="0"/>
              <a:t>úseku,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poskytování </a:t>
            </a:r>
            <a:r>
              <a:rPr lang="cs-CZ" dirty="0"/>
              <a:t>zdravotní péče a zdravotních služeb</a:t>
            </a:r>
            <a:r>
              <a:rPr lang="cs-CZ" dirty="0" smtClean="0"/>
              <a:t>,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ochrana </a:t>
            </a:r>
            <a:r>
              <a:rPr lang="cs-CZ" dirty="0"/>
              <a:t>veřejného zdraví.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7877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Orgány a organizace na úseku </a:t>
            </a:r>
            <a:r>
              <a:rPr lang="cs-CZ" sz="2400" dirty="0" smtClean="0"/>
              <a:t>zdravotnictví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44171"/>
            <a:ext cx="8066301" cy="4387829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None/>
            </a:pPr>
            <a:r>
              <a:rPr lang="cs-CZ" sz="1800" b="1" dirty="0" smtClean="0">
                <a:solidFill>
                  <a:srgbClr val="000000"/>
                </a:solidFill>
              </a:rPr>
              <a:t>2) Samospráva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(zájmová či profesní)</a:t>
            </a:r>
          </a:p>
          <a:p>
            <a:pPr lvl="2" indent="-342900" algn="just">
              <a:lnSpc>
                <a:spcPct val="10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AutoNum type="alphaLcParenR"/>
            </a:pPr>
            <a:r>
              <a:rPr lang="cs-CZ" sz="1800" b="1" dirty="0">
                <a:solidFill>
                  <a:srgbClr val="000000"/>
                </a:solidFill>
              </a:rPr>
              <a:t>Profesní komory – disciplinární odpovědnost FO </a:t>
            </a:r>
            <a:r>
              <a:rPr lang="cs-CZ" sz="1800" dirty="0">
                <a:solidFill>
                  <a:srgbClr val="000000"/>
                </a:solidFill>
              </a:rPr>
              <a:t>– </a:t>
            </a:r>
            <a:r>
              <a:rPr lang="cs-CZ" sz="1800" dirty="0">
                <a:solidFill>
                  <a:srgbClr val="FF0000"/>
                </a:solidFill>
              </a:rPr>
              <a:t>lékařů, lékárníků, stomatologů</a:t>
            </a:r>
            <a:r>
              <a:rPr lang="cs-CZ" sz="1800" dirty="0">
                <a:solidFill>
                  <a:srgbClr val="000000"/>
                </a:solidFill>
              </a:rPr>
              <a:t> (mimo dopad zákona č. 250/2016 Sb., o odpovědnosti za přestupky a řízení o nich)</a:t>
            </a:r>
          </a:p>
          <a:p>
            <a:pPr lvl="2" indent="-342900" algn="just">
              <a:lnSpc>
                <a:spcPct val="10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AutoNum type="alphaLcParenR"/>
            </a:pPr>
            <a:r>
              <a:rPr lang="cs-CZ" sz="1800" b="1" dirty="0">
                <a:solidFill>
                  <a:srgbClr val="000000"/>
                </a:solidFill>
              </a:rPr>
              <a:t>Obce a kraje jako zřizovatelé </a:t>
            </a:r>
            <a:r>
              <a:rPr lang="cs-CZ" sz="1800" dirty="0">
                <a:solidFill>
                  <a:srgbClr val="000000"/>
                </a:solidFill>
              </a:rPr>
              <a:t>zdravotnických zařízení („krajské nemocnice“ – forma a. s., </a:t>
            </a:r>
            <a:r>
              <a:rPr lang="cs-CZ" sz="1800" dirty="0" smtClean="0">
                <a:solidFill>
                  <a:srgbClr val="000000"/>
                </a:solidFill>
              </a:rPr>
              <a:t>…), kraje odpovídají za organizaci a zajištění </a:t>
            </a:r>
            <a:r>
              <a:rPr lang="cs-CZ" sz="1800" b="1" dirty="0" smtClean="0">
                <a:solidFill>
                  <a:srgbClr val="000000"/>
                </a:solidFill>
              </a:rPr>
              <a:t>lékařské pohotovostní služby</a:t>
            </a:r>
            <a:endParaRPr lang="cs-CZ" sz="1800" b="1" dirty="0">
              <a:solidFill>
                <a:srgbClr val="000000"/>
              </a:solidFill>
            </a:endParaRPr>
          </a:p>
          <a:p>
            <a:pPr marL="571500" lvl="2" algn="just">
              <a:lnSpc>
                <a:spcPct val="100000"/>
              </a:lnSpc>
              <a:spcBef>
                <a:spcPct val="20000"/>
              </a:spcBef>
              <a:buClr>
                <a:srgbClr val="3333CC"/>
              </a:buClr>
            </a:pPr>
            <a:endParaRPr lang="cs-CZ" sz="1800" dirty="0">
              <a:solidFill>
                <a:srgbClr val="000000"/>
              </a:solidFill>
            </a:endParaRP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None/>
            </a:pPr>
            <a:endParaRPr lang="cs-CZ" sz="1800" b="1" dirty="0" smtClean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910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Zdravotní pojišťovny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64343"/>
            <a:ext cx="8066301" cy="4467657"/>
          </a:xfrm>
        </p:spPr>
        <p:txBody>
          <a:bodyPr/>
          <a:lstStyle/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+mj-lt"/>
              <a:buAutoNum type="arabicPeriod"/>
            </a:pPr>
            <a:r>
              <a:rPr lang="cs-CZ" sz="1800" b="1" dirty="0">
                <a:solidFill>
                  <a:srgbClr val="000000"/>
                </a:solidFill>
              </a:rPr>
              <a:t>VZP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+mj-lt"/>
              <a:buAutoNum type="arabicPeriod"/>
            </a:pPr>
            <a:r>
              <a:rPr lang="cs-CZ" sz="1800" dirty="0">
                <a:solidFill>
                  <a:srgbClr val="000000"/>
                </a:solidFill>
              </a:rPr>
              <a:t>Další: </a:t>
            </a:r>
            <a:r>
              <a:rPr lang="cs-CZ" sz="1800" b="1" dirty="0">
                <a:solidFill>
                  <a:srgbClr val="000000"/>
                </a:solidFill>
              </a:rPr>
              <a:t>rezortní, oborové, podnikové, …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endParaRPr lang="cs-CZ" sz="1800" dirty="0">
              <a:solidFill>
                <a:srgbClr val="000000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b="1" dirty="0">
                <a:solidFill>
                  <a:srgbClr val="000000"/>
                </a:solidFill>
              </a:rPr>
              <a:t>Orgány: </a:t>
            </a:r>
            <a:r>
              <a:rPr lang="cs-CZ" sz="1800" dirty="0">
                <a:solidFill>
                  <a:srgbClr val="000000"/>
                </a:solidFill>
              </a:rPr>
              <a:t>ředitel, správní rada a dozorčí rada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b="1" dirty="0">
                <a:solidFill>
                  <a:srgbClr val="000000"/>
                </a:solidFill>
              </a:rPr>
              <a:t>Pojistné 13,5% </a:t>
            </a:r>
            <a:r>
              <a:rPr lang="cs-CZ" sz="1800" dirty="0">
                <a:solidFill>
                  <a:srgbClr val="000000"/>
                </a:solidFill>
              </a:rPr>
              <a:t>z vyměřovacího základu (§ 2 zákona č. 592/1992 Sb.), platí se zdravotním pojišťovnám, § 3c za koho platí pojistné stát zdravotním pojišťovnám (včetně </a:t>
            </a:r>
            <a:r>
              <a:rPr lang="cs-CZ" sz="1800" dirty="0" smtClean="0">
                <a:solidFill>
                  <a:srgbClr val="000000"/>
                </a:solidFill>
              </a:rPr>
              <a:t>valorizací); </a:t>
            </a:r>
            <a:r>
              <a:rPr lang="cs-CZ" sz="1800" dirty="0">
                <a:solidFill>
                  <a:srgbClr val="000000"/>
                </a:solidFill>
              </a:rPr>
              <a:t>penále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b="1" dirty="0">
                <a:solidFill>
                  <a:srgbClr val="000000"/>
                </a:solidFill>
              </a:rPr>
              <a:t>Povinné subjekty </a:t>
            </a:r>
            <a:r>
              <a:rPr lang="cs-CZ" sz="1800" dirty="0">
                <a:solidFill>
                  <a:srgbClr val="000000"/>
                </a:solidFill>
              </a:rPr>
              <a:t>podle zákona č. 106/1999 Sb.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b="1" dirty="0">
                <a:solidFill>
                  <a:srgbClr val="000000"/>
                </a:solidFill>
              </a:rPr>
              <a:t>Smlouvy</a:t>
            </a:r>
            <a:r>
              <a:rPr lang="cs-CZ" sz="1800" dirty="0">
                <a:solidFill>
                  <a:srgbClr val="000000"/>
                </a:solidFill>
              </a:rPr>
              <a:t> se zdravotnickými zařízeními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dirty="0">
                <a:solidFill>
                  <a:srgbClr val="000000"/>
                </a:solidFill>
              </a:rPr>
              <a:t>Provádějí </a:t>
            </a:r>
            <a:r>
              <a:rPr lang="cs-CZ" sz="1800" b="1" dirty="0">
                <a:solidFill>
                  <a:srgbClr val="000000"/>
                </a:solidFill>
              </a:rPr>
              <a:t>kontrolu </a:t>
            </a:r>
            <a:r>
              <a:rPr lang="cs-CZ" sz="1800" dirty="0">
                <a:solidFill>
                  <a:srgbClr val="000000"/>
                </a:solidFill>
              </a:rPr>
              <a:t>(ale ne kvalita, nýbrž financování)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dirty="0">
                <a:solidFill>
                  <a:srgbClr val="000000"/>
                </a:solidFill>
              </a:rPr>
              <a:t>vymáhá nedoplatky – je </a:t>
            </a:r>
            <a:r>
              <a:rPr lang="cs-CZ" sz="1800" b="1" dirty="0">
                <a:solidFill>
                  <a:srgbClr val="000000"/>
                </a:solidFill>
              </a:rPr>
              <a:t>správním orgánem</a:t>
            </a:r>
            <a:r>
              <a:rPr lang="cs-CZ" sz="1800" dirty="0">
                <a:solidFill>
                  <a:srgbClr val="000000"/>
                </a:solidFill>
              </a:rPr>
              <a:t>, současně je </a:t>
            </a:r>
            <a:r>
              <a:rPr lang="cs-CZ" sz="1800" b="1" dirty="0">
                <a:solidFill>
                  <a:srgbClr val="000000"/>
                </a:solidFill>
              </a:rPr>
              <a:t>PO</a:t>
            </a:r>
            <a:r>
              <a:rPr lang="cs-CZ" sz="1800" dirty="0">
                <a:solidFill>
                  <a:srgbClr val="000000"/>
                </a:solidFill>
              </a:rPr>
              <a:t> (majetek, hospodaří s ním)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dirty="0">
                <a:solidFill>
                  <a:srgbClr val="000000"/>
                </a:solidFill>
              </a:rPr>
              <a:t>Lze změnit 1x za 12 měsíců</a:t>
            </a: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None/>
            </a:pPr>
            <a:endParaRPr lang="cs-CZ" sz="2400" dirty="0">
              <a:solidFill>
                <a:srgbClr val="000000"/>
              </a:solidFill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endParaRPr lang="cs-CZ" sz="2400" dirty="0">
              <a:solidFill>
                <a:srgbClr val="000000"/>
              </a:solidFill>
            </a:endParaRP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8573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dirty="0"/>
              <a:t>Poskytovatelé zdravotních služeb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000000"/>
                </a:solidFill>
              </a:rPr>
              <a:t>Státní</a:t>
            </a:r>
            <a:r>
              <a:rPr lang="cs-CZ" altLang="cs-CZ" sz="1800" dirty="0">
                <a:solidFill>
                  <a:srgbClr val="000000"/>
                </a:solidFill>
              </a:rPr>
              <a:t> (viz MZ a položka ad 2) – a) </a:t>
            </a:r>
            <a:r>
              <a:rPr lang="cs-CZ" altLang="cs-CZ" sz="1800" dirty="0">
                <a:solidFill>
                  <a:srgbClr val="FF0000"/>
                </a:solidFill>
              </a:rPr>
              <a:t>organizační složka státu</a:t>
            </a:r>
            <a:r>
              <a:rPr lang="cs-CZ" altLang="cs-CZ" sz="1800" dirty="0">
                <a:solidFill>
                  <a:srgbClr val="000000"/>
                </a:solidFill>
              </a:rPr>
              <a:t>; b) </a:t>
            </a:r>
            <a:r>
              <a:rPr lang="cs-CZ" altLang="cs-CZ" sz="1800" dirty="0">
                <a:solidFill>
                  <a:srgbClr val="FF0000"/>
                </a:solidFill>
              </a:rPr>
              <a:t>státní příspěvkové organizace </a:t>
            </a:r>
            <a:r>
              <a:rPr lang="cs-CZ" altLang="cs-CZ" sz="1800" dirty="0">
                <a:solidFill>
                  <a:srgbClr val="000000"/>
                </a:solidFill>
              </a:rPr>
              <a:t>(fakultní nemocnice, </a:t>
            </a:r>
            <a:r>
              <a:rPr lang="cs-CZ" sz="1800" dirty="0">
                <a:solidFill>
                  <a:srgbClr val="000000"/>
                </a:solidFill>
              </a:rPr>
              <a:t>Léčebné lázně </a:t>
            </a:r>
            <a:r>
              <a:rPr lang="cs-CZ" sz="1800" dirty="0" err="1">
                <a:solidFill>
                  <a:srgbClr val="000000"/>
                </a:solidFill>
              </a:rPr>
              <a:t>Lázně</a:t>
            </a:r>
            <a:r>
              <a:rPr lang="cs-CZ" sz="1800" dirty="0">
                <a:solidFill>
                  <a:srgbClr val="000000"/>
                </a:solidFill>
              </a:rPr>
              <a:t> Kynžvart, Centrum kardiovaskulární a transplantační chirurgie Brno)</a:t>
            </a:r>
            <a:r>
              <a:rPr lang="cs-CZ" altLang="cs-CZ" sz="1800" dirty="0">
                <a:solidFill>
                  <a:srgbClr val="000000"/>
                </a:solidFill>
              </a:rPr>
              <a:t>, c) </a:t>
            </a:r>
            <a:r>
              <a:rPr lang="cs-CZ" altLang="cs-CZ" sz="1800" dirty="0">
                <a:solidFill>
                  <a:srgbClr val="FF0000"/>
                </a:solidFill>
              </a:rPr>
              <a:t>státní podniky </a:t>
            </a:r>
            <a:r>
              <a:rPr lang="cs-CZ" altLang="cs-CZ" sz="1800" dirty="0">
                <a:solidFill>
                  <a:srgbClr val="000000"/>
                </a:solidFill>
              </a:rPr>
              <a:t>(Státní léčebné lázně Janské Lázně, Lázně Bludov, </a:t>
            </a:r>
            <a:r>
              <a:rPr lang="cs-CZ" sz="1800" dirty="0">
                <a:solidFill>
                  <a:srgbClr val="000000"/>
                </a:solidFill>
              </a:rPr>
              <a:t>Horské lázně Karlova Studánka</a:t>
            </a:r>
            <a:endParaRPr lang="cs-CZ" altLang="cs-CZ" sz="1800" dirty="0">
              <a:solidFill>
                <a:srgbClr val="000000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000000"/>
                </a:solidFill>
              </a:rPr>
              <a:t>Nestátní</a:t>
            </a:r>
            <a:r>
              <a:rPr lang="cs-CZ" altLang="cs-CZ" sz="1800" dirty="0">
                <a:solidFill>
                  <a:srgbClr val="000000"/>
                </a:solidFill>
              </a:rPr>
              <a:t> zdravotnická zařízení – registrace KÚ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26273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335371"/>
            <a:ext cx="8066301" cy="451576"/>
          </a:xfrm>
        </p:spPr>
        <p:txBody>
          <a:bodyPr/>
          <a:lstStyle/>
          <a:p>
            <a:pPr algn="just"/>
            <a:r>
              <a:rPr lang="cs-CZ" altLang="cs-CZ" sz="2400" dirty="0"/>
              <a:t>Zákon č. 48/1997 Sb., </a:t>
            </a:r>
            <a:r>
              <a:rPr lang="cs-CZ" sz="2400" dirty="0"/>
              <a:t>o veřejném zdravotním pojištění 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081315"/>
            <a:ext cx="8066301" cy="4750686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b="1" dirty="0">
                <a:solidFill>
                  <a:srgbClr val="000000"/>
                </a:solidFill>
              </a:rPr>
              <a:t>Tzv. pojistný princip/sytém </a:t>
            </a:r>
            <a:r>
              <a:rPr lang="cs-CZ" sz="1800" dirty="0">
                <a:solidFill>
                  <a:srgbClr val="000000"/>
                </a:solidFill>
              </a:rPr>
              <a:t>- </a:t>
            </a:r>
            <a:r>
              <a:rPr lang="cs-CZ" sz="1800" dirty="0">
                <a:solidFill>
                  <a:srgbClr val="FF0000"/>
                </a:solidFill>
              </a:rPr>
              <a:t>kdo</a:t>
            </a:r>
            <a:r>
              <a:rPr lang="cs-CZ" sz="1800" dirty="0">
                <a:solidFill>
                  <a:srgbClr val="000000"/>
                </a:solidFill>
              </a:rPr>
              <a:t> je pojištěn a má nárok na zdravotní péči/služby, povinné pojištění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dirty="0">
                <a:solidFill>
                  <a:srgbClr val="000000"/>
                </a:solidFill>
              </a:rPr>
              <a:t>Nařízení vlády č. 140/2017 Sb., o stanovení vyměřovacího základu u osoby, za kterou je </a:t>
            </a:r>
            <a:r>
              <a:rPr lang="cs-CZ" sz="1800" b="1" dirty="0">
                <a:solidFill>
                  <a:srgbClr val="000000"/>
                </a:solidFill>
              </a:rPr>
              <a:t>plátcem pojistného </a:t>
            </a:r>
            <a:r>
              <a:rPr lang="cs-CZ" sz="1800" dirty="0">
                <a:solidFill>
                  <a:srgbClr val="000000"/>
                </a:solidFill>
              </a:rPr>
              <a:t>na veřejné zdravotní pojištění </a:t>
            </a:r>
            <a:r>
              <a:rPr lang="cs-CZ" sz="1800" b="1" dirty="0">
                <a:solidFill>
                  <a:srgbClr val="000000"/>
                </a:solidFill>
              </a:rPr>
              <a:t>stát</a:t>
            </a:r>
            <a:r>
              <a:rPr lang="cs-CZ" sz="1800" dirty="0">
                <a:solidFill>
                  <a:srgbClr val="000000"/>
                </a:solidFill>
              </a:rPr>
              <a:t>, vyměřovací základ ve výši 7 </a:t>
            </a:r>
            <a:r>
              <a:rPr lang="cs-CZ" sz="1800" dirty="0" smtClean="0">
                <a:solidFill>
                  <a:srgbClr val="000000"/>
                </a:solidFill>
              </a:rPr>
              <a:t>540 </a:t>
            </a:r>
            <a:r>
              <a:rPr lang="cs-CZ" sz="1800" dirty="0">
                <a:solidFill>
                  <a:srgbClr val="000000"/>
                </a:solidFill>
              </a:rPr>
              <a:t>Kč, tomu odpovídající </a:t>
            </a:r>
            <a:r>
              <a:rPr lang="cs-CZ" sz="1800" b="1" dirty="0">
                <a:solidFill>
                  <a:srgbClr val="000000"/>
                </a:solidFill>
              </a:rPr>
              <a:t>výše pojistného za osobu a kalendářní měsíc </a:t>
            </a:r>
            <a:r>
              <a:rPr lang="cs-CZ" sz="1800" dirty="0">
                <a:solidFill>
                  <a:srgbClr val="000000"/>
                </a:solidFill>
              </a:rPr>
              <a:t>činí </a:t>
            </a:r>
            <a:r>
              <a:rPr lang="cs-CZ" sz="1800" b="1" dirty="0" smtClean="0">
                <a:solidFill>
                  <a:srgbClr val="000000"/>
                </a:solidFill>
              </a:rPr>
              <a:t>1018 </a:t>
            </a:r>
            <a:r>
              <a:rPr lang="cs-CZ" sz="1800" b="1" dirty="0">
                <a:solidFill>
                  <a:srgbClr val="000000"/>
                </a:solidFill>
              </a:rPr>
              <a:t>Kč</a:t>
            </a:r>
            <a:r>
              <a:rPr lang="cs-CZ" sz="1800" dirty="0">
                <a:solidFill>
                  <a:srgbClr val="000000"/>
                </a:solidFill>
              </a:rPr>
              <a:t>	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dirty="0">
                <a:solidFill>
                  <a:srgbClr val="FF0000"/>
                </a:solidFill>
              </a:rPr>
              <a:t>co se ne/hradí </a:t>
            </a:r>
            <a:r>
              <a:rPr lang="cs-CZ" sz="1800" dirty="0">
                <a:solidFill>
                  <a:srgbClr val="000000"/>
                </a:solidFill>
              </a:rPr>
              <a:t>ze systému – </a:t>
            </a:r>
            <a:r>
              <a:rPr lang="cs-CZ" sz="1800" b="1" dirty="0">
                <a:solidFill>
                  <a:srgbClr val="FF0000"/>
                </a:solidFill>
              </a:rPr>
              <a:t>hrazené služby </a:t>
            </a:r>
            <a:r>
              <a:rPr lang="cs-CZ" sz="1800" dirty="0">
                <a:solidFill>
                  <a:srgbClr val="FF0000"/>
                </a:solidFill>
              </a:rPr>
              <a:t>(§ 13)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dirty="0">
                <a:solidFill>
                  <a:srgbClr val="000000"/>
                </a:solidFill>
              </a:rPr>
              <a:t>právo na </a:t>
            </a:r>
            <a:r>
              <a:rPr lang="cs-CZ" sz="1800" dirty="0">
                <a:solidFill>
                  <a:srgbClr val="FF0000"/>
                </a:solidFill>
              </a:rPr>
              <a:t>výběr zdravotní pojišťovny </a:t>
            </a:r>
            <a:r>
              <a:rPr lang="cs-CZ" sz="1800" dirty="0">
                <a:solidFill>
                  <a:srgbClr val="000000"/>
                </a:solidFill>
              </a:rPr>
              <a:t>a (smluvního) </a:t>
            </a:r>
            <a:r>
              <a:rPr lang="cs-CZ" sz="1800" dirty="0">
                <a:solidFill>
                  <a:srgbClr val="FF0000"/>
                </a:solidFill>
              </a:rPr>
              <a:t>poskytovatele zdravotních služeb (§ 11), právo na dostupnost zdravotních služeb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dirty="0">
                <a:solidFill>
                  <a:srgbClr val="FF0000"/>
                </a:solidFill>
              </a:rPr>
              <a:t>regulační poplatek </a:t>
            </a:r>
            <a:r>
              <a:rPr lang="cs-CZ" sz="1800" dirty="0">
                <a:solidFill>
                  <a:srgbClr val="000000"/>
                </a:solidFill>
              </a:rPr>
              <a:t>za pohotovost (§ 16a) 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dirty="0">
                <a:solidFill>
                  <a:srgbClr val="FF0000"/>
                </a:solidFill>
              </a:rPr>
              <a:t>limity doplatků </a:t>
            </a:r>
            <a:r>
              <a:rPr lang="cs-CZ" sz="1800" dirty="0">
                <a:solidFill>
                  <a:srgbClr val="000000"/>
                </a:solidFill>
              </a:rPr>
              <a:t>(§ 16b) – 5.000/2.500 Kč, proplácí zdravotní pojišťovna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b="1" dirty="0">
                <a:solidFill>
                  <a:srgbClr val="000000"/>
                </a:solidFill>
              </a:rPr>
              <a:t>preventivní</a:t>
            </a:r>
            <a:r>
              <a:rPr lang="cs-CZ" sz="1800" dirty="0">
                <a:solidFill>
                  <a:srgbClr val="000000"/>
                </a:solidFill>
              </a:rPr>
              <a:t> prohlídky (§ 29)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dirty="0">
                <a:solidFill>
                  <a:srgbClr val="000000"/>
                </a:solidFill>
              </a:rPr>
              <a:t>stanovení </a:t>
            </a:r>
            <a:r>
              <a:rPr lang="cs-CZ" sz="1800" b="1" dirty="0">
                <a:solidFill>
                  <a:srgbClr val="000000"/>
                </a:solidFill>
              </a:rPr>
              <a:t>cen a úhrad </a:t>
            </a:r>
            <a:r>
              <a:rPr lang="cs-CZ" sz="1800" dirty="0">
                <a:solidFill>
                  <a:srgbClr val="000000"/>
                </a:solidFill>
              </a:rPr>
              <a:t>pro léky (§ 39a) – </a:t>
            </a:r>
            <a:r>
              <a:rPr lang="cs-CZ" sz="1800" b="1" dirty="0">
                <a:solidFill>
                  <a:srgbClr val="000000"/>
                </a:solidFill>
              </a:rPr>
              <a:t>SÚKL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b="1" dirty="0">
                <a:solidFill>
                  <a:srgbClr val="000000"/>
                </a:solidFill>
              </a:rPr>
              <a:t>Odstranění tvrdosti zákona (§ 53a/2)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endParaRPr lang="cs-CZ" altLang="cs-CZ" sz="1800" dirty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49564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335371"/>
            <a:ext cx="8066301" cy="451576"/>
          </a:xfrm>
        </p:spPr>
        <p:txBody>
          <a:bodyPr/>
          <a:lstStyle/>
          <a:p>
            <a:pPr algn="just"/>
            <a:r>
              <a:rPr lang="cs-CZ" altLang="cs-CZ" sz="2400" dirty="0"/>
              <a:t>Zákon č. 258/2000 Sb., o ochraně veřejného zdraví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4229"/>
            <a:ext cx="8066301" cy="4837771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None/>
            </a:pPr>
            <a:r>
              <a:rPr lang="cs-CZ" altLang="cs-CZ" sz="1800" i="1" dirty="0">
                <a:solidFill>
                  <a:srgbClr val="000000"/>
                </a:solidFill>
              </a:rPr>
              <a:t>Veřejným zdravím je zdravotní stav obyvatelstva a jeho skupin. Tento zdravotní stav je určován souhrnem přírodních, životních a pracovních podmínek a způsobem života.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000000"/>
                </a:solidFill>
              </a:rPr>
              <a:t>péče o životní a pracovní podmínky </a:t>
            </a:r>
            <a:r>
              <a:rPr lang="cs-CZ" altLang="cs-CZ" sz="1800" dirty="0">
                <a:solidFill>
                  <a:srgbClr val="000000"/>
                </a:solidFill>
              </a:rPr>
              <a:t>(pitná voda, koupaliště, sauny, hygienické požadavky)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000000"/>
                </a:solidFill>
              </a:rPr>
              <a:t>Hluk</a:t>
            </a:r>
            <a:r>
              <a:rPr lang="cs-CZ" altLang="cs-CZ" sz="1800" dirty="0">
                <a:solidFill>
                  <a:srgbClr val="00000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(</a:t>
            </a:r>
            <a:r>
              <a:rPr lang="cs-CZ" altLang="cs-CZ" sz="1800" dirty="0">
                <a:solidFill>
                  <a:srgbClr val="000000"/>
                </a:solidFill>
              </a:rPr>
              <a:t>vymezení noční doby), </a:t>
            </a:r>
            <a:r>
              <a:rPr lang="cs-CZ" altLang="cs-CZ" sz="1800" b="1" dirty="0">
                <a:solidFill>
                  <a:srgbClr val="000000"/>
                </a:solidFill>
              </a:rPr>
              <a:t>vibrace,</a:t>
            </a:r>
            <a:r>
              <a:rPr lang="cs-CZ" altLang="cs-CZ" sz="1800" dirty="0">
                <a:solidFill>
                  <a:srgbClr val="000000"/>
                </a:solidFill>
              </a:rPr>
              <a:t> neionizující záření 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000000"/>
                </a:solidFill>
              </a:rPr>
              <a:t>Ochrana zdraví při práci </a:t>
            </a:r>
            <a:r>
              <a:rPr lang="cs-CZ" altLang="cs-CZ" sz="1800" dirty="0">
                <a:solidFill>
                  <a:srgbClr val="000000"/>
                </a:solidFill>
              </a:rPr>
              <a:t>– katalog prací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000000"/>
                </a:solidFill>
              </a:rPr>
              <a:t>Předcházení vzniku a šíření infekčních onemocnění </a:t>
            </a:r>
            <a:r>
              <a:rPr lang="cs-CZ" altLang="cs-CZ" sz="1800" dirty="0">
                <a:solidFill>
                  <a:srgbClr val="000000"/>
                </a:solidFill>
              </a:rPr>
              <a:t>– </a:t>
            </a:r>
            <a:r>
              <a:rPr lang="cs-CZ" altLang="cs-CZ" sz="1800" b="1" dirty="0">
                <a:solidFill>
                  <a:srgbClr val="FF0000"/>
                </a:solidFill>
              </a:rPr>
              <a:t>očkování</a:t>
            </a:r>
            <a:r>
              <a:rPr lang="cs-CZ" altLang="cs-CZ" sz="1800" dirty="0">
                <a:solidFill>
                  <a:srgbClr val="000000"/>
                </a:solidFill>
              </a:rPr>
              <a:t> (§ 46) podle </a:t>
            </a:r>
            <a:r>
              <a:rPr lang="cs-CZ" altLang="cs-CZ" sz="1800" b="1" dirty="0">
                <a:solidFill>
                  <a:srgbClr val="F01928"/>
                </a:solidFill>
              </a:rPr>
              <a:t>prováděcího právního předpisu </a:t>
            </a:r>
            <a:r>
              <a:rPr lang="cs-CZ" altLang="cs-CZ" sz="1800" dirty="0">
                <a:solidFill>
                  <a:srgbClr val="000000"/>
                </a:solidFill>
              </a:rPr>
              <a:t>(vyhláška č. 537/2006 Sb. </a:t>
            </a:r>
            <a:r>
              <a:rPr lang="pt-BR" altLang="cs-CZ" sz="1800" dirty="0">
                <a:solidFill>
                  <a:srgbClr val="000000"/>
                </a:solidFill>
              </a:rPr>
              <a:t>o očkování proti infekčním nemocem</a:t>
            </a:r>
            <a:r>
              <a:rPr lang="cs-CZ" altLang="cs-CZ" sz="1800" dirty="0">
                <a:solidFill>
                  <a:srgbClr val="000000"/>
                </a:solidFill>
              </a:rPr>
              <a:t>), </a:t>
            </a:r>
            <a:r>
              <a:rPr lang="cs-CZ" altLang="cs-CZ" sz="1800" b="1" dirty="0">
                <a:solidFill>
                  <a:srgbClr val="000000"/>
                </a:solidFill>
              </a:rPr>
              <a:t>deratizace, dezinfekce, dezinsekce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endParaRPr lang="cs-CZ" altLang="cs-CZ" sz="1800" dirty="0">
              <a:solidFill>
                <a:srgbClr val="000000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dirty="0">
                <a:solidFill>
                  <a:srgbClr val="000000"/>
                </a:solidFill>
              </a:rPr>
              <a:t>Úloha </a:t>
            </a:r>
            <a:r>
              <a:rPr lang="cs-CZ" altLang="cs-CZ" sz="1800" b="1" dirty="0">
                <a:solidFill>
                  <a:srgbClr val="000000"/>
                </a:solidFill>
              </a:rPr>
              <a:t>KHS a Hlavního hygienika ČR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dirty="0">
                <a:solidFill>
                  <a:srgbClr val="000000"/>
                </a:solidFill>
              </a:rPr>
              <a:t>Role</a:t>
            </a:r>
            <a:r>
              <a:rPr lang="cs-CZ" altLang="cs-CZ" sz="1800" b="1" dirty="0">
                <a:solidFill>
                  <a:srgbClr val="000000"/>
                </a:solidFill>
              </a:rPr>
              <a:t> zdravotních ústavů </a:t>
            </a:r>
            <a:r>
              <a:rPr lang="cs-CZ" altLang="cs-CZ" sz="1800" dirty="0">
                <a:solidFill>
                  <a:srgbClr val="000000"/>
                </a:solidFill>
              </a:rPr>
              <a:t>a</a:t>
            </a:r>
            <a:r>
              <a:rPr lang="cs-CZ" altLang="cs-CZ" sz="1800" b="1" dirty="0">
                <a:solidFill>
                  <a:srgbClr val="000000"/>
                </a:solidFill>
              </a:rPr>
              <a:t> Státního zdravotního ústavu</a:t>
            </a:r>
          </a:p>
          <a:p>
            <a:pPr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301050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altLang="cs-CZ" sz="2400" dirty="0"/>
              <a:t>Zákon č. 258/2000 Sb., o ochraně veřejného zdraví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84514"/>
            <a:ext cx="8066301" cy="4547486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000000"/>
                </a:solidFill>
              </a:rPr>
              <a:t>RS NSS, </a:t>
            </a:r>
            <a:r>
              <a:rPr lang="cs-CZ" altLang="cs-CZ" sz="1800" b="1" dirty="0" err="1">
                <a:solidFill>
                  <a:srgbClr val="000000"/>
                </a:solidFill>
              </a:rPr>
              <a:t>sp</a:t>
            </a:r>
            <a:r>
              <a:rPr lang="cs-CZ" altLang="cs-CZ" sz="1800" b="1" dirty="0">
                <a:solidFill>
                  <a:srgbClr val="000000"/>
                </a:solidFill>
              </a:rPr>
              <a:t>. zn. 8 As 6/2011, č. 2624/2012 Sb. NSS „ </a:t>
            </a:r>
            <a:r>
              <a:rPr lang="cs-CZ" altLang="cs-CZ" sz="1800" i="1" dirty="0">
                <a:solidFill>
                  <a:srgbClr val="000000"/>
                </a:solidFill>
              </a:rPr>
              <a:t>Rámcová úprava povinnosti fyzických osob podrobit se očkování stanovená v § 46 zákona č. 258/2000 Sb., o ochraně veřejného zdraví, a její upřesnění ve vyhlášce č. 537/2006 Sb., o očkování proti infekčním nemocem, odpovídají ústavněprávním požadavkům, podle nichž povinnosti mohou být ukládány toliko na základě zákona a v jeho mezích (čl. 4 odst. 1 Listiny základních práv a svobod) a meze základních práv a svobod mohou být upraveny pouze zákonem (čl. 4 odst. 2 Listiny základních práv a svobod).</a:t>
            </a:r>
            <a:r>
              <a:rPr lang="cs-CZ" altLang="cs-CZ" sz="1800" dirty="0">
                <a:solidFill>
                  <a:srgbClr val="000000"/>
                </a:solidFill>
              </a:rPr>
              <a:t>“</a:t>
            </a: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None/>
            </a:pPr>
            <a:endParaRPr lang="cs-CZ" altLang="cs-CZ" sz="1800" i="1" dirty="0">
              <a:solidFill>
                <a:srgbClr val="000000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 err="1">
                <a:solidFill>
                  <a:srgbClr val="000000"/>
                </a:solidFill>
              </a:rPr>
              <a:t>Pl</a:t>
            </a:r>
            <a:r>
              <a:rPr lang="cs-CZ" altLang="cs-CZ" sz="1800" b="1" dirty="0">
                <a:solidFill>
                  <a:srgbClr val="000000"/>
                </a:solidFill>
              </a:rPr>
              <a:t>. ÚS 19/17, </a:t>
            </a:r>
            <a:r>
              <a:rPr lang="cs-CZ" altLang="cs-CZ" sz="1800" dirty="0">
                <a:solidFill>
                  <a:srgbClr val="000000"/>
                </a:solidFill>
              </a:rPr>
              <a:t>lze odmítnout očkování </a:t>
            </a:r>
            <a:r>
              <a:rPr lang="cs-CZ" altLang="cs-CZ" sz="1800" b="1" dirty="0">
                <a:solidFill>
                  <a:srgbClr val="000000"/>
                </a:solidFill>
              </a:rPr>
              <a:t>i bez sankcí, ale z vážných důvodů</a:t>
            </a:r>
          </a:p>
          <a:p>
            <a:pPr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1239871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altLang="cs-CZ" sz="2400" dirty="0"/>
              <a:t>Zákon č. 372/2011 Sb., o zdravotních službách 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FF0000"/>
                </a:solidFill>
              </a:rPr>
              <a:t>Zdravotní služba – zdravotní péče – v čem spočívá </a:t>
            </a:r>
            <a:r>
              <a:rPr lang="cs-CZ" altLang="cs-CZ" sz="1800" dirty="0" smtClean="0">
                <a:solidFill>
                  <a:srgbClr val="000000"/>
                </a:solidFill>
              </a:rPr>
              <a:t>(</a:t>
            </a:r>
            <a:r>
              <a:rPr lang="cs-CZ" altLang="cs-CZ" sz="1800" b="1" dirty="0" smtClean="0">
                <a:solidFill>
                  <a:srgbClr val="000000"/>
                </a:solidFill>
              </a:rPr>
              <a:t>druhy:</a:t>
            </a:r>
            <a:r>
              <a:rPr lang="cs-CZ" altLang="cs-CZ" sz="1800" dirty="0" smtClean="0">
                <a:solidFill>
                  <a:srgbClr val="000000"/>
                </a:solidFill>
              </a:rPr>
              <a:t> neodkladná</a:t>
            </a:r>
            <a:r>
              <a:rPr lang="cs-CZ" altLang="cs-CZ" sz="1800" dirty="0">
                <a:solidFill>
                  <a:srgbClr val="000000"/>
                </a:solidFill>
              </a:rPr>
              <a:t>, akutní, nezbytná, preventivní, posudkové, léčebně rehabilitační, paliativní, …), </a:t>
            </a:r>
            <a:r>
              <a:rPr lang="cs-CZ" altLang="cs-CZ" sz="1800" b="1" dirty="0">
                <a:solidFill>
                  <a:srgbClr val="000000"/>
                </a:solidFill>
              </a:rPr>
              <a:t>formy</a:t>
            </a:r>
            <a:r>
              <a:rPr lang="cs-CZ" altLang="cs-CZ" sz="1800" dirty="0">
                <a:solidFill>
                  <a:srgbClr val="000000"/>
                </a:solidFill>
              </a:rPr>
              <a:t> zdravotní péče: ambulantní, lůžková</a:t>
            </a:r>
            <a:r>
              <a:rPr lang="cs-CZ" altLang="cs-CZ" sz="1800" dirty="0" smtClean="0">
                <a:solidFill>
                  <a:srgbClr val="000000"/>
                </a:solidFill>
              </a:rPr>
              <a:t>, jednodenní </a:t>
            </a:r>
            <a:r>
              <a:rPr lang="cs-CZ" altLang="cs-CZ" sz="1800" dirty="0">
                <a:solidFill>
                  <a:srgbClr val="000000"/>
                </a:solidFill>
              </a:rPr>
              <a:t>…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FF0000"/>
                </a:solidFill>
              </a:rPr>
              <a:t>Povolení</a:t>
            </a:r>
            <a:r>
              <a:rPr lang="cs-CZ" altLang="cs-CZ" sz="1800" dirty="0">
                <a:solidFill>
                  <a:srgbClr val="000000"/>
                </a:solidFill>
              </a:rPr>
              <a:t> (§ 16) krajského úřadu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FF0000"/>
                </a:solidFill>
              </a:rPr>
              <a:t>Práva a povinnosti pacienta </a:t>
            </a:r>
            <a:r>
              <a:rPr lang="cs-CZ" altLang="cs-CZ" sz="1800" dirty="0">
                <a:solidFill>
                  <a:srgbClr val="000000"/>
                </a:solidFill>
              </a:rPr>
              <a:t>(§ 28 a násl.), </a:t>
            </a:r>
            <a:r>
              <a:rPr lang="cs-CZ" altLang="cs-CZ" sz="1800" b="1" dirty="0">
                <a:solidFill>
                  <a:srgbClr val="000000"/>
                </a:solidFill>
              </a:rPr>
              <a:t>svobodný a informovaný souhlas </a:t>
            </a:r>
            <a:r>
              <a:rPr lang="cs-CZ" altLang="cs-CZ" sz="1800" dirty="0">
                <a:solidFill>
                  <a:srgbClr val="000000"/>
                </a:solidFill>
              </a:rPr>
              <a:t>(§ 34), informace o zdravotním </a:t>
            </a:r>
            <a:r>
              <a:rPr lang="cs-CZ" altLang="cs-CZ" sz="1800" dirty="0" smtClean="0">
                <a:solidFill>
                  <a:srgbClr val="000000"/>
                </a:solidFill>
              </a:rPr>
              <a:t>stavu (§ 32), </a:t>
            </a:r>
            <a:r>
              <a:rPr lang="cs-CZ" altLang="cs-CZ" sz="1800" b="1" dirty="0">
                <a:solidFill>
                  <a:srgbClr val="000000"/>
                </a:solidFill>
              </a:rPr>
              <a:t>dříve vyslovené přání </a:t>
            </a:r>
            <a:r>
              <a:rPr lang="cs-CZ" altLang="cs-CZ" sz="1800" dirty="0">
                <a:solidFill>
                  <a:srgbClr val="000000"/>
                </a:solidFill>
              </a:rPr>
              <a:t>(§ 36) – souhlas/nesouhlas </a:t>
            </a:r>
            <a:r>
              <a:rPr lang="cs-CZ" altLang="cs-CZ" sz="1800" dirty="0" smtClean="0">
                <a:solidFill>
                  <a:srgbClr val="000000"/>
                </a:solidFill>
              </a:rPr>
              <a:t>předem, „zásahy“ k omezení volného pohybu pacienta (§ 39)</a:t>
            </a:r>
            <a:endParaRPr lang="cs-CZ" altLang="cs-CZ" sz="1800" dirty="0">
              <a:solidFill>
                <a:srgbClr val="000000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000000"/>
                </a:solidFill>
              </a:rPr>
              <a:t>Zdravotnická dokumentace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dirty="0" smtClean="0">
                <a:solidFill>
                  <a:srgbClr val="000000"/>
                </a:solidFill>
              </a:rPr>
              <a:t>Pitvy (§ 88)</a:t>
            </a:r>
            <a:endParaRPr lang="cs-CZ" altLang="cs-CZ" sz="1800" dirty="0">
              <a:solidFill>
                <a:srgbClr val="000000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FF0000"/>
                </a:solidFill>
              </a:rPr>
              <a:t>Stížnosti </a:t>
            </a:r>
            <a:r>
              <a:rPr lang="cs-CZ" altLang="cs-CZ" sz="1800" dirty="0">
                <a:solidFill>
                  <a:srgbClr val="000000"/>
                </a:solidFill>
              </a:rPr>
              <a:t>(§ 93) vůči poskytovateli, pokud nevyhoví, posuzuje ten orgán, který udělil povolení k poskytování zdravotních služeb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000000"/>
                </a:solidFill>
              </a:rPr>
              <a:t>Fakultní nemocnice </a:t>
            </a:r>
            <a:r>
              <a:rPr lang="cs-CZ" altLang="cs-CZ" sz="1800" dirty="0">
                <a:solidFill>
                  <a:srgbClr val="000000"/>
                </a:solidFill>
              </a:rPr>
              <a:t>(§ 111</a:t>
            </a:r>
            <a:r>
              <a:rPr lang="cs-CZ" altLang="cs-CZ" sz="1800" dirty="0" smtClean="0">
                <a:solidFill>
                  <a:srgbClr val="000000"/>
                </a:solidFill>
              </a:rPr>
              <a:t>) – státní příspěvková organizace, kliniky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b="1" dirty="0"/>
              <a:t>Národní registr poskytovatelů zdravotních služeb </a:t>
            </a:r>
            <a:r>
              <a:rPr lang="cs-CZ" sz="1800" dirty="0"/>
              <a:t>(NRPZS)</a:t>
            </a:r>
            <a:endParaRPr lang="cs-CZ" altLang="cs-CZ" sz="1800" dirty="0">
              <a:solidFill>
                <a:srgbClr val="000000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endParaRPr lang="cs-CZ" altLang="cs-CZ" sz="1800" dirty="0">
              <a:solidFill>
                <a:srgbClr val="000000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endParaRPr lang="cs-CZ" altLang="cs-CZ" sz="1800" dirty="0">
              <a:solidFill>
                <a:srgbClr val="000000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endParaRPr lang="cs-CZ" altLang="cs-CZ" sz="1800" dirty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30082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3" y="502286"/>
            <a:ext cx="8066301" cy="451576"/>
          </a:xfrm>
        </p:spPr>
        <p:txBody>
          <a:bodyPr/>
          <a:lstStyle/>
          <a:p>
            <a:pPr algn="just"/>
            <a:r>
              <a:rPr lang="cs-CZ" altLang="cs-CZ" sz="2400" dirty="0"/>
              <a:t>Zákon č. 373/2011 Sb., o specifických zdravotních službách 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000000"/>
                </a:solidFill>
              </a:rPr>
              <a:t>Specifické zdravotní služby </a:t>
            </a:r>
            <a:r>
              <a:rPr lang="cs-CZ" altLang="cs-CZ" sz="1800" dirty="0">
                <a:solidFill>
                  <a:srgbClr val="000000"/>
                </a:solidFill>
              </a:rPr>
              <a:t>(asistovaná reprodukce, sterilizace, kastrace, změna pohlaví, genetická vyšetření</a:t>
            </a:r>
            <a:r>
              <a:rPr lang="cs-CZ" altLang="cs-CZ" sz="1800" dirty="0" smtClean="0">
                <a:solidFill>
                  <a:srgbClr val="000000"/>
                </a:solidFill>
              </a:rPr>
              <a:t>, odběry lidské krve, </a:t>
            </a:r>
            <a:r>
              <a:rPr lang="cs-CZ" altLang="cs-CZ" sz="1800" b="1" dirty="0" smtClean="0">
                <a:solidFill>
                  <a:srgbClr val="000000"/>
                </a:solidFill>
              </a:rPr>
              <a:t>lékařská </a:t>
            </a:r>
            <a:r>
              <a:rPr lang="cs-CZ" altLang="cs-CZ" sz="1800" b="1" dirty="0">
                <a:solidFill>
                  <a:srgbClr val="000000"/>
                </a:solidFill>
              </a:rPr>
              <a:t>posudková služba </a:t>
            </a:r>
            <a:r>
              <a:rPr lang="cs-CZ" altLang="cs-CZ" sz="1800" dirty="0">
                <a:solidFill>
                  <a:srgbClr val="000000"/>
                </a:solidFill>
              </a:rPr>
              <a:t>– ochrana a přezkoumání lékařského posudku, nemoci z povolání, </a:t>
            </a:r>
            <a:r>
              <a:rPr lang="cs-CZ" altLang="cs-CZ" sz="1800" b="1" dirty="0">
                <a:solidFill>
                  <a:srgbClr val="000000"/>
                </a:solidFill>
              </a:rPr>
              <a:t>ochranné léčení 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000000"/>
                </a:solidFill>
              </a:rPr>
              <a:t>„záchytná služba“ </a:t>
            </a:r>
            <a:r>
              <a:rPr lang="cs-CZ" altLang="cs-CZ" sz="1800" dirty="0">
                <a:solidFill>
                  <a:srgbClr val="000000"/>
                </a:solidFill>
              </a:rPr>
              <a:t>§ 89a – povinnost krajů je zřizovat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endParaRPr lang="cs-CZ" altLang="cs-CZ" sz="1800" dirty="0">
              <a:solidFill>
                <a:srgbClr val="000000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endParaRPr lang="cs-CZ" altLang="cs-CZ" sz="1800" dirty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47742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3" y="538572"/>
            <a:ext cx="8066301" cy="451576"/>
          </a:xfrm>
        </p:spPr>
        <p:txBody>
          <a:bodyPr/>
          <a:lstStyle/>
          <a:p>
            <a:pPr algn="just"/>
            <a:r>
              <a:rPr lang="cs-CZ" altLang="cs-CZ" sz="2400" dirty="0"/>
              <a:t>Zákon č. 374/2011 Sb., o zdravotnické záchranné službě 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3" y="1654629"/>
            <a:ext cx="8066301" cy="4453143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 smtClean="0">
                <a:solidFill>
                  <a:srgbClr val="000000"/>
                </a:solidFill>
              </a:rPr>
              <a:t>Jde o </a:t>
            </a:r>
            <a:r>
              <a:rPr lang="cs-CZ" altLang="cs-CZ" sz="1800" b="1" dirty="0" smtClean="0">
                <a:solidFill>
                  <a:srgbClr val="F01928"/>
                </a:solidFill>
              </a:rPr>
              <a:t>zdravotní službu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 smtClean="0">
                <a:solidFill>
                  <a:srgbClr val="000000"/>
                </a:solidFill>
              </a:rPr>
              <a:t>Tel. č. 155 x tel. č. 112 </a:t>
            </a:r>
            <a:r>
              <a:rPr lang="cs-CZ" altLang="cs-CZ" sz="1800" dirty="0" smtClean="0">
                <a:solidFill>
                  <a:srgbClr val="000000"/>
                </a:solidFill>
              </a:rPr>
              <a:t>(jednotné evropské číslo tísňového volání - § 29)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 smtClean="0">
                <a:solidFill>
                  <a:srgbClr val="000000"/>
                </a:solidFill>
              </a:rPr>
              <a:t>Plán </a:t>
            </a:r>
            <a:r>
              <a:rPr lang="cs-CZ" altLang="cs-CZ" sz="1800" b="1" dirty="0">
                <a:solidFill>
                  <a:srgbClr val="000000"/>
                </a:solidFill>
              </a:rPr>
              <a:t>pokrytí kraje </a:t>
            </a:r>
            <a:r>
              <a:rPr lang="cs-CZ" altLang="cs-CZ" sz="1800" dirty="0">
                <a:solidFill>
                  <a:srgbClr val="000000"/>
                </a:solidFill>
              </a:rPr>
              <a:t>– dojezdová doba 20 minut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000000"/>
                </a:solidFill>
              </a:rPr>
              <a:t>Traumatologický </a:t>
            </a:r>
            <a:r>
              <a:rPr lang="cs-CZ" altLang="cs-CZ" sz="1800" b="1" dirty="0" smtClean="0">
                <a:solidFill>
                  <a:srgbClr val="000000"/>
                </a:solidFill>
              </a:rPr>
              <a:t>plán </a:t>
            </a:r>
            <a:r>
              <a:rPr lang="cs-CZ" altLang="cs-CZ" sz="1800" dirty="0" smtClean="0">
                <a:solidFill>
                  <a:srgbClr val="000000"/>
                </a:solidFill>
              </a:rPr>
              <a:t>(hromadná neštěstí), spolupráce s IZS</a:t>
            </a:r>
            <a:endParaRPr lang="cs-CZ" altLang="cs-CZ" sz="1800" b="1" dirty="0">
              <a:solidFill>
                <a:srgbClr val="000000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dirty="0" smtClean="0">
                <a:solidFill>
                  <a:srgbClr val="000000"/>
                </a:solidFill>
              </a:rPr>
              <a:t>§ 19 – výjezd výjezdové skupiny </a:t>
            </a:r>
            <a:r>
              <a:rPr lang="cs-CZ" altLang="cs-CZ" sz="1800" b="1" dirty="0" smtClean="0">
                <a:solidFill>
                  <a:srgbClr val="000000"/>
                </a:solidFill>
              </a:rPr>
              <a:t>do 2 minut </a:t>
            </a:r>
            <a:r>
              <a:rPr lang="cs-CZ" altLang="cs-CZ" sz="1800" dirty="0" smtClean="0">
                <a:solidFill>
                  <a:srgbClr val="000000"/>
                </a:solidFill>
              </a:rPr>
              <a:t>od obdržení pokynu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dirty="0" smtClean="0">
                <a:solidFill>
                  <a:srgbClr val="000000"/>
                </a:solidFill>
              </a:rPr>
              <a:t>§ 28a - odchodné</a:t>
            </a:r>
            <a:endParaRPr lang="cs-CZ" altLang="cs-CZ" sz="1800" dirty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6406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altLang="cs-CZ" sz="2400" dirty="0"/>
              <a:t>Zákon č. 65/2017 Sb., o ochraně zdraví před škodlivými účinky návykových látek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937657"/>
            <a:ext cx="8066301" cy="3894343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000000"/>
                </a:solidFill>
              </a:rPr>
              <a:t>Návyková látka: </a:t>
            </a:r>
            <a:r>
              <a:rPr lang="cs-CZ" altLang="cs-CZ" sz="1800" dirty="0">
                <a:solidFill>
                  <a:srgbClr val="000000"/>
                </a:solidFill>
              </a:rPr>
              <a:t>alkohol, tabák, omamné a psychotropní látky, …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000000"/>
                </a:solidFill>
              </a:rPr>
              <a:t>Orientační vyšetření </a:t>
            </a:r>
            <a:r>
              <a:rPr lang="cs-CZ" altLang="cs-CZ" sz="1800" dirty="0">
                <a:solidFill>
                  <a:srgbClr val="000000"/>
                </a:solidFill>
              </a:rPr>
              <a:t>– dechová zkouška (§ 20)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b="1" dirty="0">
                <a:solidFill>
                  <a:srgbClr val="000000"/>
                </a:solidFill>
              </a:rPr>
              <a:t>Odběr biologického materiálu </a:t>
            </a:r>
            <a:r>
              <a:rPr lang="cs-CZ" altLang="cs-CZ" sz="1800" dirty="0">
                <a:solidFill>
                  <a:srgbClr val="000000"/>
                </a:solidFill>
              </a:rPr>
              <a:t>– krev, moč, …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endParaRPr lang="cs-CZ" altLang="cs-CZ" sz="1800" dirty="0">
              <a:solidFill>
                <a:srgbClr val="000000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dirty="0">
                <a:solidFill>
                  <a:srgbClr val="FF0000"/>
                </a:solidFill>
              </a:rPr>
              <a:t>Zákaz</a:t>
            </a:r>
            <a:r>
              <a:rPr lang="cs-CZ" altLang="cs-CZ" sz="1800" dirty="0">
                <a:solidFill>
                  <a:srgbClr val="000000"/>
                </a:solidFill>
              </a:rPr>
              <a:t> prodeje tabákových výrobků, </a:t>
            </a:r>
            <a:r>
              <a:rPr lang="cs-CZ" altLang="cs-CZ" sz="1800" dirty="0">
                <a:solidFill>
                  <a:srgbClr val="FF0000"/>
                </a:solidFill>
              </a:rPr>
              <a:t>zákaz</a:t>
            </a:r>
            <a:r>
              <a:rPr lang="cs-CZ" altLang="cs-CZ" sz="1800" dirty="0">
                <a:solidFill>
                  <a:srgbClr val="000000"/>
                </a:solidFill>
              </a:rPr>
              <a:t> kouření (§ 8)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dirty="0">
                <a:solidFill>
                  <a:srgbClr val="FF0000"/>
                </a:solidFill>
              </a:rPr>
              <a:t>Zákaz</a:t>
            </a:r>
            <a:r>
              <a:rPr lang="cs-CZ" altLang="cs-CZ" sz="1800" dirty="0">
                <a:solidFill>
                  <a:srgbClr val="000000"/>
                </a:solidFill>
              </a:rPr>
              <a:t> prodeje alkoholických nápojů (§ 11)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sz="1800" dirty="0">
                <a:solidFill>
                  <a:srgbClr val="000000"/>
                </a:solidFill>
              </a:rPr>
              <a:t>Role </a:t>
            </a:r>
            <a:r>
              <a:rPr lang="cs-CZ" altLang="cs-CZ" sz="1800" dirty="0">
                <a:solidFill>
                  <a:srgbClr val="FF0000"/>
                </a:solidFill>
              </a:rPr>
              <a:t>obecně závazných vyhlášek </a:t>
            </a:r>
            <a:r>
              <a:rPr lang="cs-CZ" altLang="cs-CZ" sz="1800" dirty="0">
                <a:solidFill>
                  <a:srgbClr val="000000"/>
                </a:solidFill>
              </a:rPr>
              <a:t>(§ 17)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0607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zdravotnictví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2400" i="1" dirty="0">
                <a:solidFill>
                  <a:srgbClr val="000000"/>
                </a:solidFill>
              </a:rPr>
              <a:t>Každý má zkušenost – každý má pocit, že tomu </a:t>
            </a:r>
            <a:r>
              <a:rPr lang="cs-CZ" sz="2400" i="1" dirty="0" smtClean="0">
                <a:solidFill>
                  <a:srgbClr val="000000"/>
                </a:solidFill>
              </a:rPr>
              <a:t>rozumí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endParaRPr lang="cs-CZ" sz="2400" i="1" dirty="0">
              <a:solidFill>
                <a:srgbClr val="000000"/>
              </a:solidFill>
            </a:endParaRP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None/>
            </a:pPr>
            <a:endParaRPr lang="cs-CZ" sz="2400" i="1" dirty="0">
              <a:solidFill>
                <a:srgbClr val="00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287" y="2204811"/>
            <a:ext cx="47625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54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zdravotnictví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2200" b="1" dirty="0" smtClean="0">
                <a:solidFill>
                  <a:srgbClr val="000000"/>
                </a:solidFill>
              </a:rPr>
              <a:t>Zdravotnické </a:t>
            </a:r>
            <a:r>
              <a:rPr lang="cs-CZ" sz="2200" b="1" dirty="0">
                <a:solidFill>
                  <a:srgbClr val="000000"/>
                </a:solidFill>
              </a:rPr>
              <a:t>právo </a:t>
            </a:r>
            <a:r>
              <a:rPr lang="cs-CZ" sz="2200" dirty="0">
                <a:solidFill>
                  <a:srgbClr val="000000"/>
                </a:solidFill>
              </a:rPr>
              <a:t>– součást tzv. zvláštní části správního práva; obsahem je mj. problematika:</a:t>
            </a:r>
          </a:p>
          <a:p>
            <a:pPr marL="742950" lvl="1" indent="-285750" algn="just">
              <a:spcBef>
                <a:spcPct val="20000"/>
              </a:spcBef>
              <a:buClr>
                <a:srgbClr val="00287D"/>
              </a:buClr>
              <a:buSzPct val="80000"/>
              <a:buFont typeface="Wingdings" pitchFamily="2" charset="2"/>
              <a:buChar char="§"/>
            </a:pPr>
            <a:r>
              <a:rPr lang="cs-CZ" sz="2200" dirty="0">
                <a:solidFill>
                  <a:srgbClr val="000000"/>
                </a:solidFill>
              </a:rPr>
              <a:t>zajištění </a:t>
            </a:r>
            <a:r>
              <a:rPr lang="cs-CZ" sz="2200" b="1" dirty="0">
                <a:solidFill>
                  <a:srgbClr val="000000"/>
                </a:solidFill>
              </a:rPr>
              <a:t>zdravotní péče</a:t>
            </a:r>
          </a:p>
          <a:p>
            <a:pPr marL="742950" lvl="1" indent="-285750" algn="just">
              <a:spcBef>
                <a:spcPct val="20000"/>
              </a:spcBef>
              <a:buClr>
                <a:srgbClr val="00287D"/>
              </a:buClr>
              <a:buSzPct val="80000"/>
              <a:buFont typeface="Wingdings" pitchFamily="2" charset="2"/>
              <a:buChar char="§"/>
            </a:pPr>
            <a:r>
              <a:rPr lang="cs-CZ" sz="2200" dirty="0">
                <a:solidFill>
                  <a:srgbClr val="000000"/>
                </a:solidFill>
              </a:rPr>
              <a:t>ochrana </a:t>
            </a:r>
            <a:r>
              <a:rPr lang="cs-CZ" sz="2200" b="1" dirty="0">
                <a:solidFill>
                  <a:srgbClr val="000000"/>
                </a:solidFill>
              </a:rPr>
              <a:t>veřejného zdraví</a:t>
            </a:r>
          </a:p>
          <a:p>
            <a:pPr marL="742950" lvl="1" indent="-285750" algn="just">
              <a:spcBef>
                <a:spcPct val="20000"/>
              </a:spcBef>
              <a:buClr>
                <a:srgbClr val="00287D"/>
              </a:buClr>
              <a:buSzPct val="80000"/>
              <a:buFont typeface="Wingdings" pitchFamily="2" charset="2"/>
              <a:buChar char="§"/>
            </a:pPr>
            <a:r>
              <a:rPr lang="cs-CZ" sz="2200" dirty="0" smtClean="0">
                <a:solidFill>
                  <a:srgbClr val="000000"/>
                </a:solidFill>
              </a:rPr>
              <a:t>zdravotního </a:t>
            </a:r>
            <a:r>
              <a:rPr lang="cs-CZ" sz="2200" b="1" dirty="0">
                <a:solidFill>
                  <a:srgbClr val="000000"/>
                </a:solidFill>
              </a:rPr>
              <a:t>pojištění</a:t>
            </a:r>
          </a:p>
          <a:p>
            <a:pPr marL="742950" lvl="1" indent="-285750" algn="just">
              <a:spcBef>
                <a:spcPct val="20000"/>
              </a:spcBef>
              <a:buClr>
                <a:srgbClr val="00287D"/>
              </a:buClr>
              <a:buSzPct val="80000"/>
              <a:buFont typeface="Wingdings" pitchFamily="2" charset="2"/>
              <a:buChar char="§"/>
            </a:pPr>
            <a:r>
              <a:rPr lang="cs-CZ" sz="2200" b="1" dirty="0" smtClean="0">
                <a:solidFill>
                  <a:srgbClr val="000000"/>
                </a:solidFill>
              </a:rPr>
              <a:t>zdravotnických </a:t>
            </a:r>
            <a:r>
              <a:rPr lang="cs-CZ" sz="2200" b="1" dirty="0">
                <a:solidFill>
                  <a:srgbClr val="000000"/>
                </a:solidFill>
              </a:rPr>
              <a:t>zařízení </a:t>
            </a:r>
            <a:r>
              <a:rPr lang="cs-CZ" sz="2200" dirty="0">
                <a:solidFill>
                  <a:srgbClr val="000000"/>
                </a:solidFill>
              </a:rPr>
              <a:t>a </a:t>
            </a:r>
            <a:r>
              <a:rPr lang="cs-CZ" sz="2200" b="1" dirty="0" smtClean="0">
                <a:solidFill>
                  <a:srgbClr val="000000"/>
                </a:solidFill>
              </a:rPr>
              <a:t>zdravotních služeb</a:t>
            </a:r>
            <a:endParaRPr lang="cs-CZ" sz="2200" b="1" dirty="0">
              <a:solidFill>
                <a:srgbClr val="000000"/>
              </a:solidFill>
            </a:endParaRPr>
          </a:p>
          <a:p>
            <a:pPr marL="742950" lvl="1" indent="-285750" algn="just">
              <a:spcBef>
                <a:spcPct val="20000"/>
              </a:spcBef>
              <a:buClr>
                <a:srgbClr val="00287D"/>
              </a:buClr>
              <a:buSzPct val="80000"/>
              <a:buFont typeface="Wingdings" pitchFamily="2" charset="2"/>
              <a:buChar char="§"/>
            </a:pPr>
            <a:r>
              <a:rPr lang="cs-CZ" sz="2200" b="1" dirty="0">
                <a:solidFill>
                  <a:srgbClr val="000000"/>
                </a:solidFill>
              </a:rPr>
              <a:t>léčivé a zdravotnické přípravky</a:t>
            </a:r>
            <a:r>
              <a:rPr lang="cs-CZ" sz="2200" dirty="0">
                <a:solidFill>
                  <a:srgbClr val="000000"/>
                </a:solidFill>
              </a:rPr>
              <a:t>, …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2200" dirty="0">
                <a:solidFill>
                  <a:srgbClr val="000000"/>
                </a:solidFill>
              </a:rPr>
              <a:t>Jde o </a:t>
            </a:r>
            <a:r>
              <a:rPr lang="cs-CZ" sz="2200" b="1" dirty="0">
                <a:solidFill>
                  <a:srgbClr val="000000"/>
                </a:solidFill>
              </a:rPr>
              <a:t>veřejnou službu, nicméně </a:t>
            </a:r>
            <a:r>
              <a:rPr lang="cs-CZ" sz="2200" dirty="0">
                <a:solidFill>
                  <a:srgbClr val="000000"/>
                </a:solidFill>
              </a:rPr>
              <a:t>„lékaři“ nejsou v mocensky nadřazeném vrchnostenském postavení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endParaRPr lang="cs-CZ" sz="24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57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zdravotnictví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35314"/>
            <a:ext cx="8066301" cy="4496686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2200" dirty="0">
                <a:solidFill>
                  <a:srgbClr val="000000"/>
                </a:solidFill>
              </a:rPr>
              <a:t>Prostředky/formy činnosti: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+mj-lt"/>
              <a:buAutoNum type="arabicPeriod"/>
            </a:pPr>
            <a:r>
              <a:rPr lang="cs-CZ" sz="2200" b="1" dirty="0">
                <a:solidFill>
                  <a:srgbClr val="000000"/>
                </a:solidFill>
              </a:rPr>
              <a:t>NSA – externí</a:t>
            </a:r>
            <a:r>
              <a:rPr lang="cs-CZ" sz="2200" dirty="0">
                <a:solidFill>
                  <a:srgbClr val="000000"/>
                </a:solidFill>
              </a:rPr>
              <a:t>: prováděcí právní předpisy (nařízení vlády;  vyhlášky – </a:t>
            </a:r>
            <a:r>
              <a:rPr lang="cs-CZ" sz="2200" dirty="0" err="1">
                <a:solidFill>
                  <a:srgbClr val="000000"/>
                </a:solidFill>
              </a:rPr>
              <a:t>MZdr</a:t>
            </a:r>
            <a:r>
              <a:rPr lang="cs-CZ" sz="2200" dirty="0">
                <a:solidFill>
                  <a:srgbClr val="000000"/>
                </a:solidFill>
              </a:rPr>
              <a:t>, </a:t>
            </a:r>
            <a:r>
              <a:rPr lang="cs-CZ" sz="2200" b="1" dirty="0">
                <a:solidFill>
                  <a:srgbClr val="FF0000"/>
                </a:solidFill>
              </a:rPr>
              <a:t>nařízení KHS</a:t>
            </a:r>
            <a:r>
              <a:rPr lang="cs-CZ" sz="2200" dirty="0">
                <a:solidFill>
                  <a:srgbClr val="000000"/>
                </a:solidFill>
              </a:rPr>
              <a:t>), - </a:t>
            </a:r>
            <a:r>
              <a:rPr lang="cs-CZ" sz="2200" b="1" dirty="0">
                <a:solidFill>
                  <a:srgbClr val="000000"/>
                </a:solidFill>
              </a:rPr>
              <a:t>interní:</a:t>
            </a:r>
            <a:r>
              <a:rPr lang="cs-CZ" sz="2200" dirty="0">
                <a:solidFill>
                  <a:srgbClr val="000000"/>
                </a:solidFill>
              </a:rPr>
              <a:t> vnitřní řády poskytovatelů zdravotní péče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+mj-lt"/>
              <a:buAutoNum type="arabicPeriod"/>
            </a:pPr>
            <a:r>
              <a:rPr lang="cs-CZ" sz="2200" b="1" dirty="0">
                <a:solidFill>
                  <a:srgbClr val="000000"/>
                </a:solidFill>
              </a:rPr>
              <a:t>ISA – rozhodnutí </a:t>
            </a:r>
            <a:r>
              <a:rPr lang="cs-CZ" sz="2200" dirty="0">
                <a:solidFill>
                  <a:srgbClr val="000000"/>
                </a:solidFill>
              </a:rPr>
              <a:t>(KÚ o poskytování zdravotních služeb) a </a:t>
            </a:r>
            <a:r>
              <a:rPr lang="cs-CZ" sz="2200" b="1" dirty="0">
                <a:solidFill>
                  <a:srgbClr val="000000"/>
                </a:solidFill>
              </a:rPr>
              <a:t>tzv. jiné úkony </a:t>
            </a:r>
            <a:r>
              <a:rPr lang="cs-CZ" sz="2200" dirty="0">
                <a:solidFill>
                  <a:srgbClr val="000000"/>
                </a:solidFill>
              </a:rPr>
              <a:t>(</a:t>
            </a:r>
            <a:r>
              <a:rPr lang="cs-CZ" sz="2200" dirty="0">
                <a:solidFill>
                  <a:srgbClr val="FF0000"/>
                </a:solidFill>
              </a:rPr>
              <a:t>posudky, informace</a:t>
            </a:r>
            <a:r>
              <a:rPr lang="cs-CZ" sz="2200" dirty="0">
                <a:solidFill>
                  <a:srgbClr val="000000"/>
                </a:solidFill>
              </a:rPr>
              <a:t> - </a:t>
            </a:r>
            <a:r>
              <a:rPr lang="cs-CZ" sz="2200" b="1" dirty="0">
                <a:solidFill>
                  <a:srgbClr val="FF0000"/>
                </a:solidFill>
              </a:rPr>
              <a:t>seznam</a:t>
            </a:r>
            <a:r>
              <a:rPr lang="cs-CZ" sz="2200" dirty="0">
                <a:solidFill>
                  <a:srgbClr val="000000"/>
                </a:solidFill>
              </a:rPr>
              <a:t> míst ke koupání § 6g zákona o ochraně veřejného zdraví), </a:t>
            </a:r>
            <a:r>
              <a:rPr lang="cs-CZ" sz="2200" b="1" dirty="0">
                <a:solidFill>
                  <a:srgbClr val="FF0000"/>
                </a:solidFill>
              </a:rPr>
              <a:t>závazné stanovisko SÚKL</a:t>
            </a:r>
            <a:r>
              <a:rPr lang="cs-CZ" sz="2200" dirty="0">
                <a:solidFill>
                  <a:srgbClr val="000000"/>
                </a:solidFill>
              </a:rPr>
              <a:t> k provozování lékárny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+mj-lt"/>
              <a:buAutoNum type="arabicPeriod"/>
            </a:pPr>
            <a:r>
              <a:rPr lang="cs-CZ" sz="2200" b="1" dirty="0">
                <a:solidFill>
                  <a:srgbClr val="000000"/>
                </a:solidFill>
              </a:rPr>
              <a:t>SSA – OOP </a:t>
            </a:r>
            <a:r>
              <a:rPr lang="cs-CZ" sz="2200" dirty="0">
                <a:solidFill>
                  <a:srgbClr val="000000"/>
                </a:solidFill>
              </a:rPr>
              <a:t>(hluková pásma a § 94a zákona o ochraně veřejného zdraví)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+mj-lt"/>
              <a:buAutoNum type="arabicPeriod"/>
            </a:pPr>
            <a:r>
              <a:rPr lang="cs-CZ" sz="2200" b="1" dirty="0">
                <a:solidFill>
                  <a:srgbClr val="000000"/>
                </a:solidFill>
              </a:rPr>
              <a:t>Faktické úkony </a:t>
            </a:r>
            <a:r>
              <a:rPr lang="cs-CZ" sz="2200" dirty="0">
                <a:solidFill>
                  <a:srgbClr val="000000"/>
                </a:solidFill>
              </a:rPr>
              <a:t>– záchytná služba, odběry …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+mj-lt"/>
              <a:buAutoNum type="arabicPeriod"/>
            </a:pPr>
            <a:r>
              <a:rPr lang="cs-CZ" sz="2200" b="1" dirty="0">
                <a:solidFill>
                  <a:srgbClr val="000000"/>
                </a:solidFill>
              </a:rPr>
              <a:t>VŘPS – koordinační </a:t>
            </a:r>
            <a:r>
              <a:rPr lang="cs-CZ" sz="2200" dirty="0">
                <a:solidFill>
                  <a:srgbClr val="000000"/>
                </a:solidFill>
              </a:rPr>
              <a:t>(VŠ a fakultní nemocnice) ?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endParaRPr lang="cs-CZ" sz="24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389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2400" dirty="0"/>
              <a:t>Ústavní a mezinárodně právní východiska a zakotvení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93371"/>
            <a:ext cx="8066301" cy="4438629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b="1" dirty="0">
                <a:solidFill>
                  <a:srgbClr val="000000"/>
                </a:solidFill>
              </a:rPr>
              <a:t>Mezinárodní právo: </a:t>
            </a:r>
            <a:r>
              <a:rPr lang="pt-BR" sz="1800" b="1" dirty="0">
                <a:solidFill>
                  <a:srgbClr val="000000"/>
                </a:solidFill>
              </a:rPr>
              <a:t> </a:t>
            </a:r>
            <a:r>
              <a:rPr lang="pt-BR" sz="1800" dirty="0">
                <a:solidFill>
                  <a:srgbClr val="000000"/>
                </a:solidFill>
              </a:rPr>
              <a:t>Úmluva o lidských právech a biomedicíně</a:t>
            </a:r>
            <a:r>
              <a:rPr lang="cs-CZ" sz="1800" dirty="0">
                <a:solidFill>
                  <a:srgbClr val="000000"/>
                </a:solidFill>
              </a:rPr>
              <a:t> (č. 92/2001 Sb. m. s.), Úmluva o právech dítěte (č. 104/1991 Sb.), dvoustranné smlouvy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b="1" dirty="0">
                <a:solidFill>
                  <a:srgbClr val="000000"/>
                </a:solidFill>
              </a:rPr>
              <a:t>Právo EU: </a:t>
            </a:r>
            <a:r>
              <a:rPr lang="cs-CZ" sz="1800" dirty="0">
                <a:solidFill>
                  <a:srgbClr val="000000"/>
                </a:solidFill>
              </a:rPr>
              <a:t>uznávání kvalifikací, </a:t>
            </a:r>
            <a:r>
              <a:rPr lang="cs-CZ" sz="1800" dirty="0" smtClean="0">
                <a:solidFill>
                  <a:srgbClr val="000000"/>
                </a:solidFill>
              </a:rPr>
              <a:t>poskytnutí zdravotní péče v jiném členském státě, …</a:t>
            </a:r>
            <a:endParaRPr lang="cs-CZ" sz="1800" dirty="0">
              <a:solidFill>
                <a:srgbClr val="000000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b="1" dirty="0">
                <a:solidFill>
                  <a:srgbClr val="000000"/>
                </a:solidFill>
              </a:rPr>
              <a:t>Ústavní právo: </a:t>
            </a:r>
          </a:p>
          <a:p>
            <a:pPr marL="742950" lvl="1" indent="-285750" algn="just">
              <a:spcBef>
                <a:spcPct val="20000"/>
              </a:spcBef>
              <a:buClr>
                <a:srgbClr val="00287D"/>
              </a:buClr>
              <a:buSzPct val="80000"/>
              <a:buFont typeface="Wingdings" pitchFamily="2" charset="2"/>
              <a:buChar char="§"/>
            </a:pPr>
            <a:r>
              <a:rPr lang="cs-CZ" sz="1800" dirty="0">
                <a:solidFill>
                  <a:srgbClr val="000000"/>
                </a:solidFill>
              </a:rPr>
              <a:t>čl. 6/1 a 2 LZPS (potraty a </a:t>
            </a:r>
            <a:r>
              <a:rPr lang="cs-CZ" sz="1800" dirty="0" err="1">
                <a:solidFill>
                  <a:srgbClr val="000000"/>
                </a:solidFill>
              </a:rPr>
              <a:t>euthanazie</a:t>
            </a:r>
            <a:r>
              <a:rPr lang="cs-CZ" sz="1800" dirty="0">
                <a:solidFill>
                  <a:srgbClr val="000000"/>
                </a:solidFill>
              </a:rPr>
              <a:t>)</a:t>
            </a:r>
          </a:p>
          <a:p>
            <a:pPr marL="742950" lvl="1" indent="-285750" algn="just">
              <a:spcBef>
                <a:spcPct val="20000"/>
              </a:spcBef>
              <a:buClr>
                <a:srgbClr val="00287D"/>
              </a:buClr>
              <a:buSzPct val="80000"/>
              <a:buFont typeface="Wingdings" pitchFamily="2" charset="2"/>
              <a:buChar char="§"/>
            </a:pPr>
            <a:r>
              <a:rPr lang="cs-CZ" sz="1800" dirty="0">
                <a:solidFill>
                  <a:srgbClr val="000000"/>
                </a:solidFill>
              </a:rPr>
              <a:t>Čl. 8/6 LZPS (ústavní péče a osobní svoboda)</a:t>
            </a:r>
          </a:p>
          <a:p>
            <a:pPr marL="742950" lvl="1" indent="-285750" algn="just">
              <a:spcBef>
                <a:spcPct val="20000"/>
              </a:spcBef>
              <a:buClr>
                <a:srgbClr val="00287D"/>
              </a:buClr>
              <a:buSzPct val="80000"/>
              <a:buFont typeface="Wingdings" pitchFamily="2" charset="2"/>
              <a:buChar char="§"/>
            </a:pPr>
            <a:r>
              <a:rPr lang="cs-CZ" sz="1800" dirty="0">
                <a:solidFill>
                  <a:srgbClr val="FF0000"/>
                </a:solidFill>
              </a:rPr>
              <a:t>čl. 31 LZPS </a:t>
            </a:r>
            <a:r>
              <a:rPr lang="cs-CZ" sz="1800" dirty="0">
                <a:solidFill>
                  <a:srgbClr val="000000"/>
                </a:solidFill>
              </a:rPr>
              <a:t>(+ </a:t>
            </a:r>
            <a:r>
              <a:rPr lang="cs-CZ" sz="1800" b="1" dirty="0">
                <a:solidFill>
                  <a:srgbClr val="000000"/>
                </a:solidFill>
              </a:rPr>
              <a:t>čl. 41/1 </a:t>
            </a:r>
            <a:r>
              <a:rPr lang="cs-CZ" sz="1800" dirty="0">
                <a:solidFill>
                  <a:srgbClr val="000000"/>
                </a:solidFill>
              </a:rPr>
              <a:t>lze se domáhat v mezích zákonů, které tato práva provádějí)</a:t>
            </a:r>
          </a:p>
          <a:p>
            <a:pPr marL="914400" lvl="1" indent="-457200" algn="just">
              <a:spcBef>
                <a:spcPct val="20000"/>
              </a:spcBef>
              <a:buClr>
                <a:srgbClr val="00287D"/>
              </a:buClr>
              <a:buSzPct val="80000"/>
              <a:buFont typeface="+mj-lt"/>
              <a:buAutoNum type="alphaUcPeriod"/>
            </a:pPr>
            <a:r>
              <a:rPr lang="cs-CZ" sz="1800" b="1" dirty="0">
                <a:solidFill>
                  <a:srgbClr val="000000"/>
                </a:solidFill>
              </a:rPr>
              <a:t>Právo na ochranu zdraví </a:t>
            </a:r>
            <a:r>
              <a:rPr lang="cs-CZ" sz="1800" dirty="0">
                <a:solidFill>
                  <a:srgbClr val="000000"/>
                </a:solidFill>
              </a:rPr>
              <a:t>(= povinnost umožnit) </a:t>
            </a:r>
            <a:endParaRPr lang="cs-CZ" sz="1800" b="1" dirty="0">
              <a:solidFill>
                <a:srgbClr val="000000"/>
              </a:solidFill>
            </a:endParaRPr>
          </a:p>
          <a:p>
            <a:pPr marL="914400" lvl="1" indent="-457200" algn="just">
              <a:spcBef>
                <a:spcPct val="20000"/>
              </a:spcBef>
              <a:buClr>
                <a:srgbClr val="00287D"/>
              </a:buClr>
              <a:buSzPct val="80000"/>
              <a:buFont typeface="+mj-lt"/>
              <a:buAutoNum type="alphaUcPeriod"/>
            </a:pPr>
            <a:r>
              <a:rPr lang="cs-CZ" sz="1800" b="1" dirty="0">
                <a:solidFill>
                  <a:srgbClr val="000000"/>
                </a:solidFill>
              </a:rPr>
              <a:t>Veřejné pojištění</a:t>
            </a:r>
          </a:p>
          <a:p>
            <a:pPr marL="1085850" lvl="2" indent="-457200" algn="just">
              <a:lnSpc>
                <a:spcPct val="10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AutoNum type="arabicParenR"/>
            </a:pPr>
            <a:r>
              <a:rPr lang="cs-CZ" sz="1800" b="1" dirty="0">
                <a:solidFill>
                  <a:srgbClr val="000000"/>
                </a:solidFill>
              </a:rPr>
              <a:t>Právo na bezplatnou zdravotní péči, </a:t>
            </a:r>
            <a:r>
              <a:rPr lang="cs-CZ" sz="1800" dirty="0">
                <a:solidFill>
                  <a:srgbClr val="000000"/>
                </a:solidFill>
              </a:rPr>
              <a:t>za zákonem stanovených podmínek</a:t>
            </a:r>
          </a:p>
          <a:p>
            <a:pPr marL="1085850" lvl="2" indent="-457200" algn="just">
              <a:lnSpc>
                <a:spcPct val="10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AutoNum type="arabicParenR"/>
            </a:pPr>
            <a:r>
              <a:rPr lang="cs-CZ" sz="1800" b="1" dirty="0">
                <a:solidFill>
                  <a:srgbClr val="000000"/>
                </a:solidFill>
              </a:rPr>
              <a:t>Právo na bezplatné zdravotní pomůcky, </a:t>
            </a:r>
            <a:r>
              <a:rPr lang="cs-CZ" sz="1800" dirty="0">
                <a:solidFill>
                  <a:srgbClr val="000000"/>
                </a:solidFill>
              </a:rPr>
              <a:t>za zákonem stanovených podmínek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864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3" y="291828"/>
            <a:ext cx="8066301" cy="451576"/>
          </a:xfrm>
        </p:spPr>
        <p:txBody>
          <a:bodyPr/>
          <a:lstStyle/>
          <a:p>
            <a:pPr algn="just"/>
            <a:r>
              <a:rPr lang="cs-CZ" sz="2400" dirty="0"/>
              <a:t>Ústavní a mezinárodně právní východiska a zakotvení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805543"/>
            <a:ext cx="8066301" cy="5026457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600" dirty="0" err="1">
                <a:solidFill>
                  <a:srgbClr val="000000"/>
                </a:solidFill>
              </a:rPr>
              <a:t>Pl</a:t>
            </a:r>
            <a:r>
              <a:rPr lang="cs-CZ" sz="1600" dirty="0">
                <a:solidFill>
                  <a:srgbClr val="000000"/>
                </a:solidFill>
              </a:rPr>
              <a:t>. ÚS 23/98 „</a:t>
            </a:r>
            <a:r>
              <a:rPr lang="cs-CZ" sz="1600" i="1" dirty="0">
                <a:solidFill>
                  <a:srgbClr val="000000"/>
                </a:solidFill>
              </a:rPr>
              <a:t>každý právo na ochranu zdraví a občané mají na základě veřejného pojištění </a:t>
            </a:r>
            <a:r>
              <a:rPr lang="cs-CZ" sz="1600" b="1" i="1" dirty="0">
                <a:solidFill>
                  <a:srgbClr val="000000"/>
                </a:solidFill>
              </a:rPr>
              <a:t>právo na bezplatnou zdravotní péči a zdravotní pomůcky za podmínek, které stanoví zákon</a:t>
            </a:r>
            <a:r>
              <a:rPr lang="cs-CZ" sz="1600" i="1" dirty="0">
                <a:solidFill>
                  <a:srgbClr val="000000"/>
                </a:solidFill>
              </a:rPr>
              <a:t>. Těchto práv je pak podle čl. 41 odst. 1 Listiny možno se domáhat pouze v mezích zákonů, které je provádějí. Je proto třeba respektovat, že </a:t>
            </a:r>
            <a:r>
              <a:rPr lang="cs-CZ" sz="1600" i="1" dirty="0">
                <a:solidFill>
                  <a:srgbClr val="FF0000"/>
                </a:solidFill>
              </a:rPr>
              <a:t>právo na zdravotní péči je možno uplatňovat jen za podmínek, které stanoví zákon</a:t>
            </a:r>
            <a:r>
              <a:rPr lang="cs-CZ" sz="1600" i="1" dirty="0">
                <a:solidFill>
                  <a:srgbClr val="000000"/>
                </a:solidFill>
              </a:rPr>
              <a:t>. …. Zákon … nesmí mít diskriminační povahu, podmínky, za nichž je možno tato práva uplatňovat, jím musí být stanoveny tak, aby všem občanům byl zajištěn spravedlivý - tedy i vznik možných nerovností vylučující - způsob přístupu ke zdravotní péči přiměřené kvality. Je nepochybně třeba souhlasit s tím, že nelze všem pojištěncům nutit zdravotní péči pouze určitého standardu, jakož i s tím, že </a:t>
            </a:r>
            <a:r>
              <a:rPr lang="cs-CZ" sz="1600" i="1" dirty="0">
                <a:solidFill>
                  <a:srgbClr val="FF0000"/>
                </a:solidFill>
              </a:rPr>
              <a:t>pojištěnec v rámci práva na zdravotní péči musí mít zaručeno </a:t>
            </a:r>
            <a:r>
              <a:rPr lang="cs-CZ" sz="1600" b="1" i="1" dirty="0">
                <a:solidFill>
                  <a:srgbClr val="FF0000"/>
                </a:solidFill>
              </a:rPr>
              <a:t>právo na svobodnou volbu lékaře i zdravotnického zařízení</a:t>
            </a:r>
            <a:r>
              <a:rPr lang="cs-CZ" sz="1600" b="1" i="1" dirty="0">
                <a:solidFill>
                  <a:srgbClr val="000000"/>
                </a:solidFill>
              </a:rPr>
              <a:t>. </a:t>
            </a:r>
            <a:r>
              <a:rPr lang="cs-CZ" sz="1600" i="1" dirty="0">
                <a:solidFill>
                  <a:srgbClr val="000000"/>
                </a:solidFill>
              </a:rPr>
              <a:t>Uvedené právo tak nepochybně obsahuje možnost alternativy - </a:t>
            </a:r>
            <a:r>
              <a:rPr lang="cs-CZ" sz="1600" b="1" i="1" dirty="0">
                <a:solidFill>
                  <a:srgbClr val="000000"/>
                </a:solidFill>
              </a:rPr>
              <a:t>volby lékaře </a:t>
            </a:r>
            <a:r>
              <a:rPr lang="cs-CZ" sz="1600" i="1" dirty="0">
                <a:solidFill>
                  <a:srgbClr val="000000"/>
                </a:solidFill>
              </a:rPr>
              <a:t>a zdravotnického zařízení, toto právo však nelze pojímat absolutně … s ohledem na ústavní odpovědnost státu … </a:t>
            </a:r>
            <a:r>
              <a:rPr lang="cs-CZ" sz="1600" i="1" dirty="0">
                <a:solidFill>
                  <a:srgbClr val="FF0000"/>
                </a:solidFill>
              </a:rPr>
              <a:t>oprávněn volit nástroje k zajišťování těchto práv i nástroje kontroly a regulace zdravotnických zařízení zdravotní péči poskytujících</a:t>
            </a:r>
            <a:r>
              <a:rPr lang="cs-CZ" sz="1600" i="1" dirty="0">
                <a:solidFill>
                  <a:srgbClr val="000000"/>
                </a:solidFill>
              </a:rPr>
              <a:t>. Právní úprava poskytování zdravotní péče … , představuje, … koncepci zdravotnického systému vycházející z </a:t>
            </a:r>
            <a:r>
              <a:rPr lang="cs-CZ" sz="1600" i="1" dirty="0">
                <a:solidFill>
                  <a:srgbClr val="FF0000"/>
                </a:solidFill>
              </a:rPr>
              <a:t>povinnosti </a:t>
            </a:r>
            <a:r>
              <a:rPr lang="cs-CZ" sz="1600" b="1" i="1" dirty="0">
                <a:solidFill>
                  <a:srgbClr val="FF0000"/>
                </a:solidFill>
              </a:rPr>
              <a:t>zdravotních pojišťoven zajistit poskytování zdravotní péče svým pojištěncům</a:t>
            </a:r>
            <a:r>
              <a:rPr lang="cs-CZ" sz="1600" i="1" dirty="0">
                <a:solidFill>
                  <a:srgbClr val="000000"/>
                </a:solidFill>
              </a:rPr>
              <a:t>. Tuto povinnost plní zdravotní pojišťovny </a:t>
            </a:r>
            <a:r>
              <a:rPr lang="cs-CZ" sz="1600" b="1" i="1" dirty="0">
                <a:solidFill>
                  <a:srgbClr val="FF0000"/>
                </a:solidFill>
              </a:rPr>
              <a:t>prostřednictvím zdravotnických zařízení, se kterými uzavřely smlouvu o poskytování a úhradě zdravotní péče</a:t>
            </a:r>
            <a:r>
              <a:rPr lang="cs-CZ" sz="1600" b="1" i="1" dirty="0">
                <a:solidFill>
                  <a:srgbClr val="000000"/>
                </a:solidFill>
              </a:rPr>
              <a:t>.</a:t>
            </a:r>
            <a:r>
              <a:rPr lang="cs-CZ" sz="1600" i="1" dirty="0">
                <a:solidFill>
                  <a:srgbClr val="000000"/>
                </a:solidFill>
              </a:rPr>
              <a:t> Zdravotní pojišťovny tak vytvářejí …, síť poskytování a úhrady zdravotní péče, která se snaží o zaručení teritoriální dostupnosti a kvality poskytované zdravotní péče“</a:t>
            </a:r>
            <a:endParaRPr lang="cs-CZ" sz="1600" dirty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5804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3" y="291828"/>
            <a:ext cx="8066301" cy="451576"/>
          </a:xfrm>
        </p:spPr>
        <p:txBody>
          <a:bodyPr/>
          <a:lstStyle/>
          <a:p>
            <a:pPr algn="just"/>
            <a:r>
              <a:rPr lang="cs-CZ" sz="2400" dirty="0"/>
              <a:t>Ústavní a mezinárodně právní východiska a zakotvení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805543"/>
            <a:ext cx="8066301" cy="5026457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dirty="0" err="1">
                <a:solidFill>
                  <a:srgbClr val="000000"/>
                </a:solidFill>
              </a:rPr>
              <a:t>Pl</a:t>
            </a:r>
            <a:r>
              <a:rPr lang="cs-CZ" sz="1800" dirty="0">
                <a:solidFill>
                  <a:srgbClr val="000000"/>
                </a:solidFill>
              </a:rPr>
              <a:t>. ÚS 51/06, „</a:t>
            </a:r>
            <a:r>
              <a:rPr lang="cs-CZ" sz="1800" i="1" dirty="0">
                <a:solidFill>
                  <a:srgbClr val="000000"/>
                </a:solidFill>
              </a:rPr>
              <a:t>práva na život a zdraví, tak jak jsou upravena v čl. 6 odst. 1 a čl. 31 …, </a:t>
            </a:r>
            <a:r>
              <a:rPr lang="cs-CZ" sz="1800" i="1" dirty="0">
                <a:solidFill>
                  <a:srgbClr val="FF0000"/>
                </a:solidFill>
              </a:rPr>
              <a:t>jsou absolutními základními právy a hodnotami </a:t>
            </a:r>
            <a:r>
              <a:rPr lang="cs-CZ" sz="1800" i="1" dirty="0">
                <a:solidFill>
                  <a:srgbClr val="000000"/>
                </a:solidFill>
              </a:rPr>
              <a:t>a že právě ve vztahu k těmto absolutním hodnotám je třeba poměřovat právo na samosprávu a právo vlastnické.	Ústavní soud v žádném případě nezpochybňuje právo státu, s ohledem na jeho ústavní odpovědnost, na zajištění práv plynoucích z čl. 31 Listiny, </a:t>
            </a:r>
            <a:r>
              <a:rPr lang="cs-CZ" sz="1800" i="1" dirty="0">
                <a:solidFill>
                  <a:srgbClr val="FF0000"/>
                </a:solidFill>
              </a:rPr>
              <a:t>volit nástroje k zajišťování těchto práv i nástroje </a:t>
            </a:r>
            <a:r>
              <a:rPr lang="cs-CZ" sz="1800" b="1" i="1" dirty="0">
                <a:solidFill>
                  <a:srgbClr val="FF0000"/>
                </a:solidFill>
              </a:rPr>
              <a:t>kontroly a regulace zdravotnických zařízení </a:t>
            </a:r>
            <a:r>
              <a:rPr lang="cs-CZ" sz="1800" i="1" dirty="0">
                <a:solidFill>
                  <a:srgbClr val="FF0000"/>
                </a:solidFill>
              </a:rPr>
              <a:t>zdravotní péči poskytující, neboť sleduje legitimní cíl</a:t>
            </a:r>
            <a:r>
              <a:rPr lang="cs-CZ" sz="1800" i="1" dirty="0">
                <a:solidFill>
                  <a:srgbClr val="000000"/>
                </a:solidFill>
              </a:rPr>
              <a:t>. Toto právo však nelze pojímat absolutně, tj. v tom smyslu, že v zájmu jeho zajištění lze zcela eliminovat všechna ostatní práva a ústavně chráněné hodnoty, tedy i právo na samosprávu a právo na ochranu vlastnictví. </a:t>
            </a:r>
            <a:r>
              <a:rPr lang="cs-CZ" sz="1800" dirty="0">
                <a:solidFill>
                  <a:srgbClr val="000000"/>
                </a:solidFill>
              </a:rPr>
              <a:t>“ – </a:t>
            </a:r>
            <a:r>
              <a:rPr lang="cs-CZ" sz="1800" b="1" dirty="0">
                <a:solidFill>
                  <a:srgbClr val="000000"/>
                </a:solidFill>
              </a:rPr>
              <a:t>i tzv. soukromá (nestátní) zdravotnická zařízení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3333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3" y="291828"/>
            <a:ext cx="8066301" cy="451576"/>
          </a:xfrm>
        </p:spPr>
        <p:txBody>
          <a:bodyPr/>
          <a:lstStyle/>
          <a:p>
            <a:pPr algn="just"/>
            <a:r>
              <a:rPr lang="cs-CZ" sz="2400" dirty="0"/>
              <a:t>Ústavní a mezinárodně právní východiska a zakotvení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805543"/>
            <a:ext cx="8066301" cy="5026457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sz="1800" dirty="0" err="1">
                <a:solidFill>
                  <a:srgbClr val="000000"/>
                </a:solidFill>
              </a:rPr>
              <a:t>Pl</a:t>
            </a:r>
            <a:r>
              <a:rPr lang="cs-CZ" sz="1800" dirty="0">
                <a:solidFill>
                  <a:srgbClr val="000000"/>
                </a:solidFill>
              </a:rPr>
              <a:t>. ÚS 35/95, „</a:t>
            </a:r>
            <a:r>
              <a:rPr lang="cs-CZ" sz="1800" i="1" dirty="0">
                <a:solidFill>
                  <a:srgbClr val="000000"/>
                </a:solidFill>
              </a:rPr>
              <a:t>Definovat zákonné vymezení </a:t>
            </a:r>
            <a:r>
              <a:rPr lang="cs-CZ" sz="1800" i="1" dirty="0">
                <a:solidFill>
                  <a:srgbClr val="FF0000"/>
                </a:solidFill>
              </a:rPr>
              <a:t>obsahu a rozsahu podmínek a způsob uplatnění práva občana na bezplatnou zdravotní péči je možné jen zákonem</a:t>
            </a:r>
            <a:r>
              <a:rPr lang="cs-CZ" sz="1800" i="1" dirty="0">
                <a:solidFill>
                  <a:srgbClr val="000000"/>
                </a:solidFill>
              </a:rPr>
              <a:t>. Této povinnosti se zákonodárce nemůže zbavit tím, že zplnomocní orgán moci výkonné k vydání právních norem nižší právní síly než zákon. Nárok občanů na bezplatnou zdravotní péči a na zdravotní pomůcky je vázán na ústavní požadavek a rámec </a:t>
            </a:r>
            <a:r>
              <a:rPr lang="cs-CZ" sz="1800" i="1" dirty="0">
                <a:solidFill>
                  <a:srgbClr val="FF0000"/>
                </a:solidFill>
              </a:rPr>
              <a:t>veřejného pojištění</a:t>
            </a:r>
            <a:r>
              <a:rPr lang="cs-CZ" sz="1800" i="1" dirty="0">
                <a:solidFill>
                  <a:srgbClr val="000000"/>
                </a:solidFill>
              </a:rPr>
              <a:t>. Systém veřejného pojištění je jako každý pojišťovací systém </a:t>
            </a:r>
            <a:r>
              <a:rPr lang="cs-CZ" sz="1800" i="1" dirty="0">
                <a:solidFill>
                  <a:srgbClr val="FF0000"/>
                </a:solidFill>
              </a:rPr>
              <a:t>limitován objemem finančních prostředků</a:t>
            </a:r>
            <a:r>
              <a:rPr lang="cs-CZ" sz="1800" i="1" dirty="0">
                <a:solidFill>
                  <a:srgbClr val="000000"/>
                </a:solidFill>
              </a:rPr>
              <a:t>, který se získává na základě povinnosti platit na všeobecné zdravotní pojištění podle zákona ČNR 592/1992 Sb. v platném znění</a:t>
            </a:r>
            <a:r>
              <a:rPr lang="cs-CZ" sz="1800" dirty="0">
                <a:solidFill>
                  <a:srgbClr val="000000"/>
                </a:solidFill>
              </a:rPr>
              <a:t>.“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5977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360</TotalTime>
  <Words>2724</Words>
  <Application>Microsoft Office PowerPoint</Application>
  <PresentationFormat>Vlastní</PresentationFormat>
  <Paragraphs>229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Tahoma</vt:lpstr>
      <vt:lpstr>Wingdings</vt:lpstr>
      <vt:lpstr>Prezentace_MU_CZ</vt:lpstr>
      <vt:lpstr>MP811Zk Správní právo III </vt:lpstr>
      <vt:lpstr>Program přednášky</vt:lpstr>
      <vt:lpstr>Správa zdravotnictví</vt:lpstr>
      <vt:lpstr>Správa zdravotnictví</vt:lpstr>
      <vt:lpstr>Správa zdravotnictví</vt:lpstr>
      <vt:lpstr>Ústavní a mezinárodně právní východiska a zakotvení </vt:lpstr>
      <vt:lpstr>Ústavní a mezinárodně právní východiska a zakotvení </vt:lpstr>
      <vt:lpstr>Ústavní a mezinárodně právní východiska a zakotvení </vt:lpstr>
      <vt:lpstr>Ústavní a mezinárodně právní východiska a zakotvení </vt:lpstr>
      <vt:lpstr>Právní úprava</vt:lpstr>
      <vt:lpstr>Právní úprava</vt:lpstr>
      <vt:lpstr>Právní úprava</vt:lpstr>
      <vt:lpstr>Orgány a organizace na úseku zdravotnictví</vt:lpstr>
      <vt:lpstr>Orgány a organizace na úseku zdravotnictví</vt:lpstr>
      <vt:lpstr>Orgány a organizace na úseku zdravotnictví</vt:lpstr>
      <vt:lpstr>Orgány a organizace na úseku zdravotnictví</vt:lpstr>
      <vt:lpstr>Orgány a organizace na úseku zdravotnictví</vt:lpstr>
      <vt:lpstr>Orgány a organizace na úseku zdravotnictví</vt:lpstr>
      <vt:lpstr>Orgány a organizace na úseku zdravotnictví</vt:lpstr>
      <vt:lpstr>Orgány a organizace na úseku zdravotnictví</vt:lpstr>
      <vt:lpstr>Zdravotní pojišťovny</vt:lpstr>
      <vt:lpstr>Poskytovatelé zdravotních služeb</vt:lpstr>
      <vt:lpstr>Zákon č. 48/1997 Sb., o veřejném zdravotním pojištění </vt:lpstr>
      <vt:lpstr>Zákon č. 258/2000 Sb., o ochraně veřejného zdraví</vt:lpstr>
      <vt:lpstr>Zákon č. 258/2000 Sb., o ochraně veřejného zdraví</vt:lpstr>
      <vt:lpstr>Zákon č. 372/2011 Sb., o zdravotních službách </vt:lpstr>
      <vt:lpstr>Zákon č. 373/2011 Sb., o specifických zdravotních službách </vt:lpstr>
      <vt:lpstr>Zákon č. 374/2011 Sb., o zdravotnické záchranné službě </vt:lpstr>
      <vt:lpstr>Zákon č. 65/2017 Sb., o ochraně zdraví před škodlivými účinky návykových látek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Lukas Potesil</cp:lastModifiedBy>
  <cp:revision>62</cp:revision>
  <cp:lastPrinted>2019-03-19T12:48:28Z</cp:lastPrinted>
  <dcterms:created xsi:type="dcterms:W3CDTF">2019-02-27T15:02:38Z</dcterms:created>
  <dcterms:modified xsi:type="dcterms:W3CDTF">2019-04-02T11:57:32Z</dcterms:modified>
</cp:coreProperties>
</file>