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snapToGrid="0">
      <p:cViewPr varScale="1">
        <p:scale>
          <a:sx n="57" d="100"/>
          <a:sy n="57" d="100"/>
        </p:scale>
        <p:origin x="102"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A6A58A36-7534-45B4-9300-ED6D73E6A81F}" type="datetimeFigureOut">
              <a:rPr lang="cs-CZ" smtClean="0"/>
              <a:t>27.03.2018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ABB86D-4164-45EB-B79D-0B884797B380}" type="slidenum">
              <a:rPr lang="cs-CZ" smtClean="0"/>
              <a:t>‹#›</a:t>
            </a:fld>
            <a:endParaRPr lang="cs-CZ"/>
          </a:p>
        </p:txBody>
      </p:sp>
    </p:spTree>
    <p:extLst>
      <p:ext uri="{BB962C8B-B14F-4D97-AF65-F5344CB8AC3E}">
        <p14:creationId xmlns:p14="http://schemas.microsoft.com/office/powerpoint/2010/main" val="1121925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58A36-7534-45B4-9300-ED6D73E6A81F}" type="datetimeFigureOut">
              <a:rPr lang="cs-CZ" smtClean="0"/>
              <a:t>27.03.2018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ABB86D-4164-45EB-B79D-0B884797B380}" type="slidenum">
              <a:rPr lang="cs-CZ" smtClean="0"/>
              <a:t>‹#›</a:t>
            </a:fld>
            <a:endParaRPr lang="cs-CZ"/>
          </a:p>
        </p:txBody>
      </p:sp>
    </p:spTree>
    <p:extLst>
      <p:ext uri="{BB962C8B-B14F-4D97-AF65-F5344CB8AC3E}">
        <p14:creationId xmlns:p14="http://schemas.microsoft.com/office/powerpoint/2010/main" val="1502364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58A36-7534-45B4-9300-ED6D73E6A81F}" type="datetimeFigureOut">
              <a:rPr lang="cs-CZ" smtClean="0"/>
              <a:t>27.03.2018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ABB86D-4164-45EB-B79D-0B884797B380}" type="slidenum">
              <a:rPr lang="cs-CZ" smtClean="0"/>
              <a:t>‹#›</a:t>
            </a:fld>
            <a:endParaRPr lang="cs-CZ"/>
          </a:p>
        </p:txBody>
      </p:sp>
    </p:spTree>
    <p:extLst>
      <p:ext uri="{BB962C8B-B14F-4D97-AF65-F5344CB8AC3E}">
        <p14:creationId xmlns:p14="http://schemas.microsoft.com/office/powerpoint/2010/main" val="3091679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58A36-7534-45B4-9300-ED6D73E6A81F}" type="datetimeFigureOut">
              <a:rPr lang="cs-CZ" smtClean="0"/>
              <a:t>27.03.2018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ABB86D-4164-45EB-B79D-0B884797B380}" type="slidenum">
              <a:rPr lang="cs-CZ" smtClean="0"/>
              <a:t>‹#›</a:t>
            </a:fld>
            <a:endParaRPr lang="cs-CZ"/>
          </a:p>
        </p:txBody>
      </p:sp>
    </p:spTree>
    <p:extLst>
      <p:ext uri="{BB962C8B-B14F-4D97-AF65-F5344CB8AC3E}">
        <p14:creationId xmlns:p14="http://schemas.microsoft.com/office/powerpoint/2010/main" val="3081280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A6A58A36-7534-45B4-9300-ED6D73E6A81F}" type="datetimeFigureOut">
              <a:rPr lang="cs-CZ" smtClean="0"/>
              <a:t>27.03.2018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ABB86D-4164-45EB-B79D-0B884797B380}" type="slidenum">
              <a:rPr lang="cs-CZ" smtClean="0"/>
              <a:t>‹#›</a:t>
            </a:fld>
            <a:endParaRPr lang="cs-CZ"/>
          </a:p>
        </p:txBody>
      </p:sp>
    </p:spTree>
    <p:extLst>
      <p:ext uri="{BB962C8B-B14F-4D97-AF65-F5344CB8AC3E}">
        <p14:creationId xmlns:p14="http://schemas.microsoft.com/office/powerpoint/2010/main" val="3275519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6A58A36-7534-45B4-9300-ED6D73E6A81F}" type="datetimeFigureOut">
              <a:rPr lang="cs-CZ" smtClean="0"/>
              <a:t>27.03.2018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9ABB86D-4164-45EB-B79D-0B884797B380}" type="slidenum">
              <a:rPr lang="cs-CZ" smtClean="0"/>
              <a:t>‹#›</a:t>
            </a:fld>
            <a:endParaRPr lang="cs-CZ"/>
          </a:p>
        </p:txBody>
      </p:sp>
    </p:spTree>
    <p:extLst>
      <p:ext uri="{BB962C8B-B14F-4D97-AF65-F5344CB8AC3E}">
        <p14:creationId xmlns:p14="http://schemas.microsoft.com/office/powerpoint/2010/main" val="1761012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6A58A36-7534-45B4-9300-ED6D73E6A81F}" type="datetimeFigureOut">
              <a:rPr lang="cs-CZ" smtClean="0"/>
              <a:t>27.03.2018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9ABB86D-4164-45EB-B79D-0B884797B380}" type="slidenum">
              <a:rPr lang="cs-CZ" smtClean="0"/>
              <a:t>‹#›</a:t>
            </a:fld>
            <a:endParaRPr lang="cs-CZ"/>
          </a:p>
        </p:txBody>
      </p:sp>
    </p:spTree>
    <p:extLst>
      <p:ext uri="{BB962C8B-B14F-4D97-AF65-F5344CB8AC3E}">
        <p14:creationId xmlns:p14="http://schemas.microsoft.com/office/powerpoint/2010/main" val="2463171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6A58A36-7534-45B4-9300-ED6D73E6A81F}" type="datetimeFigureOut">
              <a:rPr lang="cs-CZ" smtClean="0"/>
              <a:t>27.03.2018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9ABB86D-4164-45EB-B79D-0B884797B380}" type="slidenum">
              <a:rPr lang="cs-CZ" smtClean="0"/>
              <a:t>‹#›</a:t>
            </a:fld>
            <a:endParaRPr lang="cs-CZ"/>
          </a:p>
        </p:txBody>
      </p:sp>
    </p:spTree>
    <p:extLst>
      <p:ext uri="{BB962C8B-B14F-4D97-AF65-F5344CB8AC3E}">
        <p14:creationId xmlns:p14="http://schemas.microsoft.com/office/powerpoint/2010/main" val="3833760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A58A36-7534-45B4-9300-ED6D73E6A81F}" type="datetimeFigureOut">
              <a:rPr lang="cs-CZ" smtClean="0"/>
              <a:t>27.03.2018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9ABB86D-4164-45EB-B79D-0B884797B380}" type="slidenum">
              <a:rPr lang="cs-CZ" smtClean="0"/>
              <a:t>‹#›</a:t>
            </a:fld>
            <a:endParaRPr lang="cs-CZ"/>
          </a:p>
        </p:txBody>
      </p:sp>
    </p:spTree>
    <p:extLst>
      <p:ext uri="{BB962C8B-B14F-4D97-AF65-F5344CB8AC3E}">
        <p14:creationId xmlns:p14="http://schemas.microsoft.com/office/powerpoint/2010/main" val="624595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6A58A36-7534-45B4-9300-ED6D73E6A81F}" type="datetimeFigureOut">
              <a:rPr lang="cs-CZ" smtClean="0"/>
              <a:t>27.03.2018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9ABB86D-4164-45EB-B79D-0B884797B380}" type="slidenum">
              <a:rPr lang="cs-CZ" smtClean="0"/>
              <a:t>‹#›</a:t>
            </a:fld>
            <a:endParaRPr lang="cs-CZ"/>
          </a:p>
        </p:txBody>
      </p:sp>
    </p:spTree>
    <p:extLst>
      <p:ext uri="{BB962C8B-B14F-4D97-AF65-F5344CB8AC3E}">
        <p14:creationId xmlns:p14="http://schemas.microsoft.com/office/powerpoint/2010/main" val="1697419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6A58A36-7534-45B4-9300-ED6D73E6A81F}" type="datetimeFigureOut">
              <a:rPr lang="cs-CZ" smtClean="0"/>
              <a:t>27.03.2018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9ABB86D-4164-45EB-B79D-0B884797B380}" type="slidenum">
              <a:rPr lang="cs-CZ" smtClean="0"/>
              <a:t>‹#›</a:t>
            </a:fld>
            <a:endParaRPr lang="cs-CZ"/>
          </a:p>
        </p:txBody>
      </p:sp>
    </p:spTree>
    <p:extLst>
      <p:ext uri="{BB962C8B-B14F-4D97-AF65-F5344CB8AC3E}">
        <p14:creationId xmlns:p14="http://schemas.microsoft.com/office/powerpoint/2010/main" val="1130840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58A36-7534-45B4-9300-ED6D73E6A81F}" type="datetimeFigureOut">
              <a:rPr lang="cs-CZ" smtClean="0"/>
              <a:t>27.03.2018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BB86D-4164-45EB-B79D-0B884797B380}" type="slidenum">
              <a:rPr lang="cs-CZ" smtClean="0"/>
              <a:t>‹#›</a:t>
            </a:fld>
            <a:endParaRPr lang="cs-CZ"/>
          </a:p>
        </p:txBody>
      </p:sp>
    </p:spTree>
    <p:extLst>
      <p:ext uri="{BB962C8B-B14F-4D97-AF65-F5344CB8AC3E}">
        <p14:creationId xmlns:p14="http://schemas.microsoft.com/office/powerpoint/2010/main" val="190489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www.krs.p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Z </a:t>
            </a:r>
            <a:r>
              <a:rPr lang="cs-CZ" dirty="0" err="1" smtClean="0"/>
              <a:t>polskim</a:t>
            </a:r>
            <a:r>
              <a:rPr lang="cs-CZ" dirty="0" smtClean="0"/>
              <a:t> na t</a:t>
            </a:r>
            <a:r>
              <a:rPr lang="pl-PL" dirty="0" smtClean="0"/>
              <a:t>y, nawet z prawniczym VI</a:t>
            </a:r>
            <a:endParaRPr lang="cs-CZ" dirty="0"/>
          </a:p>
        </p:txBody>
      </p:sp>
      <p:sp>
        <p:nvSpPr>
          <p:cNvPr id="3" name="Podnadpis 2"/>
          <p:cNvSpPr>
            <a:spLocks noGrp="1"/>
          </p:cNvSpPr>
          <p:nvPr>
            <p:ph type="subTitle" idx="1"/>
          </p:nvPr>
        </p:nvSpPr>
        <p:spPr/>
        <p:txBody>
          <a:bodyPr/>
          <a:lstStyle/>
          <a:p>
            <a:endParaRPr lang="pl-PL" dirty="0" smtClean="0"/>
          </a:p>
          <a:p>
            <a:r>
              <a:rPr lang="pl-PL" sz="5400" dirty="0" smtClean="0"/>
              <a:t>Sądownictwo</a:t>
            </a:r>
            <a:endParaRPr lang="pl-PL" sz="5400" dirty="0"/>
          </a:p>
        </p:txBody>
      </p:sp>
    </p:spTree>
    <p:extLst>
      <p:ext uri="{BB962C8B-B14F-4D97-AF65-F5344CB8AC3E}">
        <p14:creationId xmlns:p14="http://schemas.microsoft.com/office/powerpoint/2010/main" val="3647174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smtClean="0"/>
              <a:t>Niektóre osoby w sądownictwie</a:t>
            </a:r>
            <a:endParaRPr lang="cs-CZ" dirty="0"/>
          </a:p>
        </p:txBody>
      </p:sp>
      <p:sp>
        <p:nvSpPr>
          <p:cNvPr id="3" name="Zástupný symbol pro obsah 2"/>
          <p:cNvSpPr>
            <a:spLocks noGrp="1"/>
          </p:cNvSpPr>
          <p:nvPr>
            <p:ph sz="half" idx="1"/>
          </p:nvPr>
        </p:nvSpPr>
        <p:spPr/>
        <p:txBody>
          <a:bodyPr>
            <a:normAutofit lnSpcReduction="10000"/>
          </a:bodyPr>
          <a:lstStyle/>
          <a:p>
            <a:r>
              <a:rPr lang="pl-PL" dirty="0" smtClean="0"/>
              <a:t>Adwokat – </a:t>
            </a:r>
            <a:r>
              <a:rPr lang="cs-CZ" dirty="0" smtClean="0"/>
              <a:t>advokát</a:t>
            </a:r>
            <a:endParaRPr lang="pl-PL" dirty="0" smtClean="0"/>
          </a:p>
          <a:p>
            <a:r>
              <a:rPr lang="pl-PL" dirty="0" smtClean="0"/>
              <a:t>Radca prawny – komerční právník</a:t>
            </a:r>
          </a:p>
          <a:p>
            <a:r>
              <a:rPr lang="pl-PL" dirty="0" smtClean="0"/>
              <a:t>Aplikant – koncipient, čekatel ...</a:t>
            </a:r>
          </a:p>
          <a:p>
            <a:r>
              <a:rPr lang="pl-PL" dirty="0" smtClean="0"/>
              <a:t>Notariusz - notář</a:t>
            </a:r>
          </a:p>
          <a:p>
            <a:r>
              <a:rPr lang="pl-PL" dirty="0" smtClean="0"/>
              <a:t>Komornik - exekutor</a:t>
            </a:r>
          </a:p>
          <a:p>
            <a:r>
              <a:rPr lang="pl-PL" dirty="0" smtClean="0"/>
              <a:t>Syndyk – insolvenční (...) správce</a:t>
            </a:r>
          </a:p>
          <a:p>
            <a:r>
              <a:rPr lang="pl-PL" dirty="0" smtClean="0"/>
              <a:t>Prokurator – státní zástupce, prokurátor</a:t>
            </a:r>
          </a:p>
          <a:p>
            <a:endParaRPr lang="cs-CZ" dirty="0"/>
          </a:p>
        </p:txBody>
      </p:sp>
      <p:sp>
        <p:nvSpPr>
          <p:cNvPr id="4" name="Zástupný symbol pro obsah 3"/>
          <p:cNvSpPr>
            <a:spLocks noGrp="1"/>
          </p:cNvSpPr>
          <p:nvPr>
            <p:ph sz="half" idx="2"/>
          </p:nvPr>
        </p:nvSpPr>
        <p:spPr/>
        <p:txBody>
          <a:bodyPr>
            <a:normAutofit lnSpcReduction="10000"/>
          </a:bodyPr>
          <a:lstStyle/>
          <a:p>
            <a:r>
              <a:rPr lang="pl-PL" dirty="0" smtClean="0"/>
              <a:t>Sędzia  - soudce</a:t>
            </a:r>
          </a:p>
          <a:p>
            <a:r>
              <a:rPr lang="pl-PL" dirty="0" smtClean="0"/>
              <a:t>Referendarz sądowy – vyšší soudní úředník</a:t>
            </a:r>
          </a:p>
          <a:p>
            <a:r>
              <a:rPr lang="pl-PL" dirty="0" smtClean="0"/>
              <a:t>Kurator sądowy – soudní kurátor</a:t>
            </a:r>
          </a:p>
          <a:p>
            <a:r>
              <a:rPr lang="pl-PL" dirty="0" smtClean="0"/>
              <a:t>Ławnik - přísedící</a:t>
            </a:r>
          </a:p>
          <a:p>
            <a:r>
              <a:rPr lang="pl-PL" dirty="0" smtClean="0"/>
              <a:t>Powód – žalobce, navrhovatel</a:t>
            </a:r>
          </a:p>
          <a:p>
            <a:r>
              <a:rPr lang="pl-PL" dirty="0" smtClean="0"/>
              <a:t>Pozwany – žalovaný, odpůrce</a:t>
            </a:r>
          </a:p>
          <a:p>
            <a:r>
              <a:rPr lang="pl-PL" dirty="0" smtClean="0"/>
              <a:t>Obrońca - obhájce</a:t>
            </a:r>
          </a:p>
          <a:p>
            <a:r>
              <a:rPr lang="pl-PL" dirty="0" smtClean="0"/>
              <a:t>Pełnomocnik - zmocněnec</a:t>
            </a:r>
          </a:p>
          <a:p>
            <a:endParaRPr lang="pl-PL" dirty="0"/>
          </a:p>
          <a:p>
            <a:pPr marL="0" indent="0">
              <a:buNone/>
            </a:pPr>
            <a:endParaRPr lang="pl-PL" dirty="0" smtClean="0"/>
          </a:p>
        </p:txBody>
      </p:sp>
    </p:spTree>
    <p:extLst>
      <p:ext uri="{BB962C8B-B14F-4D97-AF65-F5344CB8AC3E}">
        <p14:creationId xmlns:p14="http://schemas.microsoft.com/office/powerpoint/2010/main" val="4281302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b="1" dirty="0" err="1" smtClean="0"/>
              <a:t>Krajowa</a:t>
            </a:r>
            <a:r>
              <a:rPr lang="cs-CZ" b="1" dirty="0" smtClean="0"/>
              <a:t> Rada </a:t>
            </a:r>
            <a:r>
              <a:rPr lang="pl-PL" b="1" dirty="0" smtClean="0"/>
              <a:t>Sądownictwa</a:t>
            </a:r>
            <a:endParaRPr lang="cs-CZ" b="1" dirty="0"/>
          </a:p>
        </p:txBody>
      </p:sp>
      <p:sp>
        <p:nvSpPr>
          <p:cNvPr id="6" name="Zástupný symbol pro obsah 5"/>
          <p:cNvSpPr>
            <a:spLocks noGrp="1"/>
          </p:cNvSpPr>
          <p:nvPr>
            <p:ph idx="1"/>
          </p:nvPr>
        </p:nvSpPr>
        <p:spPr/>
        <p:txBody>
          <a:bodyPr/>
          <a:lstStyle/>
          <a:p>
            <a:r>
              <a:rPr lang="cs-CZ" dirty="0" smtClean="0">
                <a:hlinkClick r:id="rId2"/>
              </a:rPr>
              <a:t>http://www.krs.pl/</a:t>
            </a:r>
            <a:r>
              <a:rPr lang="cs-CZ" dirty="0" smtClean="0"/>
              <a:t> </a:t>
            </a:r>
            <a:r>
              <a:rPr lang="pl-PL" dirty="0"/>
              <a:t> </a:t>
            </a:r>
            <a:r>
              <a:rPr lang="pl-PL" b="1" dirty="0" smtClean="0"/>
              <a:t>Warszawa, </a:t>
            </a:r>
            <a:r>
              <a:rPr lang="pl-PL" b="1" dirty="0"/>
              <a:t>ul. Rakowieckiej 30</a:t>
            </a:r>
            <a:r>
              <a:rPr lang="pl-PL" dirty="0"/>
              <a:t>.</a:t>
            </a:r>
            <a:endParaRPr lang="cs-CZ" dirty="0" smtClean="0"/>
          </a:p>
          <a:p>
            <a:r>
              <a:rPr lang="pl-PL" b="1" dirty="0"/>
              <a:t>Art. </a:t>
            </a:r>
            <a:r>
              <a:rPr lang="pl-PL" b="1" dirty="0" smtClean="0"/>
              <a:t>186 Konstytucji III RP</a:t>
            </a:r>
            <a:endParaRPr lang="pl-PL" b="1" dirty="0"/>
          </a:p>
          <a:p>
            <a:pPr marL="0" indent="0">
              <a:buNone/>
            </a:pPr>
            <a:r>
              <a:rPr lang="pl-PL" dirty="0" smtClean="0"/>
              <a:t>1. Krajowa </a:t>
            </a:r>
            <a:r>
              <a:rPr lang="pl-PL" dirty="0"/>
              <a:t>Rada Sądownictwa stoi na straży niezależności sądów i niezawisłości sędziów.</a:t>
            </a:r>
          </a:p>
          <a:p>
            <a:pPr marL="0" indent="0">
              <a:buNone/>
            </a:pPr>
            <a:r>
              <a:rPr lang="pl-PL" dirty="0" smtClean="0"/>
              <a:t>2. Krajowa </a:t>
            </a:r>
            <a:r>
              <a:rPr lang="pl-PL" dirty="0"/>
              <a:t>Rada Sądownictwa może wystąpić do Trybunału Konstytucyjnego z wnioskiem w sprawie zgodności z Konstytucją aktów normatywnych w zakresie, w jakim dotyczą one niezależności sądów i niezawisłości sędziów.</a:t>
            </a:r>
          </a:p>
          <a:p>
            <a:endParaRPr lang="cs-CZ" dirty="0" smtClean="0"/>
          </a:p>
        </p:txBody>
      </p:sp>
    </p:spTree>
    <p:extLst>
      <p:ext uri="{BB962C8B-B14F-4D97-AF65-F5344CB8AC3E}">
        <p14:creationId xmlns:p14="http://schemas.microsoft.com/office/powerpoint/2010/main" val="2878493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smtClean="0"/>
              <a:t>KRS</a:t>
            </a:r>
            <a:br>
              <a:rPr lang="pl-PL" dirty="0" smtClean="0"/>
            </a:br>
            <a:r>
              <a:rPr lang="pl-PL" sz="1100" dirty="0" smtClean="0"/>
              <a:t>pramen: www.krs.pl</a:t>
            </a:r>
            <a:endParaRPr lang="cs-CZ" dirty="0"/>
          </a:p>
        </p:txBody>
      </p:sp>
      <p:sp>
        <p:nvSpPr>
          <p:cNvPr id="3" name="Zástupný symbol pro obsah 2"/>
          <p:cNvSpPr>
            <a:spLocks noGrp="1"/>
          </p:cNvSpPr>
          <p:nvPr>
            <p:ph idx="1"/>
          </p:nvPr>
        </p:nvSpPr>
        <p:spPr/>
        <p:txBody>
          <a:bodyPr>
            <a:normAutofit fontScale="85000" lnSpcReduction="10000"/>
          </a:bodyPr>
          <a:lstStyle/>
          <a:p>
            <a:r>
              <a:rPr lang="pl-PL" dirty="0"/>
              <a:t>Projekt utworzenia Krajowej Rady Sądownictwa powstał w wyniku porozumienia politycznego zawartego podczas obrad „</a:t>
            </a:r>
            <a:r>
              <a:rPr lang="pl-PL" b="1" dirty="0"/>
              <a:t>okrągłego stołu</a:t>
            </a:r>
            <a:r>
              <a:rPr lang="pl-PL" dirty="0"/>
              <a:t>” i zakładał powstanie organu konstytucyjnego, składającego się z przedstawicieli wszystkich trzech władz – ustawodawczej, wykonawczej oraz sądowniczej. Koncepcja Rady wzorowana była na doświadczeniach państw Europy Zachodniej. W ustawie z dnia 7 kwietnia 1989 roku o zmianie Konstytucji przyjęto w art. 60, iż </a:t>
            </a:r>
            <a:r>
              <a:rPr lang="pl-PL" b="1" dirty="0"/>
              <a:t>powoływanie sędziów jest prerogatywą Prezydenta, działającego na wniosek Krajowej Rady Sądownictwa. </a:t>
            </a:r>
            <a:r>
              <a:rPr lang="pl-PL" dirty="0" smtClean="0"/>
              <a:t/>
            </a:r>
            <a:br>
              <a:rPr lang="pl-PL" dirty="0" smtClean="0"/>
            </a:br>
            <a:r>
              <a:rPr lang="pl-PL" dirty="0" smtClean="0"/>
              <a:t/>
            </a:r>
            <a:br>
              <a:rPr lang="pl-PL" dirty="0" smtClean="0"/>
            </a:br>
            <a:r>
              <a:rPr lang="pl-PL" dirty="0"/>
              <a:t>Uchwalona następnie, w dniu 20 grudnia 1989 roku, ustawa o Krajowej Radzie Sądownictwa stwierdzała, że Rada strzeże niezawisłości sędziów i niezależności sądów. Pierwszy skład Krajowej Rady Sądownictwa ukonstytuował się na posiedzeniu, które odbyło się w dniu </a:t>
            </a:r>
            <a:r>
              <a:rPr lang="pl-PL" b="1" dirty="0"/>
              <a:t>23 lutego 1990 </a:t>
            </a:r>
            <a:r>
              <a:rPr lang="pl-PL" dirty="0"/>
              <a:t>roku. Przewodniczącym Rady został wtedy sędzia ówczesnego Sądu Wojewódzkiego w Łodzi Stanisław Zimoch. </a:t>
            </a:r>
            <a:endParaRPr lang="cs-CZ" dirty="0"/>
          </a:p>
        </p:txBody>
      </p:sp>
    </p:spTree>
    <p:extLst>
      <p:ext uri="{BB962C8B-B14F-4D97-AF65-F5344CB8AC3E}">
        <p14:creationId xmlns:p14="http://schemas.microsoft.com/office/powerpoint/2010/main" val="2192001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smtClean="0"/>
              <a:t>KRS</a:t>
            </a:r>
            <a:endParaRPr lang="cs-CZ" dirty="0"/>
          </a:p>
        </p:txBody>
      </p:sp>
      <p:sp>
        <p:nvSpPr>
          <p:cNvPr id="3" name="Zástupný symbol pro obsah 2"/>
          <p:cNvSpPr>
            <a:spLocks noGrp="1"/>
          </p:cNvSpPr>
          <p:nvPr>
            <p:ph idx="1"/>
          </p:nvPr>
        </p:nvSpPr>
        <p:spPr/>
        <p:txBody>
          <a:bodyPr>
            <a:normAutofit/>
          </a:bodyPr>
          <a:lstStyle/>
          <a:p>
            <a:r>
              <a:rPr lang="pl-PL" dirty="0" smtClean="0"/>
              <a:t>Organ kolegialnym.</a:t>
            </a:r>
          </a:p>
          <a:p>
            <a:r>
              <a:rPr lang="pl-PL" dirty="0" smtClean="0"/>
              <a:t>25 </a:t>
            </a:r>
            <a:r>
              <a:rPr lang="pl-PL" dirty="0"/>
              <a:t>członków. </a:t>
            </a:r>
            <a:endParaRPr lang="pl-PL" dirty="0" smtClean="0"/>
          </a:p>
          <a:p>
            <a:r>
              <a:rPr lang="pl-PL" dirty="0"/>
              <a:t>S</a:t>
            </a:r>
            <a:r>
              <a:rPr lang="pl-PL" dirty="0" smtClean="0"/>
              <a:t>kład:  </a:t>
            </a:r>
            <a:r>
              <a:rPr lang="pl-PL" dirty="0"/>
              <a:t>Pierwszy Prezes Sądu Najwyższego, Prezes Naczelnego Sądu Administracyjnego, osoba powołana przez Prezydenta RP, Minister Sprawiedliwości, czterech posłów, dwóch senatorów, dziesięciu sędziów będących przedstawicielami sądów powszechnych, dwóch sędziów Sądu Najwyższego, dwóch sędziów sądów administracyjnych i sędzia sądu wojskowego. S</a:t>
            </a:r>
            <a:r>
              <a:rPr lang="pl-PL" dirty="0" smtClean="0"/>
              <a:t>ędziowie </a:t>
            </a:r>
            <a:r>
              <a:rPr lang="pl-PL" dirty="0"/>
              <a:t>stanowią większość. </a:t>
            </a:r>
            <a:r>
              <a:rPr lang="pl-PL" dirty="0" smtClean="0"/>
              <a:t/>
            </a:r>
            <a:br>
              <a:rPr lang="pl-PL" dirty="0" smtClean="0"/>
            </a:br>
            <a:endParaRPr lang="cs-CZ" dirty="0"/>
          </a:p>
        </p:txBody>
      </p:sp>
    </p:spTree>
    <p:extLst>
      <p:ext uri="{BB962C8B-B14F-4D97-AF65-F5344CB8AC3E}">
        <p14:creationId xmlns:p14="http://schemas.microsoft.com/office/powerpoint/2010/main" val="3578874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396875"/>
          </a:xfrm>
        </p:spPr>
        <p:txBody>
          <a:bodyPr>
            <a:normAutofit fontScale="90000"/>
          </a:bodyPr>
          <a:lstStyle/>
          <a:p>
            <a:r>
              <a:rPr lang="pl-PL" dirty="0" smtClean="0"/>
              <a:t>Lexikalia</a:t>
            </a:r>
            <a:endParaRPr lang="cs-CZ" dirty="0"/>
          </a:p>
        </p:txBody>
      </p:sp>
      <p:sp>
        <p:nvSpPr>
          <p:cNvPr id="3" name="Zástupný symbol pro obsah 2"/>
          <p:cNvSpPr>
            <a:spLocks noGrp="1"/>
          </p:cNvSpPr>
          <p:nvPr>
            <p:ph sz="half" idx="1"/>
          </p:nvPr>
        </p:nvSpPr>
        <p:spPr>
          <a:xfrm>
            <a:off x="838200" y="762000"/>
            <a:ext cx="5181600" cy="5706533"/>
          </a:xfrm>
        </p:spPr>
        <p:txBody>
          <a:bodyPr>
            <a:noAutofit/>
          </a:bodyPr>
          <a:lstStyle/>
          <a:p>
            <a:pPr>
              <a:lnSpc>
                <a:spcPct val="100000"/>
              </a:lnSpc>
              <a:spcBef>
                <a:spcPts val="0"/>
              </a:spcBef>
            </a:pPr>
            <a:r>
              <a:rPr lang="pl-PL" sz="1800" b="1" dirty="0" smtClean="0"/>
              <a:t>opiniowanie aktów normatywnych </a:t>
            </a:r>
            <a:r>
              <a:rPr lang="pl-PL" sz="1800" dirty="0" smtClean="0"/>
              <a:t>– </a:t>
            </a:r>
            <a:r>
              <a:rPr lang="cs-CZ" sz="1800" dirty="0" smtClean="0"/>
              <a:t>posuzování normativních aktů</a:t>
            </a:r>
          </a:p>
          <a:p>
            <a:pPr>
              <a:lnSpc>
                <a:spcPct val="100000"/>
              </a:lnSpc>
              <a:spcBef>
                <a:spcPts val="0"/>
              </a:spcBef>
            </a:pPr>
            <a:r>
              <a:rPr lang="pl-PL" sz="1800" b="1" dirty="0" smtClean="0"/>
              <a:t>podejmowanie uchwał </a:t>
            </a:r>
            <a:r>
              <a:rPr lang="pl-PL" sz="1800" dirty="0" smtClean="0"/>
              <a:t>– přijímání/schvalování usnesení </a:t>
            </a:r>
          </a:p>
          <a:p>
            <a:pPr>
              <a:lnSpc>
                <a:spcPct val="100000"/>
              </a:lnSpc>
              <a:spcBef>
                <a:spcPts val="0"/>
              </a:spcBef>
            </a:pPr>
            <a:r>
              <a:rPr lang="pl-PL" sz="1800" b="1" dirty="0" smtClean="0"/>
              <a:t>sprawa</a:t>
            </a:r>
            <a:r>
              <a:rPr lang="pl-PL" sz="1800" dirty="0" smtClean="0"/>
              <a:t> – věc, kauza </a:t>
            </a:r>
          </a:p>
          <a:p>
            <a:pPr>
              <a:lnSpc>
                <a:spcPct val="100000"/>
              </a:lnSpc>
              <a:spcBef>
                <a:spcPts val="0"/>
              </a:spcBef>
            </a:pPr>
            <a:r>
              <a:rPr lang="pl-PL" sz="1800" b="1" dirty="0" smtClean="0"/>
              <a:t>w sprawach wystąpienia do Trybunału Konstytucyjnego o zbadanie ich zgodności z Konstytucją </a:t>
            </a:r>
            <a:r>
              <a:rPr lang="pl-PL" sz="1800" dirty="0" smtClean="0"/>
              <a:t> - ve věcech podání ústavní stížnosti </a:t>
            </a:r>
          </a:p>
          <a:p>
            <a:pPr>
              <a:lnSpc>
                <a:spcPct val="100000"/>
              </a:lnSpc>
              <a:spcBef>
                <a:spcPts val="0"/>
              </a:spcBef>
            </a:pPr>
            <a:r>
              <a:rPr lang="pl-PL" sz="1800" b="1" dirty="0" smtClean="0"/>
              <a:t>w zakresie dotyczącym </a:t>
            </a:r>
            <a:r>
              <a:rPr lang="pl-PL" sz="1800" b="1" dirty="0" smtClean="0">
                <a:solidFill>
                  <a:srgbClr val="FF0000"/>
                </a:solidFill>
              </a:rPr>
              <a:t>niezależności</a:t>
            </a:r>
            <a:r>
              <a:rPr lang="pl-PL" sz="1800" b="1" dirty="0" smtClean="0"/>
              <a:t> sądów i </a:t>
            </a:r>
            <a:r>
              <a:rPr lang="pl-PL" sz="1800" b="1" dirty="0" smtClean="0">
                <a:solidFill>
                  <a:srgbClr val="FF0000"/>
                </a:solidFill>
              </a:rPr>
              <a:t>niezawisłości </a:t>
            </a:r>
            <a:r>
              <a:rPr lang="pl-PL" sz="1800" b="1" dirty="0" smtClean="0"/>
              <a:t>sędziów </a:t>
            </a:r>
            <a:r>
              <a:rPr lang="pl-PL" sz="1800" dirty="0" smtClean="0"/>
              <a:t>– týkající se nezávislosti soudů a nezávislosti soudců </a:t>
            </a:r>
          </a:p>
          <a:p>
            <a:pPr>
              <a:lnSpc>
                <a:spcPct val="100000"/>
              </a:lnSpc>
              <a:spcBef>
                <a:spcPts val="0"/>
              </a:spcBef>
            </a:pPr>
            <a:r>
              <a:rPr lang="pl-PL" sz="1800" b="1" dirty="0" smtClean="0"/>
              <a:t>rozpatrywanie i ocena kandydatur  </a:t>
            </a:r>
            <a:r>
              <a:rPr lang="pl-PL" sz="1800" dirty="0" smtClean="0"/>
              <a:t>- projednání a hodnocení kandidatur</a:t>
            </a:r>
          </a:p>
          <a:p>
            <a:pPr>
              <a:lnSpc>
                <a:spcPct val="100000"/>
              </a:lnSpc>
              <a:spcBef>
                <a:spcPts val="0"/>
              </a:spcBef>
            </a:pPr>
            <a:r>
              <a:rPr lang="pl-PL" sz="1800" b="1" dirty="0" smtClean="0"/>
              <a:t>wniosek o powołanie sędziów </a:t>
            </a:r>
            <a:r>
              <a:rPr lang="pl-PL" sz="1800" dirty="0" smtClean="0"/>
              <a:t>- návrh na jmenování soudců  </a:t>
            </a:r>
          </a:p>
          <a:p>
            <a:pPr>
              <a:lnSpc>
                <a:spcPct val="100000"/>
              </a:lnSpc>
              <a:spcBef>
                <a:spcPts val="0"/>
              </a:spcBef>
            </a:pPr>
            <a:r>
              <a:rPr lang="pl-PL" sz="1800" b="1" dirty="0" smtClean="0"/>
              <a:t>stan spoczynku </a:t>
            </a:r>
            <a:r>
              <a:rPr lang="pl-PL" sz="1800" dirty="0" smtClean="0"/>
              <a:t>– postavení mimo službu,  - mimo výkon funkce</a:t>
            </a:r>
          </a:p>
          <a:p>
            <a:pPr>
              <a:lnSpc>
                <a:spcPct val="100000"/>
              </a:lnSpc>
              <a:spcBef>
                <a:spcPts val="0"/>
              </a:spcBef>
            </a:pPr>
            <a:r>
              <a:rPr lang="pl-PL" sz="1800" b="1" dirty="0" smtClean="0"/>
              <a:t>zajmowanie stanowiska </a:t>
            </a:r>
            <a:r>
              <a:rPr lang="pl-PL" sz="1800" dirty="0" smtClean="0"/>
              <a:t>– plnění funkce</a:t>
            </a:r>
          </a:p>
          <a:p>
            <a:pPr>
              <a:lnSpc>
                <a:spcPct val="100000"/>
              </a:lnSpc>
              <a:spcBef>
                <a:spcPts val="0"/>
              </a:spcBef>
            </a:pPr>
            <a:r>
              <a:rPr lang="pl-PL" sz="1800" b="1" dirty="0" smtClean="0"/>
              <a:t>rozpatrywanie wystąpień sędziów w stanie spoczynku </a:t>
            </a:r>
            <a:r>
              <a:rPr lang="pl-PL" sz="1800" dirty="0" smtClean="0"/>
              <a:t>– projednání žádostí soudců mimo výkon služby </a:t>
            </a:r>
          </a:p>
        </p:txBody>
      </p:sp>
      <p:sp>
        <p:nvSpPr>
          <p:cNvPr id="4" name="Zástupný symbol pro obsah 3"/>
          <p:cNvSpPr>
            <a:spLocks noGrp="1"/>
          </p:cNvSpPr>
          <p:nvPr>
            <p:ph sz="half" idx="2"/>
          </p:nvPr>
        </p:nvSpPr>
        <p:spPr>
          <a:xfrm>
            <a:off x="6172200" y="220134"/>
            <a:ext cx="5181600" cy="6366934"/>
          </a:xfrm>
        </p:spPr>
        <p:txBody>
          <a:bodyPr>
            <a:noAutofit/>
          </a:bodyPr>
          <a:lstStyle/>
          <a:p>
            <a:pPr>
              <a:lnSpc>
                <a:spcPct val="100000"/>
              </a:lnSpc>
              <a:spcBef>
                <a:spcPts val="0"/>
              </a:spcBef>
            </a:pPr>
            <a:r>
              <a:rPr lang="pl-PL" sz="1800" b="1" dirty="0" smtClean="0"/>
              <a:t>Zbiór zasad etyki zawodowej </a:t>
            </a:r>
            <a:r>
              <a:rPr lang="pl-PL" sz="1800" dirty="0" smtClean="0"/>
              <a:t>– soubor zásad profesní etiky (etický řád)</a:t>
            </a:r>
          </a:p>
          <a:p>
            <a:pPr>
              <a:lnSpc>
                <a:spcPct val="100000"/>
              </a:lnSpc>
              <a:spcBef>
                <a:spcPts val="0"/>
              </a:spcBef>
            </a:pPr>
            <a:r>
              <a:rPr lang="pl-PL" sz="1800" b="1" dirty="0" smtClean="0"/>
              <a:t>Czuwanie</a:t>
            </a:r>
            <a:r>
              <a:rPr lang="pl-PL" sz="1800" dirty="0" smtClean="0"/>
              <a:t> – bdění, bdělost, dohlížení</a:t>
            </a:r>
          </a:p>
          <a:p>
            <a:pPr>
              <a:lnSpc>
                <a:spcPct val="100000"/>
              </a:lnSpc>
              <a:spcBef>
                <a:spcPts val="0"/>
              </a:spcBef>
            </a:pPr>
            <a:r>
              <a:rPr lang="pl-PL" sz="1800" b="1" dirty="0" smtClean="0"/>
              <a:t>Przestrzeganie</a:t>
            </a:r>
            <a:r>
              <a:rPr lang="pl-PL" sz="1800" dirty="0" smtClean="0"/>
              <a:t> - dodržování</a:t>
            </a:r>
          </a:p>
          <a:p>
            <a:pPr fontAlgn="base">
              <a:spcBef>
                <a:spcPts val="0"/>
              </a:spcBef>
            </a:pPr>
            <a:r>
              <a:rPr lang="pl-PL" sz="1800" b="1" dirty="0" smtClean="0"/>
              <a:t>wybór </a:t>
            </a:r>
            <a:r>
              <a:rPr lang="pl-PL" sz="1800" dirty="0" smtClean="0"/>
              <a:t>– volba </a:t>
            </a:r>
          </a:p>
          <a:p>
            <a:pPr fontAlgn="base">
              <a:spcBef>
                <a:spcPts val="0"/>
              </a:spcBef>
            </a:pPr>
            <a:r>
              <a:rPr lang="pl-PL" sz="1800" b="1" dirty="0" smtClean="0"/>
              <a:t>Rzecznik Dyscyplinarny sędziów sądów powszechnych </a:t>
            </a:r>
            <a:r>
              <a:rPr lang="pl-PL" sz="1800" dirty="0" smtClean="0"/>
              <a:t> - kárný žalobce soudců obecných soudů </a:t>
            </a:r>
          </a:p>
          <a:p>
            <a:pPr fontAlgn="base">
              <a:spcBef>
                <a:spcPts val="0"/>
              </a:spcBef>
            </a:pPr>
            <a:r>
              <a:rPr lang="pl-PL" sz="1800" b="1" dirty="0" smtClean="0"/>
              <a:t>występowanie z żądaniami wszczynania postępowań dyscyplinarnych  </a:t>
            </a:r>
            <a:r>
              <a:rPr lang="pl-PL" sz="1800" dirty="0" smtClean="0"/>
              <a:t>- podání návrhu na zahájení kárného řízení </a:t>
            </a:r>
          </a:p>
          <a:p>
            <a:pPr fontAlgn="base">
              <a:spcBef>
                <a:spcPts val="0"/>
              </a:spcBef>
            </a:pPr>
            <a:r>
              <a:rPr lang="pl-PL" sz="1800" b="1" dirty="0" smtClean="0"/>
              <a:t>odwoływanie się </a:t>
            </a:r>
            <a:r>
              <a:rPr lang="pl-PL" sz="1800" b="1" dirty="0" smtClean="0">
                <a:solidFill>
                  <a:srgbClr val="FF0000"/>
                </a:solidFill>
              </a:rPr>
              <a:t>od</a:t>
            </a:r>
            <a:r>
              <a:rPr lang="pl-PL" sz="1800" b="1" dirty="0" smtClean="0"/>
              <a:t> wyroków sądów dyscyplinarnych pierwszej instancji </a:t>
            </a:r>
            <a:r>
              <a:rPr lang="pl-PL" sz="1800" dirty="0" smtClean="0"/>
              <a:t>– podání odvolání </a:t>
            </a:r>
            <a:r>
              <a:rPr lang="pl-PL" sz="1800" dirty="0" smtClean="0">
                <a:solidFill>
                  <a:srgbClr val="FF0000"/>
                </a:solidFill>
              </a:rPr>
              <a:t>proti</a:t>
            </a:r>
            <a:r>
              <a:rPr lang="pl-PL" sz="1800" dirty="0" smtClean="0"/>
              <a:t> rozsudkům kárných soudů prvé instance </a:t>
            </a:r>
          </a:p>
          <a:p>
            <a:pPr fontAlgn="base">
              <a:spcBef>
                <a:spcPts val="0"/>
              </a:spcBef>
            </a:pPr>
            <a:r>
              <a:rPr lang="pl-PL" sz="1800" b="1" dirty="0" smtClean="0"/>
              <a:t>wizytacja sądu </a:t>
            </a:r>
            <a:r>
              <a:rPr lang="pl-PL" sz="1800" dirty="0" smtClean="0"/>
              <a:t>- provedení hospitace na soudu </a:t>
            </a:r>
          </a:p>
          <a:p>
            <a:pPr fontAlgn="base">
              <a:spcBef>
                <a:spcPts val="0"/>
              </a:spcBef>
            </a:pPr>
            <a:r>
              <a:rPr lang="pl-PL" sz="1800" b="1" dirty="0" smtClean="0"/>
              <a:t>Przeprowadzanie lustracji pracy sędziego</a:t>
            </a:r>
            <a:r>
              <a:rPr lang="pl-PL" sz="1800" dirty="0" smtClean="0"/>
              <a:t> – prověření práce soudce</a:t>
            </a:r>
          </a:p>
          <a:p>
            <a:pPr fontAlgn="base">
              <a:spcBef>
                <a:spcPts val="0"/>
              </a:spcBef>
            </a:pPr>
            <a:r>
              <a:rPr lang="pl-PL" sz="1800" b="1" dirty="0" smtClean="0"/>
              <a:t>wyrażanie opinii  </a:t>
            </a:r>
            <a:r>
              <a:rPr lang="pl-PL" sz="1800" dirty="0" smtClean="0"/>
              <a:t>-  hodnocení, posouzení </a:t>
            </a:r>
          </a:p>
          <a:p>
            <a:pPr fontAlgn="base">
              <a:spcBef>
                <a:spcPts val="0"/>
              </a:spcBef>
            </a:pPr>
            <a:r>
              <a:rPr lang="pl-PL" sz="1800" b="1" dirty="0" smtClean="0"/>
              <a:t>Opiniodawca </a:t>
            </a:r>
            <a:r>
              <a:rPr lang="pl-PL" sz="1800" dirty="0" smtClean="0"/>
              <a:t>– hodnotitel, posuzovatel</a:t>
            </a:r>
          </a:p>
          <a:p>
            <a:pPr fontAlgn="base">
              <a:spcBef>
                <a:spcPts val="0"/>
              </a:spcBef>
            </a:pPr>
            <a:r>
              <a:rPr lang="pl-PL" sz="1800" b="1" dirty="0" smtClean="0"/>
              <a:t>w sprawie powołania </a:t>
            </a:r>
            <a:r>
              <a:rPr lang="pl-PL" sz="1800" dirty="0" smtClean="0"/>
              <a:t>– ve věci jmenování </a:t>
            </a:r>
          </a:p>
          <a:p>
            <a:pPr fontAlgn="base">
              <a:spcBef>
                <a:spcPts val="0"/>
              </a:spcBef>
            </a:pPr>
            <a:r>
              <a:rPr lang="pl-PL" sz="1800" b="1" dirty="0" smtClean="0"/>
              <a:t>w sprawie odwołania </a:t>
            </a:r>
            <a:r>
              <a:rPr lang="pl-PL" sz="1800" dirty="0" smtClean="0"/>
              <a:t>– ve věci odvolání z funkce </a:t>
            </a:r>
          </a:p>
          <a:p>
            <a:pPr fontAlgn="base">
              <a:spcBef>
                <a:spcPts val="0"/>
              </a:spcBef>
            </a:pPr>
            <a:r>
              <a:rPr lang="pl-PL" sz="1800" b="1" dirty="0" smtClean="0"/>
              <a:t>Prezes</a:t>
            </a:r>
            <a:r>
              <a:rPr lang="pl-PL" sz="1800" dirty="0" smtClean="0"/>
              <a:t> – předseda </a:t>
            </a:r>
          </a:p>
          <a:p>
            <a:pPr fontAlgn="base">
              <a:spcBef>
                <a:spcPts val="0"/>
              </a:spcBef>
            </a:pPr>
            <a:r>
              <a:rPr lang="pl-PL" sz="1800" b="1" dirty="0" smtClean="0"/>
              <a:t>Wiceprezes</a:t>
            </a:r>
            <a:r>
              <a:rPr lang="pl-PL" sz="1800" dirty="0" smtClean="0"/>
              <a:t> – místopředseda </a:t>
            </a:r>
          </a:p>
        </p:txBody>
      </p:sp>
    </p:spTree>
    <p:extLst>
      <p:ext uri="{BB962C8B-B14F-4D97-AF65-F5344CB8AC3E}">
        <p14:creationId xmlns:p14="http://schemas.microsoft.com/office/powerpoint/2010/main" val="1988234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smtClean="0"/>
              <a:t>Zadania KRS</a:t>
            </a:r>
            <a:endParaRPr lang="cs-CZ" dirty="0"/>
          </a:p>
        </p:txBody>
      </p:sp>
      <p:sp>
        <p:nvSpPr>
          <p:cNvPr id="3" name="Zástupný symbol pro obsah 2"/>
          <p:cNvSpPr>
            <a:spLocks noGrp="1"/>
          </p:cNvSpPr>
          <p:nvPr>
            <p:ph idx="1"/>
          </p:nvPr>
        </p:nvSpPr>
        <p:spPr/>
        <p:txBody>
          <a:bodyPr>
            <a:normAutofit fontScale="62500" lnSpcReduction="20000"/>
          </a:bodyPr>
          <a:lstStyle/>
          <a:p>
            <a:pPr fontAlgn="base"/>
            <a:r>
              <a:rPr lang="pl-PL" b="1" dirty="0"/>
              <a:t>opiniowanie aktów normatywnych </a:t>
            </a:r>
            <a:r>
              <a:rPr lang="pl-PL" dirty="0"/>
              <a:t>dotyczących sądownictwa i sędziów oraz podejmowanie uchwał w sprawach wystąpienia do Trybunału Konstytucyjnego o zbadanie ich zgodności z Konstytucją Rzeczypospolitej Polskiej w zakresie dotyczącym niezależności sądów i niezawisłości sędziów,</a:t>
            </a:r>
          </a:p>
          <a:p>
            <a:pPr fontAlgn="base"/>
            <a:r>
              <a:rPr lang="pl-PL" b="1" dirty="0"/>
              <a:t>rozpatrywanie i ocena kandydatur </a:t>
            </a:r>
            <a:r>
              <a:rPr lang="pl-PL" dirty="0"/>
              <a:t>do pełnienia urzędu sędziowskiego oraz </a:t>
            </a:r>
            <a:r>
              <a:rPr lang="pl-PL" b="1" dirty="0"/>
              <a:t>przedstawianie Prezydentowi </a:t>
            </a:r>
            <a:r>
              <a:rPr lang="pl-PL" dirty="0"/>
              <a:t>Rzeczypospolitej Polskiej </a:t>
            </a:r>
            <a:r>
              <a:rPr lang="pl-PL" b="1" dirty="0"/>
              <a:t>wniosków o powołanie sędziów </a:t>
            </a:r>
            <a:r>
              <a:rPr lang="pl-PL" dirty="0"/>
              <a:t>w Sądzie Najwyższym, Naczelnym Sądzie Administracyjnym, sądach powszechnych, wojewódzkich sądach administracyjnych i sądach wojskowych,</a:t>
            </a:r>
          </a:p>
          <a:p>
            <a:pPr fontAlgn="base"/>
            <a:r>
              <a:rPr lang="pl-PL" b="1" dirty="0"/>
              <a:t>rozpatrywanie wniosków o przeniesienie sędziów w stan spoczynku, wyrażanie zgody na dalsze zajmowanie stanowiska przez sędziów, którzy ukończyli 65 rok życia,</a:t>
            </a:r>
          </a:p>
          <a:p>
            <a:pPr fontAlgn="base"/>
            <a:r>
              <a:rPr lang="pl-PL" b="1" dirty="0"/>
              <a:t>rozpatrywanie wystąpień sędziów w stanie spoczynku o powrót </a:t>
            </a:r>
            <a:r>
              <a:rPr lang="pl-PL" dirty="0"/>
              <a:t>na stanowiska sędziowskie,</a:t>
            </a:r>
          </a:p>
          <a:p>
            <a:pPr fontAlgn="base"/>
            <a:r>
              <a:rPr lang="pl-PL" b="1" dirty="0"/>
              <a:t>uchwalanie zbioru zasad etyki zawodowej </a:t>
            </a:r>
            <a:r>
              <a:rPr lang="pl-PL" dirty="0"/>
              <a:t>sędziów i czuwanie nad ich przestrzeganiem,</a:t>
            </a:r>
          </a:p>
          <a:p>
            <a:pPr fontAlgn="base"/>
            <a:r>
              <a:rPr lang="pl-PL" b="1" dirty="0"/>
              <a:t>wybór Rzecznika Dyscyplinarnego sędziów sądów powszechnych</a:t>
            </a:r>
            <a:r>
              <a:rPr lang="pl-PL" dirty="0"/>
              <a:t>, występowanie z żądaniami wszczynania postępowań dyscyplinarnych w stosunku do sędziów oraz odwoływanie się od wyroków sądów dyscyplinarnych pierwszej instancji,</a:t>
            </a:r>
          </a:p>
          <a:p>
            <a:pPr fontAlgn="base"/>
            <a:r>
              <a:rPr lang="pl-PL" b="1" dirty="0"/>
              <a:t>przeprowadzanie wizytacji sądu lub lustracji pracy sędziego</a:t>
            </a:r>
            <a:r>
              <a:rPr lang="pl-PL" dirty="0"/>
              <a:t>, którego indywidualna sprawa podlega rozpatrzeniu przez Radę,</a:t>
            </a:r>
          </a:p>
          <a:p>
            <a:pPr fontAlgn="base"/>
            <a:r>
              <a:rPr lang="pl-PL" b="1" dirty="0"/>
              <a:t>wyrażanie opinii </a:t>
            </a:r>
            <a:r>
              <a:rPr lang="pl-PL" dirty="0"/>
              <a:t>w sprawie powołania i odwołania prezesów i wiceprezesów sądów powszechnych i sądów wojskowych.</a:t>
            </a:r>
          </a:p>
          <a:p>
            <a:endParaRPr lang="cs-CZ" dirty="0"/>
          </a:p>
        </p:txBody>
      </p:sp>
    </p:spTree>
    <p:extLst>
      <p:ext uri="{BB962C8B-B14F-4D97-AF65-F5344CB8AC3E}">
        <p14:creationId xmlns:p14="http://schemas.microsoft.com/office/powerpoint/2010/main" val="29141516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615</Words>
  <Application>Microsoft Office PowerPoint</Application>
  <PresentationFormat>Širokoúhlá obrazovka</PresentationFormat>
  <Paragraphs>65</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Z polskim na ty, nawet z prawniczym VI</vt:lpstr>
      <vt:lpstr>Niektóre osoby w sądownictwie</vt:lpstr>
      <vt:lpstr>Krajowa Rada Sądownictwa</vt:lpstr>
      <vt:lpstr>KRS pramen: www.krs.pl</vt:lpstr>
      <vt:lpstr>KRS</vt:lpstr>
      <vt:lpstr>Lexikalia</vt:lpstr>
      <vt:lpstr>Zadania KRS</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 polskim na ty, nawet z prawniczym VI</dc:title>
  <dc:creator>Petr Mrkývka</dc:creator>
  <cp:lastModifiedBy>Petr Mrkývka</cp:lastModifiedBy>
  <cp:revision>10</cp:revision>
  <dcterms:created xsi:type="dcterms:W3CDTF">2018-03-27T11:54:09Z</dcterms:created>
  <dcterms:modified xsi:type="dcterms:W3CDTF">2018-03-27T13:18:44Z</dcterms:modified>
</cp:coreProperties>
</file>