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56" r:id="rId3"/>
    <p:sldId id="281" r:id="rId4"/>
    <p:sldId id="285" r:id="rId5"/>
    <p:sldId id="262" r:id="rId6"/>
    <p:sldId id="263" r:id="rId7"/>
    <p:sldId id="283" r:id="rId8"/>
    <p:sldId id="286" r:id="rId9"/>
    <p:sldId id="287" r:id="rId10"/>
    <p:sldId id="288" r:id="rId11"/>
    <p:sldId id="289" r:id="rId12"/>
    <p:sldId id="290" r:id="rId13"/>
    <p:sldId id="291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19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94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534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58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213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73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51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68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09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30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20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4D8A05-14D1-4A18-8F8E-D36DC09D8383}" type="datetimeFigureOut">
              <a:rPr lang="cs-CZ" smtClean="0"/>
              <a:t>17. 4. 2018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F9F3F-0BFB-4FE8-9251-C51BD71447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6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cr.cz/sbirka/2004/sb022-04m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Aktuální judikatura ÚS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Reportáž o oblékání v kostele  I. ÚS 4035/14</a:t>
            </a:r>
          </a:p>
          <a:p>
            <a:pPr marL="0" indent="0">
              <a:buNone/>
            </a:pPr>
            <a:r>
              <a:rPr lang="cs-CZ" dirty="0"/>
              <a:t>Informace o platech ve veřejné správě IV.ÚS 1378/16</a:t>
            </a:r>
          </a:p>
          <a:p>
            <a:pPr marL="0" indent="0">
              <a:buNone/>
            </a:pPr>
            <a:r>
              <a:rPr lang="cs-CZ" dirty="0"/>
              <a:t>ČEZ jako povinný subjekt IV.ÚS 1146/16 </a:t>
            </a:r>
          </a:p>
          <a:p>
            <a:pPr marL="0" indent="0">
              <a:buNone/>
            </a:pPr>
            <a:r>
              <a:rPr lang="cs-CZ" dirty="0"/>
              <a:t>David Černý a Milan Knížák I.ÚS 1041/17 </a:t>
            </a:r>
          </a:p>
          <a:p>
            <a:pPr marL="0" indent="0">
              <a:buNone/>
            </a:pPr>
            <a:r>
              <a:rPr lang="cs-CZ" dirty="0"/>
              <a:t>Návrh na přezkoumání zákonnosti příkazu k odposlechu III.ÚS 3457/14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751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EU – Listina práv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169" y="179436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Článek 11</a:t>
            </a:r>
          </a:p>
          <a:p>
            <a:pPr marL="0" indent="0">
              <a:buNone/>
            </a:pPr>
            <a:r>
              <a:rPr lang="pt-BR" b="1" dirty="0"/>
              <a:t>Svoboda projevu a právo na informace</a:t>
            </a:r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dirty="0" smtClean="0"/>
              <a:t>Každý </a:t>
            </a:r>
            <a:r>
              <a:rPr lang="cs-CZ" dirty="0"/>
              <a:t>člověk má právo na svobodu projevu. Toto právo zahrnuje svobodu zastávat názory </a:t>
            </a:r>
            <a:r>
              <a:rPr lang="cs-CZ" dirty="0" smtClean="0"/>
              <a:t>a přijímat </a:t>
            </a:r>
            <a:r>
              <a:rPr lang="cs-CZ" dirty="0"/>
              <a:t>či </a:t>
            </a:r>
            <a:r>
              <a:rPr lang="cs-CZ" dirty="0" smtClean="0"/>
              <a:t>šířit </a:t>
            </a:r>
            <a:r>
              <a:rPr lang="cs-CZ" dirty="0"/>
              <a:t>informace bez zásahu státní moci a bez ohledu na hranice státu.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Svoboda médií a jejich pluralita musí být respektovány.</a:t>
            </a:r>
          </a:p>
        </p:txBody>
      </p:sp>
    </p:spTree>
    <p:extLst>
      <p:ext uri="{BB962C8B-B14F-4D97-AF65-F5344CB8AC3E}">
        <p14:creationId xmlns:p14="http://schemas.microsoft.com/office/powerpoint/2010/main" val="3114689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EU – Listina práv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169" y="179436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i="1" dirty="0"/>
              <a:t>Článek 7</a:t>
            </a:r>
          </a:p>
          <a:p>
            <a:pPr marL="0" indent="0">
              <a:buNone/>
            </a:pPr>
            <a:r>
              <a:rPr lang="cs-CZ" b="1" dirty="0"/>
              <a:t>Respektování soukromého a rodinného </a:t>
            </a:r>
            <a:r>
              <a:rPr lang="cs-CZ" b="1" dirty="0" smtClean="0"/>
              <a:t>života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Každý </a:t>
            </a:r>
            <a:r>
              <a:rPr lang="cs-CZ" dirty="0"/>
              <a:t>člověk má právo na respektování svého soukromého a rodinného </a:t>
            </a:r>
            <a:r>
              <a:rPr lang="cs-CZ" dirty="0" smtClean="0"/>
              <a:t>života</a:t>
            </a:r>
            <a:r>
              <a:rPr lang="cs-CZ" dirty="0"/>
              <a:t>, obydlí a</a:t>
            </a:r>
          </a:p>
          <a:p>
            <a:pPr marL="0" indent="0">
              <a:buNone/>
            </a:pPr>
            <a:r>
              <a:rPr lang="cs-CZ" dirty="0"/>
              <a:t>korespondence či jiných druhů komunikace.</a:t>
            </a:r>
          </a:p>
          <a:p>
            <a:pPr marL="0" indent="0">
              <a:buNone/>
            </a:pPr>
            <a:r>
              <a:rPr lang="cs-CZ" i="1" dirty="0"/>
              <a:t>Článek 8</a:t>
            </a:r>
          </a:p>
          <a:p>
            <a:pPr marL="0" indent="0">
              <a:buNone/>
            </a:pPr>
            <a:r>
              <a:rPr lang="cs-CZ" b="1" dirty="0"/>
              <a:t>Ochrana údajů osobního charakteru</a:t>
            </a:r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dirty="0" smtClean="0"/>
              <a:t>Každý </a:t>
            </a:r>
            <a:r>
              <a:rPr lang="cs-CZ" dirty="0"/>
              <a:t>člověk má právo na ochranu údajů osobního charakteru, které se ho týkají.</a:t>
            </a:r>
          </a:p>
          <a:p>
            <a:pPr marL="0" indent="0">
              <a:buNone/>
            </a:pPr>
            <a:r>
              <a:rPr lang="cs-CZ" dirty="0"/>
              <a:t>2. S těmito údaji musí být nakládáno čestně, pouze k přesně danému účelu a na </a:t>
            </a:r>
            <a:r>
              <a:rPr lang="cs-CZ" dirty="0" smtClean="0"/>
              <a:t>základě souhlasu </a:t>
            </a:r>
            <a:r>
              <a:rPr lang="cs-CZ" dirty="0"/>
              <a:t>dotyčné osoby či na základě jiného legitimního opodstatnění uvedeného v zákoně.</a:t>
            </a:r>
          </a:p>
          <a:p>
            <a:pPr marL="0" indent="0">
              <a:buNone/>
            </a:pPr>
            <a:r>
              <a:rPr lang="cs-CZ" dirty="0" smtClean="0"/>
              <a:t>Každý </a:t>
            </a:r>
            <a:r>
              <a:rPr lang="cs-CZ" dirty="0"/>
              <a:t>člověk má právo na přístup k údajům sebraným o jeho osobě a na jejich zpřesnění.</a:t>
            </a:r>
          </a:p>
          <a:p>
            <a:pPr marL="0" indent="0">
              <a:buNone/>
            </a:pPr>
            <a:r>
              <a:rPr lang="cs-CZ" dirty="0"/>
              <a:t>3. Respektování těchto pravidel podléhá kontrole nezávislé moci.</a:t>
            </a:r>
          </a:p>
        </p:txBody>
      </p:sp>
    </p:spTree>
    <p:extLst>
      <p:ext uri="{BB962C8B-B14F-4D97-AF65-F5344CB8AC3E}">
        <p14:creationId xmlns:p14="http://schemas.microsoft.com/office/powerpoint/2010/main" val="1250517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Důležitý konflikt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169" y="1794363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Právo na informace a transparentní fungování státu vs. právo na ochranu osobních údajů </a:t>
            </a:r>
          </a:p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veřejňování platů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Svoboda podnikání vs. ochrana soukromých údajů</a:t>
            </a:r>
          </a:p>
          <a:p>
            <a:pPr marL="0" indent="0">
              <a:buNone/>
            </a:pPr>
            <a:r>
              <a:rPr lang="cs-CZ" dirty="0" smtClean="0"/>
              <a:t>náklady při používání dat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Svoboda projevu vs. ochrana soukromí a důstojnosti, </a:t>
            </a:r>
          </a:p>
          <a:p>
            <a:pPr marL="0" indent="0">
              <a:buNone/>
            </a:pPr>
            <a:r>
              <a:rPr lang="cs-CZ" dirty="0" smtClean="0"/>
              <a:t>proti </a:t>
            </a:r>
            <a:r>
              <a:rPr lang="cs-CZ" dirty="0" err="1" smtClean="0"/>
              <a:t>stereotypizaci</a:t>
            </a:r>
            <a:r>
              <a:rPr lang="cs-CZ" dirty="0" smtClean="0"/>
              <a:t>, </a:t>
            </a:r>
            <a:r>
              <a:rPr lang="cs-CZ" dirty="0" err="1" smtClean="0"/>
              <a:t>hate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 atd.., politická korektnost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478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EU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169" y="179436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volný pohyb zboží </a:t>
            </a:r>
            <a:r>
              <a:rPr lang="cs-CZ" dirty="0"/>
              <a:t>a </a:t>
            </a:r>
            <a:r>
              <a:rPr lang="cs-CZ" b="1" dirty="0"/>
              <a:t> volný pohyb </a:t>
            </a:r>
            <a:r>
              <a:rPr lang="cs-CZ" b="1" dirty="0" smtClean="0"/>
              <a:t>služeb</a:t>
            </a:r>
          </a:p>
          <a:p>
            <a:pPr marL="0" indent="0">
              <a:buNone/>
            </a:pPr>
            <a:r>
              <a:rPr lang="cs-CZ" dirty="0"/>
              <a:t>pravomoc provádět opatření vedoucí ke sjednocování právní úpravy s cílem vytvoření funkčního společného </a:t>
            </a:r>
            <a:r>
              <a:rPr lang="cs-CZ" dirty="0" smtClean="0"/>
              <a:t>trhu</a:t>
            </a:r>
          </a:p>
          <a:p>
            <a:pPr marL="0" indent="0">
              <a:buNone/>
            </a:pPr>
            <a:r>
              <a:rPr lang="cs-CZ" b="1" dirty="0"/>
              <a:t>ochrana vnitřního trhu před </a:t>
            </a:r>
            <a:r>
              <a:rPr lang="cs-CZ" b="1" dirty="0" smtClean="0"/>
              <a:t>omezováním </a:t>
            </a:r>
            <a:r>
              <a:rPr lang="cs-CZ" dirty="0" smtClean="0"/>
              <a:t>i </a:t>
            </a:r>
            <a:r>
              <a:rPr lang="cs-CZ" dirty="0"/>
              <a:t>kulturní ochrana rozmanitosti a plurality </a:t>
            </a:r>
            <a:r>
              <a:rPr lang="cs-CZ" dirty="0" smtClean="0"/>
              <a:t>médií</a:t>
            </a:r>
          </a:p>
          <a:p>
            <a:pPr marL="0" indent="0">
              <a:buNone/>
            </a:pPr>
            <a:r>
              <a:rPr lang="cs-CZ" dirty="0" smtClean="0"/>
              <a:t>zákaz kartelů, </a:t>
            </a:r>
            <a:r>
              <a:rPr lang="cs-CZ" b="1" dirty="0"/>
              <a:t>zákaz zneužití silného postavení na </a:t>
            </a:r>
            <a:r>
              <a:rPr lang="cs-CZ" b="1" dirty="0" smtClean="0"/>
              <a:t>trhu, </a:t>
            </a:r>
            <a:r>
              <a:rPr lang="cs-CZ" b="1" dirty="0"/>
              <a:t>k</a:t>
            </a:r>
            <a:r>
              <a:rPr lang="cs-CZ" b="1" dirty="0" smtClean="0"/>
              <a:t>ontrola </a:t>
            </a:r>
            <a:r>
              <a:rPr lang="cs-CZ" b="1" dirty="0"/>
              <a:t>spojování </a:t>
            </a:r>
            <a:r>
              <a:rPr lang="cs-CZ" b="1" dirty="0" smtClean="0"/>
              <a:t>podniků, zákaz státní podpory </a:t>
            </a:r>
          </a:p>
          <a:p>
            <a:pPr marL="0" indent="0">
              <a:buNone/>
            </a:pPr>
            <a:r>
              <a:rPr lang="cs-CZ" b="1" dirty="0"/>
              <a:t>s</a:t>
            </a:r>
            <a:r>
              <a:rPr lang="cs-CZ" b="1" smtClean="0"/>
              <a:t>lužby </a:t>
            </a:r>
            <a:r>
              <a:rPr lang="cs-CZ" b="1" dirty="0" smtClean="0"/>
              <a:t>informační společnosti </a:t>
            </a:r>
            <a:endParaRPr lang="cs-CZ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213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Evropské a mezinárodní základy právní regulace médií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Kateřina Šimáčková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935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Faktická internacionalizace médií by pak měla vést k vytvoření efektivního </a:t>
            </a:r>
            <a:r>
              <a:rPr lang="cs-CZ" b="1" dirty="0"/>
              <a:t>nadnárodního mediálního práva</a:t>
            </a:r>
            <a:r>
              <a:rPr lang="cs-CZ" dirty="0"/>
              <a:t>, aby právní regulace odpovídala společenské realitě, kterou má regulovat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mediální otázky v oblasti ekonomické upravovány právem v rámci Evropské unie a mediální otázky v oblasti kulturní a lidskoprávní v rámci Rady Evropy a jejího Soudu pro lidská práva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034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úroveň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V mezinárodních smlouvách nacházíme základní principy </a:t>
            </a:r>
            <a:r>
              <a:rPr lang="cs-CZ" b="1" dirty="0"/>
              <a:t>lidskoprávní ochrany</a:t>
            </a:r>
            <a:r>
              <a:rPr lang="cs-CZ" dirty="0"/>
              <a:t> v oblasti médií i ochranu </a:t>
            </a:r>
            <a:r>
              <a:rPr lang="cs-CZ" b="1" dirty="0"/>
              <a:t>autorských a obdobných práv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V agendě </a:t>
            </a:r>
            <a:r>
              <a:rPr lang="cs-CZ" b="1" dirty="0"/>
              <a:t>Světové obchodní organizace (WTO) </a:t>
            </a:r>
            <a:r>
              <a:rPr lang="cs-CZ" dirty="0" smtClean="0"/>
              <a:t>média </a:t>
            </a:r>
            <a:r>
              <a:rPr lang="cs-CZ" dirty="0"/>
              <a:t>jako obchodní </a:t>
            </a:r>
            <a:r>
              <a:rPr lang="cs-CZ" dirty="0" smtClean="0"/>
              <a:t>komodita, mezinárodní </a:t>
            </a:r>
            <a:r>
              <a:rPr lang="cs-CZ" dirty="0"/>
              <a:t>mediální ekonomické právo.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? pohled </a:t>
            </a:r>
            <a:r>
              <a:rPr lang="cs-CZ" dirty="0"/>
              <a:t>na kulturní díla jako na </a:t>
            </a:r>
            <a:r>
              <a:rPr lang="cs-CZ" dirty="0" smtClean="0"/>
              <a:t>zboží - ke </a:t>
            </a:r>
            <a:r>
              <a:rPr lang="cs-CZ" dirty="0"/>
              <a:t>komercionalizaci a uniformitě kultury a komunikace. </a:t>
            </a:r>
            <a:r>
              <a:rPr lang="cs-CZ" dirty="0" smtClean="0"/>
              <a:t>připuštěna </a:t>
            </a:r>
            <a:r>
              <a:rPr lang="cs-CZ" dirty="0"/>
              <a:t>kulturní výjimka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Bernská </a:t>
            </a:r>
            <a:r>
              <a:rPr lang="cs-CZ" dirty="0"/>
              <a:t>úmluva o ochraně literárních a uměleckých děl ze dne 8. září 1886, </a:t>
            </a:r>
            <a:r>
              <a:rPr lang="cs-CZ" dirty="0" smtClean="0"/>
              <a:t>Mezinárodní </a:t>
            </a:r>
            <a:r>
              <a:rPr lang="cs-CZ" dirty="0"/>
              <a:t>úmluva o ochraně výkonných umělců, výrobců zvukových záznamů a televizních a rozhlasových organizací, uzavřená v Římě 26. října 1961, Dohoda o obchodních aspektech práv k duševnímu vlastnictví -</a:t>
            </a:r>
            <a:r>
              <a:rPr lang="cs-CZ" dirty="0" err="1"/>
              <a:t>Agreement</a:t>
            </a:r>
            <a:r>
              <a:rPr lang="cs-CZ" dirty="0"/>
              <a:t> on </a:t>
            </a:r>
            <a:r>
              <a:rPr lang="cs-CZ" dirty="0" err="1"/>
              <a:t>Trade-Related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, Dohoda TRIP, Smlouva Světové organizace duševního vlastnictví o právu autorském,  Všeobecná úmluva o autorském právu,  Smlouva o známkovém právu,  Úmluva o ochraně výrobců zvukových záznamů proti nedovolenému rozmnožování jejich zvukových záznamů, Úmluva o udělování evropských patentů (Evropská patentová úmluva) z roku 1973,  Úmluva o zřízení Světové organizace duševního vlastnictví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6185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ESLP + Úmluva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V </a:t>
            </a:r>
            <a:r>
              <a:rPr lang="cs-CZ" b="1" dirty="0"/>
              <a:t>case </a:t>
            </a:r>
            <a:r>
              <a:rPr lang="cs-CZ" b="1" dirty="0" err="1"/>
              <a:t>law</a:t>
            </a:r>
            <a:r>
              <a:rPr lang="cs-CZ" dirty="0"/>
              <a:t> </a:t>
            </a:r>
            <a:r>
              <a:rPr lang="cs-CZ" dirty="0" smtClean="0"/>
              <a:t>Evropského </a:t>
            </a:r>
            <a:r>
              <a:rPr lang="cs-CZ" dirty="0"/>
              <a:t>soudu pro lidská práva </a:t>
            </a:r>
            <a:endParaRPr lang="cs-CZ" dirty="0" smtClean="0"/>
          </a:p>
          <a:p>
            <a:r>
              <a:rPr lang="cs-CZ" dirty="0" smtClean="0"/>
              <a:t>ochrana </a:t>
            </a:r>
            <a:r>
              <a:rPr lang="cs-CZ" dirty="0"/>
              <a:t>novinářských zdrojů </a:t>
            </a:r>
            <a:endParaRPr lang="cs-CZ" dirty="0" smtClean="0"/>
          </a:p>
          <a:p>
            <a:r>
              <a:rPr lang="cs-CZ" dirty="0" smtClean="0"/>
              <a:t>státní </a:t>
            </a:r>
            <a:r>
              <a:rPr lang="cs-CZ" dirty="0"/>
              <a:t>regulace rozhlasového a televizního </a:t>
            </a:r>
            <a:r>
              <a:rPr lang="cs-CZ" dirty="0" smtClean="0"/>
              <a:t>vysílání</a:t>
            </a:r>
          </a:p>
          <a:p>
            <a:r>
              <a:rPr lang="cs-CZ" dirty="0" smtClean="0"/>
              <a:t>doktrína  </a:t>
            </a:r>
            <a:r>
              <a:rPr lang="cs-CZ" dirty="0"/>
              <a:t>rozlišování mezi skutkovými  tvrzeními a hodnotové </a:t>
            </a:r>
            <a:r>
              <a:rPr lang="cs-CZ" dirty="0" smtClean="0"/>
              <a:t>soudy</a:t>
            </a:r>
          </a:p>
          <a:p>
            <a:r>
              <a:rPr lang="cs-CZ" dirty="0" smtClean="0"/>
              <a:t>nižší </a:t>
            </a:r>
            <a:r>
              <a:rPr lang="cs-CZ" dirty="0"/>
              <a:t>míra ochrany osobnosti u politiků a osob veřejně známých.</a:t>
            </a:r>
          </a:p>
          <a:p>
            <a:r>
              <a:rPr lang="cs-CZ" dirty="0" err="1"/>
              <a:t>Goodwin</a:t>
            </a:r>
            <a:r>
              <a:rPr lang="cs-CZ" dirty="0"/>
              <a:t> proti UK, rozsudek z 27. 3. 1996, stížnost č. 17488/90</a:t>
            </a:r>
          </a:p>
          <a:p>
            <a:r>
              <a:rPr lang="cs-CZ" dirty="0" err="1"/>
              <a:t>Groppera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AG a další proti Švýcarsku, rozsudek z 28. 3. 1990, stížnost č. 10890/84, </a:t>
            </a:r>
            <a:r>
              <a:rPr lang="cs-CZ" dirty="0" err="1"/>
              <a:t>Autronic</a:t>
            </a:r>
            <a:r>
              <a:rPr lang="cs-CZ" dirty="0"/>
              <a:t> AG proti Švýcarsku, rozsudek z 22. 5. 1990, stížnost č. 12726/87, </a:t>
            </a:r>
            <a:r>
              <a:rPr lang="cs-CZ" dirty="0" err="1"/>
              <a:t>Informationsverein</a:t>
            </a:r>
            <a:r>
              <a:rPr lang="cs-CZ" dirty="0"/>
              <a:t> </a:t>
            </a:r>
            <a:r>
              <a:rPr lang="cs-CZ" dirty="0" err="1"/>
              <a:t>Lentia</a:t>
            </a:r>
            <a:r>
              <a:rPr lang="cs-CZ" dirty="0"/>
              <a:t> a další proti Rakousku, rozsudek z 24. 11. 1993, stížnost č. 13914/88; 15041/89; 15717/89; 15779/89; 17207/90, </a:t>
            </a:r>
            <a:r>
              <a:rPr lang="cs-CZ" dirty="0" err="1"/>
              <a:t>Jersild</a:t>
            </a:r>
            <a:r>
              <a:rPr lang="cs-CZ" dirty="0"/>
              <a:t> proti Dánsku, rozsudek z 23.9. 1994, stížnost č. 15890/89, </a:t>
            </a:r>
            <a:r>
              <a:rPr lang="cs-CZ" dirty="0" err="1"/>
              <a:t>Wingrove</a:t>
            </a:r>
            <a:r>
              <a:rPr lang="cs-CZ" dirty="0"/>
              <a:t> proti UK, rozsudek z 25.11.1996, stížnost č. 17419/90</a:t>
            </a:r>
          </a:p>
          <a:p>
            <a:r>
              <a:rPr lang="cs-CZ" dirty="0" err="1"/>
              <a:t>Lingens</a:t>
            </a:r>
            <a:r>
              <a:rPr lang="cs-CZ" dirty="0"/>
              <a:t>  proti Rakousku, rozsudek z 8.7. 1986, stížnost č. 9815/82, </a:t>
            </a:r>
            <a:r>
              <a:rPr lang="cs-CZ" dirty="0" err="1"/>
              <a:t>Castells</a:t>
            </a:r>
            <a:r>
              <a:rPr lang="cs-CZ" dirty="0"/>
              <a:t> proti Španělsku, rozsudek z 23. 4. 1992, stížnost č. 11798/85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3810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>
                <a:hlinkClick r:id="rId2"/>
              </a:rPr>
              <a:t>Evropská úmluva o přeshraniční televizi</a:t>
            </a:r>
            <a:r>
              <a:rPr lang="cs-CZ" b="1" dirty="0"/>
              <a:t> </a:t>
            </a:r>
            <a:r>
              <a:rPr lang="cs-CZ" dirty="0"/>
              <a:t>č. 57/2004 </a:t>
            </a:r>
            <a:r>
              <a:rPr lang="cs-CZ" dirty="0" err="1"/>
              <a:t>Sb.m.s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b="1" dirty="0" smtClean="0"/>
              <a:t>- svoboda projevu, lidská důstojnost, nepodněcovat k násilí a rasové nesnášenlivosti. Regulace reklamy (ochrana spotřebitelů a dětí)</a:t>
            </a:r>
            <a:r>
              <a:rPr lang="cs-CZ" dirty="0" smtClean="0"/>
              <a:t>, </a:t>
            </a:r>
            <a:r>
              <a:rPr lang="cs-CZ" dirty="0"/>
              <a:t>zadavatel reklamy nesmí ovlivňovat obsah pořadů.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mediální </a:t>
            </a:r>
            <a:r>
              <a:rPr lang="cs-CZ" b="1" dirty="0"/>
              <a:t>regulační </a:t>
            </a:r>
            <a:r>
              <a:rPr lang="cs-CZ" b="1" dirty="0" smtClean="0"/>
              <a:t>orgán - </a:t>
            </a:r>
            <a:r>
              <a:rPr lang="cs-CZ" dirty="0" smtClean="0"/>
              <a:t>Doporučení </a:t>
            </a:r>
            <a:r>
              <a:rPr lang="cs-CZ" dirty="0"/>
              <a:t>Výboru ministrů Rady Evropy REC 2000 (23), o nezávislosti a funkcích regulačních orgánů pro vysílací sektor.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televize </a:t>
            </a:r>
            <a:r>
              <a:rPr lang="cs-CZ" b="1" dirty="0"/>
              <a:t>veřejné služby</a:t>
            </a:r>
            <a:r>
              <a:rPr lang="cs-CZ" dirty="0"/>
              <a:t> </a:t>
            </a:r>
            <a:r>
              <a:rPr lang="cs-CZ" dirty="0" smtClean="0"/>
              <a:t>Rada </a:t>
            </a:r>
            <a:r>
              <a:rPr lang="cs-CZ" dirty="0"/>
              <a:t>Evropy Doporučení č. 1641 (2004) Parlamentního shromáždění Rady Evropy k veřejnoprávnímu vysílání a doporučení Výboru ministrů Rady Evropy REC 2003 (9) , k opatřením na podporu demokratické a sociální úlohy </a:t>
            </a:r>
            <a:r>
              <a:rPr lang="cs-CZ" b="1" dirty="0"/>
              <a:t>digitálního vysílání</a:t>
            </a:r>
            <a:r>
              <a:rPr lang="cs-CZ" dirty="0"/>
              <a:t>. </a:t>
            </a:r>
            <a:r>
              <a:rPr lang="cs-CZ" dirty="0" smtClean="0"/>
              <a:t>I v nových médiích pluralismus </a:t>
            </a:r>
            <a:r>
              <a:rPr lang="cs-CZ" dirty="0"/>
              <a:t>a ochranu menšin. </a:t>
            </a:r>
          </a:p>
          <a:p>
            <a:r>
              <a:rPr lang="cs-CZ" dirty="0" smtClean="0"/>
              <a:t>Doporučení </a:t>
            </a:r>
            <a:r>
              <a:rPr lang="cs-CZ" dirty="0"/>
              <a:t>č. 1147 (1991) Parlamentního shromáždění Rady Evropy, o parlamentní odpovědnosti za demokratickou reformu vysílání </a:t>
            </a:r>
            <a:r>
              <a:rPr lang="cs-CZ" dirty="0" smtClean="0"/>
              <a:t>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744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Právo EU </a:t>
            </a:r>
            <a:br>
              <a:rPr lang="cs-CZ" dirty="0" smtClean="0"/>
            </a:br>
            <a:r>
              <a:rPr lang="cs-CZ" sz="2700" dirty="0" smtClean="0"/>
              <a:t>Smlouva </a:t>
            </a:r>
            <a:r>
              <a:rPr lang="cs-CZ" sz="2700" dirty="0"/>
              <a:t>o fungování Evropské </a:t>
            </a:r>
            <a:r>
              <a:rPr lang="cs-CZ" sz="2700" dirty="0" smtClean="0"/>
              <a:t>unie, čl. 167 (dříve 151 smlouvy o ES) 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169" y="1794363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1</a:t>
            </a:r>
            <a:r>
              <a:rPr lang="cs-CZ" dirty="0"/>
              <a:t>. Unie přispívá k rozkvětu kultur členských států a přitom respektuje jejich národní a </a:t>
            </a:r>
            <a:r>
              <a:rPr lang="cs-CZ" dirty="0" smtClean="0"/>
              <a:t>regionální různorodost </a:t>
            </a:r>
            <a:r>
              <a:rPr lang="cs-CZ" dirty="0"/>
              <a:t>a zároveň zdůrazňuje společné kulturní dědictví.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Činnost Unie je zaměřena na povzbuzování spolupráce mezi členskými státy a v </a:t>
            </a:r>
            <a:r>
              <a:rPr lang="cs-CZ" dirty="0" smtClean="0"/>
              <a:t>případě potřeby </a:t>
            </a:r>
            <a:r>
              <a:rPr lang="cs-CZ" dirty="0"/>
              <a:t>na podporu a doplňování jejich činnosti v následujících oblastech:</a:t>
            </a:r>
          </a:p>
          <a:p>
            <a:pPr marL="0" indent="0">
              <a:buNone/>
            </a:pPr>
            <a:r>
              <a:rPr lang="cs-CZ" dirty="0"/>
              <a:t>— zlepšování znalosti a šíření kultury a dějin evropských národů,</a:t>
            </a:r>
          </a:p>
          <a:p>
            <a:pPr marL="0" indent="0">
              <a:buNone/>
            </a:pPr>
            <a:r>
              <a:rPr lang="cs-CZ" dirty="0"/>
              <a:t>— zachování a ochrana kulturního dědictví evropského významu,</a:t>
            </a:r>
          </a:p>
          <a:p>
            <a:pPr marL="0" indent="0">
              <a:buNone/>
            </a:pPr>
            <a:r>
              <a:rPr lang="cs-CZ" dirty="0"/>
              <a:t>— nekomerční kulturní výměny,</a:t>
            </a:r>
          </a:p>
          <a:p>
            <a:pPr marL="0" indent="0">
              <a:buNone/>
            </a:pPr>
            <a:r>
              <a:rPr lang="cs-CZ" dirty="0"/>
              <a:t>— umělecká a literární tvorba, včetně tvorby v audiovizuální oblasti.</a:t>
            </a:r>
          </a:p>
          <a:p>
            <a:pPr marL="0" indent="0">
              <a:buNone/>
            </a:pPr>
            <a:r>
              <a:rPr lang="cs-CZ" dirty="0"/>
              <a:t>3. Unie a členské státy podporují spolupráci v oblasti kultury se třetími zeměmi a s </a:t>
            </a:r>
            <a:r>
              <a:rPr lang="cs-CZ" dirty="0" smtClean="0"/>
              <a:t>příslušnými mezinárodními </a:t>
            </a:r>
            <a:r>
              <a:rPr lang="cs-CZ" dirty="0"/>
              <a:t>organizacemi, zejména s Radou Evropy.</a:t>
            </a:r>
          </a:p>
          <a:p>
            <a:pPr marL="0" indent="0">
              <a:buNone/>
            </a:pPr>
            <a:r>
              <a:rPr lang="cs-CZ" dirty="0"/>
              <a:t>4. Unie ve své činnosti podle ostatních ustanovení Smluv přihlíží ke kulturním </a:t>
            </a:r>
            <a:r>
              <a:rPr lang="cs-CZ" dirty="0" smtClean="0"/>
              <a:t>hlediskům, zejména </a:t>
            </a:r>
            <a:r>
              <a:rPr lang="cs-CZ" dirty="0"/>
              <a:t>s cílem uznávat a podporovat rozmanitost svých kultur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8544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169" y="1794363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Protokol </a:t>
            </a:r>
            <a:r>
              <a:rPr lang="cs-CZ" dirty="0"/>
              <a:t>o systému veřejnoprávního vysílání v členských státech, upravující, že se Ustanovení Smlouvy o založení Evropských společenství se nedotýkají pravomocí členských států financovat veřejnoprávní vysílání, pokud je takové financování poskytováno organizacím pro veřejnoprávní vysílání k plnění veřejných služeb, jak jsou svěřeny, vymezeny a organizovány v každém členském státě, a pokud takové financování neovlivňuje obchodní podmínky a hospodářskou soutěž ve Společenství v míře, která by byla v rozporu se společným zájmem, přičemž se přihlíží k naplnění veřejné služby.</a:t>
            </a:r>
          </a:p>
          <a:p>
            <a:r>
              <a:rPr lang="cs-CZ" dirty="0"/>
              <a:t>směrnice Rady 89/552/EHS o koordinaci některých právních a správních předpisů členských států upravujících provozování televizního vysílání </a:t>
            </a:r>
          </a:p>
          <a:p>
            <a:r>
              <a:rPr lang="cs-CZ" dirty="0"/>
              <a:t>směrnice Evropského parlamentu a Rady 2007/65/ES ze dne 11. prosince 2007 o audiovizuálních mediálních službách (AVMS)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311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EU – Listina práv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4169" y="179436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Článek 11</a:t>
            </a:r>
          </a:p>
          <a:p>
            <a:pPr marL="0" indent="0">
              <a:buNone/>
            </a:pPr>
            <a:r>
              <a:rPr lang="pt-BR" b="1" dirty="0"/>
              <a:t>Svoboda projevu a právo na informace</a:t>
            </a:r>
          </a:p>
          <a:p>
            <a:pPr marL="0" indent="0">
              <a:buNone/>
            </a:pPr>
            <a:r>
              <a:rPr lang="cs-CZ" dirty="0"/>
              <a:t>1. </a:t>
            </a:r>
            <a:r>
              <a:rPr lang="cs-CZ" dirty="0" smtClean="0"/>
              <a:t>Každý </a:t>
            </a:r>
            <a:r>
              <a:rPr lang="cs-CZ" dirty="0"/>
              <a:t>člověk má právo na svobodu projevu. Toto právo zahrnuje svobodu zastávat názory </a:t>
            </a:r>
            <a:r>
              <a:rPr lang="cs-CZ" dirty="0" smtClean="0"/>
              <a:t>a přijímat </a:t>
            </a:r>
            <a:r>
              <a:rPr lang="cs-CZ" dirty="0"/>
              <a:t>či </a:t>
            </a:r>
            <a:r>
              <a:rPr lang="cs-CZ" dirty="0" smtClean="0"/>
              <a:t>šířit </a:t>
            </a:r>
            <a:r>
              <a:rPr lang="cs-CZ" dirty="0"/>
              <a:t>informace bez zásahu státní moci a bez ohledu na hranice státu.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Svoboda médií a jejich pluralita musí být respektovány.</a:t>
            </a:r>
          </a:p>
        </p:txBody>
      </p:sp>
    </p:spTree>
    <p:extLst>
      <p:ext uri="{BB962C8B-B14F-4D97-AF65-F5344CB8AC3E}">
        <p14:creationId xmlns:p14="http://schemas.microsoft.com/office/powerpoint/2010/main" val="26410810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603</Words>
  <Application>Microsoft Office PowerPoint</Application>
  <PresentationFormat>Širokoúhlá obrazovka</PresentationFormat>
  <Paragraphs>81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Aktuální judikatura ÚS </vt:lpstr>
      <vt:lpstr>Evropské a mezinárodní základy právní regulace médií  </vt:lpstr>
      <vt:lpstr>Prezentace aplikace PowerPoint</vt:lpstr>
      <vt:lpstr>Mezinárodní úroveň </vt:lpstr>
      <vt:lpstr>ESLP + Úmluva </vt:lpstr>
      <vt:lpstr>Rada Evropy </vt:lpstr>
      <vt:lpstr>Právo EU  Smlouva o fungování Evropské unie, čl. 167 (dříve 151 smlouvy o ES) </vt:lpstr>
      <vt:lpstr>Prezentace aplikace PowerPoint</vt:lpstr>
      <vt:lpstr>Právo EU – Listina práv </vt:lpstr>
      <vt:lpstr>Právo EU – Listina práv </vt:lpstr>
      <vt:lpstr>Právo EU – Listina práv </vt:lpstr>
      <vt:lpstr>Důležitý konflikt </vt:lpstr>
      <vt:lpstr>Právo EU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Muslimské šátky v kontextech evropského práva a společnosti</dc:title>
  <dc:creator>Simackova Katerina</dc:creator>
  <cp:lastModifiedBy>Simackova Katerina</cp:lastModifiedBy>
  <cp:revision>23</cp:revision>
  <dcterms:created xsi:type="dcterms:W3CDTF">2016-04-30T13:41:47Z</dcterms:created>
  <dcterms:modified xsi:type="dcterms:W3CDTF">2018-04-17T15:32:49Z</dcterms:modified>
</cp:coreProperties>
</file>