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8" r:id="rId4"/>
    <p:sldId id="269" r:id="rId5"/>
    <p:sldId id="270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>
        <p:scale>
          <a:sx n="140" d="100"/>
          <a:sy n="140" d="100"/>
        </p:scale>
        <p:origin x="876" y="-4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itgeverijparis.nl/nl/tijdschriften-online/review-of-european-administrative-law-realaw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MV858K Evropské správní právo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smtClean="0"/>
              <a:t>1. přednáška</a:t>
            </a:r>
          </a:p>
          <a:p>
            <a:pPr algn="ctr"/>
            <a:r>
              <a:rPr lang="cs-CZ" dirty="0" smtClean="0"/>
              <a:t>JUDr. Lukáš Potěšil, Ph.D. </a:t>
            </a:r>
          </a:p>
          <a:p>
            <a:pPr algn="ctr"/>
            <a:r>
              <a:rPr lang="cs-CZ" dirty="0" smtClean="0"/>
              <a:t>27. 2. 2019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8711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Europeizace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7290" y="1704796"/>
            <a:ext cx="7011008" cy="4115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851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Europeizace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buClr>
                <a:srgbClr val="7D1E1E"/>
              </a:buClr>
              <a:buFont typeface="Wingdings" panose="05000000000000000000" pitchFamily="2" charset="2"/>
              <a:buChar char="q"/>
            </a:pPr>
            <a:r>
              <a:rPr lang="cs-CZ" altLang="cs-CZ" sz="2400" dirty="0"/>
              <a:t>Inspirační základny: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  <a:buFont typeface="Arial" panose="020B0604020202020204" pitchFamily="34" charset="0"/>
              <a:buChar char="•"/>
            </a:pPr>
            <a:r>
              <a:rPr lang="cs-CZ" altLang="cs-CZ" sz="2400" dirty="0"/>
              <a:t>Europeizace </a:t>
            </a:r>
            <a:r>
              <a:rPr lang="cs-CZ" altLang="cs-CZ" sz="2400" b="1" dirty="0"/>
              <a:t>dobrovolná</a:t>
            </a:r>
            <a:r>
              <a:rPr lang="cs-CZ" altLang="cs-CZ" sz="2400" dirty="0"/>
              <a:t> – RE (neprávní aspekty), podobnost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  <a:buFont typeface="Arial" panose="020B0604020202020204" pitchFamily="34" charset="0"/>
              <a:buChar char="•"/>
            </a:pPr>
            <a:r>
              <a:rPr lang="cs-CZ" altLang="cs-CZ" sz="2400" dirty="0"/>
              <a:t>Europeizace </a:t>
            </a:r>
            <a:r>
              <a:rPr lang="cs-CZ" altLang="cs-CZ" sz="2400" b="1" dirty="0"/>
              <a:t>nucená</a:t>
            </a:r>
            <a:r>
              <a:rPr lang="cs-CZ" altLang="cs-CZ" sz="2400" dirty="0"/>
              <a:t> – EU (právní aspekty – povinnost), shodnost až jednotnost, „</a:t>
            </a:r>
            <a:r>
              <a:rPr lang="cs-CZ" altLang="cs-CZ" sz="2400" i="1" dirty="0"/>
              <a:t>prohlubující se europeizace</a:t>
            </a:r>
            <a:r>
              <a:rPr lang="cs-CZ" altLang="cs-CZ" sz="2400" dirty="0"/>
              <a:t>“, vliv EU na přípravu a implementaci členskými státy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  <a:buFont typeface="Arial" panose="020B0604020202020204" pitchFamily="34" charset="0"/>
              <a:buChar char="•"/>
            </a:pPr>
            <a:r>
              <a:rPr lang="cs-CZ" altLang="cs-CZ" sz="2400" dirty="0"/>
              <a:t>Původně bylo odlišné zaměření (lidská práva x trh)</a:t>
            </a: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34434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Rada Evropy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buClr>
                <a:srgbClr val="7D1E1E"/>
              </a:buClr>
              <a:buFont typeface="Wingdings" panose="05000000000000000000" pitchFamily="2" charset="2"/>
              <a:buChar char="q"/>
            </a:pPr>
            <a:r>
              <a:rPr lang="cs-CZ" altLang="cs-CZ" sz="2400" dirty="0"/>
              <a:t>Mezinárodní organizace (1949) - statut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  <a:buFont typeface="Arial" panose="020B0604020202020204" pitchFamily="34" charset="0"/>
              <a:buChar char="•"/>
            </a:pPr>
            <a:r>
              <a:rPr lang="cs-CZ" altLang="cs-CZ" sz="2400" b="1" dirty="0"/>
              <a:t>Orgány:</a:t>
            </a:r>
            <a:r>
              <a:rPr lang="cs-CZ" altLang="cs-CZ" sz="2400" dirty="0"/>
              <a:t> Výbor ministrů, Parlamentní shromáždění, Kongres místních a regionálních samospráv (+ ESLP)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  <a:buFont typeface="Arial" panose="020B0604020202020204" pitchFamily="34" charset="0"/>
              <a:buChar char="•"/>
            </a:pPr>
            <a:r>
              <a:rPr lang="cs-CZ" altLang="cs-CZ" sz="2400" b="1" dirty="0"/>
              <a:t>Dokumenty:</a:t>
            </a:r>
            <a:r>
              <a:rPr lang="cs-CZ" altLang="cs-CZ" sz="2400" dirty="0"/>
              <a:t> rezoluce a doporučení (pro čl. státy)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  <a:buFont typeface="Arial" panose="020B0604020202020204" pitchFamily="34" charset="0"/>
              <a:buChar char="•"/>
            </a:pPr>
            <a:r>
              <a:rPr lang="cs-CZ" altLang="cs-CZ" sz="2400" dirty="0"/>
              <a:t>Soft-</a:t>
            </a:r>
            <a:r>
              <a:rPr lang="cs-CZ" altLang="cs-CZ" sz="2400" dirty="0" err="1"/>
              <a:t>law</a:t>
            </a:r>
            <a:r>
              <a:rPr lang="cs-CZ" altLang="cs-CZ" sz="2400" dirty="0"/>
              <a:t> (</a:t>
            </a:r>
            <a:r>
              <a:rPr lang="cs-CZ" altLang="cs-CZ" sz="2400" i="1" dirty="0"/>
              <a:t>peer </a:t>
            </a:r>
            <a:r>
              <a:rPr lang="cs-CZ" altLang="cs-CZ" sz="2400" i="1" dirty="0" err="1"/>
              <a:t>pressure</a:t>
            </a:r>
            <a:r>
              <a:rPr lang="cs-CZ" altLang="cs-CZ" sz="2400" dirty="0"/>
              <a:t>), RE si ale může vyžádat zprávu o plnění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  <a:buFont typeface="Arial" panose="020B0604020202020204" pitchFamily="34" charset="0"/>
              <a:buChar char="•"/>
            </a:pPr>
            <a:r>
              <a:rPr lang="cs-CZ" altLang="cs-CZ" sz="2400" b="1" dirty="0"/>
              <a:t>Právní europeizace: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  <a:buFont typeface="Wingdings" panose="05000000000000000000" pitchFamily="2" charset="2"/>
              <a:buChar char="q"/>
            </a:pPr>
            <a:r>
              <a:rPr lang="cs-CZ" altLang="cs-CZ" sz="2400" dirty="0">
                <a:solidFill>
                  <a:srgbClr val="FF0000"/>
                </a:solidFill>
              </a:rPr>
              <a:t>EÚLP (č. 209/1992 Sb.) + ESLP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  <a:buFont typeface="Wingdings" panose="05000000000000000000" pitchFamily="2" charset="2"/>
              <a:buChar char="q"/>
            </a:pPr>
            <a:r>
              <a:rPr lang="cs-CZ" altLang="cs-CZ" sz="2400" dirty="0">
                <a:solidFill>
                  <a:srgbClr val="FF0000"/>
                </a:solidFill>
              </a:rPr>
              <a:t>ECHMS (č. 181/1999 Sb.)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  <a:buFont typeface="Wingdings" panose="05000000000000000000" pitchFamily="2" charset="2"/>
              <a:buChar char="q"/>
            </a:pPr>
            <a:r>
              <a:rPr lang="cs-CZ" altLang="cs-CZ" sz="2400" dirty="0">
                <a:solidFill>
                  <a:srgbClr val="FF0000"/>
                </a:solidFill>
              </a:rPr>
              <a:t>ESCH (č. 14/2000 Sb.)</a:t>
            </a: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03473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Rada Evropy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buClr>
                <a:srgbClr val="7D1E1E"/>
              </a:buClr>
              <a:buFont typeface="Wingdings" panose="05000000000000000000" pitchFamily="2" charset="2"/>
              <a:buChar char="q"/>
              <a:defRPr/>
            </a:pPr>
            <a:r>
              <a:rPr lang="cs-CZ" altLang="cs-CZ" sz="2400" dirty="0"/>
              <a:t>Obsahový vývoj soft-</a:t>
            </a:r>
            <a:r>
              <a:rPr lang="cs-CZ" altLang="cs-CZ" sz="2400" dirty="0" err="1"/>
              <a:t>law</a:t>
            </a:r>
            <a:r>
              <a:rPr lang="cs-CZ" altLang="cs-CZ" sz="2400" dirty="0"/>
              <a:t> RE</a:t>
            </a:r>
          </a:p>
          <a:p>
            <a:pPr marL="457200" indent="-457200" algn="just">
              <a:lnSpc>
                <a:spcPct val="100000"/>
              </a:lnSpc>
              <a:buClr>
                <a:srgbClr val="7D1E1E"/>
              </a:buClr>
              <a:buFont typeface="+mj-lt"/>
              <a:buAutoNum type="arabicPeriod"/>
              <a:defRPr/>
            </a:pPr>
            <a:r>
              <a:rPr lang="cs-CZ" sz="2400" dirty="0"/>
              <a:t>70. léta, první generace – ochrana práv jednotlivců vůči správní </a:t>
            </a:r>
            <a:r>
              <a:rPr lang="cs-CZ" sz="2400" dirty="0" smtClean="0"/>
              <a:t>činnosti; </a:t>
            </a:r>
            <a:r>
              <a:rPr lang="cs-CZ" sz="2400" dirty="0"/>
              <a:t>(77) 31, (80) 2, (81) 19, (89) 8, (91) 1 </a:t>
            </a:r>
          </a:p>
          <a:p>
            <a:pPr marL="457200" indent="-457200" algn="just">
              <a:lnSpc>
                <a:spcPct val="100000"/>
              </a:lnSpc>
              <a:buClr>
                <a:srgbClr val="7D1E1E"/>
              </a:buClr>
              <a:buFont typeface="+mj-lt"/>
              <a:buAutoNum type="arabicPeriod"/>
              <a:defRPr/>
            </a:pPr>
            <a:r>
              <a:rPr lang="cs-CZ" sz="2400" dirty="0" smtClean="0"/>
              <a:t>90</a:t>
            </a:r>
            <a:r>
              <a:rPr lang="cs-CZ" sz="2400" dirty="0"/>
              <a:t>. léta, druhá generace – pozornost věnována vykonavatelům veřejné správy a úředním osobám (</a:t>
            </a:r>
            <a:r>
              <a:rPr lang="cs-CZ" sz="2400" i="1" dirty="0"/>
              <a:t>zodpovědnost a přístup k dokumentům, osobní údaje</a:t>
            </a:r>
            <a:r>
              <a:rPr lang="cs-CZ" sz="2400" dirty="0" smtClean="0"/>
              <a:t>); </a:t>
            </a:r>
            <a:r>
              <a:rPr lang="cs-CZ" sz="2400" dirty="0"/>
              <a:t>(2000) 6, (2000) 10 </a:t>
            </a:r>
          </a:p>
          <a:p>
            <a:pPr marL="457200" indent="-457200" algn="just">
              <a:lnSpc>
                <a:spcPct val="100000"/>
              </a:lnSpc>
              <a:buClr>
                <a:srgbClr val="7D1E1E"/>
              </a:buClr>
              <a:buFont typeface="+mj-lt"/>
              <a:buAutoNum type="arabicPeriod"/>
              <a:defRPr/>
            </a:pPr>
            <a:r>
              <a:rPr lang="cs-CZ" sz="2400" dirty="0"/>
              <a:t>Po roce 2000, třetí generace – správní </a:t>
            </a:r>
            <a:r>
              <a:rPr lang="cs-CZ" sz="2400" dirty="0" smtClean="0"/>
              <a:t>soudnictví; </a:t>
            </a:r>
            <a:r>
              <a:rPr lang="cs-CZ" sz="2400" dirty="0"/>
              <a:t>(2001) 9, (2003) 16, (2004) 20</a:t>
            </a:r>
          </a:p>
          <a:p>
            <a:pPr marL="0" indent="0" algn="just">
              <a:lnSpc>
                <a:spcPct val="100000"/>
              </a:lnSpc>
              <a:buClr>
                <a:srgbClr val="7D1E1E"/>
              </a:buClr>
              <a:buNone/>
              <a:defRPr/>
            </a:pPr>
            <a:r>
              <a:rPr lang="cs-CZ" sz="2400" dirty="0" smtClean="0">
                <a:solidFill>
                  <a:srgbClr val="7D1E1E"/>
                </a:solidFill>
              </a:rPr>
              <a:t> </a:t>
            </a:r>
            <a:endParaRPr lang="cs-CZ" sz="2400" dirty="0">
              <a:solidFill>
                <a:srgbClr val="7D1E1E"/>
              </a:solidFill>
            </a:endParaRP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979050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Projevy europeizace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400" dirty="0"/>
              <a:t>Požadavek </a:t>
            </a:r>
            <a:r>
              <a:rPr lang="cs-CZ" altLang="cs-CZ" sz="2400" b="1" dirty="0"/>
              <a:t>loajality</a:t>
            </a:r>
            <a:r>
              <a:rPr lang="cs-CZ" altLang="cs-CZ" sz="2400" dirty="0"/>
              <a:t> (čl. 4/3 SEU)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/>
              <a:t>Implementace: a) legislativní </a:t>
            </a:r>
            <a:r>
              <a:rPr lang="cs-CZ" altLang="cs-CZ" sz="2400" dirty="0"/>
              <a:t>(přizpůsobení obsahu vnitrostátní úpravy – zákon, prováděcí předpis, </a:t>
            </a:r>
            <a:r>
              <a:rPr lang="cs-CZ" altLang="cs-CZ" sz="2400" b="1" dirty="0"/>
              <a:t>odstraňování možných rozporů</a:t>
            </a:r>
            <a:r>
              <a:rPr lang="cs-CZ" altLang="cs-CZ" sz="2400" dirty="0"/>
              <a:t>), </a:t>
            </a:r>
            <a:r>
              <a:rPr lang="cs-CZ" altLang="cs-CZ" sz="2400" b="1" dirty="0"/>
              <a:t>b) aplikační </a:t>
            </a:r>
            <a:r>
              <a:rPr lang="cs-CZ" altLang="cs-CZ" sz="2400" dirty="0"/>
              <a:t>(soudy a správní orgány, </a:t>
            </a:r>
            <a:r>
              <a:rPr lang="cs-CZ" altLang="cs-CZ" sz="2400" b="1" dirty="0" err="1">
                <a:solidFill>
                  <a:srgbClr val="FF0000"/>
                </a:solidFill>
              </a:rPr>
              <a:t>eurokonformní</a:t>
            </a:r>
            <a:r>
              <a:rPr lang="cs-CZ" altLang="cs-CZ" sz="2400" b="1" dirty="0">
                <a:solidFill>
                  <a:srgbClr val="FF0000"/>
                </a:solidFill>
              </a:rPr>
              <a:t> výklad</a:t>
            </a:r>
            <a:r>
              <a:rPr lang="cs-CZ" altLang="cs-CZ" sz="2400" dirty="0"/>
              <a:t>, aplikační přednost aktů EU)</a:t>
            </a:r>
          </a:p>
          <a:p>
            <a:pPr algn="just">
              <a:lnSpc>
                <a:spcPct val="100000"/>
              </a:lnSpc>
            </a:pPr>
            <a:endParaRPr lang="cs-CZ" altLang="cs-CZ" sz="2400" dirty="0"/>
          </a:p>
          <a:p>
            <a:pPr algn="just">
              <a:lnSpc>
                <a:spcPct val="100000"/>
              </a:lnSpc>
            </a:pPr>
            <a:r>
              <a:rPr lang="cs-CZ" altLang="cs-CZ" sz="2400" dirty="0"/>
              <a:t>Dopad především na </a:t>
            </a:r>
            <a:r>
              <a:rPr lang="cs-CZ" altLang="cs-CZ" sz="2400" b="1" dirty="0"/>
              <a:t>tzv. zvláštní část SP</a:t>
            </a:r>
            <a:r>
              <a:rPr lang="cs-CZ" altLang="cs-CZ" sz="2400" dirty="0"/>
              <a:t>, P/Po subjektů a správních </a:t>
            </a:r>
            <a:r>
              <a:rPr lang="cs-CZ" altLang="cs-CZ" sz="2400" dirty="0" smtClean="0"/>
              <a:t>orgánů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 smtClean="0"/>
              <a:t>Transpozice </a:t>
            </a:r>
            <a:r>
              <a:rPr lang="cs-CZ" altLang="cs-CZ" sz="2400" dirty="0" smtClean="0"/>
              <a:t>(směrnice – promítnutí) x </a:t>
            </a:r>
            <a:r>
              <a:rPr lang="cs-CZ" altLang="cs-CZ" sz="2400" b="1" dirty="0" smtClean="0"/>
              <a:t>adaptace</a:t>
            </a:r>
            <a:r>
              <a:rPr lang="cs-CZ" altLang="cs-CZ" sz="2400" dirty="0" smtClean="0"/>
              <a:t> (nařízení – přizpůsobení)</a:t>
            </a:r>
            <a:endParaRPr lang="cs-CZ" alt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4020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přednášky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Obecný úvod do předmětu, podmínky pro jeho úspěšné ukončení, prameny</a:t>
            </a:r>
          </a:p>
          <a:p>
            <a:pPr algn="just">
              <a:lnSpc>
                <a:spcPct val="100000"/>
              </a:lnSpc>
            </a:pPr>
            <a:r>
              <a:rPr lang="cs-CZ" b="1" dirty="0" smtClean="0"/>
              <a:t>Pojem „evropské správní právo“</a:t>
            </a:r>
          </a:p>
          <a:p>
            <a:pPr algn="just">
              <a:lnSpc>
                <a:spcPct val="100000"/>
              </a:lnSpc>
            </a:pPr>
            <a:r>
              <a:rPr lang="cs-CZ" b="1" dirty="0" smtClean="0"/>
              <a:t>Europeizace národního (domácího) správního práva</a:t>
            </a:r>
            <a:r>
              <a:rPr lang="cs-CZ" dirty="0" smtClean="0"/>
              <a:t> a její </a:t>
            </a:r>
            <a:r>
              <a:rPr lang="cs-CZ" b="1" dirty="0" smtClean="0"/>
              <a:t>praktické projevy</a:t>
            </a:r>
          </a:p>
          <a:p>
            <a:pPr algn="just">
              <a:lnSpc>
                <a:spcPct val="100000"/>
              </a:lnSpc>
            </a:pPr>
            <a:r>
              <a:rPr lang="cs-CZ" b="1" dirty="0" smtClean="0"/>
              <a:t>Rada Evropy a Evropská unie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7877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předmětu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q"/>
              <a:defRPr/>
            </a:pPr>
            <a:r>
              <a:rPr lang="cs-CZ" altLang="cs-CZ" sz="2400" dirty="0"/>
              <a:t>Ukončení předmětu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Předmět se ukončuje kolokviem. Podmínkou je, mimo absolvování výuky, zpracování seminární práce (v rozsahu </a:t>
            </a:r>
            <a:r>
              <a:rPr lang="cs-CZ" sz="2400" dirty="0" smtClean="0"/>
              <a:t>max. 8 </a:t>
            </a:r>
            <a:r>
              <a:rPr lang="cs-CZ" sz="2400" dirty="0"/>
              <a:t>stran) na zvolené téma: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  <a:defRPr/>
            </a:pPr>
            <a:r>
              <a:rPr lang="cs-CZ" altLang="cs-CZ" sz="2400" dirty="0"/>
              <a:t>Evropeizace v daném odvětví SP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  <a:defRPr/>
            </a:pPr>
            <a:r>
              <a:rPr lang="cs-CZ" altLang="cs-CZ" sz="2400" dirty="0"/>
              <a:t>Charakteristika vybrané agentury EU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  <a:defRPr/>
            </a:pPr>
            <a:r>
              <a:rPr lang="cs-CZ" altLang="cs-CZ" sz="2400" dirty="0"/>
              <a:t>Volné téma (nutno předem předjednat s vyučujícím)</a:t>
            </a:r>
          </a:p>
          <a:p>
            <a:pPr marL="457200" indent="-457200" algn="just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Vložit/Odevzdat do složky „</a:t>
            </a:r>
            <a:r>
              <a:rPr lang="cs-CZ" altLang="cs-CZ" sz="2400" dirty="0" err="1"/>
              <a:t>Odevzdávárna</a:t>
            </a:r>
            <a:r>
              <a:rPr lang="cs-CZ" altLang="cs-CZ" sz="2400" dirty="0"/>
              <a:t>“ v </a:t>
            </a:r>
            <a:r>
              <a:rPr lang="cs-CZ" altLang="cs-CZ" sz="2400" dirty="0" err="1"/>
              <a:t>ISu</a:t>
            </a:r>
            <a:r>
              <a:rPr lang="cs-CZ" altLang="cs-CZ" sz="2400" dirty="0"/>
              <a:t> </a:t>
            </a:r>
            <a:r>
              <a:rPr lang="cs-CZ" altLang="cs-CZ" sz="2400" b="1" dirty="0"/>
              <a:t>do </a:t>
            </a:r>
            <a:r>
              <a:rPr lang="cs-CZ" altLang="cs-CZ" sz="2400" b="1" dirty="0" smtClean="0"/>
              <a:t>   </a:t>
            </a:r>
            <a:r>
              <a:rPr lang="cs-CZ" alt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</a:t>
            </a:r>
            <a:r>
              <a:rPr lang="cs-CZ" altLang="cs-CZ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cs-CZ" alt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5. 2019 </a:t>
            </a:r>
            <a:r>
              <a:rPr lang="cs-CZ" altLang="cs-CZ" sz="2400" dirty="0"/>
              <a:t>včetně, k pozdě odevzdaným pracím nebude brán zřetel!</a:t>
            </a: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43537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100000"/>
              </a:lnSpc>
            </a:pPr>
            <a:r>
              <a:rPr lang="cs-CZ" sz="1400" dirty="0"/>
              <a:t>Anthony, G., </a:t>
            </a:r>
            <a:r>
              <a:rPr lang="cs-CZ" sz="1400" dirty="0" err="1"/>
              <a:t>Auby</a:t>
            </a:r>
            <a:r>
              <a:rPr lang="cs-CZ" sz="1400" dirty="0"/>
              <a:t>, J.B., </a:t>
            </a:r>
            <a:r>
              <a:rPr lang="cs-CZ" sz="1400" dirty="0" err="1"/>
              <a:t>Morison</a:t>
            </a:r>
            <a:r>
              <a:rPr lang="cs-CZ" sz="1400" dirty="0"/>
              <a:t>, J., </a:t>
            </a:r>
            <a:r>
              <a:rPr lang="cs-CZ" sz="1400" dirty="0" err="1"/>
              <a:t>Zwart</a:t>
            </a:r>
            <a:r>
              <a:rPr lang="cs-CZ" sz="1400" dirty="0"/>
              <a:t>, T. </a:t>
            </a:r>
            <a:r>
              <a:rPr lang="cs-CZ" sz="1400" dirty="0" err="1"/>
              <a:t>Values</a:t>
            </a:r>
            <a:r>
              <a:rPr lang="cs-CZ" sz="1400" dirty="0"/>
              <a:t> in </a:t>
            </a:r>
            <a:r>
              <a:rPr lang="cs-CZ" sz="1400" dirty="0" err="1"/>
              <a:t>Global</a:t>
            </a:r>
            <a:r>
              <a:rPr lang="cs-CZ" sz="1400" dirty="0"/>
              <a:t> </a:t>
            </a:r>
            <a:r>
              <a:rPr lang="cs-CZ" sz="1400" dirty="0" err="1"/>
              <a:t>Administrative</a:t>
            </a:r>
            <a:r>
              <a:rPr lang="cs-CZ" sz="1400" dirty="0"/>
              <a:t> Law. Oxford : Hart </a:t>
            </a:r>
            <a:r>
              <a:rPr lang="cs-CZ" sz="1400" dirty="0" err="1"/>
              <a:t>Publishing</a:t>
            </a:r>
            <a:r>
              <a:rPr lang="cs-CZ" sz="1400" dirty="0"/>
              <a:t>, 2010.</a:t>
            </a:r>
          </a:p>
          <a:p>
            <a:pPr lvl="0" algn="just">
              <a:lnSpc>
                <a:spcPct val="100000"/>
              </a:lnSpc>
            </a:pPr>
            <a:r>
              <a:rPr lang="cs-CZ" sz="1400" b="1" dirty="0" err="1"/>
              <a:t>Craig</a:t>
            </a:r>
            <a:r>
              <a:rPr lang="cs-CZ" sz="1400" b="1" dirty="0"/>
              <a:t>, P. </a:t>
            </a:r>
            <a:r>
              <a:rPr lang="cs-CZ" sz="1400" dirty="0"/>
              <a:t>EU </a:t>
            </a:r>
            <a:r>
              <a:rPr lang="cs-CZ" sz="1400" dirty="0" err="1"/>
              <a:t>Administrative</a:t>
            </a:r>
            <a:r>
              <a:rPr lang="cs-CZ" sz="1400" dirty="0"/>
              <a:t> Law,. 2nd </a:t>
            </a:r>
            <a:r>
              <a:rPr lang="cs-CZ" sz="1400" dirty="0" err="1"/>
              <a:t>edition</a:t>
            </a:r>
            <a:r>
              <a:rPr lang="cs-CZ" sz="1400" dirty="0"/>
              <a:t>. Oxford: Oxford University </a:t>
            </a:r>
            <a:r>
              <a:rPr lang="cs-CZ" sz="1400" dirty="0" err="1"/>
              <a:t>Press</a:t>
            </a:r>
            <a:r>
              <a:rPr lang="cs-CZ" sz="1400" dirty="0"/>
              <a:t>, 2012.</a:t>
            </a:r>
          </a:p>
          <a:p>
            <a:pPr lvl="0" algn="just">
              <a:lnSpc>
                <a:spcPct val="100000"/>
              </a:lnSpc>
            </a:pPr>
            <a:r>
              <a:rPr lang="cs-CZ" sz="1400" dirty="0"/>
              <a:t>De Graaf, K. J., </a:t>
            </a:r>
            <a:r>
              <a:rPr lang="cs-CZ" sz="1400" dirty="0" err="1"/>
              <a:t>Jans</a:t>
            </a:r>
            <a:r>
              <a:rPr lang="cs-CZ" sz="1400" dirty="0"/>
              <a:t>, J. H., </a:t>
            </a:r>
            <a:r>
              <a:rPr lang="cs-CZ" sz="1400" dirty="0" err="1"/>
              <a:t>Prechal</a:t>
            </a:r>
            <a:r>
              <a:rPr lang="cs-CZ" sz="1400" dirty="0"/>
              <a:t>, S. European </a:t>
            </a:r>
            <a:r>
              <a:rPr lang="cs-CZ" sz="1400" dirty="0" err="1"/>
              <a:t>Administrative</a:t>
            </a:r>
            <a:r>
              <a:rPr lang="cs-CZ" sz="1400" dirty="0"/>
              <a:t> Law. Top Down and </a:t>
            </a:r>
            <a:r>
              <a:rPr lang="cs-CZ" sz="1400" dirty="0" err="1"/>
              <a:t>Bottom</a:t>
            </a:r>
            <a:r>
              <a:rPr lang="cs-CZ" sz="1400" dirty="0"/>
              <a:t> Up </a:t>
            </a:r>
            <a:r>
              <a:rPr lang="cs-CZ" sz="1400" dirty="0" err="1"/>
              <a:t>proceeding</a:t>
            </a:r>
            <a:r>
              <a:rPr lang="cs-CZ" sz="1400" dirty="0"/>
              <a:t>. Groningen : Europa Law </a:t>
            </a:r>
            <a:r>
              <a:rPr lang="cs-CZ" sz="1400" dirty="0" err="1"/>
              <a:t>Publishing</a:t>
            </a:r>
            <a:r>
              <a:rPr lang="cs-CZ" sz="1400" dirty="0"/>
              <a:t>, 2010.</a:t>
            </a:r>
          </a:p>
          <a:p>
            <a:pPr lvl="0" algn="just">
              <a:lnSpc>
                <a:spcPct val="100000"/>
              </a:lnSpc>
            </a:pPr>
            <a:r>
              <a:rPr lang="cs-CZ" sz="1400" dirty="0"/>
              <a:t>Hofmann, H. C. H., </a:t>
            </a:r>
            <a:r>
              <a:rPr lang="cs-CZ" sz="1400" dirty="0" err="1"/>
              <a:t>Rowe</a:t>
            </a:r>
            <a:r>
              <a:rPr lang="cs-CZ" sz="1400" dirty="0"/>
              <a:t>, G. C., </a:t>
            </a:r>
            <a:r>
              <a:rPr lang="cs-CZ" sz="1400" dirty="0" err="1"/>
              <a:t>Turk</a:t>
            </a:r>
            <a:r>
              <a:rPr lang="cs-CZ" sz="1400" dirty="0"/>
              <a:t>, A. H., </a:t>
            </a:r>
            <a:r>
              <a:rPr lang="cs-CZ" sz="1400" dirty="0" err="1"/>
              <a:t>Administrative</a:t>
            </a:r>
            <a:r>
              <a:rPr lang="cs-CZ" sz="1400" dirty="0"/>
              <a:t> Law and </a:t>
            </a:r>
            <a:r>
              <a:rPr lang="cs-CZ" sz="1400" dirty="0" err="1"/>
              <a:t>Policy</a:t>
            </a:r>
            <a:r>
              <a:rPr lang="cs-CZ" sz="1400" dirty="0"/>
              <a:t> of </a:t>
            </a:r>
            <a:r>
              <a:rPr lang="cs-CZ" sz="1400" dirty="0" err="1"/>
              <a:t>the</a:t>
            </a:r>
            <a:r>
              <a:rPr lang="cs-CZ" sz="1400" dirty="0"/>
              <a:t> European Union. Oxford : Oxford University </a:t>
            </a:r>
            <a:r>
              <a:rPr lang="cs-CZ" sz="1400" dirty="0" err="1"/>
              <a:t>Press</a:t>
            </a:r>
            <a:r>
              <a:rPr lang="cs-CZ" sz="1400" dirty="0"/>
              <a:t>, 2012.</a:t>
            </a:r>
          </a:p>
          <a:p>
            <a:pPr lvl="0" algn="just">
              <a:lnSpc>
                <a:spcPct val="100000"/>
              </a:lnSpc>
            </a:pPr>
            <a:r>
              <a:rPr lang="cs-CZ" sz="1400" dirty="0"/>
              <a:t>Hofmann, H. C. H., </a:t>
            </a:r>
            <a:r>
              <a:rPr lang="cs-CZ" sz="1400" dirty="0" err="1"/>
              <a:t>Turk</a:t>
            </a:r>
            <a:r>
              <a:rPr lang="cs-CZ" sz="1400" dirty="0"/>
              <a:t>, A. EU </a:t>
            </a:r>
            <a:r>
              <a:rPr lang="cs-CZ" sz="1400" dirty="0" err="1"/>
              <a:t>Administrative</a:t>
            </a:r>
            <a:r>
              <a:rPr lang="cs-CZ" sz="1400" dirty="0"/>
              <a:t> </a:t>
            </a:r>
            <a:r>
              <a:rPr lang="cs-CZ" sz="1400" dirty="0" err="1"/>
              <a:t>Governance</a:t>
            </a:r>
            <a:r>
              <a:rPr lang="cs-CZ" sz="1400" dirty="0"/>
              <a:t>. </a:t>
            </a:r>
            <a:r>
              <a:rPr lang="cs-CZ" sz="1400" dirty="0" err="1"/>
              <a:t>Cheltenham</a:t>
            </a:r>
            <a:r>
              <a:rPr lang="cs-CZ" sz="1400" dirty="0"/>
              <a:t> : Edward </a:t>
            </a:r>
            <a:r>
              <a:rPr lang="cs-CZ" sz="1400" dirty="0" err="1"/>
              <a:t>Elgar</a:t>
            </a:r>
            <a:r>
              <a:rPr lang="cs-CZ" sz="1400" dirty="0"/>
              <a:t>, 2006.</a:t>
            </a:r>
          </a:p>
          <a:p>
            <a:pPr lvl="0" algn="just">
              <a:lnSpc>
                <a:spcPct val="100000"/>
              </a:lnSpc>
            </a:pPr>
            <a:r>
              <a:rPr lang="cs-CZ" sz="1400" dirty="0"/>
              <a:t>Hofmann, H. C. H., </a:t>
            </a:r>
            <a:r>
              <a:rPr lang="cs-CZ" sz="1400" dirty="0" err="1"/>
              <a:t>Turk</a:t>
            </a:r>
            <a:r>
              <a:rPr lang="cs-CZ" sz="1400" dirty="0"/>
              <a:t>, A. </a:t>
            </a:r>
            <a:r>
              <a:rPr lang="cs-CZ" sz="1400" dirty="0" err="1"/>
              <a:t>Legal</a:t>
            </a:r>
            <a:r>
              <a:rPr lang="cs-CZ" sz="1400" dirty="0"/>
              <a:t> </a:t>
            </a:r>
            <a:r>
              <a:rPr lang="cs-CZ" sz="1400" dirty="0" err="1"/>
              <a:t>challenges</a:t>
            </a:r>
            <a:r>
              <a:rPr lang="cs-CZ" sz="1400" dirty="0"/>
              <a:t> in EU </a:t>
            </a:r>
            <a:r>
              <a:rPr lang="cs-CZ" sz="1400" dirty="0" err="1"/>
              <a:t>administrative</a:t>
            </a:r>
            <a:r>
              <a:rPr lang="cs-CZ" sz="1400" dirty="0"/>
              <a:t> </a:t>
            </a:r>
            <a:r>
              <a:rPr lang="cs-CZ" sz="1400" dirty="0" err="1"/>
              <a:t>law</a:t>
            </a:r>
            <a:r>
              <a:rPr lang="cs-CZ" sz="1400" dirty="0"/>
              <a:t>: </a:t>
            </a:r>
            <a:r>
              <a:rPr lang="cs-CZ" sz="1400" dirty="0" err="1"/>
              <a:t>towards</a:t>
            </a:r>
            <a:r>
              <a:rPr lang="cs-CZ" sz="1400" dirty="0"/>
              <a:t> </a:t>
            </a:r>
            <a:r>
              <a:rPr lang="cs-CZ" sz="1400" dirty="0" err="1"/>
              <a:t>an</a:t>
            </a:r>
            <a:r>
              <a:rPr lang="cs-CZ" sz="1400" dirty="0"/>
              <a:t> </a:t>
            </a:r>
            <a:r>
              <a:rPr lang="cs-CZ" sz="1400" dirty="0" err="1"/>
              <a:t>integrated</a:t>
            </a:r>
            <a:r>
              <a:rPr lang="cs-CZ" sz="1400" dirty="0"/>
              <a:t> </a:t>
            </a:r>
            <a:r>
              <a:rPr lang="cs-CZ" sz="1400" dirty="0" err="1"/>
              <a:t>administration</a:t>
            </a:r>
            <a:r>
              <a:rPr lang="cs-CZ" sz="1400" dirty="0"/>
              <a:t>. </a:t>
            </a:r>
            <a:r>
              <a:rPr lang="cs-CZ" sz="1400" dirty="0" err="1"/>
              <a:t>Cheltenham</a:t>
            </a:r>
            <a:r>
              <a:rPr lang="cs-CZ" sz="1400" dirty="0"/>
              <a:t> : Edward </a:t>
            </a:r>
            <a:r>
              <a:rPr lang="cs-CZ" sz="1400" dirty="0" err="1"/>
              <a:t>Elgar</a:t>
            </a:r>
            <a:r>
              <a:rPr lang="cs-CZ" sz="1400" dirty="0"/>
              <a:t>, 2009.</a:t>
            </a:r>
          </a:p>
          <a:p>
            <a:pPr lvl="0" algn="just">
              <a:lnSpc>
                <a:spcPct val="100000"/>
              </a:lnSpc>
            </a:pPr>
            <a:r>
              <a:rPr lang="cs-CZ" sz="1400" dirty="0" err="1"/>
              <a:t>Chiti</a:t>
            </a:r>
            <a:r>
              <a:rPr lang="cs-CZ" sz="1400" dirty="0"/>
              <a:t>, E., </a:t>
            </a:r>
            <a:r>
              <a:rPr lang="cs-CZ" sz="1400" dirty="0" err="1"/>
              <a:t>Mattarella</a:t>
            </a:r>
            <a:r>
              <a:rPr lang="cs-CZ" sz="1400" dirty="0"/>
              <a:t>, B. G. </a:t>
            </a:r>
            <a:r>
              <a:rPr lang="cs-CZ" sz="1400" b="1" dirty="0" err="1"/>
              <a:t>Global</a:t>
            </a:r>
            <a:r>
              <a:rPr lang="cs-CZ" sz="1400" b="1" dirty="0"/>
              <a:t> </a:t>
            </a:r>
            <a:r>
              <a:rPr lang="cs-CZ" sz="1400" b="1" dirty="0" err="1"/>
              <a:t>Administrative</a:t>
            </a:r>
            <a:r>
              <a:rPr lang="cs-CZ" sz="1400" b="1" dirty="0"/>
              <a:t> Law </a:t>
            </a:r>
            <a:r>
              <a:rPr lang="cs-CZ" sz="1400" dirty="0"/>
              <a:t>and EU </a:t>
            </a:r>
            <a:r>
              <a:rPr lang="cs-CZ" sz="1400" dirty="0" err="1"/>
              <a:t>Administraive</a:t>
            </a:r>
            <a:r>
              <a:rPr lang="cs-CZ" sz="1400" dirty="0"/>
              <a:t> Law. </a:t>
            </a:r>
            <a:r>
              <a:rPr lang="cs-CZ" sz="1400" dirty="0" err="1"/>
              <a:t>Springer</a:t>
            </a:r>
            <a:r>
              <a:rPr lang="cs-CZ" sz="1400" dirty="0"/>
              <a:t>, 2011.</a:t>
            </a:r>
          </a:p>
          <a:p>
            <a:pPr lvl="0" algn="just">
              <a:lnSpc>
                <a:spcPct val="100000"/>
              </a:lnSpc>
            </a:pPr>
            <a:r>
              <a:rPr lang="cs-CZ" sz="1400" dirty="0" err="1"/>
              <a:t>Košičiarová</a:t>
            </a:r>
            <a:r>
              <a:rPr lang="cs-CZ" sz="1400" dirty="0"/>
              <a:t>, S. </a:t>
            </a:r>
            <a:r>
              <a:rPr lang="cs-CZ" sz="1400" dirty="0" err="1"/>
              <a:t>Princípy</a:t>
            </a:r>
            <a:r>
              <a:rPr lang="cs-CZ" sz="1400" dirty="0"/>
              <a:t> </a:t>
            </a:r>
            <a:r>
              <a:rPr lang="cs-CZ" sz="1400" dirty="0" err="1"/>
              <a:t>dobrej</a:t>
            </a:r>
            <a:r>
              <a:rPr lang="cs-CZ" sz="1400" dirty="0"/>
              <a:t> </a:t>
            </a:r>
            <a:r>
              <a:rPr lang="cs-CZ" sz="1400" dirty="0" err="1"/>
              <a:t>verejnej</a:t>
            </a:r>
            <a:r>
              <a:rPr lang="cs-CZ" sz="1400" dirty="0"/>
              <a:t> správy a Rada </a:t>
            </a:r>
            <a:r>
              <a:rPr lang="cs-CZ" sz="1400" dirty="0" err="1"/>
              <a:t>Európy</a:t>
            </a:r>
            <a:r>
              <a:rPr lang="cs-CZ" sz="1400" dirty="0"/>
              <a:t>. 1. vyd. Bratislava: </a:t>
            </a:r>
            <a:r>
              <a:rPr lang="cs-CZ" sz="1400" dirty="0" err="1"/>
              <a:t>Iura</a:t>
            </a:r>
            <a:r>
              <a:rPr lang="cs-CZ" sz="1400" dirty="0"/>
              <a:t> </a:t>
            </a:r>
            <a:r>
              <a:rPr lang="cs-CZ" sz="1400" dirty="0" err="1"/>
              <a:t>Edition</a:t>
            </a:r>
            <a:r>
              <a:rPr lang="cs-CZ" sz="1400" dirty="0"/>
              <a:t>, 2012. </a:t>
            </a:r>
          </a:p>
          <a:p>
            <a:pPr lvl="0" algn="just">
              <a:lnSpc>
                <a:spcPct val="100000"/>
              </a:lnSpc>
            </a:pPr>
            <a:r>
              <a:rPr lang="cs-CZ" sz="1400" dirty="0" err="1"/>
              <a:t>Seerden</a:t>
            </a:r>
            <a:r>
              <a:rPr lang="cs-CZ" sz="1400" dirty="0"/>
              <a:t>, R., </a:t>
            </a:r>
            <a:r>
              <a:rPr lang="cs-CZ" sz="1400" dirty="0" err="1"/>
              <a:t>Stroink</a:t>
            </a:r>
            <a:r>
              <a:rPr lang="cs-CZ" sz="1400" dirty="0"/>
              <a:t>, F. </a:t>
            </a:r>
            <a:r>
              <a:rPr lang="cs-CZ" sz="1400" dirty="0" err="1"/>
              <a:t>Administrative</a:t>
            </a:r>
            <a:r>
              <a:rPr lang="cs-CZ" sz="1400" dirty="0"/>
              <a:t> Law of </a:t>
            </a:r>
            <a:r>
              <a:rPr lang="cs-CZ" sz="1400" dirty="0" err="1"/>
              <a:t>the</a:t>
            </a:r>
            <a:r>
              <a:rPr lang="cs-CZ" sz="1400" dirty="0"/>
              <a:t> European Union, </a:t>
            </a:r>
            <a:r>
              <a:rPr lang="cs-CZ" sz="1400" dirty="0" err="1"/>
              <a:t>its</a:t>
            </a:r>
            <a:r>
              <a:rPr lang="cs-CZ" sz="1400" dirty="0"/>
              <a:t> </a:t>
            </a:r>
            <a:r>
              <a:rPr lang="cs-CZ" sz="1400" dirty="0" err="1"/>
              <a:t>Member</a:t>
            </a:r>
            <a:r>
              <a:rPr lang="cs-CZ" sz="1400" dirty="0"/>
              <a:t> </a:t>
            </a:r>
            <a:r>
              <a:rPr lang="cs-CZ" sz="1400" dirty="0" err="1"/>
              <a:t>States</a:t>
            </a:r>
            <a:r>
              <a:rPr lang="cs-CZ" sz="1400" dirty="0"/>
              <a:t> and </a:t>
            </a:r>
            <a:r>
              <a:rPr lang="cs-CZ" sz="1400" dirty="0" err="1"/>
              <a:t>the</a:t>
            </a:r>
            <a:r>
              <a:rPr lang="cs-CZ" sz="1400" dirty="0"/>
              <a:t> United </a:t>
            </a:r>
            <a:r>
              <a:rPr lang="cs-CZ" sz="1400" dirty="0" err="1"/>
              <a:t>States</a:t>
            </a:r>
            <a:r>
              <a:rPr lang="cs-CZ" sz="1400" dirty="0"/>
              <a:t>. Oxford : Hart, 2002.</a:t>
            </a:r>
          </a:p>
          <a:p>
            <a:pPr lvl="0" algn="just">
              <a:lnSpc>
                <a:spcPct val="100000"/>
              </a:lnSpc>
            </a:pPr>
            <a:r>
              <a:rPr lang="cs-CZ" sz="1400" b="1" dirty="0"/>
              <a:t>Schwarze, J. </a:t>
            </a:r>
            <a:r>
              <a:rPr lang="cs-CZ" sz="1400" dirty="0" err="1"/>
              <a:t>Administrative</a:t>
            </a:r>
            <a:r>
              <a:rPr lang="cs-CZ" sz="1400" dirty="0"/>
              <a:t> Law </a:t>
            </a:r>
            <a:r>
              <a:rPr lang="cs-CZ" sz="1400" dirty="0" err="1"/>
              <a:t>under</a:t>
            </a:r>
            <a:r>
              <a:rPr lang="cs-CZ" sz="1400" dirty="0"/>
              <a:t> European Influence. On 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convergence</a:t>
            </a:r>
            <a:r>
              <a:rPr lang="cs-CZ" sz="1400" dirty="0"/>
              <a:t> of 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administrative</a:t>
            </a:r>
            <a:r>
              <a:rPr lang="cs-CZ" sz="1400" dirty="0"/>
              <a:t> las of </a:t>
            </a:r>
            <a:r>
              <a:rPr lang="cs-CZ" sz="1400" dirty="0" err="1"/>
              <a:t>the</a:t>
            </a:r>
            <a:r>
              <a:rPr lang="cs-CZ" sz="1400" dirty="0"/>
              <a:t> EU </a:t>
            </a:r>
            <a:r>
              <a:rPr lang="cs-CZ" sz="1400" dirty="0" err="1"/>
              <a:t>Member</a:t>
            </a:r>
            <a:r>
              <a:rPr lang="cs-CZ" sz="1400" dirty="0"/>
              <a:t> </a:t>
            </a:r>
            <a:r>
              <a:rPr lang="cs-CZ" sz="1400" dirty="0" err="1"/>
              <a:t>States</a:t>
            </a:r>
            <a:r>
              <a:rPr lang="cs-CZ" sz="1400" dirty="0"/>
              <a:t>. Baden-Baden : Nomos, 1996</a:t>
            </a:r>
          </a:p>
          <a:p>
            <a:pPr lvl="0" algn="just">
              <a:lnSpc>
                <a:spcPct val="100000"/>
              </a:lnSpc>
            </a:pPr>
            <a:r>
              <a:rPr lang="cs-CZ" sz="1400" dirty="0"/>
              <a:t>Schwarze, J. </a:t>
            </a:r>
            <a:r>
              <a:rPr lang="cs-CZ" sz="1400" dirty="0" err="1"/>
              <a:t>Europäisches</a:t>
            </a:r>
            <a:r>
              <a:rPr lang="cs-CZ" sz="1400" dirty="0"/>
              <a:t> </a:t>
            </a:r>
            <a:r>
              <a:rPr lang="cs-CZ" sz="1400" dirty="0" err="1"/>
              <a:t>Verwaltungsrecht</a:t>
            </a:r>
            <a:r>
              <a:rPr lang="cs-CZ" sz="1400" dirty="0"/>
              <a:t>: </a:t>
            </a:r>
            <a:r>
              <a:rPr lang="cs-CZ" sz="1400" dirty="0" err="1"/>
              <a:t>Entstehung</a:t>
            </a:r>
            <a:r>
              <a:rPr lang="cs-CZ" sz="1400" dirty="0"/>
              <a:t> </a:t>
            </a:r>
            <a:r>
              <a:rPr lang="cs-CZ" sz="1400" dirty="0" err="1"/>
              <a:t>und</a:t>
            </a:r>
            <a:r>
              <a:rPr lang="cs-CZ" sz="1400" dirty="0"/>
              <a:t> </a:t>
            </a:r>
            <a:r>
              <a:rPr lang="cs-CZ" sz="1400" dirty="0" err="1"/>
              <a:t>Entwicklung</a:t>
            </a:r>
            <a:r>
              <a:rPr lang="cs-CZ" sz="1400" dirty="0"/>
              <a:t> </a:t>
            </a:r>
            <a:r>
              <a:rPr lang="cs-CZ" sz="1400" dirty="0" err="1"/>
              <a:t>im</a:t>
            </a:r>
            <a:r>
              <a:rPr lang="cs-CZ" sz="1400" dirty="0"/>
              <a:t> </a:t>
            </a:r>
            <a:r>
              <a:rPr lang="cs-CZ" sz="1400" dirty="0" err="1"/>
              <a:t>Rahmen</a:t>
            </a:r>
            <a:r>
              <a:rPr lang="cs-CZ" sz="1400" dirty="0"/>
              <a:t> der </a:t>
            </a:r>
            <a:r>
              <a:rPr lang="cs-CZ" sz="1400" dirty="0" err="1"/>
              <a:t>Europäischen</a:t>
            </a:r>
            <a:r>
              <a:rPr lang="cs-CZ" sz="1400" dirty="0"/>
              <a:t> </a:t>
            </a:r>
            <a:r>
              <a:rPr lang="cs-CZ" sz="1400" dirty="0" err="1"/>
              <a:t>Gemeinschaft</a:t>
            </a:r>
            <a:r>
              <a:rPr lang="cs-CZ" sz="1400" dirty="0"/>
              <a:t>. 2. </a:t>
            </a:r>
            <a:r>
              <a:rPr lang="cs-CZ" sz="1400" dirty="0" err="1"/>
              <a:t>erw</a:t>
            </a:r>
            <a:r>
              <a:rPr lang="cs-CZ" sz="1400" dirty="0"/>
              <a:t>. </a:t>
            </a:r>
            <a:r>
              <a:rPr lang="cs-CZ" sz="1400" dirty="0" err="1"/>
              <a:t>Aufl</a:t>
            </a:r>
            <a:r>
              <a:rPr lang="cs-CZ" sz="1400" dirty="0"/>
              <a:t>. Baden-Baden: Nomos, 2005.</a:t>
            </a:r>
          </a:p>
          <a:p>
            <a:pPr>
              <a:lnSpc>
                <a:spcPct val="100000"/>
              </a:lnSpc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505047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400" dirty="0" err="1"/>
              <a:t>Hanns</a:t>
            </a:r>
            <a:r>
              <a:rPr lang="cs-CZ" sz="1400" dirty="0"/>
              <a:t> Peter </a:t>
            </a:r>
            <a:r>
              <a:rPr lang="cs-CZ" sz="1400" dirty="0" err="1"/>
              <a:t>Nehl</a:t>
            </a:r>
            <a:r>
              <a:rPr lang="cs-CZ" sz="1400" dirty="0"/>
              <a:t>: </a:t>
            </a:r>
            <a:r>
              <a:rPr lang="cs-CZ" sz="1400" dirty="0" err="1"/>
              <a:t>Principles</a:t>
            </a:r>
            <a:r>
              <a:rPr lang="cs-CZ" sz="1400" dirty="0"/>
              <a:t> of </a:t>
            </a:r>
            <a:r>
              <a:rPr lang="cs-CZ" sz="1400" dirty="0" err="1"/>
              <a:t>Administrative</a:t>
            </a:r>
            <a:r>
              <a:rPr lang="cs-CZ" sz="1400" dirty="0"/>
              <a:t> </a:t>
            </a:r>
            <a:r>
              <a:rPr lang="cs-CZ" sz="1400" dirty="0" err="1"/>
              <a:t>Procedure</a:t>
            </a:r>
            <a:r>
              <a:rPr lang="cs-CZ" sz="1400" dirty="0"/>
              <a:t> in EC Law. Hart </a:t>
            </a:r>
            <a:r>
              <a:rPr lang="cs-CZ" sz="1400" dirty="0" err="1"/>
              <a:t>Publishing</a:t>
            </a:r>
            <a:r>
              <a:rPr lang="cs-CZ" sz="1400" dirty="0"/>
              <a:t>, 1999, Oxford, ISBN 1-84113-008-7</a:t>
            </a:r>
            <a:r>
              <a:rPr lang="cs-CZ" sz="1400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en-GB" sz="1400" dirty="0"/>
              <a:t>European Agencies. Law and Practices of Accountability/ Madalina </a:t>
            </a:r>
            <a:r>
              <a:rPr lang="en-GB" sz="1400" dirty="0" err="1"/>
              <a:t>Busuioc</a:t>
            </a:r>
            <a:r>
              <a:rPr lang="en-GB" sz="1400" dirty="0"/>
              <a:t>, Nakladatelství: Oxford University Press, 2013 </a:t>
            </a:r>
            <a:endParaRPr lang="cs-CZ" sz="1400" dirty="0" smtClean="0"/>
          </a:p>
          <a:p>
            <a:pPr>
              <a:lnSpc>
                <a:spcPct val="100000"/>
              </a:lnSpc>
            </a:pPr>
            <a:endParaRPr lang="cs-CZ" sz="1400" dirty="0"/>
          </a:p>
          <a:p>
            <a:pPr>
              <a:lnSpc>
                <a:spcPct val="100000"/>
              </a:lnSpc>
            </a:pPr>
            <a:endParaRPr lang="cs-CZ" sz="1400" dirty="0" smtClean="0"/>
          </a:p>
          <a:p>
            <a:pPr>
              <a:lnSpc>
                <a:spcPct val="100000"/>
              </a:lnSpc>
            </a:pPr>
            <a:endParaRPr lang="cs-CZ" sz="1400" dirty="0"/>
          </a:p>
          <a:p>
            <a:pPr>
              <a:lnSpc>
                <a:spcPct val="100000"/>
              </a:lnSpc>
            </a:pPr>
            <a:r>
              <a:rPr lang="en-US" sz="1400" b="1" dirty="0"/>
              <a:t>Review of </a:t>
            </a:r>
            <a:r>
              <a:rPr lang="en-US" sz="1400" b="1" dirty="0" smtClean="0"/>
              <a:t>European </a:t>
            </a:r>
            <a:r>
              <a:rPr lang="en-US" sz="1400" b="1" dirty="0"/>
              <a:t>Administrative Law (</a:t>
            </a:r>
            <a:r>
              <a:rPr lang="en-US" sz="1400" b="1" dirty="0" err="1"/>
              <a:t>REALaw</a:t>
            </a:r>
            <a:r>
              <a:rPr lang="en-US" sz="1400" b="1" dirty="0" smtClean="0"/>
              <a:t>)</a:t>
            </a:r>
            <a:endParaRPr lang="cs-CZ" sz="1400" b="1" dirty="0" smtClean="0"/>
          </a:p>
          <a:p>
            <a:pPr>
              <a:lnSpc>
                <a:spcPct val="100000"/>
              </a:lnSpc>
            </a:pPr>
            <a:r>
              <a:rPr lang="cs-CZ" sz="1400" dirty="0">
                <a:hlinkClick r:id="rId2"/>
              </a:rPr>
              <a:t>https://</a:t>
            </a:r>
            <a:r>
              <a:rPr lang="cs-CZ" sz="1400" dirty="0" smtClean="0">
                <a:hlinkClick r:id="rId2"/>
              </a:rPr>
              <a:t>www.uitgeverijparis.nl/nl/tijdschriften-online/review-of-european-administrative-law-realaw</a:t>
            </a:r>
            <a:r>
              <a:rPr lang="cs-CZ" sz="1400" dirty="0" smtClean="0"/>
              <a:t> 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901072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Evropské správní právo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lnSpc>
                <a:spcPct val="100000"/>
              </a:lnSpc>
              <a:buClr>
                <a:srgbClr val="7D1E1E"/>
              </a:buClr>
              <a:buSzPct val="90000"/>
              <a:buFont typeface="+mj-lt"/>
              <a:buAutoNum type="arabicPeriod"/>
              <a:defRPr/>
            </a:pPr>
            <a:r>
              <a:rPr lang="cs-CZ" sz="1800" b="1" dirty="0">
                <a:solidFill>
                  <a:srgbClr val="FF0000"/>
                </a:solidFill>
              </a:rPr>
              <a:t>SP</a:t>
            </a:r>
            <a:r>
              <a:rPr lang="cs-CZ" sz="1800" dirty="0">
                <a:solidFill>
                  <a:srgbClr val="FF0000"/>
                </a:solidFill>
              </a:rPr>
              <a:t> </a:t>
            </a:r>
            <a:r>
              <a:rPr lang="cs-CZ" sz="1800" b="1" dirty="0">
                <a:solidFill>
                  <a:srgbClr val="FF0000"/>
                </a:solidFill>
              </a:rPr>
              <a:t>EU </a:t>
            </a:r>
            <a:r>
              <a:rPr lang="cs-CZ" sz="1800" b="1" dirty="0"/>
              <a:t>– </a:t>
            </a:r>
            <a:r>
              <a:rPr lang="cs-CZ" sz="2000" b="1" dirty="0">
                <a:solidFill>
                  <a:srgbClr val="000000"/>
                </a:solidFill>
              </a:rPr>
              <a:t>součást práva EU</a:t>
            </a:r>
            <a:r>
              <a:rPr lang="cs-CZ" sz="2000" dirty="0">
                <a:solidFill>
                  <a:srgbClr val="000000"/>
                </a:solidFill>
              </a:rPr>
              <a:t>, a) inspiruje („nuceně“) vnitrostátní právní úpravu, b) inspiruje se vnitrostátní právní úpravou; </a:t>
            </a:r>
            <a:r>
              <a:rPr lang="cs-CZ" sz="2000" b="1" dirty="0">
                <a:solidFill>
                  <a:srgbClr val="000000"/>
                </a:solidFill>
              </a:rPr>
              <a:t>právo EU + orgány EU/ vnitrostátní právo + orgány čl. států </a:t>
            </a:r>
            <a:r>
              <a:rPr lang="cs-CZ" sz="2000" dirty="0">
                <a:solidFill>
                  <a:srgbClr val="000000"/>
                </a:solidFill>
              </a:rPr>
              <a:t>(tzv. víceúrovňová správa) – přímí a nepřímí vykonavatelé, evropské sítě </a:t>
            </a:r>
            <a:r>
              <a:rPr lang="cs-CZ" sz="1800" b="1" dirty="0" smtClean="0"/>
              <a:t>vliv </a:t>
            </a:r>
            <a:r>
              <a:rPr lang="cs-CZ" sz="1800" b="1" dirty="0"/>
              <a:t>EU a práva EU</a:t>
            </a:r>
            <a:r>
              <a:rPr lang="cs-CZ" sz="1800" dirty="0"/>
              <a:t>, tzv. víceúrovňová správa (P. </a:t>
            </a:r>
            <a:r>
              <a:rPr lang="cs-CZ" sz="1800" dirty="0" err="1"/>
              <a:t>Craig</a:t>
            </a:r>
            <a:r>
              <a:rPr lang="cs-CZ" sz="1800" dirty="0"/>
              <a:t>)</a:t>
            </a:r>
          </a:p>
          <a:p>
            <a:pPr marL="342900" indent="-342900" algn="just">
              <a:lnSpc>
                <a:spcPct val="100000"/>
              </a:lnSpc>
              <a:buClr>
                <a:srgbClr val="7D1E1E"/>
              </a:buClr>
              <a:buSzPct val="90000"/>
              <a:buFont typeface="+mj-lt"/>
              <a:buAutoNum type="arabicPeriod"/>
              <a:defRPr/>
            </a:pPr>
            <a:r>
              <a:rPr lang="cs-CZ" sz="1800" b="1" dirty="0">
                <a:solidFill>
                  <a:srgbClr val="7D1E1E"/>
                </a:solidFill>
              </a:rPr>
              <a:t>SP</a:t>
            </a:r>
            <a:r>
              <a:rPr lang="cs-CZ" sz="1800" dirty="0">
                <a:solidFill>
                  <a:srgbClr val="7D1E1E"/>
                </a:solidFill>
              </a:rPr>
              <a:t> společného </a:t>
            </a:r>
            <a:r>
              <a:rPr lang="cs-CZ" sz="1800" b="1" dirty="0">
                <a:solidFill>
                  <a:srgbClr val="FF0000"/>
                </a:solidFill>
              </a:rPr>
              <a:t>evropského správního prostoru</a:t>
            </a:r>
            <a:r>
              <a:rPr lang="cs-CZ" sz="1800" b="1" dirty="0"/>
              <a:t> </a:t>
            </a:r>
            <a:r>
              <a:rPr lang="cs-CZ" sz="1800" dirty="0"/>
              <a:t>– spolupráce na administrativní </a:t>
            </a:r>
            <a:r>
              <a:rPr lang="cs-CZ" sz="1800" dirty="0" smtClean="0"/>
              <a:t>úrovni,</a:t>
            </a:r>
            <a:r>
              <a:rPr lang="cs-CZ" sz="1800" b="1" dirty="0" smtClean="0"/>
              <a:t> </a:t>
            </a:r>
            <a:r>
              <a:rPr lang="cs-CZ" sz="1800" b="1" dirty="0"/>
              <a:t>přeshraniční</a:t>
            </a:r>
            <a:r>
              <a:rPr lang="cs-CZ" sz="1800" dirty="0"/>
              <a:t> spolupráce</a:t>
            </a:r>
          </a:p>
          <a:p>
            <a:pPr marL="342900" indent="-342900" algn="just">
              <a:lnSpc>
                <a:spcPct val="100000"/>
              </a:lnSpc>
              <a:buClr>
                <a:srgbClr val="7D1E1E"/>
              </a:buClr>
              <a:buSzPct val="90000"/>
              <a:buFont typeface="+mj-lt"/>
              <a:buAutoNum type="arabicPeriod"/>
              <a:defRPr/>
            </a:pPr>
            <a:r>
              <a:rPr lang="cs-CZ" sz="1800" b="1" dirty="0">
                <a:solidFill>
                  <a:srgbClr val="FF0000"/>
                </a:solidFill>
              </a:rPr>
              <a:t>Společné principy a hodnoty, jakož i instituty SP v Evropě </a:t>
            </a:r>
            <a:r>
              <a:rPr lang="cs-CZ" sz="1800" dirty="0">
                <a:solidFill>
                  <a:srgbClr val="7D1E1E"/>
                </a:solidFill>
              </a:rPr>
              <a:t>– </a:t>
            </a:r>
            <a:r>
              <a:rPr lang="cs-CZ" sz="1800" i="1" dirty="0">
                <a:solidFill>
                  <a:srgbClr val="7D1E1E"/>
                </a:solidFill>
              </a:rPr>
              <a:t>ius </a:t>
            </a:r>
            <a:r>
              <a:rPr lang="cs-CZ" sz="1800" i="1" dirty="0" err="1">
                <a:solidFill>
                  <a:srgbClr val="7D1E1E"/>
                </a:solidFill>
              </a:rPr>
              <a:t>commune</a:t>
            </a:r>
            <a:r>
              <a:rPr lang="cs-CZ" sz="1800" i="1" dirty="0">
                <a:solidFill>
                  <a:srgbClr val="7D1E1E"/>
                </a:solidFill>
              </a:rPr>
              <a:t> </a:t>
            </a:r>
            <a:r>
              <a:rPr lang="cs-CZ" sz="1800" b="1" dirty="0"/>
              <a:t>– </a:t>
            </a:r>
            <a:r>
              <a:rPr lang="cs-CZ" sz="1800" dirty="0"/>
              <a:t>vzájemné ovlivňování, řízené/usměrňované </a:t>
            </a:r>
            <a:r>
              <a:rPr lang="cs-CZ" sz="1800" b="1" dirty="0" smtClean="0"/>
              <a:t>RE </a:t>
            </a:r>
            <a:endParaRPr lang="cs-CZ" sz="1800" b="1" i="1" dirty="0"/>
          </a:p>
          <a:p>
            <a:pPr marL="342900" indent="-342900" algn="just">
              <a:lnSpc>
                <a:spcPct val="100000"/>
              </a:lnSpc>
              <a:buClr>
                <a:srgbClr val="7D1E1E"/>
              </a:buClr>
              <a:buFont typeface="+mj-lt"/>
              <a:buAutoNum type="arabicPeriod"/>
              <a:defRPr/>
            </a:pPr>
            <a:r>
              <a:rPr lang="cs-CZ" sz="1800" b="1" dirty="0" smtClean="0"/>
              <a:t>správní </a:t>
            </a:r>
            <a:r>
              <a:rPr lang="cs-CZ" sz="1800" b="1" dirty="0"/>
              <a:t>právo evropských států</a:t>
            </a:r>
            <a:endParaRPr lang="cs-CZ" sz="1800" b="1" i="1" dirty="0"/>
          </a:p>
          <a:p>
            <a:pPr marL="342900" indent="-342900" algn="just">
              <a:lnSpc>
                <a:spcPct val="100000"/>
              </a:lnSpc>
              <a:buClr>
                <a:srgbClr val="7D1E1E"/>
              </a:buClr>
              <a:buFont typeface="+mj-lt"/>
              <a:buAutoNum type="arabicPeriod"/>
              <a:defRPr/>
            </a:pPr>
            <a:r>
              <a:rPr lang="cs-CZ" sz="1800" b="1" dirty="0" smtClean="0"/>
              <a:t>europeizované </a:t>
            </a:r>
            <a:r>
              <a:rPr lang="cs-CZ" sz="1800" b="1" dirty="0"/>
              <a:t>(národní) správní </a:t>
            </a:r>
            <a:r>
              <a:rPr lang="cs-CZ" sz="1800" b="1" dirty="0" smtClean="0"/>
              <a:t>právo </a:t>
            </a:r>
            <a:r>
              <a:rPr lang="cs-CZ" sz="1800" dirty="0" smtClean="0"/>
              <a:t>(poslední část přednášky)</a:t>
            </a:r>
            <a:endParaRPr lang="cs-CZ" sz="1800" dirty="0"/>
          </a:p>
          <a:p>
            <a:pPr>
              <a:lnSpc>
                <a:spcPct val="10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896339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Europeizace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buClr>
                <a:srgbClr val="7D1E1E"/>
              </a:buClr>
              <a:buFont typeface="Wingdings" panose="05000000000000000000" pitchFamily="2" charset="2"/>
              <a:buChar char="q"/>
            </a:pPr>
            <a:r>
              <a:rPr lang="cs-CZ" altLang="cs-CZ" sz="2400" b="1" dirty="0">
                <a:solidFill>
                  <a:srgbClr val="FF0000"/>
                </a:solidFill>
              </a:rPr>
              <a:t>Europeizace</a:t>
            </a:r>
            <a:r>
              <a:rPr lang="cs-CZ" altLang="cs-CZ" sz="2400" dirty="0"/>
              <a:t> (evropeizace, </a:t>
            </a:r>
            <a:r>
              <a:rPr lang="cs-CZ" altLang="cs-CZ" sz="2400" dirty="0" err="1"/>
              <a:t>europeanizace</a:t>
            </a:r>
            <a:r>
              <a:rPr lang="cs-CZ" altLang="cs-CZ" sz="2400" dirty="0"/>
              <a:t>) – vnímání a přijímaní společných evropských požadavků, hodnot, trendů, norem, judikatury a jejich promítnutí do jednotlivých národních (s)právních řádů; sbližování, odstraňování rozdílů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  <a:buFont typeface="Wingdings" panose="05000000000000000000" pitchFamily="2" charset="2"/>
              <a:buChar char="q"/>
            </a:pPr>
            <a:r>
              <a:rPr lang="cs-CZ" altLang="cs-CZ" sz="2400" dirty="0"/>
              <a:t>Budování, šíření, institucionalizace formálních a neformálních pravidel, postupů, stylů, …, způsobů „jak věci dělat“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2872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Europeizace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buClr>
                <a:srgbClr val="7D1E1E"/>
              </a:buClr>
            </a:pPr>
            <a:r>
              <a:rPr lang="cs-CZ" altLang="cs-CZ" sz="2400" b="1" dirty="0"/>
              <a:t>Pasivní</a:t>
            </a:r>
            <a:r>
              <a:rPr lang="cs-CZ" altLang="cs-CZ" sz="2400" dirty="0"/>
              <a:t> – nechat se ovlivňovat okolními evropskými právními úpravami, naplňovat požadavky práva EU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</a:pPr>
            <a:r>
              <a:rPr lang="cs-CZ" altLang="cs-CZ" sz="2400" b="1" dirty="0"/>
              <a:t>Aktivní</a:t>
            </a:r>
            <a:r>
              <a:rPr lang="cs-CZ" altLang="cs-CZ" sz="2400" dirty="0"/>
              <a:t> – ovlivňovat okolní právní úpravy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</a:pPr>
            <a:r>
              <a:rPr lang="cs-CZ" altLang="cs-CZ" sz="2400" b="1" dirty="0"/>
              <a:t>Dynamická</a:t>
            </a:r>
            <a:r>
              <a:rPr lang="cs-CZ" altLang="cs-CZ" sz="2400" dirty="0"/>
              <a:t> (proces, uskutečňování) </a:t>
            </a:r>
            <a:r>
              <a:rPr lang="cs-CZ" altLang="cs-CZ" sz="2400" b="1" dirty="0"/>
              <a:t>x statická</a:t>
            </a:r>
            <a:r>
              <a:rPr lang="cs-CZ" altLang="cs-CZ" sz="2400" dirty="0"/>
              <a:t> (výsledek)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</a:pPr>
            <a:r>
              <a:rPr lang="cs-CZ" altLang="cs-CZ" sz="2400" b="1" dirty="0"/>
              <a:t>Právní</a:t>
            </a:r>
            <a:r>
              <a:rPr lang="cs-CZ" altLang="cs-CZ" sz="2400" dirty="0"/>
              <a:t> (ovlivnění právní úpravy) </a:t>
            </a:r>
            <a:r>
              <a:rPr lang="cs-CZ" altLang="cs-CZ" sz="2400" b="1" dirty="0"/>
              <a:t>x mimoprávní</a:t>
            </a:r>
            <a:r>
              <a:rPr lang="cs-CZ" altLang="cs-CZ" sz="2400" dirty="0"/>
              <a:t> (realita, praxe, tzv. evropský pohled)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</a:pPr>
            <a:r>
              <a:rPr lang="cs-CZ" altLang="cs-CZ" sz="2400" b="1" dirty="0"/>
              <a:t>Integrační</a:t>
            </a:r>
            <a:r>
              <a:rPr lang="cs-CZ" altLang="cs-CZ" sz="2400" dirty="0"/>
              <a:t> proces do EU a RE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</a:pPr>
            <a:r>
              <a:rPr lang="cs-CZ" altLang="cs-CZ" sz="2400" b="1" dirty="0"/>
              <a:t>Regionální globalizace? – globální správní právo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</a:pPr>
            <a:r>
              <a:rPr lang="cs-CZ" altLang="cs-CZ" sz="2400" b="1" dirty="0"/>
              <a:t>Horizontální x vertikální (vzestupná a sestupná)</a:t>
            </a:r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06524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Europeizace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buClr>
                <a:srgbClr val="7D1E1E"/>
              </a:buClr>
              <a:buFont typeface="Wingdings" panose="05000000000000000000" pitchFamily="2" charset="2"/>
              <a:buChar char="q"/>
              <a:defRPr/>
            </a:pPr>
            <a:r>
              <a:rPr lang="cs-CZ" altLang="cs-CZ" sz="2400" dirty="0"/>
              <a:t> Stejná právní úprava (harmonizace)</a:t>
            </a:r>
          </a:p>
          <a:p>
            <a:pPr marL="457200" indent="-457200" algn="just">
              <a:lnSpc>
                <a:spcPct val="100000"/>
              </a:lnSpc>
              <a:buClr>
                <a:srgbClr val="7D1E1E"/>
              </a:buClr>
              <a:buFont typeface="Wingdings" panose="05000000000000000000" pitchFamily="2" charset="2"/>
              <a:buChar char="q"/>
              <a:defRPr/>
            </a:pPr>
            <a:r>
              <a:rPr lang="cs-CZ" altLang="cs-CZ" sz="2400" dirty="0"/>
              <a:t>Stejné (sdílené) principy, hodnoty, instituty</a:t>
            </a:r>
          </a:p>
          <a:p>
            <a:pPr marL="457200" indent="-457200" algn="just">
              <a:lnSpc>
                <a:spcPct val="100000"/>
              </a:lnSpc>
              <a:buClr>
                <a:srgbClr val="7D1E1E"/>
              </a:buClr>
              <a:buFont typeface="Wingdings" panose="05000000000000000000" pitchFamily="2" charset="2"/>
              <a:buChar char="q"/>
              <a:defRPr/>
            </a:pPr>
            <a:r>
              <a:rPr lang="cs-CZ" altLang="cs-CZ" sz="2400" dirty="0"/>
              <a:t>Státy v Evropě (1.) nabízejí principy, jsou (2.) přebírány na evropské úrovni a dále (3.) distribuovány v Evropě</a:t>
            </a: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2445071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45</TotalTime>
  <Words>1190</Words>
  <Application>Microsoft Office PowerPoint</Application>
  <PresentationFormat>Vlastní</PresentationFormat>
  <Paragraphs>112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Tahoma</vt:lpstr>
      <vt:lpstr>Wingdings</vt:lpstr>
      <vt:lpstr>Prezentace_MU_CZ</vt:lpstr>
      <vt:lpstr>MV858K Evropské správní právo  </vt:lpstr>
      <vt:lpstr>Program přednášky</vt:lpstr>
      <vt:lpstr>Ukončení předmětu</vt:lpstr>
      <vt:lpstr>Prameny</vt:lpstr>
      <vt:lpstr>Prameny</vt:lpstr>
      <vt:lpstr>Evropské správní právo</vt:lpstr>
      <vt:lpstr>Europeizace</vt:lpstr>
      <vt:lpstr>Europeizace</vt:lpstr>
      <vt:lpstr>Europeizace</vt:lpstr>
      <vt:lpstr>Europeizace</vt:lpstr>
      <vt:lpstr>Europeizace</vt:lpstr>
      <vt:lpstr>Rada Evropy</vt:lpstr>
      <vt:lpstr>Rada Evropy</vt:lpstr>
      <vt:lpstr>Projevy europeizace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Lukas Potesil</cp:lastModifiedBy>
  <cp:revision>8</cp:revision>
  <cp:lastPrinted>1601-01-01T00:00:00Z</cp:lastPrinted>
  <dcterms:created xsi:type="dcterms:W3CDTF">2019-02-27T15:02:38Z</dcterms:created>
  <dcterms:modified xsi:type="dcterms:W3CDTF">2019-02-27T15:47:58Z</dcterms:modified>
</cp:coreProperties>
</file>