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70"/>
  </p:notesMasterIdLst>
  <p:handoutMasterIdLst>
    <p:handoutMasterId r:id="rId71"/>
  </p:handoutMasterIdLst>
  <p:sldIdLst>
    <p:sldId id="350" r:id="rId5"/>
    <p:sldId id="480" r:id="rId6"/>
    <p:sldId id="646" r:id="rId7"/>
    <p:sldId id="494" r:id="rId8"/>
    <p:sldId id="488" r:id="rId9"/>
    <p:sldId id="536" r:id="rId10"/>
    <p:sldId id="547" r:id="rId11"/>
    <p:sldId id="548" r:id="rId12"/>
    <p:sldId id="551" r:id="rId13"/>
    <p:sldId id="543" r:id="rId14"/>
    <p:sldId id="546" r:id="rId15"/>
    <p:sldId id="552" r:id="rId16"/>
    <p:sldId id="553" r:id="rId17"/>
    <p:sldId id="554" r:id="rId18"/>
    <p:sldId id="558" r:id="rId19"/>
    <p:sldId id="559" r:id="rId20"/>
    <p:sldId id="642" r:id="rId21"/>
    <p:sldId id="643" r:id="rId22"/>
    <p:sldId id="560" r:id="rId23"/>
    <p:sldId id="561" r:id="rId24"/>
    <p:sldId id="562" r:id="rId25"/>
    <p:sldId id="563" r:id="rId26"/>
    <p:sldId id="565" r:id="rId27"/>
    <p:sldId id="566" r:id="rId28"/>
    <p:sldId id="567" r:id="rId29"/>
    <p:sldId id="569" r:id="rId30"/>
    <p:sldId id="570" r:id="rId31"/>
    <p:sldId id="574" r:id="rId32"/>
    <p:sldId id="573" r:id="rId33"/>
    <p:sldId id="575" r:id="rId34"/>
    <p:sldId id="576" r:id="rId35"/>
    <p:sldId id="641" r:id="rId36"/>
    <p:sldId id="619" r:id="rId37"/>
    <p:sldId id="620" r:id="rId38"/>
    <p:sldId id="621" r:id="rId39"/>
    <p:sldId id="622" r:id="rId40"/>
    <p:sldId id="623" r:id="rId41"/>
    <p:sldId id="636" r:id="rId42"/>
    <p:sldId id="625" r:id="rId43"/>
    <p:sldId id="626" r:id="rId44"/>
    <p:sldId id="644" r:id="rId45"/>
    <p:sldId id="645" r:id="rId46"/>
    <p:sldId id="628" r:id="rId47"/>
    <p:sldId id="629" r:id="rId48"/>
    <p:sldId id="630" r:id="rId49"/>
    <p:sldId id="632" r:id="rId50"/>
    <p:sldId id="637" r:id="rId51"/>
    <p:sldId id="615" r:id="rId52"/>
    <p:sldId id="597" r:id="rId53"/>
    <p:sldId id="598" r:id="rId54"/>
    <p:sldId id="599" r:id="rId55"/>
    <p:sldId id="600" r:id="rId56"/>
    <p:sldId id="601" r:id="rId57"/>
    <p:sldId id="603" r:id="rId58"/>
    <p:sldId id="604" r:id="rId59"/>
    <p:sldId id="638" r:id="rId60"/>
    <p:sldId id="605" r:id="rId61"/>
    <p:sldId id="633" r:id="rId62"/>
    <p:sldId id="639" r:id="rId63"/>
    <p:sldId id="611" r:id="rId64"/>
    <p:sldId id="612" r:id="rId65"/>
    <p:sldId id="640" r:id="rId66"/>
    <p:sldId id="613" r:id="rId67"/>
    <p:sldId id="614" r:id="rId68"/>
    <p:sldId id="477" r:id="rId6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1740" y="-492"/>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4163E-3AED-4355-B67B-EF95B8C23B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k-SK"/>
        </a:p>
      </dgm:t>
    </dgm:pt>
    <dgm:pt modelId="{25928E7D-5B43-4B90-8299-560565B74D4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cs-CZ" sz="3200" dirty="0"/>
            <a:t>UDRP</a:t>
          </a:r>
          <a:endParaRPr lang="sk-SK" sz="3200" dirty="0"/>
        </a:p>
      </dgm:t>
    </dgm:pt>
    <dgm:pt modelId="{C0C0184C-4398-49B7-8603-3934C95040BD}" type="parTrans" cxnId="{F83DC17D-ECB9-45E5-9EC9-488C59A5AE06}">
      <dgm:prSet/>
      <dgm:spPr/>
      <dgm:t>
        <a:bodyPr/>
        <a:lstStyle/>
        <a:p>
          <a:endParaRPr lang="sk-SK"/>
        </a:p>
      </dgm:t>
    </dgm:pt>
    <dgm:pt modelId="{A81E1891-7823-4CC5-ACFD-D58BB355FAD6}" type="sibTrans" cxnId="{F83DC17D-ECB9-45E5-9EC9-488C59A5AE06}">
      <dgm:prSet/>
      <dgm:spPr/>
      <dgm:t>
        <a:bodyPr/>
        <a:lstStyle/>
        <a:p>
          <a:endParaRPr lang="sk-SK"/>
        </a:p>
      </dgm:t>
    </dgm:pt>
    <dgm:pt modelId="{FD60A8A8-0FCC-4035-A3D1-C38191F082E0}">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WIPO</a:t>
          </a:r>
          <a:r>
            <a:rPr lang="cs-CZ" dirty="0"/>
            <a:t> </a:t>
          </a:r>
          <a:r>
            <a:rPr lang="cs-CZ" dirty="0" err="1"/>
            <a:t>Supplemental</a:t>
          </a:r>
          <a:r>
            <a:rPr lang="cs-CZ" dirty="0"/>
            <a:t> </a:t>
          </a:r>
          <a:r>
            <a:rPr lang="cs-CZ" dirty="0" err="1"/>
            <a:t>Rules</a:t>
          </a:r>
          <a:endParaRPr lang="sk-SK" dirty="0"/>
        </a:p>
      </dgm:t>
    </dgm:pt>
    <dgm:pt modelId="{386074B5-65EA-41D8-881D-88C2300EC3B5}" type="parTrans" cxnId="{31A25077-0F5B-4537-8A0F-1BC9C31279F5}">
      <dgm:prSet/>
      <dgm:spPr/>
      <dgm:t>
        <a:bodyPr/>
        <a:lstStyle/>
        <a:p>
          <a:endParaRPr lang="sk-SK"/>
        </a:p>
      </dgm:t>
    </dgm:pt>
    <dgm:pt modelId="{37D09338-4180-4C4A-8545-B0A448BB5B31}" type="sibTrans" cxnId="{31A25077-0F5B-4537-8A0F-1BC9C31279F5}">
      <dgm:prSet/>
      <dgm:spPr/>
      <dgm:t>
        <a:bodyPr/>
        <a:lstStyle/>
        <a:p>
          <a:endParaRPr lang="sk-SK"/>
        </a:p>
      </dgm:t>
    </dgm:pt>
    <dgm:pt modelId="{6B6C626A-9F05-4F74-B0D8-E860DAA2B7F7}">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NAF</a:t>
          </a:r>
          <a:r>
            <a:rPr lang="cs-CZ" dirty="0"/>
            <a:t> </a:t>
          </a:r>
          <a:r>
            <a:rPr lang="cs-CZ" dirty="0" err="1"/>
            <a:t>Supplemental</a:t>
          </a:r>
          <a:r>
            <a:rPr lang="cs-CZ" dirty="0"/>
            <a:t> </a:t>
          </a:r>
          <a:r>
            <a:rPr lang="cs-CZ" dirty="0" err="1"/>
            <a:t>Rules</a:t>
          </a:r>
          <a:endParaRPr lang="sk-SK" dirty="0"/>
        </a:p>
      </dgm:t>
    </dgm:pt>
    <dgm:pt modelId="{EF17A07F-4158-4870-9894-7DB04AE96EE1}" type="parTrans" cxnId="{DA11CF03-83E9-4F06-A76C-A8B5D1266119}">
      <dgm:prSet/>
      <dgm:spPr/>
      <dgm:t>
        <a:bodyPr/>
        <a:lstStyle/>
        <a:p>
          <a:endParaRPr lang="sk-SK"/>
        </a:p>
      </dgm:t>
    </dgm:pt>
    <dgm:pt modelId="{5F93133F-14A2-4AA2-833E-8360A5B928C5}" type="sibTrans" cxnId="{DA11CF03-83E9-4F06-A76C-A8B5D1266119}">
      <dgm:prSet/>
      <dgm:spPr/>
      <dgm:t>
        <a:bodyPr/>
        <a:lstStyle/>
        <a:p>
          <a:endParaRPr lang="sk-SK"/>
        </a:p>
      </dgm:t>
    </dgm:pt>
    <dgm:pt modelId="{281147BC-6742-4726-882E-7A60831D3831}">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ANDRAC</a:t>
          </a:r>
          <a:r>
            <a:rPr lang="cs-CZ" dirty="0"/>
            <a:t> </a:t>
          </a:r>
          <a:r>
            <a:rPr lang="cs-CZ" dirty="0" err="1"/>
            <a:t>Supplemental</a:t>
          </a:r>
          <a:r>
            <a:rPr lang="cs-CZ" dirty="0"/>
            <a:t> </a:t>
          </a:r>
          <a:r>
            <a:rPr lang="cs-CZ" dirty="0" err="1"/>
            <a:t>Rules</a:t>
          </a:r>
          <a:endParaRPr lang="sk-SK" dirty="0"/>
        </a:p>
      </dgm:t>
    </dgm:pt>
    <dgm:pt modelId="{62D0FC12-3785-4645-8E8C-DD887165D307}" type="parTrans" cxnId="{EA2843EE-FE32-42EE-9836-0FBFECE666E6}">
      <dgm:prSet/>
      <dgm:spPr/>
      <dgm:t>
        <a:bodyPr/>
        <a:lstStyle/>
        <a:p>
          <a:endParaRPr lang="sk-SK"/>
        </a:p>
      </dgm:t>
    </dgm:pt>
    <dgm:pt modelId="{44234EA7-4048-4489-8FE8-865B9B90B479}" type="sibTrans" cxnId="{EA2843EE-FE32-42EE-9836-0FBFECE666E6}">
      <dgm:prSet/>
      <dgm:spPr/>
      <dgm:t>
        <a:bodyPr/>
        <a:lstStyle/>
        <a:p>
          <a:endParaRPr lang="sk-SK"/>
        </a:p>
      </dgm:t>
    </dgm:pt>
    <dgm:pt modelId="{DD9D4625-0E07-4FA3-BFC8-56667E8601E0}">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CAC</a:t>
          </a:r>
          <a:r>
            <a:rPr lang="cs-CZ" dirty="0"/>
            <a:t> </a:t>
          </a:r>
          <a:r>
            <a:rPr lang="cs-CZ" dirty="0" err="1"/>
            <a:t>Supplemental</a:t>
          </a:r>
          <a:r>
            <a:rPr lang="cs-CZ" dirty="0"/>
            <a:t> </a:t>
          </a:r>
          <a:r>
            <a:rPr lang="cs-CZ" dirty="0" err="1"/>
            <a:t>Rules</a:t>
          </a:r>
          <a:endParaRPr lang="sk-SK" dirty="0"/>
        </a:p>
      </dgm:t>
    </dgm:pt>
    <dgm:pt modelId="{4CE85C67-4A8C-4CBD-B38C-558714A63723}" type="parTrans" cxnId="{71044AE6-4324-4724-8EF8-744B5BFAB2E4}">
      <dgm:prSet/>
      <dgm:spPr/>
      <dgm:t>
        <a:bodyPr/>
        <a:lstStyle/>
        <a:p>
          <a:endParaRPr lang="sk-SK"/>
        </a:p>
      </dgm:t>
    </dgm:pt>
    <dgm:pt modelId="{430229B7-0002-4A3D-9C62-E83522F99D4D}" type="sibTrans" cxnId="{71044AE6-4324-4724-8EF8-744B5BFAB2E4}">
      <dgm:prSet/>
      <dgm:spPr/>
      <dgm:t>
        <a:bodyPr/>
        <a:lstStyle/>
        <a:p>
          <a:endParaRPr lang="sk-SK"/>
        </a:p>
      </dgm:t>
    </dgm:pt>
    <dgm:pt modelId="{D1C4AED1-9926-48EB-8785-85D72F1C1297}">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ACDR</a:t>
          </a:r>
          <a:r>
            <a:rPr lang="cs-CZ" dirty="0"/>
            <a:t> </a:t>
          </a:r>
          <a:r>
            <a:rPr lang="cs-CZ" dirty="0" err="1"/>
            <a:t>Supplemental</a:t>
          </a:r>
          <a:r>
            <a:rPr lang="cs-CZ" dirty="0"/>
            <a:t> </a:t>
          </a:r>
          <a:r>
            <a:rPr lang="cs-CZ" dirty="0" err="1"/>
            <a:t>Rules</a:t>
          </a:r>
          <a:endParaRPr lang="sk-SK" dirty="0"/>
        </a:p>
      </dgm:t>
    </dgm:pt>
    <dgm:pt modelId="{8C030C97-D85D-41A2-AFE0-709D37B1767E}" type="parTrans" cxnId="{CE4058ED-7EC5-441C-BB3E-97B76E66B52D}">
      <dgm:prSet/>
      <dgm:spPr/>
      <dgm:t>
        <a:bodyPr/>
        <a:lstStyle/>
        <a:p>
          <a:endParaRPr lang="cs-CZ"/>
        </a:p>
      </dgm:t>
    </dgm:pt>
    <dgm:pt modelId="{88573D02-2FC1-4E25-A9F0-9CEC2722A1E1}" type="sibTrans" cxnId="{CE4058ED-7EC5-441C-BB3E-97B76E66B52D}">
      <dgm:prSet/>
      <dgm:spPr/>
      <dgm:t>
        <a:bodyPr/>
        <a:lstStyle/>
        <a:p>
          <a:endParaRPr lang="cs-CZ"/>
        </a:p>
      </dgm:t>
    </dgm:pt>
    <dgm:pt modelId="{9880305E-3E82-4033-8870-7A7970744FB3}" type="pres">
      <dgm:prSet presAssocID="{D6C4163E-3AED-4355-B67B-EF95B8C23B93}" presName="hierChild1" presStyleCnt="0">
        <dgm:presLayoutVars>
          <dgm:orgChart val="1"/>
          <dgm:chPref val="1"/>
          <dgm:dir/>
          <dgm:animOne val="branch"/>
          <dgm:animLvl val="lvl"/>
          <dgm:resizeHandles/>
        </dgm:presLayoutVars>
      </dgm:prSet>
      <dgm:spPr/>
      <dgm:t>
        <a:bodyPr/>
        <a:lstStyle/>
        <a:p>
          <a:endParaRPr lang="cs-CZ"/>
        </a:p>
      </dgm:t>
    </dgm:pt>
    <dgm:pt modelId="{1497E35C-08E6-47BB-B664-42D06893EB12}" type="pres">
      <dgm:prSet presAssocID="{25928E7D-5B43-4B90-8299-560565B74D43}" presName="hierRoot1" presStyleCnt="0">
        <dgm:presLayoutVars>
          <dgm:hierBranch val="init"/>
        </dgm:presLayoutVars>
      </dgm:prSet>
      <dgm:spPr/>
    </dgm:pt>
    <dgm:pt modelId="{170AC23F-7EEC-4345-AB40-E653AFA72616}" type="pres">
      <dgm:prSet presAssocID="{25928E7D-5B43-4B90-8299-560565B74D43}" presName="rootComposite1" presStyleCnt="0"/>
      <dgm:spPr/>
    </dgm:pt>
    <dgm:pt modelId="{2C5A7620-6D9F-4DBD-BC59-1D4BF427FF2F}" type="pres">
      <dgm:prSet presAssocID="{25928E7D-5B43-4B90-8299-560565B74D43}" presName="rootText1" presStyleLbl="node0" presStyleIdx="0" presStyleCnt="1" custScaleX="163604" custScaleY="153449" custLinFactNeighborX="-9383" custLinFactNeighborY="-67601">
        <dgm:presLayoutVars>
          <dgm:chPref val="3"/>
        </dgm:presLayoutVars>
      </dgm:prSet>
      <dgm:spPr/>
      <dgm:t>
        <a:bodyPr/>
        <a:lstStyle/>
        <a:p>
          <a:endParaRPr lang="cs-CZ"/>
        </a:p>
      </dgm:t>
    </dgm:pt>
    <dgm:pt modelId="{7DC69F06-F416-47F4-A1FF-D622696C880B}" type="pres">
      <dgm:prSet presAssocID="{25928E7D-5B43-4B90-8299-560565B74D43}" presName="rootConnector1" presStyleLbl="node1" presStyleIdx="0" presStyleCnt="0"/>
      <dgm:spPr/>
      <dgm:t>
        <a:bodyPr/>
        <a:lstStyle/>
        <a:p>
          <a:endParaRPr lang="cs-CZ"/>
        </a:p>
      </dgm:t>
    </dgm:pt>
    <dgm:pt modelId="{23E102CE-F9CD-46D6-A2F3-5E461E652CC5}" type="pres">
      <dgm:prSet presAssocID="{25928E7D-5B43-4B90-8299-560565B74D43}" presName="hierChild2" presStyleCnt="0"/>
      <dgm:spPr/>
    </dgm:pt>
    <dgm:pt modelId="{B89BDA66-C3CC-4DE9-B313-8128E151AE5F}" type="pres">
      <dgm:prSet presAssocID="{386074B5-65EA-41D8-881D-88C2300EC3B5}" presName="Name37" presStyleLbl="parChTrans1D2" presStyleIdx="0" presStyleCnt="5"/>
      <dgm:spPr/>
      <dgm:t>
        <a:bodyPr/>
        <a:lstStyle/>
        <a:p>
          <a:endParaRPr lang="cs-CZ"/>
        </a:p>
      </dgm:t>
    </dgm:pt>
    <dgm:pt modelId="{4527C0D0-0445-4513-AD77-096D3F0B5C11}" type="pres">
      <dgm:prSet presAssocID="{FD60A8A8-0FCC-4035-A3D1-C38191F082E0}" presName="hierRoot2" presStyleCnt="0">
        <dgm:presLayoutVars>
          <dgm:hierBranch val="init"/>
        </dgm:presLayoutVars>
      </dgm:prSet>
      <dgm:spPr/>
    </dgm:pt>
    <dgm:pt modelId="{03598596-591B-4E4B-88D4-D03E1E0E2204}" type="pres">
      <dgm:prSet presAssocID="{FD60A8A8-0FCC-4035-A3D1-C38191F082E0}" presName="rootComposite" presStyleCnt="0"/>
      <dgm:spPr/>
    </dgm:pt>
    <dgm:pt modelId="{6D4B2BF1-1B72-49AB-AD9B-99088CE9BE02}" type="pres">
      <dgm:prSet presAssocID="{FD60A8A8-0FCC-4035-A3D1-C38191F082E0}" presName="rootText" presStyleLbl="node2" presStyleIdx="0" presStyleCnt="5">
        <dgm:presLayoutVars>
          <dgm:chPref val="3"/>
        </dgm:presLayoutVars>
      </dgm:prSet>
      <dgm:spPr/>
      <dgm:t>
        <a:bodyPr/>
        <a:lstStyle/>
        <a:p>
          <a:endParaRPr lang="cs-CZ"/>
        </a:p>
      </dgm:t>
    </dgm:pt>
    <dgm:pt modelId="{3439B2E6-F1BE-43EB-88BD-B901C7C13818}" type="pres">
      <dgm:prSet presAssocID="{FD60A8A8-0FCC-4035-A3D1-C38191F082E0}" presName="rootConnector" presStyleLbl="node2" presStyleIdx="0" presStyleCnt="5"/>
      <dgm:spPr/>
      <dgm:t>
        <a:bodyPr/>
        <a:lstStyle/>
        <a:p>
          <a:endParaRPr lang="cs-CZ"/>
        </a:p>
      </dgm:t>
    </dgm:pt>
    <dgm:pt modelId="{CB45FF56-7551-4C1D-AC37-4305FF5EA163}" type="pres">
      <dgm:prSet presAssocID="{FD60A8A8-0FCC-4035-A3D1-C38191F082E0}" presName="hierChild4" presStyleCnt="0"/>
      <dgm:spPr/>
    </dgm:pt>
    <dgm:pt modelId="{FCC1E8D4-2E12-4188-A747-8F2C1E8A917D}" type="pres">
      <dgm:prSet presAssocID="{FD60A8A8-0FCC-4035-A3D1-C38191F082E0}" presName="hierChild5" presStyleCnt="0"/>
      <dgm:spPr/>
    </dgm:pt>
    <dgm:pt modelId="{6E617A27-7FB8-4377-B688-3FB4CB41F196}" type="pres">
      <dgm:prSet presAssocID="{EF17A07F-4158-4870-9894-7DB04AE96EE1}" presName="Name37" presStyleLbl="parChTrans1D2" presStyleIdx="1" presStyleCnt="5"/>
      <dgm:spPr/>
      <dgm:t>
        <a:bodyPr/>
        <a:lstStyle/>
        <a:p>
          <a:endParaRPr lang="cs-CZ"/>
        </a:p>
      </dgm:t>
    </dgm:pt>
    <dgm:pt modelId="{A55C6898-3F75-42B7-BD76-40BADCBA89C5}" type="pres">
      <dgm:prSet presAssocID="{6B6C626A-9F05-4F74-B0D8-E860DAA2B7F7}" presName="hierRoot2" presStyleCnt="0">
        <dgm:presLayoutVars>
          <dgm:hierBranch val="init"/>
        </dgm:presLayoutVars>
      </dgm:prSet>
      <dgm:spPr/>
    </dgm:pt>
    <dgm:pt modelId="{AF4416F6-FA07-40AA-B082-6177428BF078}" type="pres">
      <dgm:prSet presAssocID="{6B6C626A-9F05-4F74-B0D8-E860DAA2B7F7}" presName="rootComposite" presStyleCnt="0"/>
      <dgm:spPr/>
    </dgm:pt>
    <dgm:pt modelId="{7839AF1D-05D5-424D-A6E4-4F3A7B540DFF}" type="pres">
      <dgm:prSet presAssocID="{6B6C626A-9F05-4F74-B0D8-E860DAA2B7F7}" presName="rootText" presStyleLbl="node2" presStyleIdx="1" presStyleCnt="5">
        <dgm:presLayoutVars>
          <dgm:chPref val="3"/>
        </dgm:presLayoutVars>
      </dgm:prSet>
      <dgm:spPr/>
      <dgm:t>
        <a:bodyPr/>
        <a:lstStyle/>
        <a:p>
          <a:endParaRPr lang="cs-CZ"/>
        </a:p>
      </dgm:t>
    </dgm:pt>
    <dgm:pt modelId="{B124A1B8-9292-4676-B56C-7B12E359F02F}" type="pres">
      <dgm:prSet presAssocID="{6B6C626A-9F05-4F74-B0D8-E860DAA2B7F7}" presName="rootConnector" presStyleLbl="node2" presStyleIdx="1" presStyleCnt="5"/>
      <dgm:spPr/>
      <dgm:t>
        <a:bodyPr/>
        <a:lstStyle/>
        <a:p>
          <a:endParaRPr lang="cs-CZ"/>
        </a:p>
      </dgm:t>
    </dgm:pt>
    <dgm:pt modelId="{019FC206-9B59-46D3-A51D-D4FC13E5D0E6}" type="pres">
      <dgm:prSet presAssocID="{6B6C626A-9F05-4F74-B0D8-E860DAA2B7F7}" presName="hierChild4" presStyleCnt="0"/>
      <dgm:spPr/>
    </dgm:pt>
    <dgm:pt modelId="{530B9E9C-8DD9-4D50-81F1-234A3256C9C2}" type="pres">
      <dgm:prSet presAssocID="{6B6C626A-9F05-4F74-B0D8-E860DAA2B7F7}" presName="hierChild5" presStyleCnt="0"/>
      <dgm:spPr/>
    </dgm:pt>
    <dgm:pt modelId="{D19D8E70-34C9-45D0-8333-784DFEF8FB7F}" type="pres">
      <dgm:prSet presAssocID="{62D0FC12-3785-4645-8E8C-DD887165D307}" presName="Name37" presStyleLbl="parChTrans1D2" presStyleIdx="2" presStyleCnt="5"/>
      <dgm:spPr/>
      <dgm:t>
        <a:bodyPr/>
        <a:lstStyle/>
        <a:p>
          <a:endParaRPr lang="cs-CZ"/>
        </a:p>
      </dgm:t>
    </dgm:pt>
    <dgm:pt modelId="{155D51C0-6739-4194-B7CA-145D5FB6E3FC}" type="pres">
      <dgm:prSet presAssocID="{281147BC-6742-4726-882E-7A60831D3831}" presName="hierRoot2" presStyleCnt="0">
        <dgm:presLayoutVars>
          <dgm:hierBranch val="init"/>
        </dgm:presLayoutVars>
      </dgm:prSet>
      <dgm:spPr/>
    </dgm:pt>
    <dgm:pt modelId="{831378E2-52B6-4134-86A7-7B8D1E81DB6C}" type="pres">
      <dgm:prSet presAssocID="{281147BC-6742-4726-882E-7A60831D3831}" presName="rootComposite" presStyleCnt="0"/>
      <dgm:spPr/>
    </dgm:pt>
    <dgm:pt modelId="{731FE440-2BDD-4D57-BD3D-BC262DF65722}" type="pres">
      <dgm:prSet presAssocID="{281147BC-6742-4726-882E-7A60831D3831}" presName="rootText" presStyleLbl="node2" presStyleIdx="2" presStyleCnt="5">
        <dgm:presLayoutVars>
          <dgm:chPref val="3"/>
        </dgm:presLayoutVars>
      </dgm:prSet>
      <dgm:spPr/>
      <dgm:t>
        <a:bodyPr/>
        <a:lstStyle/>
        <a:p>
          <a:endParaRPr lang="cs-CZ"/>
        </a:p>
      </dgm:t>
    </dgm:pt>
    <dgm:pt modelId="{9EA2B572-F1D0-4353-9A19-D9F98F5631B4}" type="pres">
      <dgm:prSet presAssocID="{281147BC-6742-4726-882E-7A60831D3831}" presName="rootConnector" presStyleLbl="node2" presStyleIdx="2" presStyleCnt="5"/>
      <dgm:spPr/>
      <dgm:t>
        <a:bodyPr/>
        <a:lstStyle/>
        <a:p>
          <a:endParaRPr lang="cs-CZ"/>
        </a:p>
      </dgm:t>
    </dgm:pt>
    <dgm:pt modelId="{53EC1E1F-7C64-4C11-AB22-52280F36E964}" type="pres">
      <dgm:prSet presAssocID="{281147BC-6742-4726-882E-7A60831D3831}" presName="hierChild4" presStyleCnt="0"/>
      <dgm:spPr/>
    </dgm:pt>
    <dgm:pt modelId="{8BCEAE74-54C1-412A-B2E3-7AF88282C975}" type="pres">
      <dgm:prSet presAssocID="{281147BC-6742-4726-882E-7A60831D3831}" presName="hierChild5" presStyleCnt="0"/>
      <dgm:spPr/>
    </dgm:pt>
    <dgm:pt modelId="{00F7FD0A-A256-4089-836F-FEC640CF056D}" type="pres">
      <dgm:prSet presAssocID="{4CE85C67-4A8C-4CBD-B38C-558714A63723}" presName="Name37" presStyleLbl="parChTrans1D2" presStyleIdx="3" presStyleCnt="5"/>
      <dgm:spPr/>
      <dgm:t>
        <a:bodyPr/>
        <a:lstStyle/>
        <a:p>
          <a:endParaRPr lang="cs-CZ"/>
        </a:p>
      </dgm:t>
    </dgm:pt>
    <dgm:pt modelId="{B4B7A5F2-7FDE-4A98-AA71-F29CF3BBF317}" type="pres">
      <dgm:prSet presAssocID="{DD9D4625-0E07-4FA3-BFC8-56667E8601E0}" presName="hierRoot2" presStyleCnt="0">
        <dgm:presLayoutVars>
          <dgm:hierBranch val="init"/>
        </dgm:presLayoutVars>
      </dgm:prSet>
      <dgm:spPr/>
    </dgm:pt>
    <dgm:pt modelId="{0C7E7130-B521-4830-9C4C-C805B117E067}" type="pres">
      <dgm:prSet presAssocID="{DD9D4625-0E07-4FA3-BFC8-56667E8601E0}" presName="rootComposite" presStyleCnt="0"/>
      <dgm:spPr/>
    </dgm:pt>
    <dgm:pt modelId="{F5864731-BDA3-4F13-B4DD-07CEAA614064}" type="pres">
      <dgm:prSet presAssocID="{DD9D4625-0E07-4FA3-BFC8-56667E8601E0}" presName="rootText" presStyleLbl="node2" presStyleIdx="3" presStyleCnt="5">
        <dgm:presLayoutVars>
          <dgm:chPref val="3"/>
        </dgm:presLayoutVars>
      </dgm:prSet>
      <dgm:spPr/>
      <dgm:t>
        <a:bodyPr/>
        <a:lstStyle/>
        <a:p>
          <a:endParaRPr lang="cs-CZ"/>
        </a:p>
      </dgm:t>
    </dgm:pt>
    <dgm:pt modelId="{117A31C0-7106-44BF-BF83-CFD3DF280221}" type="pres">
      <dgm:prSet presAssocID="{DD9D4625-0E07-4FA3-BFC8-56667E8601E0}" presName="rootConnector" presStyleLbl="node2" presStyleIdx="3" presStyleCnt="5"/>
      <dgm:spPr/>
      <dgm:t>
        <a:bodyPr/>
        <a:lstStyle/>
        <a:p>
          <a:endParaRPr lang="cs-CZ"/>
        </a:p>
      </dgm:t>
    </dgm:pt>
    <dgm:pt modelId="{49293F48-E697-4D6D-B3ED-E4612A9E81D4}" type="pres">
      <dgm:prSet presAssocID="{DD9D4625-0E07-4FA3-BFC8-56667E8601E0}" presName="hierChild4" presStyleCnt="0"/>
      <dgm:spPr/>
    </dgm:pt>
    <dgm:pt modelId="{DA0771DC-EC51-4C78-91C4-02EC50E3E335}" type="pres">
      <dgm:prSet presAssocID="{DD9D4625-0E07-4FA3-BFC8-56667E8601E0}" presName="hierChild5" presStyleCnt="0"/>
      <dgm:spPr/>
    </dgm:pt>
    <dgm:pt modelId="{067AAE4E-0B00-4E59-9628-E371E8E1E187}" type="pres">
      <dgm:prSet presAssocID="{8C030C97-D85D-41A2-AFE0-709D37B1767E}" presName="Name37" presStyleLbl="parChTrans1D2" presStyleIdx="4" presStyleCnt="5"/>
      <dgm:spPr/>
      <dgm:t>
        <a:bodyPr/>
        <a:lstStyle/>
        <a:p>
          <a:endParaRPr lang="cs-CZ"/>
        </a:p>
      </dgm:t>
    </dgm:pt>
    <dgm:pt modelId="{F73D0746-010A-4268-8DDC-0E279A45D6AE}" type="pres">
      <dgm:prSet presAssocID="{D1C4AED1-9926-48EB-8785-85D72F1C1297}" presName="hierRoot2" presStyleCnt="0">
        <dgm:presLayoutVars>
          <dgm:hierBranch val="init"/>
        </dgm:presLayoutVars>
      </dgm:prSet>
      <dgm:spPr/>
    </dgm:pt>
    <dgm:pt modelId="{D8A71B2B-BB49-4200-B119-C64F624C7644}" type="pres">
      <dgm:prSet presAssocID="{D1C4AED1-9926-48EB-8785-85D72F1C1297}" presName="rootComposite" presStyleCnt="0"/>
      <dgm:spPr/>
    </dgm:pt>
    <dgm:pt modelId="{3432DC4B-3480-4302-9375-A191C39C2399}" type="pres">
      <dgm:prSet presAssocID="{D1C4AED1-9926-48EB-8785-85D72F1C1297}" presName="rootText" presStyleLbl="node2" presStyleIdx="4" presStyleCnt="5">
        <dgm:presLayoutVars>
          <dgm:chPref val="3"/>
        </dgm:presLayoutVars>
      </dgm:prSet>
      <dgm:spPr/>
      <dgm:t>
        <a:bodyPr/>
        <a:lstStyle/>
        <a:p>
          <a:endParaRPr lang="cs-CZ"/>
        </a:p>
      </dgm:t>
    </dgm:pt>
    <dgm:pt modelId="{808F27C8-0574-4BD1-956D-BD067EE88419}" type="pres">
      <dgm:prSet presAssocID="{D1C4AED1-9926-48EB-8785-85D72F1C1297}" presName="rootConnector" presStyleLbl="node2" presStyleIdx="4" presStyleCnt="5"/>
      <dgm:spPr/>
      <dgm:t>
        <a:bodyPr/>
        <a:lstStyle/>
        <a:p>
          <a:endParaRPr lang="cs-CZ"/>
        </a:p>
      </dgm:t>
    </dgm:pt>
    <dgm:pt modelId="{8FD7C622-28BC-47A0-8FE7-232214604A20}" type="pres">
      <dgm:prSet presAssocID="{D1C4AED1-9926-48EB-8785-85D72F1C1297}" presName="hierChild4" presStyleCnt="0"/>
      <dgm:spPr/>
    </dgm:pt>
    <dgm:pt modelId="{75DD260D-20CC-4525-9DFF-B24D4914B76D}" type="pres">
      <dgm:prSet presAssocID="{D1C4AED1-9926-48EB-8785-85D72F1C1297}" presName="hierChild5" presStyleCnt="0"/>
      <dgm:spPr/>
    </dgm:pt>
    <dgm:pt modelId="{C081F76C-593D-4ED6-B6B3-CC1C86F9EBC2}" type="pres">
      <dgm:prSet presAssocID="{25928E7D-5B43-4B90-8299-560565B74D43}" presName="hierChild3" presStyleCnt="0"/>
      <dgm:spPr/>
    </dgm:pt>
  </dgm:ptLst>
  <dgm:cxnLst>
    <dgm:cxn modelId="{31A25077-0F5B-4537-8A0F-1BC9C31279F5}" srcId="{25928E7D-5B43-4B90-8299-560565B74D43}" destId="{FD60A8A8-0FCC-4035-A3D1-C38191F082E0}" srcOrd="0" destOrd="0" parTransId="{386074B5-65EA-41D8-881D-88C2300EC3B5}" sibTransId="{37D09338-4180-4C4A-8545-B0A448BB5B31}"/>
    <dgm:cxn modelId="{96E99DB8-367A-4230-8C1D-2C17D814D4D9}" type="presOf" srcId="{FD60A8A8-0FCC-4035-A3D1-C38191F082E0}" destId="{3439B2E6-F1BE-43EB-88BD-B901C7C13818}" srcOrd="1" destOrd="0" presId="urn:microsoft.com/office/officeart/2005/8/layout/orgChart1"/>
    <dgm:cxn modelId="{DA73203A-CD50-4DBA-9B23-09D8492FF511}" type="presOf" srcId="{FD60A8A8-0FCC-4035-A3D1-C38191F082E0}" destId="{6D4B2BF1-1B72-49AB-AD9B-99088CE9BE02}" srcOrd="0" destOrd="0" presId="urn:microsoft.com/office/officeart/2005/8/layout/orgChart1"/>
    <dgm:cxn modelId="{4E58189A-4687-440D-AF35-5BF4817C7DB7}" type="presOf" srcId="{EF17A07F-4158-4870-9894-7DB04AE96EE1}" destId="{6E617A27-7FB8-4377-B688-3FB4CB41F196}" srcOrd="0" destOrd="0" presId="urn:microsoft.com/office/officeart/2005/8/layout/orgChart1"/>
    <dgm:cxn modelId="{9FC2BB84-C750-40A4-AEC2-70E74D6BEE78}" type="presOf" srcId="{6B6C626A-9F05-4F74-B0D8-E860DAA2B7F7}" destId="{B124A1B8-9292-4676-B56C-7B12E359F02F}" srcOrd="1" destOrd="0" presId="urn:microsoft.com/office/officeart/2005/8/layout/orgChart1"/>
    <dgm:cxn modelId="{DA11CF03-83E9-4F06-A76C-A8B5D1266119}" srcId="{25928E7D-5B43-4B90-8299-560565B74D43}" destId="{6B6C626A-9F05-4F74-B0D8-E860DAA2B7F7}" srcOrd="1" destOrd="0" parTransId="{EF17A07F-4158-4870-9894-7DB04AE96EE1}" sibTransId="{5F93133F-14A2-4AA2-833E-8360A5B928C5}"/>
    <dgm:cxn modelId="{11D973B2-6E36-48DA-BF1C-BE84AD452B5A}" type="presOf" srcId="{DD9D4625-0E07-4FA3-BFC8-56667E8601E0}" destId="{F5864731-BDA3-4F13-B4DD-07CEAA614064}" srcOrd="0" destOrd="0" presId="urn:microsoft.com/office/officeart/2005/8/layout/orgChart1"/>
    <dgm:cxn modelId="{719246EF-2B08-4947-8917-5ABB9C36F96D}" type="presOf" srcId="{D1C4AED1-9926-48EB-8785-85D72F1C1297}" destId="{808F27C8-0574-4BD1-956D-BD067EE88419}" srcOrd="1" destOrd="0" presId="urn:microsoft.com/office/officeart/2005/8/layout/orgChart1"/>
    <dgm:cxn modelId="{74536B9D-5EC2-4600-AB8C-BD0DB54F5957}" type="presOf" srcId="{8C030C97-D85D-41A2-AFE0-709D37B1767E}" destId="{067AAE4E-0B00-4E59-9628-E371E8E1E187}" srcOrd="0" destOrd="0" presId="urn:microsoft.com/office/officeart/2005/8/layout/orgChart1"/>
    <dgm:cxn modelId="{24DAD1DC-76B6-4BE1-8A67-7950866E33A1}" type="presOf" srcId="{25928E7D-5B43-4B90-8299-560565B74D43}" destId="{7DC69F06-F416-47F4-A1FF-D622696C880B}" srcOrd="1" destOrd="0" presId="urn:microsoft.com/office/officeart/2005/8/layout/orgChart1"/>
    <dgm:cxn modelId="{D27C2318-7E1A-4986-AFAE-A48D9ABEF5A5}" type="presOf" srcId="{D1C4AED1-9926-48EB-8785-85D72F1C1297}" destId="{3432DC4B-3480-4302-9375-A191C39C2399}" srcOrd="0" destOrd="0" presId="urn:microsoft.com/office/officeart/2005/8/layout/orgChart1"/>
    <dgm:cxn modelId="{71044AE6-4324-4724-8EF8-744B5BFAB2E4}" srcId="{25928E7D-5B43-4B90-8299-560565B74D43}" destId="{DD9D4625-0E07-4FA3-BFC8-56667E8601E0}" srcOrd="3" destOrd="0" parTransId="{4CE85C67-4A8C-4CBD-B38C-558714A63723}" sibTransId="{430229B7-0002-4A3D-9C62-E83522F99D4D}"/>
    <dgm:cxn modelId="{164361D4-A4A1-40CF-ADB9-FEA8FDA8C6C6}" type="presOf" srcId="{25928E7D-5B43-4B90-8299-560565B74D43}" destId="{2C5A7620-6D9F-4DBD-BC59-1D4BF427FF2F}" srcOrd="0" destOrd="0" presId="urn:microsoft.com/office/officeart/2005/8/layout/orgChart1"/>
    <dgm:cxn modelId="{0C01866E-E432-44BB-83E5-B37B38607862}" type="presOf" srcId="{4CE85C67-4A8C-4CBD-B38C-558714A63723}" destId="{00F7FD0A-A256-4089-836F-FEC640CF056D}" srcOrd="0" destOrd="0" presId="urn:microsoft.com/office/officeart/2005/8/layout/orgChart1"/>
    <dgm:cxn modelId="{55410B7C-78FF-4750-8D83-93BDDA969A29}" type="presOf" srcId="{386074B5-65EA-41D8-881D-88C2300EC3B5}" destId="{B89BDA66-C3CC-4DE9-B313-8128E151AE5F}" srcOrd="0" destOrd="0" presId="urn:microsoft.com/office/officeart/2005/8/layout/orgChart1"/>
    <dgm:cxn modelId="{CE4058ED-7EC5-441C-BB3E-97B76E66B52D}" srcId="{25928E7D-5B43-4B90-8299-560565B74D43}" destId="{D1C4AED1-9926-48EB-8785-85D72F1C1297}" srcOrd="4" destOrd="0" parTransId="{8C030C97-D85D-41A2-AFE0-709D37B1767E}" sibTransId="{88573D02-2FC1-4E25-A9F0-9CEC2722A1E1}"/>
    <dgm:cxn modelId="{3E6A21F9-1CA2-4095-BB9F-2A2D3A1E622F}" type="presOf" srcId="{62D0FC12-3785-4645-8E8C-DD887165D307}" destId="{D19D8E70-34C9-45D0-8333-784DFEF8FB7F}" srcOrd="0" destOrd="0" presId="urn:microsoft.com/office/officeart/2005/8/layout/orgChart1"/>
    <dgm:cxn modelId="{4BF90585-AAB2-41E1-983D-796A30F3AFE4}" type="presOf" srcId="{281147BC-6742-4726-882E-7A60831D3831}" destId="{9EA2B572-F1D0-4353-9A19-D9F98F5631B4}" srcOrd="1" destOrd="0" presId="urn:microsoft.com/office/officeart/2005/8/layout/orgChart1"/>
    <dgm:cxn modelId="{F13A3131-2599-4281-AC3A-B701CE17F20C}" type="presOf" srcId="{D6C4163E-3AED-4355-B67B-EF95B8C23B93}" destId="{9880305E-3E82-4033-8870-7A7970744FB3}" srcOrd="0" destOrd="0" presId="urn:microsoft.com/office/officeart/2005/8/layout/orgChart1"/>
    <dgm:cxn modelId="{B7FFF0DD-5E8F-41ED-B8C1-90085D959B2B}" type="presOf" srcId="{DD9D4625-0E07-4FA3-BFC8-56667E8601E0}" destId="{117A31C0-7106-44BF-BF83-CFD3DF280221}" srcOrd="1" destOrd="0" presId="urn:microsoft.com/office/officeart/2005/8/layout/orgChart1"/>
    <dgm:cxn modelId="{EA2843EE-FE32-42EE-9836-0FBFECE666E6}" srcId="{25928E7D-5B43-4B90-8299-560565B74D43}" destId="{281147BC-6742-4726-882E-7A60831D3831}" srcOrd="2" destOrd="0" parTransId="{62D0FC12-3785-4645-8E8C-DD887165D307}" sibTransId="{44234EA7-4048-4489-8FE8-865B9B90B479}"/>
    <dgm:cxn modelId="{F83DC17D-ECB9-45E5-9EC9-488C59A5AE06}" srcId="{D6C4163E-3AED-4355-B67B-EF95B8C23B93}" destId="{25928E7D-5B43-4B90-8299-560565B74D43}" srcOrd="0" destOrd="0" parTransId="{C0C0184C-4398-49B7-8603-3934C95040BD}" sibTransId="{A81E1891-7823-4CC5-ACFD-D58BB355FAD6}"/>
    <dgm:cxn modelId="{6170F1D1-FEEC-4CDC-939D-2B9F614957D4}" type="presOf" srcId="{281147BC-6742-4726-882E-7A60831D3831}" destId="{731FE440-2BDD-4D57-BD3D-BC262DF65722}" srcOrd="0" destOrd="0" presId="urn:microsoft.com/office/officeart/2005/8/layout/orgChart1"/>
    <dgm:cxn modelId="{6A8FDFE4-F6AC-4C3D-89B0-2E0406069DDE}" type="presOf" srcId="{6B6C626A-9F05-4F74-B0D8-E860DAA2B7F7}" destId="{7839AF1D-05D5-424D-A6E4-4F3A7B540DFF}" srcOrd="0" destOrd="0" presId="urn:microsoft.com/office/officeart/2005/8/layout/orgChart1"/>
    <dgm:cxn modelId="{6C89A718-1418-4098-B9A4-F36C6DF3BAE7}" type="presParOf" srcId="{9880305E-3E82-4033-8870-7A7970744FB3}" destId="{1497E35C-08E6-47BB-B664-42D06893EB12}" srcOrd="0" destOrd="0" presId="urn:microsoft.com/office/officeart/2005/8/layout/orgChart1"/>
    <dgm:cxn modelId="{1B94D336-DF95-4BB9-8FEB-4CC11E9177B3}" type="presParOf" srcId="{1497E35C-08E6-47BB-B664-42D06893EB12}" destId="{170AC23F-7EEC-4345-AB40-E653AFA72616}" srcOrd="0" destOrd="0" presId="urn:microsoft.com/office/officeart/2005/8/layout/orgChart1"/>
    <dgm:cxn modelId="{C319B866-F235-4A11-BB49-0BB0F41A2DE7}" type="presParOf" srcId="{170AC23F-7EEC-4345-AB40-E653AFA72616}" destId="{2C5A7620-6D9F-4DBD-BC59-1D4BF427FF2F}" srcOrd="0" destOrd="0" presId="urn:microsoft.com/office/officeart/2005/8/layout/orgChart1"/>
    <dgm:cxn modelId="{7FEA2065-686D-4B18-99F3-3DE21C7702E6}" type="presParOf" srcId="{170AC23F-7EEC-4345-AB40-E653AFA72616}" destId="{7DC69F06-F416-47F4-A1FF-D622696C880B}" srcOrd="1" destOrd="0" presId="urn:microsoft.com/office/officeart/2005/8/layout/orgChart1"/>
    <dgm:cxn modelId="{140BAA02-A854-4102-A6EF-E4B478E634E1}" type="presParOf" srcId="{1497E35C-08E6-47BB-B664-42D06893EB12}" destId="{23E102CE-F9CD-46D6-A2F3-5E461E652CC5}" srcOrd="1" destOrd="0" presId="urn:microsoft.com/office/officeart/2005/8/layout/orgChart1"/>
    <dgm:cxn modelId="{7C6B052F-004D-4154-86EA-DF221F023247}" type="presParOf" srcId="{23E102CE-F9CD-46D6-A2F3-5E461E652CC5}" destId="{B89BDA66-C3CC-4DE9-B313-8128E151AE5F}" srcOrd="0" destOrd="0" presId="urn:microsoft.com/office/officeart/2005/8/layout/orgChart1"/>
    <dgm:cxn modelId="{B6E8AA42-5552-45D8-9FB1-116FBB046D18}" type="presParOf" srcId="{23E102CE-F9CD-46D6-A2F3-5E461E652CC5}" destId="{4527C0D0-0445-4513-AD77-096D3F0B5C11}" srcOrd="1" destOrd="0" presId="urn:microsoft.com/office/officeart/2005/8/layout/orgChart1"/>
    <dgm:cxn modelId="{14AAD0D2-EA89-4CB0-8F24-BE1119E8D71E}" type="presParOf" srcId="{4527C0D0-0445-4513-AD77-096D3F0B5C11}" destId="{03598596-591B-4E4B-88D4-D03E1E0E2204}" srcOrd="0" destOrd="0" presId="urn:microsoft.com/office/officeart/2005/8/layout/orgChart1"/>
    <dgm:cxn modelId="{45DFC81D-A8A8-4285-8BDB-E767A28EE956}" type="presParOf" srcId="{03598596-591B-4E4B-88D4-D03E1E0E2204}" destId="{6D4B2BF1-1B72-49AB-AD9B-99088CE9BE02}" srcOrd="0" destOrd="0" presId="urn:microsoft.com/office/officeart/2005/8/layout/orgChart1"/>
    <dgm:cxn modelId="{EA6E8BE9-734A-4134-8BAC-B5612D3C16B7}" type="presParOf" srcId="{03598596-591B-4E4B-88D4-D03E1E0E2204}" destId="{3439B2E6-F1BE-43EB-88BD-B901C7C13818}" srcOrd="1" destOrd="0" presId="urn:microsoft.com/office/officeart/2005/8/layout/orgChart1"/>
    <dgm:cxn modelId="{4717D9BE-6E2D-40D3-81D1-899384343719}" type="presParOf" srcId="{4527C0D0-0445-4513-AD77-096D3F0B5C11}" destId="{CB45FF56-7551-4C1D-AC37-4305FF5EA163}" srcOrd="1" destOrd="0" presId="urn:microsoft.com/office/officeart/2005/8/layout/orgChart1"/>
    <dgm:cxn modelId="{BBC8D513-B851-4496-BB81-5AE601DEBE43}" type="presParOf" srcId="{4527C0D0-0445-4513-AD77-096D3F0B5C11}" destId="{FCC1E8D4-2E12-4188-A747-8F2C1E8A917D}" srcOrd="2" destOrd="0" presId="urn:microsoft.com/office/officeart/2005/8/layout/orgChart1"/>
    <dgm:cxn modelId="{A5B3B9D4-9A92-45E6-86B0-E56D034AAE55}" type="presParOf" srcId="{23E102CE-F9CD-46D6-A2F3-5E461E652CC5}" destId="{6E617A27-7FB8-4377-B688-3FB4CB41F196}" srcOrd="2" destOrd="0" presId="urn:microsoft.com/office/officeart/2005/8/layout/orgChart1"/>
    <dgm:cxn modelId="{2FEE0222-6421-45D7-96EC-C8EECACA79FB}" type="presParOf" srcId="{23E102CE-F9CD-46D6-A2F3-5E461E652CC5}" destId="{A55C6898-3F75-42B7-BD76-40BADCBA89C5}" srcOrd="3" destOrd="0" presId="urn:microsoft.com/office/officeart/2005/8/layout/orgChart1"/>
    <dgm:cxn modelId="{A5C25C84-1C27-4351-B455-9E99568424FE}" type="presParOf" srcId="{A55C6898-3F75-42B7-BD76-40BADCBA89C5}" destId="{AF4416F6-FA07-40AA-B082-6177428BF078}" srcOrd="0" destOrd="0" presId="urn:microsoft.com/office/officeart/2005/8/layout/orgChart1"/>
    <dgm:cxn modelId="{593EF99E-D89D-4068-8CFC-AE6913E6F745}" type="presParOf" srcId="{AF4416F6-FA07-40AA-B082-6177428BF078}" destId="{7839AF1D-05D5-424D-A6E4-4F3A7B540DFF}" srcOrd="0" destOrd="0" presId="urn:microsoft.com/office/officeart/2005/8/layout/orgChart1"/>
    <dgm:cxn modelId="{1BEFCCCD-4792-4B96-B0EE-E75F4EC30958}" type="presParOf" srcId="{AF4416F6-FA07-40AA-B082-6177428BF078}" destId="{B124A1B8-9292-4676-B56C-7B12E359F02F}" srcOrd="1" destOrd="0" presId="urn:microsoft.com/office/officeart/2005/8/layout/orgChart1"/>
    <dgm:cxn modelId="{E665C597-C481-4CB7-8803-EFFC175606F0}" type="presParOf" srcId="{A55C6898-3F75-42B7-BD76-40BADCBA89C5}" destId="{019FC206-9B59-46D3-A51D-D4FC13E5D0E6}" srcOrd="1" destOrd="0" presId="urn:microsoft.com/office/officeart/2005/8/layout/orgChart1"/>
    <dgm:cxn modelId="{A3F2772B-6B40-4CE9-B3E8-A3B5841954A6}" type="presParOf" srcId="{A55C6898-3F75-42B7-BD76-40BADCBA89C5}" destId="{530B9E9C-8DD9-4D50-81F1-234A3256C9C2}" srcOrd="2" destOrd="0" presId="urn:microsoft.com/office/officeart/2005/8/layout/orgChart1"/>
    <dgm:cxn modelId="{BEFF2F2F-D8D1-4F90-8C23-2331C2F55071}" type="presParOf" srcId="{23E102CE-F9CD-46D6-A2F3-5E461E652CC5}" destId="{D19D8E70-34C9-45D0-8333-784DFEF8FB7F}" srcOrd="4" destOrd="0" presId="urn:microsoft.com/office/officeart/2005/8/layout/orgChart1"/>
    <dgm:cxn modelId="{45B5980E-FF8E-41BA-9A98-69694119BD35}" type="presParOf" srcId="{23E102CE-F9CD-46D6-A2F3-5E461E652CC5}" destId="{155D51C0-6739-4194-B7CA-145D5FB6E3FC}" srcOrd="5" destOrd="0" presId="urn:microsoft.com/office/officeart/2005/8/layout/orgChart1"/>
    <dgm:cxn modelId="{9D65A1C8-1A55-43A0-A9B8-0869F328A69F}" type="presParOf" srcId="{155D51C0-6739-4194-B7CA-145D5FB6E3FC}" destId="{831378E2-52B6-4134-86A7-7B8D1E81DB6C}" srcOrd="0" destOrd="0" presId="urn:microsoft.com/office/officeart/2005/8/layout/orgChart1"/>
    <dgm:cxn modelId="{76801ABF-C333-4BC0-B817-ECD0733FDC54}" type="presParOf" srcId="{831378E2-52B6-4134-86A7-7B8D1E81DB6C}" destId="{731FE440-2BDD-4D57-BD3D-BC262DF65722}" srcOrd="0" destOrd="0" presId="urn:microsoft.com/office/officeart/2005/8/layout/orgChart1"/>
    <dgm:cxn modelId="{85D816DC-995F-4A1A-B3CC-04B578C7DEA2}" type="presParOf" srcId="{831378E2-52B6-4134-86A7-7B8D1E81DB6C}" destId="{9EA2B572-F1D0-4353-9A19-D9F98F5631B4}" srcOrd="1" destOrd="0" presId="urn:microsoft.com/office/officeart/2005/8/layout/orgChart1"/>
    <dgm:cxn modelId="{B8949DAE-C4DE-4A0E-B213-6AE9AE1AA5A3}" type="presParOf" srcId="{155D51C0-6739-4194-B7CA-145D5FB6E3FC}" destId="{53EC1E1F-7C64-4C11-AB22-52280F36E964}" srcOrd="1" destOrd="0" presId="urn:microsoft.com/office/officeart/2005/8/layout/orgChart1"/>
    <dgm:cxn modelId="{AADFEDC3-DDAF-456D-949D-5CDB720B9C0D}" type="presParOf" srcId="{155D51C0-6739-4194-B7CA-145D5FB6E3FC}" destId="{8BCEAE74-54C1-412A-B2E3-7AF88282C975}" srcOrd="2" destOrd="0" presId="urn:microsoft.com/office/officeart/2005/8/layout/orgChart1"/>
    <dgm:cxn modelId="{528200D6-5C8A-41CE-B488-11794079B536}" type="presParOf" srcId="{23E102CE-F9CD-46D6-A2F3-5E461E652CC5}" destId="{00F7FD0A-A256-4089-836F-FEC640CF056D}" srcOrd="6" destOrd="0" presId="urn:microsoft.com/office/officeart/2005/8/layout/orgChart1"/>
    <dgm:cxn modelId="{1A0C65FA-423D-4008-92CD-4A1AB2C0330D}" type="presParOf" srcId="{23E102CE-F9CD-46D6-A2F3-5E461E652CC5}" destId="{B4B7A5F2-7FDE-4A98-AA71-F29CF3BBF317}" srcOrd="7" destOrd="0" presId="urn:microsoft.com/office/officeart/2005/8/layout/orgChart1"/>
    <dgm:cxn modelId="{7082547C-7F6A-4448-852D-A8328BF86787}" type="presParOf" srcId="{B4B7A5F2-7FDE-4A98-AA71-F29CF3BBF317}" destId="{0C7E7130-B521-4830-9C4C-C805B117E067}" srcOrd="0" destOrd="0" presId="urn:microsoft.com/office/officeart/2005/8/layout/orgChart1"/>
    <dgm:cxn modelId="{BF363D05-80AD-4312-92D0-5D118645CFD3}" type="presParOf" srcId="{0C7E7130-B521-4830-9C4C-C805B117E067}" destId="{F5864731-BDA3-4F13-B4DD-07CEAA614064}" srcOrd="0" destOrd="0" presId="urn:microsoft.com/office/officeart/2005/8/layout/orgChart1"/>
    <dgm:cxn modelId="{974E655D-F5BC-44D8-B286-7185B30AF84D}" type="presParOf" srcId="{0C7E7130-B521-4830-9C4C-C805B117E067}" destId="{117A31C0-7106-44BF-BF83-CFD3DF280221}" srcOrd="1" destOrd="0" presId="urn:microsoft.com/office/officeart/2005/8/layout/orgChart1"/>
    <dgm:cxn modelId="{C37E6AE2-1B88-4DD9-B5CC-AEF742088379}" type="presParOf" srcId="{B4B7A5F2-7FDE-4A98-AA71-F29CF3BBF317}" destId="{49293F48-E697-4D6D-B3ED-E4612A9E81D4}" srcOrd="1" destOrd="0" presId="urn:microsoft.com/office/officeart/2005/8/layout/orgChart1"/>
    <dgm:cxn modelId="{60B41169-4912-4555-BE13-0911E7F0D831}" type="presParOf" srcId="{B4B7A5F2-7FDE-4A98-AA71-F29CF3BBF317}" destId="{DA0771DC-EC51-4C78-91C4-02EC50E3E335}" srcOrd="2" destOrd="0" presId="urn:microsoft.com/office/officeart/2005/8/layout/orgChart1"/>
    <dgm:cxn modelId="{293517B8-FBBC-43AD-BC84-54BA980421D4}" type="presParOf" srcId="{23E102CE-F9CD-46D6-A2F3-5E461E652CC5}" destId="{067AAE4E-0B00-4E59-9628-E371E8E1E187}" srcOrd="8" destOrd="0" presId="urn:microsoft.com/office/officeart/2005/8/layout/orgChart1"/>
    <dgm:cxn modelId="{51AB1BB7-FDC7-460A-8211-3263DDC7FF92}" type="presParOf" srcId="{23E102CE-F9CD-46D6-A2F3-5E461E652CC5}" destId="{F73D0746-010A-4268-8DDC-0E279A45D6AE}" srcOrd="9" destOrd="0" presId="urn:microsoft.com/office/officeart/2005/8/layout/orgChart1"/>
    <dgm:cxn modelId="{80AA8F70-F7C8-44B3-A1F5-562998F296D2}" type="presParOf" srcId="{F73D0746-010A-4268-8DDC-0E279A45D6AE}" destId="{D8A71B2B-BB49-4200-B119-C64F624C7644}" srcOrd="0" destOrd="0" presId="urn:microsoft.com/office/officeart/2005/8/layout/orgChart1"/>
    <dgm:cxn modelId="{37961E65-B26E-42FF-9BB4-5AC07C494026}" type="presParOf" srcId="{D8A71B2B-BB49-4200-B119-C64F624C7644}" destId="{3432DC4B-3480-4302-9375-A191C39C2399}" srcOrd="0" destOrd="0" presId="urn:microsoft.com/office/officeart/2005/8/layout/orgChart1"/>
    <dgm:cxn modelId="{F482C70E-46E2-47FF-B424-66E9E1CEF89D}" type="presParOf" srcId="{D8A71B2B-BB49-4200-B119-C64F624C7644}" destId="{808F27C8-0574-4BD1-956D-BD067EE88419}" srcOrd="1" destOrd="0" presId="urn:microsoft.com/office/officeart/2005/8/layout/orgChart1"/>
    <dgm:cxn modelId="{75E530CA-43E7-49E8-868B-F32658B4BADD}" type="presParOf" srcId="{F73D0746-010A-4268-8DDC-0E279A45D6AE}" destId="{8FD7C622-28BC-47A0-8FE7-232214604A20}" srcOrd="1" destOrd="0" presId="urn:microsoft.com/office/officeart/2005/8/layout/orgChart1"/>
    <dgm:cxn modelId="{4D9ACFEF-685A-41F9-8934-4DA4E6D1FD37}" type="presParOf" srcId="{F73D0746-010A-4268-8DDC-0E279A45D6AE}" destId="{75DD260D-20CC-4525-9DFF-B24D4914B76D}" srcOrd="2" destOrd="0" presId="urn:microsoft.com/office/officeart/2005/8/layout/orgChart1"/>
    <dgm:cxn modelId="{BE1C5B8D-EABE-4C2A-B156-3FC60CE52355}" type="presParOf" srcId="{1497E35C-08E6-47BB-B664-42D06893EB12}" destId="{C081F76C-593D-4ED6-B6B3-CC1C86F9EB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172D1-F7DF-4C22-B67D-0926385C03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k-SK"/>
        </a:p>
      </dgm:t>
    </dgm:pt>
    <dgm:pt modelId="{3DB3AD0B-849E-4070-9550-B35D838EAA42}">
      <dgm:prSet/>
      <dgm:spPr/>
      <dgm:t>
        <a:bodyPr/>
        <a:lstStyle/>
        <a:p>
          <a:pPr rtl="0"/>
          <a:r>
            <a:rPr lang="en-US" dirty="0" smtClean="0"/>
            <a:t>Pilsner TM</a:t>
          </a:r>
          <a:endParaRPr lang="sk-SK" dirty="0"/>
        </a:p>
      </dgm:t>
    </dgm:pt>
    <dgm:pt modelId="{13CA53BD-F379-476A-8D3B-8E6949351206}" type="parTrans" cxnId="{1DA07155-0928-4FD9-A253-3F87E1FBF293}">
      <dgm:prSet/>
      <dgm:spPr/>
      <dgm:t>
        <a:bodyPr/>
        <a:lstStyle/>
        <a:p>
          <a:endParaRPr lang="sk-SK"/>
        </a:p>
      </dgm:t>
    </dgm:pt>
    <dgm:pt modelId="{1381B3F0-0C72-4530-B500-EF144C68AC7F}" type="sibTrans" cxnId="{1DA07155-0928-4FD9-A253-3F87E1FBF293}">
      <dgm:prSet/>
      <dgm:spPr/>
      <dgm:t>
        <a:bodyPr/>
        <a:lstStyle/>
        <a:p>
          <a:endParaRPr lang="sk-SK"/>
        </a:p>
      </dgm:t>
    </dgm:pt>
    <dgm:pt modelId="{0B158469-258E-4764-AD0E-55C562D70A91}">
      <dgm:prSet/>
      <dgm:spPr/>
      <dgm:t>
        <a:bodyPr/>
        <a:lstStyle/>
        <a:p>
          <a:pPr rtl="0"/>
          <a:r>
            <a:rPr lang="en-US" dirty="0" smtClean="0"/>
            <a:t>Audi TM</a:t>
          </a:r>
          <a:endParaRPr lang="sk-SK" dirty="0"/>
        </a:p>
      </dgm:t>
    </dgm:pt>
    <dgm:pt modelId="{A2FF4364-DEEF-492B-BCB3-25E9AD11A0FE}" type="parTrans" cxnId="{10A5DC45-163A-48EF-A68A-CC45C0B2FF6D}">
      <dgm:prSet/>
      <dgm:spPr/>
      <dgm:t>
        <a:bodyPr/>
        <a:lstStyle/>
        <a:p>
          <a:endParaRPr lang="sk-SK"/>
        </a:p>
      </dgm:t>
    </dgm:pt>
    <dgm:pt modelId="{D7BB7900-665D-4CFB-80AE-1084EA89F0DB}" type="sibTrans" cxnId="{10A5DC45-163A-48EF-A68A-CC45C0B2FF6D}">
      <dgm:prSet/>
      <dgm:spPr/>
      <dgm:t>
        <a:bodyPr/>
        <a:lstStyle/>
        <a:p>
          <a:endParaRPr lang="sk-SK"/>
        </a:p>
      </dgm:t>
    </dgm:pt>
    <dgm:pt modelId="{6B542282-80B2-4571-98C3-5D2254A8E16E}">
      <dgm:prSet/>
      <dgm:spPr/>
      <dgm:t>
        <a:bodyPr/>
        <a:lstStyle/>
        <a:p>
          <a:pPr rtl="0"/>
          <a:r>
            <a:rPr lang="en-US" dirty="0" smtClean="0"/>
            <a:t>Apple TM</a:t>
          </a:r>
          <a:endParaRPr lang="sk-SK" dirty="0"/>
        </a:p>
      </dgm:t>
    </dgm:pt>
    <dgm:pt modelId="{5E23B77E-6816-4270-A23B-1C76758A69FF}" type="parTrans" cxnId="{02A0D2BD-8704-426B-AD14-73F6D27E31BB}">
      <dgm:prSet/>
      <dgm:spPr/>
      <dgm:t>
        <a:bodyPr/>
        <a:lstStyle/>
        <a:p>
          <a:endParaRPr lang="sk-SK"/>
        </a:p>
      </dgm:t>
    </dgm:pt>
    <dgm:pt modelId="{32E1380F-CB98-4DD0-B51B-2B8303D6F581}" type="sibTrans" cxnId="{02A0D2BD-8704-426B-AD14-73F6D27E31BB}">
      <dgm:prSet/>
      <dgm:spPr/>
      <dgm:t>
        <a:bodyPr/>
        <a:lstStyle/>
        <a:p>
          <a:endParaRPr lang="sk-SK"/>
        </a:p>
      </dgm:t>
    </dgm:pt>
    <dgm:pt modelId="{D1EA3C48-5846-455A-B9AC-7621707550E4}">
      <dgm:prSet/>
      <dgm:spPr/>
      <dgm:t>
        <a:bodyPr/>
        <a:lstStyle/>
        <a:p>
          <a:r>
            <a:rPr lang="en-US" dirty="0" smtClean="0"/>
            <a:t>Pilsnerbeer.com</a:t>
          </a:r>
          <a:endParaRPr lang="sk-SK" dirty="0"/>
        </a:p>
      </dgm:t>
    </dgm:pt>
    <dgm:pt modelId="{9CC04F84-B794-4FF2-B5E5-5C7B56AC7485}" type="parTrans" cxnId="{42B667C3-4F54-4332-8F56-1F74AB0ECEEF}">
      <dgm:prSet/>
      <dgm:spPr/>
      <dgm:t>
        <a:bodyPr/>
        <a:lstStyle/>
        <a:p>
          <a:endParaRPr lang="sk-SK"/>
        </a:p>
      </dgm:t>
    </dgm:pt>
    <dgm:pt modelId="{DEBE483B-2FEC-46D2-97AF-173C1B0B631D}" type="sibTrans" cxnId="{42B667C3-4F54-4332-8F56-1F74AB0ECEEF}">
      <dgm:prSet/>
      <dgm:spPr/>
      <dgm:t>
        <a:bodyPr/>
        <a:lstStyle/>
        <a:p>
          <a:endParaRPr lang="sk-SK"/>
        </a:p>
      </dgm:t>
    </dgm:pt>
    <dgm:pt modelId="{F938E102-EA05-4129-9937-022904B1E2B2}">
      <dgm:prSet/>
      <dgm:spPr/>
      <dgm:t>
        <a:bodyPr/>
        <a:lstStyle/>
        <a:p>
          <a:r>
            <a:rPr lang="en-US" dirty="0" smtClean="0"/>
            <a:t>Audicars.com</a:t>
          </a:r>
          <a:endParaRPr lang="sk-SK" dirty="0"/>
        </a:p>
      </dgm:t>
    </dgm:pt>
    <dgm:pt modelId="{C8982D12-0323-41A3-898C-5B495E94586A}" type="parTrans" cxnId="{F46D0EAD-3D2B-4C94-9E9B-357BC67EB4FA}">
      <dgm:prSet/>
      <dgm:spPr/>
      <dgm:t>
        <a:bodyPr/>
        <a:lstStyle/>
        <a:p>
          <a:endParaRPr lang="sk-SK"/>
        </a:p>
      </dgm:t>
    </dgm:pt>
    <dgm:pt modelId="{FD17CA53-2B22-4638-8778-0C89CB19CBE4}" type="sibTrans" cxnId="{F46D0EAD-3D2B-4C94-9E9B-357BC67EB4FA}">
      <dgm:prSet/>
      <dgm:spPr/>
      <dgm:t>
        <a:bodyPr/>
        <a:lstStyle/>
        <a:p>
          <a:endParaRPr lang="sk-SK"/>
        </a:p>
      </dgm:t>
    </dgm:pt>
    <dgm:pt modelId="{D95BA4E5-211E-4427-B057-FF69BDDBF926}">
      <dgm:prSet/>
      <dgm:spPr/>
      <dgm:t>
        <a:bodyPr/>
        <a:lstStyle/>
        <a:p>
          <a:r>
            <a:rPr lang="en-US" dirty="0" smtClean="0"/>
            <a:t>Applephones.biz</a:t>
          </a:r>
          <a:endParaRPr lang="sk-SK" dirty="0"/>
        </a:p>
      </dgm:t>
    </dgm:pt>
    <dgm:pt modelId="{52A8F0E4-5A36-4D6E-A0EC-4933137D8E88}" type="parTrans" cxnId="{3BD7E5B4-F5E4-4BB5-8F9E-B4AE0C9D9F40}">
      <dgm:prSet/>
      <dgm:spPr/>
      <dgm:t>
        <a:bodyPr/>
        <a:lstStyle/>
        <a:p>
          <a:endParaRPr lang="sk-SK"/>
        </a:p>
      </dgm:t>
    </dgm:pt>
    <dgm:pt modelId="{16359F16-71AF-45B2-B8B3-3F2BF84CC9D7}" type="sibTrans" cxnId="{3BD7E5B4-F5E4-4BB5-8F9E-B4AE0C9D9F40}">
      <dgm:prSet/>
      <dgm:spPr/>
      <dgm:t>
        <a:bodyPr/>
        <a:lstStyle/>
        <a:p>
          <a:endParaRPr lang="sk-SK"/>
        </a:p>
      </dgm:t>
    </dgm:pt>
    <dgm:pt modelId="{2CEA085F-0961-4479-BD84-9EF0539F5382}" type="pres">
      <dgm:prSet presAssocID="{B66172D1-F7DF-4C22-B67D-0926385C0345}" presName="Name0" presStyleCnt="0">
        <dgm:presLayoutVars>
          <dgm:dir/>
          <dgm:animLvl val="lvl"/>
          <dgm:resizeHandles val="exact"/>
        </dgm:presLayoutVars>
      </dgm:prSet>
      <dgm:spPr/>
      <dgm:t>
        <a:bodyPr/>
        <a:lstStyle/>
        <a:p>
          <a:endParaRPr lang="cs-CZ"/>
        </a:p>
      </dgm:t>
    </dgm:pt>
    <dgm:pt modelId="{B1C9EEFE-0775-4DDB-BCD1-E576C63AE70E}" type="pres">
      <dgm:prSet presAssocID="{3DB3AD0B-849E-4070-9550-B35D838EAA42}" presName="composite" presStyleCnt="0"/>
      <dgm:spPr/>
    </dgm:pt>
    <dgm:pt modelId="{9CCE5C57-B331-440A-B693-7637DE6C905E}" type="pres">
      <dgm:prSet presAssocID="{3DB3AD0B-849E-4070-9550-B35D838EAA42}" presName="parTx" presStyleLbl="alignNode1" presStyleIdx="0" presStyleCnt="3">
        <dgm:presLayoutVars>
          <dgm:chMax val="0"/>
          <dgm:chPref val="0"/>
          <dgm:bulletEnabled val="1"/>
        </dgm:presLayoutVars>
      </dgm:prSet>
      <dgm:spPr/>
      <dgm:t>
        <a:bodyPr/>
        <a:lstStyle/>
        <a:p>
          <a:endParaRPr lang="sk-SK"/>
        </a:p>
      </dgm:t>
    </dgm:pt>
    <dgm:pt modelId="{B7BA8527-C9B7-4C66-BCA2-05F580947C33}" type="pres">
      <dgm:prSet presAssocID="{3DB3AD0B-849E-4070-9550-B35D838EAA42}" presName="desTx" presStyleLbl="alignAccFollowNode1" presStyleIdx="0" presStyleCnt="3">
        <dgm:presLayoutVars>
          <dgm:bulletEnabled val="1"/>
        </dgm:presLayoutVars>
      </dgm:prSet>
      <dgm:spPr/>
      <dgm:t>
        <a:bodyPr/>
        <a:lstStyle/>
        <a:p>
          <a:endParaRPr lang="sk-SK"/>
        </a:p>
      </dgm:t>
    </dgm:pt>
    <dgm:pt modelId="{B59E8953-BCA6-4470-92DC-ED5E5D1821E0}" type="pres">
      <dgm:prSet presAssocID="{1381B3F0-0C72-4530-B500-EF144C68AC7F}" presName="space" presStyleCnt="0"/>
      <dgm:spPr/>
    </dgm:pt>
    <dgm:pt modelId="{80A37D46-BEA2-42C2-9418-10BB518952DF}" type="pres">
      <dgm:prSet presAssocID="{0B158469-258E-4764-AD0E-55C562D70A91}" presName="composite" presStyleCnt="0"/>
      <dgm:spPr/>
    </dgm:pt>
    <dgm:pt modelId="{B5BB8076-4C45-4913-9034-E24B70415156}" type="pres">
      <dgm:prSet presAssocID="{0B158469-258E-4764-AD0E-55C562D70A91}" presName="parTx" presStyleLbl="alignNode1" presStyleIdx="1" presStyleCnt="3">
        <dgm:presLayoutVars>
          <dgm:chMax val="0"/>
          <dgm:chPref val="0"/>
          <dgm:bulletEnabled val="1"/>
        </dgm:presLayoutVars>
      </dgm:prSet>
      <dgm:spPr/>
      <dgm:t>
        <a:bodyPr/>
        <a:lstStyle/>
        <a:p>
          <a:endParaRPr lang="sk-SK"/>
        </a:p>
      </dgm:t>
    </dgm:pt>
    <dgm:pt modelId="{C828DBFA-22D9-4F43-BD51-3B47EFB1D96D}" type="pres">
      <dgm:prSet presAssocID="{0B158469-258E-4764-AD0E-55C562D70A91}" presName="desTx" presStyleLbl="alignAccFollowNode1" presStyleIdx="1" presStyleCnt="3">
        <dgm:presLayoutVars>
          <dgm:bulletEnabled val="1"/>
        </dgm:presLayoutVars>
      </dgm:prSet>
      <dgm:spPr/>
      <dgm:t>
        <a:bodyPr/>
        <a:lstStyle/>
        <a:p>
          <a:endParaRPr lang="cs-CZ"/>
        </a:p>
      </dgm:t>
    </dgm:pt>
    <dgm:pt modelId="{4042AE8D-BC41-49A4-93EA-762A6576EC90}" type="pres">
      <dgm:prSet presAssocID="{D7BB7900-665D-4CFB-80AE-1084EA89F0DB}" presName="space" presStyleCnt="0"/>
      <dgm:spPr/>
    </dgm:pt>
    <dgm:pt modelId="{EA0D3CF9-D1BC-4CB6-9548-3AB98E396DC9}" type="pres">
      <dgm:prSet presAssocID="{6B542282-80B2-4571-98C3-5D2254A8E16E}" presName="composite" presStyleCnt="0"/>
      <dgm:spPr/>
    </dgm:pt>
    <dgm:pt modelId="{01A5643D-DE6F-49FA-8AC8-4EA4FEA9A7D9}" type="pres">
      <dgm:prSet presAssocID="{6B542282-80B2-4571-98C3-5D2254A8E16E}" presName="parTx" presStyleLbl="alignNode1" presStyleIdx="2" presStyleCnt="3">
        <dgm:presLayoutVars>
          <dgm:chMax val="0"/>
          <dgm:chPref val="0"/>
          <dgm:bulletEnabled val="1"/>
        </dgm:presLayoutVars>
      </dgm:prSet>
      <dgm:spPr/>
      <dgm:t>
        <a:bodyPr/>
        <a:lstStyle/>
        <a:p>
          <a:endParaRPr lang="sk-SK"/>
        </a:p>
      </dgm:t>
    </dgm:pt>
    <dgm:pt modelId="{C582981C-4A59-42FC-927C-9D539E0F0DF7}" type="pres">
      <dgm:prSet presAssocID="{6B542282-80B2-4571-98C3-5D2254A8E16E}" presName="desTx" presStyleLbl="alignAccFollowNode1" presStyleIdx="2" presStyleCnt="3">
        <dgm:presLayoutVars>
          <dgm:bulletEnabled val="1"/>
        </dgm:presLayoutVars>
      </dgm:prSet>
      <dgm:spPr/>
      <dgm:t>
        <a:bodyPr/>
        <a:lstStyle/>
        <a:p>
          <a:endParaRPr lang="sk-SK"/>
        </a:p>
      </dgm:t>
    </dgm:pt>
  </dgm:ptLst>
  <dgm:cxnLst>
    <dgm:cxn modelId="{F46D0EAD-3D2B-4C94-9E9B-357BC67EB4FA}" srcId="{0B158469-258E-4764-AD0E-55C562D70A91}" destId="{F938E102-EA05-4129-9937-022904B1E2B2}" srcOrd="0" destOrd="0" parTransId="{C8982D12-0323-41A3-898C-5B495E94586A}" sibTransId="{FD17CA53-2B22-4638-8778-0C89CB19CBE4}"/>
    <dgm:cxn modelId="{02A0D2BD-8704-426B-AD14-73F6D27E31BB}" srcId="{B66172D1-F7DF-4C22-B67D-0926385C0345}" destId="{6B542282-80B2-4571-98C3-5D2254A8E16E}" srcOrd="2" destOrd="0" parTransId="{5E23B77E-6816-4270-A23B-1C76758A69FF}" sibTransId="{32E1380F-CB98-4DD0-B51B-2B8303D6F581}"/>
    <dgm:cxn modelId="{0EA66706-22FD-47DB-86A4-23EEAAF0F9E0}" type="presOf" srcId="{D1EA3C48-5846-455A-B9AC-7621707550E4}" destId="{B7BA8527-C9B7-4C66-BCA2-05F580947C33}" srcOrd="0" destOrd="0" presId="urn:microsoft.com/office/officeart/2005/8/layout/hList1"/>
    <dgm:cxn modelId="{1DA07155-0928-4FD9-A253-3F87E1FBF293}" srcId="{B66172D1-F7DF-4C22-B67D-0926385C0345}" destId="{3DB3AD0B-849E-4070-9550-B35D838EAA42}" srcOrd="0" destOrd="0" parTransId="{13CA53BD-F379-476A-8D3B-8E6949351206}" sibTransId="{1381B3F0-0C72-4530-B500-EF144C68AC7F}"/>
    <dgm:cxn modelId="{431C88EC-4DFD-42EE-A99F-D2DA4818D241}" type="presOf" srcId="{B66172D1-F7DF-4C22-B67D-0926385C0345}" destId="{2CEA085F-0961-4479-BD84-9EF0539F5382}" srcOrd="0" destOrd="0" presId="urn:microsoft.com/office/officeart/2005/8/layout/hList1"/>
    <dgm:cxn modelId="{F60E0833-1E30-4C39-91FC-5EA94D9A0FBD}" type="presOf" srcId="{F938E102-EA05-4129-9937-022904B1E2B2}" destId="{C828DBFA-22D9-4F43-BD51-3B47EFB1D96D}" srcOrd="0" destOrd="0" presId="urn:microsoft.com/office/officeart/2005/8/layout/hList1"/>
    <dgm:cxn modelId="{42B667C3-4F54-4332-8F56-1F74AB0ECEEF}" srcId="{3DB3AD0B-849E-4070-9550-B35D838EAA42}" destId="{D1EA3C48-5846-455A-B9AC-7621707550E4}" srcOrd="0" destOrd="0" parTransId="{9CC04F84-B794-4FF2-B5E5-5C7B56AC7485}" sibTransId="{DEBE483B-2FEC-46D2-97AF-173C1B0B631D}"/>
    <dgm:cxn modelId="{DC5B2779-7ABD-4750-9216-479A83522AFE}" type="presOf" srcId="{D95BA4E5-211E-4427-B057-FF69BDDBF926}" destId="{C582981C-4A59-42FC-927C-9D539E0F0DF7}" srcOrd="0" destOrd="0" presId="urn:microsoft.com/office/officeart/2005/8/layout/hList1"/>
    <dgm:cxn modelId="{3BD7E5B4-F5E4-4BB5-8F9E-B4AE0C9D9F40}" srcId="{6B542282-80B2-4571-98C3-5D2254A8E16E}" destId="{D95BA4E5-211E-4427-B057-FF69BDDBF926}" srcOrd="0" destOrd="0" parTransId="{52A8F0E4-5A36-4D6E-A0EC-4933137D8E88}" sibTransId="{16359F16-71AF-45B2-B8B3-3F2BF84CC9D7}"/>
    <dgm:cxn modelId="{BB94F7B3-E367-4FBB-9E4A-1E54AE3C07CD}" type="presOf" srcId="{3DB3AD0B-849E-4070-9550-B35D838EAA42}" destId="{9CCE5C57-B331-440A-B693-7637DE6C905E}" srcOrd="0" destOrd="0" presId="urn:microsoft.com/office/officeart/2005/8/layout/hList1"/>
    <dgm:cxn modelId="{F43EB2F0-E5AE-4CD6-9ED1-A9DD6F283F33}" type="presOf" srcId="{6B542282-80B2-4571-98C3-5D2254A8E16E}" destId="{01A5643D-DE6F-49FA-8AC8-4EA4FEA9A7D9}" srcOrd="0" destOrd="0" presId="urn:microsoft.com/office/officeart/2005/8/layout/hList1"/>
    <dgm:cxn modelId="{10A5DC45-163A-48EF-A68A-CC45C0B2FF6D}" srcId="{B66172D1-F7DF-4C22-B67D-0926385C0345}" destId="{0B158469-258E-4764-AD0E-55C562D70A91}" srcOrd="1" destOrd="0" parTransId="{A2FF4364-DEEF-492B-BCB3-25E9AD11A0FE}" sibTransId="{D7BB7900-665D-4CFB-80AE-1084EA89F0DB}"/>
    <dgm:cxn modelId="{266782C2-9A3E-4C49-A5DC-9D5CC3289603}" type="presOf" srcId="{0B158469-258E-4764-AD0E-55C562D70A91}" destId="{B5BB8076-4C45-4913-9034-E24B70415156}" srcOrd="0" destOrd="0" presId="urn:microsoft.com/office/officeart/2005/8/layout/hList1"/>
    <dgm:cxn modelId="{3F13A196-7A64-4435-81A5-9953094935D8}" type="presParOf" srcId="{2CEA085F-0961-4479-BD84-9EF0539F5382}" destId="{B1C9EEFE-0775-4DDB-BCD1-E576C63AE70E}" srcOrd="0" destOrd="0" presId="urn:microsoft.com/office/officeart/2005/8/layout/hList1"/>
    <dgm:cxn modelId="{5878CE92-A029-4741-BB84-CCA8C6E2FBE4}" type="presParOf" srcId="{B1C9EEFE-0775-4DDB-BCD1-E576C63AE70E}" destId="{9CCE5C57-B331-440A-B693-7637DE6C905E}" srcOrd="0" destOrd="0" presId="urn:microsoft.com/office/officeart/2005/8/layout/hList1"/>
    <dgm:cxn modelId="{443E8867-7319-4E22-86EC-C7593E6DDE98}" type="presParOf" srcId="{B1C9EEFE-0775-4DDB-BCD1-E576C63AE70E}" destId="{B7BA8527-C9B7-4C66-BCA2-05F580947C33}" srcOrd="1" destOrd="0" presId="urn:microsoft.com/office/officeart/2005/8/layout/hList1"/>
    <dgm:cxn modelId="{22DB8ECF-5832-4612-9F6E-D9E9C9797B00}" type="presParOf" srcId="{2CEA085F-0961-4479-BD84-9EF0539F5382}" destId="{B59E8953-BCA6-4470-92DC-ED5E5D1821E0}" srcOrd="1" destOrd="0" presId="urn:microsoft.com/office/officeart/2005/8/layout/hList1"/>
    <dgm:cxn modelId="{044B4AD3-AD73-4E8A-A72D-7298FA1F96FD}" type="presParOf" srcId="{2CEA085F-0961-4479-BD84-9EF0539F5382}" destId="{80A37D46-BEA2-42C2-9418-10BB518952DF}" srcOrd="2" destOrd="0" presId="urn:microsoft.com/office/officeart/2005/8/layout/hList1"/>
    <dgm:cxn modelId="{28456947-F9B9-4014-BFD9-F3DF6B8CD6DF}" type="presParOf" srcId="{80A37D46-BEA2-42C2-9418-10BB518952DF}" destId="{B5BB8076-4C45-4913-9034-E24B70415156}" srcOrd="0" destOrd="0" presId="urn:microsoft.com/office/officeart/2005/8/layout/hList1"/>
    <dgm:cxn modelId="{5A6195B4-52FC-41C0-9CCA-681806B93EE6}" type="presParOf" srcId="{80A37D46-BEA2-42C2-9418-10BB518952DF}" destId="{C828DBFA-22D9-4F43-BD51-3B47EFB1D96D}" srcOrd="1" destOrd="0" presId="urn:microsoft.com/office/officeart/2005/8/layout/hList1"/>
    <dgm:cxn modelId="{F88C746E-98ED-45C9-AD0F-BA41BB07492E}" type="presParOf" srcId="{2CEA085F-0961-4479-BD84-9EF0539F5382}" destId="{4042AE8D-BC41-49A4-93EA-762A6576EC90}" srcOrd="3" destOrd="0" presId="urn:microsoft.com/office/officeart/2005/8/layout/hList1"/>
    <dgm:cxn modelId="{3ED4E933-D7BE-473E-A5C4-C1CA5EE99F1D}" type="presParOf" srcId="{2CEA085F-0961-4479-BD84-9EF0539F5382}" destId="{EA0D3CF9-D1BC-4CB6-9548-3AB98E396DC9}" srcOrd="4" destOrd="0" presId="urn:microsoft.com/office/officeart/2005/8/layout/hList1"/>
    <dgm:cxn modelId="{2AEA6A43-912B-4401-ACA7-8B3C6A27F331}" type="presParOf" srcId="{EA0D3CF9-D1BC-4CB6-9548-3AB98E396DC9}" destId="{01A5643D-DE6F-49FA-8AC8-4EA4FEA9A7D9}" srcOrd="0" destOrd="0" presId="urn:microsoft.com/office/officeart/2005/8/layout/hList1"/>
    <dgm:cxn modelId="{0A689C3B-8751-4E6B-822E-CBF897BA983F}" type="presParOf" srcId="{EA0D3CF9-D1BC-4CB6-9548-3AB98E396DC9}" destId="{C582981C-4A59-42FC-927C-9D539E0F0D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AAE4E-0B00-4E59-9628-E371E8E1E187}">
      <dsp:nvSpPr>
        <dsp:cNvPr id="0" name=""/>
        <dsp:cNvSpPr/>
      </dsp:nvSpPr>
      <dsp:spPr>
        <a:xfrm>
          <a:off x="3982599" y="1726655"/>
          <a:ext cx="3541828" cy="772104"/>
        </a:xfrm>
        <a:custGeom>
          <a:avLst/>
          <a:gdLst/>
          <a:ahLst/>
          <a:cxnLst/>
          <a:rect l="0" t="0" r="0" b="0"/>
          <a:pathLst>
            <a:path>
              <a:moveTo>
                <a:pt x="0" y="0"/>
              </a:moveTo>
              <a:lnTo>
                <a:pt x="0" y="624166"/>
              </a:lnTo>
              <a:lnTo>
                <a:pt x="3541828" y="624166"/>
              </a:lnTo>
              <a:lnTo>
                <a:pt x="3541828"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7FD0A-A256-4089-836F-FEC640CF056D}">
      <dsp:nvSpPr>
        <dsp:cNvPr id="0" name=""/>
        <dsp:cNvSpPr/>
      </dsp:nvSpPr>
      <dsp:spPr>
        <a:xfrm>
          <a:off x="3982599" y="1726655"/>
          <a:ext cx="1837014" cy="772104"/>
        </a:xfrm>
        <a:custGeom>
          <a:avLst/>
          <a:gdLst/>
          <a:ahLst/>
          <a:cxnLst/>
          <a:rect l="0" t="0" r="0" b="0"/>
          <a:pathLst>
            <a:path>
              <a:moveTo>
                <a:pt x="0" y="0"/>
              </a:moveTo>
              <a:lnTo>
                <a:pt x="0" y="624166"/>
              </a:lnTo>
              <a:lnTo>
                <a:pt x="1837014" y="624166"/>
              </a:lnTo>
              <a:lnTo>
                <a:pt x="1837014"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D8E70-34C9-45D0-8333-784DFEF8FB7F}">
      <dsp:nvSpPr>
        <dsp:cNvPr id="0" name=""/>
        <dsp:cNvSpPr/>
      </dsp:nvSpPr>
      <dsp:spPr>
        <a:xfrm>
          <a:off x="3982599" y="1726655"/>
          <a:ext cx="132200" cy="772104"/>
        </a:xfrm>
        <a:custGeom>
          <a:avLst/>
          <a:gdLst/>
          <a:ahLst/>
          <a:cxnLst/>
          <a:rect l="0" t="0" r="0" b="0"/>
          <a:pathLst>
            <a:path>
              <a:moveTo>
                <a:pt x="0" y="0"/>
              </a:moveTo>
              <a:lnTo>
                <a:pt x="0" y="624166"/>
              </a:lnTo>
              <a:lnTo>
                <a:pt x="132200" y="624166"/>
              </a:lnTo>
              <a:lnTo>
                <a:pt x="13220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17A27-7FB8-4377-B688-3FB4CB41F196}">
      <dsp:nvSpPr>
        <dsp:cNvPr id="0" name=""/>
        <dsp:cNvSpPr/>
      </dsp:nvSpPr>
      <dsp:spPr>
        <a:xfrm>
          <a:off x="2409985" y="1726655"/>
          <a:ext cx="1572613" cy="772104"/>
        </a:xfrm>
        <a:custGeom>
          <a:avLst/>
          <a:gdLst/>
          <a:ahLst/>
          <a:cxnLst/>
          <a:rect l="0" t="0" r="0" b="0"/>
          <a:pathLst>
            <a:path>
              <a:moveTo>
                <a:pt x="1572613" y="0"/>
              </a:moveTo>
              <a:lnTo>
                <a:pt x="1572613" y="624166"/>
              </a:lnTo>
              <a:lnTo>
                <a:pt x="0" y="624166"/>
              </a:lnTo>
              <a:lnTo>
                <a:pt x="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BDA66-C3CC-4DE9-B313-8128E151AE5F}">
      <dsp:nvSpPr>
        <dsp:cNvPr id="0" name=""/>
        <dsp:cNvSpPr/>
      </dsp:nvSpPr>
      <dsp:spPr>
        <a:xfrm>
          <a:off x="705171" y="1726655"/>
          <a:ext cx="3277427" cy="772104"/>
        </a:xfrm>
        <a:custGeom>
          <a:avLst/>
          <a:gdLst/>
          <a:ahLst/>
          <a:cxnLst/>
          <a:rect l="0" t="0" r="0" b="0"/>
          <a:pathLst>
            <a:path>
              <a:moveTo>
                <a:pt x="3277427" y="0"/>
              </a:moveTo>
              <a:lnTo>
                <a:pt x="3277427" y="624166"/>
              </a:lnTo>
              <a:lnTo>
                <a:pt x="0" y="624166"/>
              </a:lnTo>
              <a:lnTo>
                <a:pt x="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A7620-6D9F-4DBD-BC59-1D4BF427FF2F}">
      <dsp:nvSpPr>
        <dsp:cNvPr id="0" name=""/>
        <dsp:cNvSpPr/>
      </dsp:nvSpPr>
      <dsp:spPr>
        <a:xfrm>
          <a:off x="2830060" y="645655"/>
          <a:ext cx="2305077" cy="1081000"/>
        </a:xfrm>
        <a:prstGeom prst="rect">
          <a:avLst/>
        </a:prstGeom>
        <a:solidFill>
          <a:schemeClr val="accent2">
            <a:satMod val="110000"/>
          </a:schemeClr>
        </a:solidFill>
        <a:ln w="12700" cap="flat" cmpd="sng" algn="ctr">
          <a:solidFill>
            <a:schemeClr val="accent2">
              <a:shade val="95000"/>
              <a:satMod val="105000"/>
            </a:schemeClr>
          </a:solidFill>
          <a:prstDash val="solid"/>
        </a:ln>
        <a:effectLst>
          <a:outerShdw blurRad="39999" dist="23000" algn="bl"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cs-CZ" sz="3200" kern="1200" dirty="0"/>
            <a:t>UDRP</a:t>
          </a:r>
          <a:endParaRPr lang="sk-SK" sz="3200" kern="1200" dirty="0"/>
        </a:p>
      </dsp:txBody>
      <dsp:txXfrm>
        <a:off x="2830060" y="645655"/>
        <a:ext cx="2305077" cy="1081000"/>
      </dsp:txXfrm>
    </dsp:sp>
    <dsp:sp modelId="{6D4B2BF1-1B72-49AB-AD9B-99088CE9BE02}">
      <dsp:nvSpPr>
        <dsp:cNvPr id="0" name=""/>
        <dsp:cNvSpPr/>
      </dsp:nvSpPr>
      <dsp:spPr>
        <a:xfrm>
          <a:off x="703"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WIPO</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703" y="2498760"/>
        <a:ext cx="1408937" cy="704468"/>
      </dsp:txXfrm>
    </dsp:sp>
    <dsp:sp modelId="{7839AF1D-05D5-424D-A6E4-4F3A7B540DFF}">
      <dsp:nvSpPr>
        <dsp:cNvPr id="0" name=""/>
        <dsp:cNvSpPr/>
      </dsp:nvSpPr>
      <dsp:spPr>
        <a:xfrm>
          <a:off x="1705517"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NAF</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1705517" y="2498760"/>
        <a:ext cx="1408937" cy="704468"/>
      </dsp:txXfrm>
    </dsp:sp>
    <dsp:sp modelId="{731FE440-2BDD-4D57-BD3D-BC262DF65722}">
      <dsp:nvSpPr>
        <dsp:cNvPr id="0" name=""/>
        <dsp:cNvSpPr/>
      </dsp:nvSpPr>
      <dsp:spPr>
        <a:xfrm>
          <a:off x="3410331"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ANDRAC</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3410331" y="2498760"/>
        <a:ext cx="1408937" cy="704468"/>
      </dsp:txXfrm>
    </dsp:sp>
    <dsp:sp modelId="{F5864731-BDA3-4F13-B4DD-07CEAA614064}">
      <dsp:nvSpPr>
        <dsp:cNvPr id="0" name=""/>
        <dsp:cNvSpPr/>
      </dsp:nvSpPr>
      <dsp:spPr>
        <a:xfrm>
          <a:off x="5115145"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CAC</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5115145" y="2498760"/>
        <a:ext cx="1408937" cy="704468"/>
      </dsp:txXfrm>
    </dsp:sp>
    <dsp:sp modelId="{3432DC4B-3480-4302-9375-A191C39C2399}">
      <dsp:nvSpPr>
        <dsp:cNvPr id="0" name=""/>
        <dsp:cNvSpPr/>
      </dsp:nvSpPr>
      <dsp:spPr>
        <a:xfrm>
          <a:off x="6819959"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ACDR</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6819959" y="2498760"/>
        <a:ext cx="1408937" cy="70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E5C57-B331-440A-B693-7637DE6C905E}">
      <dsp:nvSpPr>
        <dsp:cNvPr id="0" name=""/>
        <dsp:cNvSpPr/>
      </dsp:nvSpPr>
      <dsp:spPr>
        <a:xfrm>
          <a:off x="25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Pilsner TM</a:t>
          </a:r>
          <a:endParaRPr lang="sk-SK" sz="2100" kern="1200" dirty="0"/>
        </a:p>
      </dsp:txBody>
      <dsp:txXfrm>
        <a:off x="2571" y="758062"/>
        <a:ext cx="2507456" cy="604800"/>
      </dsp:txXfrm>
    </dsp:sp>
    <dsp:sp modelId="{B7BA8527-C9B7-4C66-BCA2-05F580947C33}">
      <dsp:nvSpPr>
        <dsp:cNvPr id="0" name=""/>
        <dsp:cNvSpPr/>
      </dsp:nvSpPr>
      <dsp:spPr>
        <a:xfrm>
          <a:off x="25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Pilsnerbeer.com</a:t>
          </a:r>
          <a:endParaRPr lang="sk-SK" sz="2100" kern="1200" dirty="0"/>
        </a:p>
      </dsp:txBody>
      <dsp:txXfrm>
        <a:off x="2571" y="1362862"/>
        <a:ext cx="2507456" cy="922320"/>
      </dsp:txXfrm>
    </dsp:sp>
    <dsp:sp modelId="{B5BB8076-4C45-4913-9034-E24B70415156}">
      <dsp:nvSpPr>
        <dsp:cNvPr id="0" name=""/>
        <dsp:cNvSpPr/>
      </dsp:nvSpPr>
      <dsp:spPr>
        <a:xfrm>
          <a:off x="28610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Audi TM</a:t>
          </a:r>
          <a:endParaRPr lang="sk-SK" sz="2100" kern="1200" dirty="0"/>
        </a:p>
      </dsp:txBody>
      <dsp:txXfrm>
        <a:off x="2861071" y="758062"/>
        <a:ext cx="2507456" cy="604800"/>
      </dsp:txXfrm>
    </dsp:sp>
    <dsp:sp modelId="{C828DBFA-22D9-4F43-BD51-3B47EFB1D96D}">
      <dsp:nvSpPr>
        <dsp:cNvPr id="0" name=""/>
        <dsp:cNvSpPr/>
      </dsp:nvSpPr>
      <dsp:spPr>
        <a:xfrm>
          <a:off x="28610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Audicars.com</a:t>
          </a:r>
          <a:endParaRPr lang="sk-SK" sz="2100" kern="1200" dirty="0"/>
        </a:p>
      </dsp:txBody>
      <dsp:txXfrm>
        <a:off x="2861071" y="1362862"/>
        <a:ext cx="2507456" cy="922320"/>
      </dsp:txXfrm>
    </dsp:sp>
    <dsp:sp modelId="{01A5643D-DE6F-49FA-8AC8-4EA4FEA9A7D9}">
      <dsp:nvSpPr>
        <dsp:cNvPr id="0" name=""/>
        <dsp:cNvSpPr/>
      </dsp:nvSpPr>
      <dsp:spPr>
        <a:xfrm>
          <a:off x="57195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Apple TM</a:t>
          </a:r>
          <a:endParaRPr lang="sk-SK" sz="2100" kern="1200" dirty="0"/>
        </a:p>
      </dsp:txBody>
      <dsp:txXfrm>
        <a:off x="5719571" y="758062"/>
        <a:ext cx="2507456" cy="604800"/>
      </dsp:txXfrm>
    </dsp:sp>
    <dsp:sp modelId="{C582981C-4A59-42FC-927C-9D539E0F0DF7}">
      <dsp:nvSpPr>
        <dsp:cNvPr id="0" name=""/>
        <dsp:cNvSpPr/>
      </dsp:nvSpPr>
      <dsp:spPr>
        <a:xfrm>
          <a:off x="57195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Applephones.biz</a:t>
          </a:r>
          <a:endParaRPr lang="sk-SK" sz="2100" kern="1200" dirty="0"/>
        </a:p>
      </dsp:txBody>
      <dsp:txXfrm>
        <a:off x="5719571" y="1362862"/>
        <a:ext cx="2507456" cy="9223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624CF70-0063-433D-823B-1A6AF20CE249}" type="datetimeFigureOut">
              <a:rPr lang="cs-CZ" smtClean="0"/>
              <a:t>27.3.2019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3C19B44-53B8-4D97-9CE7-51852C242395}" type="slidenum">
              <a:rPr lang="cs-CZ" smtClean="0"/>
              <a:t>‹#›</a:t>
            </a:fld>
            <a:endParaRPr lang="cs-CZ"/>
          </a:p>
        </p:txBody>
      </p:sp>
    </p:spTree>
    <p:extLst>
      <p:ext uri="{BB962C8B-B14F-4D97-AF65-F5344CB8AC3E}">
        <p14:creationId xmlns:p14="http://schemas.microsoft.com/office/powerpoint/2010/main" val="289367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B38FAE-8A0F-4FFB-B9D2-86920012FC1B}" type="datetimeFigureOut">
              <a:rPr lang="cs-CZ" smtClean="0"/>
              <a:pPr/>
              <a:t>27.3.2019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3642FE-A17F-418B-BDE6-55891AAC6188}" type="slidenum">
              <a:rPr lang="cs-CZ" smtClean="0"/>
              <a:pPr/>
              <a:t>‹#›</a:t>
            </a:fld>
            <a:endParaRPr lang="cs-CZ"/>
          </a:p>
        </p:txBody>
      </p:sp>
    </p:spTree>
    <p:extLst>
      <p:ext uri="{BB962C8B-B14F-4D97-AF65-F5344CB8AC3E}">
        <p14:creationId xmlns:p14="http://schemas.microsoft.com/office/powerpoint/2010/main" val="250370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3642FE-A17F-418B-BDE6-55891AAC6188}" type="slidenum">
              <a:rPr lang="cs-CZ" smtClean="0"/>
              <a:pPr/>
              <a:t>1</a:t>
            </a:fld>
            <a:endParaRPr lang="cs-CZ"/>
          </a:p>
        </p:txBody>
      </p:sp>
    </p:spTree>
    <p:extLst>
      <p:ext uri="{BB962C8B-B14F-4D97-AF65-F5344CB8AC3E}">
        <p14:creationId xmlns:p14="http://schemas.microsoft.com/office/powerpoint/2010/main" val="330634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16</a:t>
            </a:fld>
            <a:endParaRPr lang="cs-CZ"/>
          </a:p>
        </p:txBody>
      </p:sp>
    </p:spTree>
    <p:extLst>
      <p:ext uri="{BB962C8B-B14F-4D97-AF65-F5344CB8AC3E}">
        <p14:creationId xmlns:p14="http://schemas.microsoft.com/office/powerpoint/2010/main" val="382706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19</a:t>
            </a:fld>
            <a:endParaRPr lang="cs-CZ"/>
          </a:p>
        </p:txBody>
      </p:sp>
    </p:spTree>
    <p:extLst>
      <p:ext uri="{BB962C8B-B14F-4D97-AF65-F5344CB8AC3E}">
        <p14:creationId xmlns:p14="http://schemas.microsoft.com/office/powerpoint/2010/main" val="305848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20</a:t>
            </a:fld>
            <a:endParaRPr lang="cs-CZ"/>
          </a:p>
        </p:txBody>
      </p:sp>
    </p:spTree>
    <p:extLst>
      <p:ext uri="{BB962C8B-B14F-4D97-AF65-F5344CB8AC3E}">
        <p14:creationId xmlns:p14="http://schemas.microsoft.com/office/powerpoint/2010/main" val="23400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21</a:t>
            </a:fld>
            <a:endParaRPr lang="cs-CZ"/>
          </a:p>
        </p:txBody>
      </p:sp>
    </p:spTree>
    <p:extLst>
      <p:ext uri="{BB962C8B-B14F-4D97-AF65-F5344CB8AC3E}">
        <p14:creationId xmlns:p14="http://schemas.microsoft.com/office/powerpoint/2010/main" val="3877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22</a:t>
            </a:fld>
            <a:endParaRPr lang="cs-CZ"/>
          </a:p>
        </p:txBody>
      </p:sp>
    </p:spTree>
    <p:extLst>
      <p:ext uri="{BB962C8B-B14F-4D97-AF65-F5344CB8AC3E}">
        <p14:creationId xmlns:p14="http://schemas.microsoft.com/office/powerpoint/2010/main" val="69306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23</a:t>
            </a:fld>
            <a:endParaRPr lang="cs-CZ"/>
          </a:p>
        </p:txBody>
      </p:sp>
    </p:spTree>
    <p:extLst>
      <p:ext uri="{BB962C8B-B14F-4D97-AF65-F5344CB8AC3E}">
        <p14:creationId xmlns:p14="http://schemas.microsoft.com/office/powerpoint/2010/main" val="276463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24</a:t>
            </a:fld>
            <a:endParaRPr lang="cs-CZ"/>
          </a:p>
        </p:txBody>
      </p:sp>
    </p:spTree>
    <p:extLst>
      <p:ext uri="{BB962C8B-B14F-4D97-AF65-F5344CB8AC3E}">
        <p14:creationId xmlns:p14="http://schemas.microsoft.com/office/powerpoint/2010/main" val="147170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25</a:t>
            </a:fld>
            <a:endParaRPr lang="cs-CZ"/>
          </a:p>
        </p:txBody>
      </p:sp>
    </p:spTree>
    <p:extLst>
      <p:ext uri="{BB962C8B-B14F-4D97-AF65-F5344CB8AC3E}">
        <p14:creationId xmlns:p14="http://schemas.microsoft.com/office/powerpoint/2010/main" val="358575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26</a:t>
            </a:fld>
            <a:endParaRPr lang="cs-CZ"/>
          </a:p>
        </p:txBody>
      </p:sp>
    </p:spTree>
    <p:extLst>
      <p:ext uri="{BB962C8B-B14F-4D97-AF65-F5344CB8AC3E}">
        <p14:creationId xmlns:p14="http://schemas.microsoft.com/office/powerpoint/2010/main" val="141466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27</a:t>
            </a:fld>
            <a:endParaRPr lang="cs-CZ"/>
          </a:p>
        </p:txBody>
      </p:sp>
    </p:spTree>
    <p:extLst>
      <p:ext uri="{BB962C8B-B14F-4D97-AF65-F5344CB8AC3E}">
        <p14:creationId xmlns:p14="http://schemas.microsoft.com/office/powerpoint/2010/main" val="129968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7</a:t>
            </a:fld>
            <a:endParaRPr lang="cs-CZ"/>
          </a:p>
        </p:txBody>
      </p:sp>
    </p:spTree>
    <p:extLst>
      <p:ext uri="{BB962C8B-B14F-4D97-AF65-F5344CB8AC3E}">
        <p14:creationId xmlns:p14="http://schemas.microsoft.com/office/powerpoint/2010/main" val="54874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28</a:t>
            </a:fld>
            <a:endParaRPr lang="cs-CZ"/>
          </a:p>
        </p:txBody>
      </p:sp>
    </p:spTree>
    <p:extLst>
      <p:ext uri="{BB962C8B-B14F-4D97-AF65-F5344CB8AC3E}">
        <p14:creationId xmlns:p14="http://schemas.microsoft.com/office/powerpoint/2010/main" val="375317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29</a:t>
            </a:fld>
            <a:endParaRPr lang="cs-CZ"/>
          </a:p>
        </p:txBody>
      </p:sp>
    </p:spTree>
    <p:extLst>
      <p:ext uri="{BB962C8B-B14F-4D97-AF65-F5344CB8AC3E}">
        <p14:creationId xmlns:p14="http://schemas.microsoft.com/office/powerpoint/2010/main" val="165096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30</a:t>
            </a:fld>
            <a:endParaRPr lang="cs-CZ"/>
          </a:p>
        </p:txBody>
      </p:sp>
    </p:spTree>
    <p:extLst>
      <p:ext uri="{BB962C8B-B14F-4D97-AF65-F5344CB8AC3E}">
        <p14:creationId xmlns:p14="http://schemas.microsoft.com/office/powerpoint/2010/main" val="290278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31</a:t>
            </a:fld>
            <a:endParaRPr lang="cs-CZ"/>
          </a:p>
        </p:txBody>
      </p:sp>
    </p:spTree>
    <p:extLst>
      <p:ext uri="{BB962C8B-B14F-4D97-AF65-F5344CB8AC3E}">
        <p14:creationId xmlns:p14="http://schemas.microsoft.com/office/powerpoint/2010/main" val="30788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32</a:t>
            </a:fld>
            <a:endParaRPr lang="cs-CZ"/>
          </a:p>
        </p:txBody>
      </p:sp>
    </p:spTree>
    <p:extLst>
      <p:ext uri="{BB962C8B-B14F-4D97-AF65-F5344CB8AC3E}">
        <p14:creationId xmlns:p14="http://schemas.microsoft.com/office/powerpoint/2010/main" val="30788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48</a:t>
            </a:fld>
            <a:endParaRPr lang="cs-CZ"/>
          </a:p>
        </p:txBody>
      </p:sp>
    </p:spTree>
    <p:extLst>
      <p:ext uri="{BB962C8B-B14F-4D97-AF65-F5344CB8AC3E}">
        <p14:creationId xmlns:p14="http://schemas.microsoft.com/office/powerpoint/2010/main" val="68013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65</a:t>
            </a:fld>
            <a:endParaRPr lang="cs-CZ"/>
          </a:p>
        </p:txBody>
      </p:sp>
    </p:spTree>
    <p:extLst>
      <p:ext uri="{BB962C8B-B14F-4D97-AF65-F5344CB8AC3E}">
        <p14:creationId xmlns:p14="http://schemas.microsoft.com/office/powerpoint/2010/main" val="256124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8</a:t>
            </a:fld>
            <a:endParaRPr lang="cs-CZ"/>
          </a:p>
        </p:txBody>
      </p:sp>
    </p:spTree>
    <p:extLst>
      <p:ext uri="{BB962C8B-B14F-4D97-AF65-F5344CB8AC3E}">
        <p14:creationId xmlns:p14="http://schemas.microsoft.com/office/powerpoint/2010/main" val="10855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9</a:t>
            </a:fld>
            <a:endParaRPr lang="cs-CZ"/>
          </a:p>
        </p:txBody>
      </p:sp>
    </p:spTree>
    <p:extLst>
      <p:ext uri="{BB962C8B-B14F-4D97-AF65-F5344CB8AC3E}">
        <p14:creationId xmlns:p14="http://schemas.microsoft.com/office/powerpoint/2010/main" val="43925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10</a:t>
            </a:fld>
            <a:endParaRPr lang="cs-CZ"/>
          </a:p>
        </p:txBody>
      </p:sp>
    </p:spTree>
    <p:extLst>
      <p:ext uri="{BB962C8B-B14F-4D97-AF65-F5344CB8AC3E}">
        <p14:creationId xmlns:p14="http://schemas.microsoft.com/office/powerpoint/2010/main" val="96475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12</a:t>
            </a:fld>
            <a:endParaRPr lang="cs-CZ"/>
          </a:p>
        </p:txBody>
      </p:sp>
    </p:spTree>
    <p:extLst>
      <p:ext uri="{BB962C8B-B14F-4D97-AF65-F5344CB8AC3E}">
        <p14:creationId xmlns:p14="http://schemas.microsoft.com/office/powerpoint/2010/main" val="296671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13</a:t>
            </a:fld>
            <a:endParaRPr lang="cs-CZ"/>
          </a:p>
        </p:txBody>
      </p:sp>
    </p:spTree>
    <p:extLst>
      <p:ext uri="{BB962C8B-B14F-4D97-AF65-F5344CB8AC3E}">
        <p14:creationId xmlns:p14="http://schemas.microsoft.com/office/powerpoint/2010/main" val="19887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14</a:t>
            </a:fld>
            <a:endParaRPr lang="cs-CZ"/>
          </a:p>
        </p:txBody>
      </p:sp>
    </p:spTree>
    <p:extLst>
      <p:ext uri="{BB962C8B-B14F-4D97-AF65-F5344CB8AC3E}">
        <p14:creationId xmlns:p14="http://schemas.microsoft.com/office/powerpoint/2010/main" val="131605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15</a:t>
            </a:fld>
            <a:endParaRPr lang="cs-CZ"/>
          </a:p>
        </p:txBody>
      </p:sp>
    </p:spTree>
    <p:extLst>
      <p:ext uri="{BB962C8B-B14F-4D97-AF65-F5344CB8AC3E}">
        <p14:creationId xmlns:p14="http://schemas.microsoft.com/office/powerpoint/2010/main" val="370421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27.3.2019</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1" name="Obdélník 10"/>
          <p:cNvSpPr/>
          <p:nvPr userDrawn="1"/>
        </p:nvSpPr>
        <p:spPr>
          <a:xfrm>
            <a:off x="467544" y="1484784"/>
            <a:ext cx="439248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27.3.2019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27.3.2019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27.3.2019</a:t>
            </a:fld>
            <a:endParaRPr lang="cs-CZ"/>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5C9000A-0134-4EFE-A3B6-9B9C8107EE86}" type="datetimeFigureOut">
              <a:rPr lang="cs-CZ" smtClean="0"/>
              <a:pPr/>
              <a:t>27.3.2019</a:t>
            </a:fld>
            <a:endParaRPr lang="cs-CZ"/>
          </a:p>
        </p:txBody>
      </p:sp>
      <p:sp>
        <p:nvSpPr>
          <p:cNvPr id="8" name="Slide Number Placeholder 7"/>
          <p:cNvSpPr>
            <a:spLocks noGrp="1"/>
          </p:cNvSpPr>
          <p:nvPr>
            <p:ph type="sldNum" sz="quarter" idx="11"/>
          </p:nvPr>
        </p:nvSpPr>
        <p:spPr/>
        <p:txBody>
          <a:bodyPr/>
          <a:lstStyle/>
          <a:p>
            <a:fld id="{5705EB7B-411B-4A11-985E-C8AADE27BCAB}"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5C9000A-0134-4EFE-A3B6-9B9C8107EE86}" type="datetimeFigureOut">
              <a:rPr lang="cs-CZ" smtClean="0"/>
              <a:pPr/>
              <a:t>27.3.2019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5C9000A-0134-4EFE-A3B6-9B9C8107EE86}" type="datetimeFigureOut">
              <a:rPr lang="cs-CZ" smtClean="0"/>
              <a:pPr/>
              <a:t>27.3.2019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75C9000A-0134-4EFE-A3B6-9B9C8107EE86}" type="datetimeFigureOut">
              <a:rPr lang="cs-CZ" smtClean="0"/>
              <a:pPr/>
              <a:t>27.3.2019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000A-0134-4EFE-A3B6-9B9C8107EE86}" type="datetimeFigureOut">
              <a:rPr lang="cs-CZ" smtClean="0"/>
              <a:pPr/>
              <a:t>27.3.2019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27.3.2019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27.3.2019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05EB7B-411B-4A11-985E-C8AADE27BCAB}"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5C9000A-0134-4EFE-A3B6-9B9C8107EE86}" type="datetimeFigureOut">
              <a:rPr lang="cs-CZ" smtClean="0"/>
              <a:pPr/>
              <a:t>27.3.2019</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05EB7B-411B-4A11-985E-C8AADE27BCAB}"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icann.org/resources/pages/providers-6d-2012-02-25-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www.wipo.int/amc/en/domains/fe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po.int/amc/en/domains/decisions/html/2003/d2003-0527.html" TargetMode="External"/><Relationship Id="rId2" Type="http://schemas.openxmlformats.org/officeDocument/2006/relationships/hyperlink" Target="http://www.wipo.int/amc/en/domains/decisions/html/2001/d2001-0827.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wipo.int/amc/en/domains/decisions/html/2003/d2003-0464.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ipo.int/amc/en/domains/decisions/html/2001/d2001-0069.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wipo.int/amc/en/domains/decisions/html/2004/d2004-0971.html" TargetMode="External"/><Relationship Id="rId2" Type="http://schemas.openxmlformats.org/officeDocument/2006/relationships/hyperlink" Target="http://www.wipo.int/amc/en/domains/decisions/html/2002/d2002-0775.html" TargetMode="External"/><Relationship Id="rId1" Type="http://schemas.openxmlformats.org/officeDocument/2006/relationships/slideLayout" Target="../slideLayouts/slideLayout2.xml"/><Relationship Id="rId4" Type="http://schemas.openxmlformats.org/officeDocument/2006/relationships/hyperlink" Target="http://www.wipo.int/amc/en/domains/decisions/html/2008/d2008-1302.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wipo.int/amc/en/domains/decisions/html/2000/d2000-0704.html" TargetMode="External"/><Relationship Id="rId2" Type="http://schemas.openxmlformats.org/officeDocument/2006/relationships/hyperlink" Target="http://www.wipo.int/amc/en/domains/decisions/html/2000/d2000-176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wipo.int/amc/en/domains/decisions/html/2001/d2001-0160.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wipo.int/amc/en/domains/search/legalindex.jsp#15050"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wipo.int/amc/en/domains/search/overview2.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data.iana.org/TLD/tlds-alpha-by-domain.tx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9512" y="5157192"/>
            <a:ext cx="8784976" cy="1085800"/>
          </a:xfrm>
        </p:spPr>
        <p:txBody>
          <a:bodyPr>
            <a:noAutofit/>
          </a:bodyPr>
          <a:lstStyle/>
          <a:p>
            <a:pPr algn="ctr"/>
            <a:r>
              <a:rPr lang="en-US" sz="3200" b="1" dirty="0" smtClean="0"/>
              <a:t>UDRP </a:t>
            </a:r>
            <a:r>
              <a:rPr lang="en-US" sz="3200" b="1" dirty="0" smtClean="0"/>
              <a:t>Case-Law</a:t>
            </a:r>
            <a:endParaRPr lang="cs-CZ" sz="3200" b="1" dirty="0" smtClean="0"/>
          </a:p>
        </p:txBody>
      </p:sp>
      <p:sp>
        <p:nvSpPr>
          <p:cNvPr id="4" name="Content Placeholder 2"/>
          <p:cNvSpPr txBox="1">
            <a:spLocks/>
          </p:cNvSpPr>
          <p:nvPr/>
        </p:nvSpPr>
        <p:spPr>
          <a:xfrm>
            <a:off x="734616" y="6461720"/>
            <a:ext cx="8064896" cy="4404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cs-CZ" sz="1400" dirty="0" smtClean="0"/>
              <a:t>JUDR. Pavel </a:t>
            </a:r>
            <a:r>
              <a:rPr lang="cs-CZ" sz="1400" dirty="0" err="1" smtClean="0"/>
              <a:t>Loutocký</a:t>
            </a:r>
            <a:r>
              <a:rPr lang="cs-CZ" sz="1400" dirty="0" smtClean="0"/>
              <a:t>, </a:t>
            </a:r>
            <a:r>
              <a:rPr lang="cs-CZ" sz="1400" dirty="0" smtClean="0"/>
              <a:t>Ph.D., BA </a:t>
            </a:r>
            <a:r>
              <a:rPr lang="cs-CZ" sz="1400" dirty="0" smtClean="0"/>
              <a:t>(Hons)</a:t>
            </a:r>
            <a:endParaRPr lang="cs-CZ" sz="14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68" y="548680"/>
            <a:ext cx="9144000" cy="37541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116632"/>
            <a:ext cx="5791200" cy="1371600"/>
          </a:xfrm>
        </p:spPr>
        <p:txBody>
          <a:bodyPr>
            <a:normAutofit/>
          </a:bodyPr>
          <a:lstStyle/>
          <a:p>
            <a:r>
              <a:rPr lang="cs-CZ" sz="8000" b="1" cap="small" dirty="0" smtClean="0">
                <a:cs typeface="Times New Roman" pitchFamily="18" charset="0"/>
              </a:rPr>
              <a:t>UDRP</a:t>
            </a:r>
            <a:endParaRPr lang="en-US" sz="8800"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cs-CZ" sz="2400" dirty="0" err="1" smtClean="0">
                <a:latin typeface="+mj-lt"/>
                <a:cs typeface="Times New Roman" pitchFamily="18" charset="0"/>
              </a:rPr>
              <a:t>What</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a:t>
            </a:r>
          </a:p>
          <a:p>
            <a:pPr algn="just"/>
            <a:r>
              <a:rPr lang="cs-CZ" sz="2400" dirty="0" err="1" smtClean="0">
                <a:latin typeface="+mj-lt"/>
                <a:cs typeface="Times New Roman" pitchFamily="18" charset="0"/>
              </a:rPr>
              <a:t>What</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 </a:t>
            </a:r>
            <a:r>
              <a:rPr lang="cs-CZ" sz="2400" dirty="0" err="1" smtClean="0">
                <a:latin typeface="+mj-lt"/>
                <a:cs typeface="Times New Roman" pitchFamily="18" charset="0"/>
              </a:rPr>
              <a:t>serves</a:t>
            </a:r>
            <a:r>
              <a:rPr lang="cs-CZ" sz="2400" dirty="0" smtClean="0">
                <a:latin typeface="+mj-lt"/>
                <a:cs typeface="Times New Roman" pitchFamily="18" charset="0"/>
              </a:rPr>
              <a:t> </a:t>
            </a:r>
            <a:r>
              <a:rPr lang="cs-CZ" sz="2400" dirty="0" err="1" smtClean="0">
                <a:latin typeface="+mj-lt"/>
                <a:cs typeface="Times New Roman" pitchFamily="18" charset="0"/>
              </a:rPr>
              <a:t>for</a:t>
            </a:r>
            <a:r>
              <a:rPr lang="cs-CZ" sz="2400" dirty="0" smtClean="0">
                <a:latin typeface="+mj-lt"/>
                <a:cs typeface="Times New Roman" pitchFamily="18" charset="0"/>
              </a:rPr>
              <a:t>?</a:t>
            </a:r>
          </a:p>
          <a:p>
            <a:pPr algn="just"/>
            <a:r>
              <a:rPr lang="cs-CZ" sz="2400" dirty="0" err="1" smtClean="0">
                <a:latin typeface="+mj-lt"/>
                <a:cs typeface="Times New Roman" pitchFamily="18" charset="0"/>
              </a:rPr>
              <a:t>Why</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 </a:t>
            </a:r>
            <a:r>
              <a:rPr lang="cs-CZ" sz="2400" dirty="0" err="1" smtClean="0">
                <a:latin typeface="+mj-lt"/>
                <a:cs typeface="Times New Roman" pitchFamily="18" charset="0"/>
              </a:rPr>
              <a:t>binding</a:t>
            </a:r>
            <a:r>
              <a:rPr lang="cs-CZ" sz="2400" dirty="0" smtClean="0">
                <a:latin typeface="+mj-lt"/>
                <a:cs typeface="Times New Roman" pitchFamily="18" charset="0"/>
              </a:rPr>
              <a:t> (</a:t>
            </a:r>
            <a:r>
              <a:rPr lang="cs-CZ" sz="2400" dirty="0" err="1" smtClean="0">
                <a:latin typeface="+mj-lt"/>
                <a:cs typeface="Times New Roman" pitchFamily="18" charset="0"/>
              </a:rPr>
              <a:t>or</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a:t>
            </a:r>
            <a:endParaRPr lang="en-US" sz="2300" dirty="0">
              <a:latin typeface="+mj-lt"/>
              <a:cs typeface="Times New Roman" pitchFamily="18" charset="0"/>
            </a:endParaRPr>
          </a:p>
        </p:txBody>
      </p:sp>
    </p:spTree>
    <p:extLst>
      <p:ext uri="{BB962C8B-B14F-4D97-AF65-F5344CB8AC3E}">
        <p14:creationId xmlns:p14="http://schemas.microsoft.com/office/powerpoint/2010/main" val="35743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6156176" y="-459432"/>
            <a:ext cx="7772400" cy="1609344"/>
          </a:xfrm>
        </p:spPr>
        <p:txBody>
          <a:bodyPr>
            <a:normAutofit/>
          </a:bodyPr>
          <a:lstStyle/>
          <a:p>
            <a:pPr>
              <a:defRPr/>
            </a:pPr>
            <a:r>
              <a:rPr lang="cs-CZ" sz="6600" b="1" cap="small" dirty="0">
                <a:cs typeface="Times New Roman" pitchFamily="18" charset="0"/>
              </a:rPr>
              <a:t>UDRP</a:t>
            </a:r>
            <a:endParaRPr lang="en-US" sz="6600" dirty="0" smtClean="0"/>
          </a:p>
        </p:txBody>
      </p:sp>
      <p:sp>
        <p:nvSpPr>
          <p:cNvPr id="5" name="Zástupný symbol pro obsah 4"/>
          <p:cNvSpPr>
            <a:spLocks noGrp="1"/>
          </p:cNvSpPr>
          <p:nvPr>
            <p:ph idx="1"/>
          </p:nvPr>
        </p:nvSpPr>
        <p:spPr>
          <a:xfrm>
            <a:off x="5500694" y="2285992"/>
            <a:ext cx="2857520" cy="1357322"/>
          </a:xfrm>
          <a:ln>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2880" indent="-182880" algn="ctr" eaLnBrk="1" fontAlgn="auto" hangingPunct="1">
              <a:spcAft>
                <a:spcPts val="0"/>
              </a:spcAft>
              <a:buClr>
                <a:schemeClr val="accent1">
                  <a:lumMod val="75000"/>
                </a:schemeClr>
              </a:buClr>
              <a:defRPr/>
            </a:pPr>
            <a:r>
              <a:rPr lang="cs-CZ" b="0" dirty="0" err="1" smtClean="0">
                <a:ln w="18415" cmpd="sng">
                  <a:solidFill>
                    <a:srgbClr val="FFFFFF"/>
                  </a:solidFill>
                  <a:prstDash val="solid"/>
                </a:ln>
                <a:solidFill>
                  <a:srgbClr val="FFFFFF"/>
                </a:solidFill>
              </a:rPr>
              <a:t>Registrar</a:t>
            </a:r>
            <a:endParaRPr lang="cs-CZ" b="0" dirty="0">
              <a:ln w="18415" cmpd="sng">
                <a:solidFill>
                  <a:srgbClr val="FFFFFF"/>
                </a:solidFill>
                <a:prstDash val="solid"/>
              </a:ln>
              <a:solidFill>
                <a:srgbClr val="FFFFFF"/>
              </a:solidFill>
            </a:endParaRPr>
          </a:p>
        </p:txBody>
      </p:sp>
      <p:sp>
        <p:nvSpPr>
          <p:cNvPr id="4" name="Obdélník 3"/>
          <p:cNvSpPr/>
          <p:nvPr/>
        </p:nvSpPr>
        <p:spPr>
          <a:xfrm>
            <a:off x="571472" y="2285992"/>
            <a:ext cx="242889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err="1">
                <a:ln w="18415" cmpd="sng">
                  <a:solidFill>
                    <a:srgbClr val="FFFFFF"/>
                  </a:solidFill>
                  <a:prstDash val="solid"/>
                </a:ln>
                <a:solidFill>
                  <a:srgbClr val="FFFFFF"/>
                </a:solidFill>
              </a:rPr>
              <a:t>Domain</a:t>
            </a:r>
            <a:r>
              <a:rPr lang="cs-CZ" dirty="0">
                <a:ln w="18415" cmpd="sng">
                  <a:solidFill>
                    <a:srgbClr val="FFFFFF"/>
                  </a:solidFill>
                  <a:prstDash val="solid"/>
                </a:ln>
                <a:solidFill>
                  <a:srgbClr val="FFFFFF"/>
                </a:solidFill>
              </a:rPr>
              <a:t> </a:t>
            </a:r>
            <a:r>
              <a:rPr lang="cs-CZ" dirty="0" err="1">
                <a:ln w="18415" cmpd="sng">
                  <a:solidFill>
                    <a:srgbClr val="FFFFFF"/>
                  </a:solidFill>
                  <a:prstDash val="solid"/>
                </a:ln>
                <a:solidFill>
                  <a:srgbClr val="FFFFFF"/>
                </a:solidFill>
              </a:rPr>
              <a:t>name</a:t>
            </a:r>
            <a:r>
              <a:rPr lang="cs-CZ" dirty="0">
                <a:ln w="18415" cmpd="sng">
                  <a:solidFill>
                    <a:srgbClr val="FFFFFF"/>
                  </a:solidFill>
                  <a:prstDash val="solid"/>
                </a:ln>
                <a:solidFill>
                  <a:srgbClr val="FFFFFF"/>
                </a:solidFill>
              </a:rPr>
              <a:t> </a:t>
            </a:r>
            <a:r>
              <a:rPr lang="cs-CZ" dirty="0" err="1">
                <a:ln w="18415" cmpd="sng">
                  <a:solidFill>
                    <a:srgbClr val="FFFFFF"/>
                  </a:solidFill>
                  <a:prstDash val="solid"/>
                </a:ln>
                <a:solidFill>
                  <a:srgbClr val="FFFFFF"/>
                </a:solidFill>
              </a:rPr>
              <a:t>holder</a:t>
            </a:r>
            <a:endParaRPr lang="cs-CZ" b="1" dirty="0">
              <a:ln w="18000">
                <a:solidFill>
                  <a:schemeClr val="accent2">
                    <a:satMod val="140000"/>
                  </a:schemeClr>
                </a:solidFill>
                <a:prstDash val="solid"/>
                <a:miter lim="800000"/>
              </a:ln>
              <a:noFill/>
            </a:endParaRPr>
          </a:p>
        </p:txBody>
      </p:sp>
      <p:sp>
        <p:nvSpPr>
          <p:cNvPr id="7" name="Zástupný symbol pro obsah 4"/>
          <p:cNvSpPr txBox="1">
            <a:spLocks/>
          </p:cNvSpPr>
          <p:nvPr/>
        </p:nvSpPr>
        <p:spPr bwMode="auto">
          <a:xfrm>
            <a:off x="2786050" y="5072074"/>
            <a:ext cx="2857520" cy="1357322"/>
          </a:xfrm>
          <a:prstGeom prst="rect">
            <a:avLst/>
          </a:prstGeom>
          <a:ln w="1905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9537" algn="ctr" eaLnBrk="1" hangingPunct="1">
              <a:spcBef>
                <a:spcPts val="300"/>
              </a:spcBef>
              <a:buClr>
                <a:srgbClr val="A04DA3"/>
              </a:buClr>
              <a:defRPr/>
            </a:pPr>
            <a:r>
              <a:rPr lang="cs-CZ" sz="2800" dirty="0" err="1">
                <a:ln w="18415" cmpd="sng">
                  <a:solidFill>
                    <a:srgbClr val="FFFFFF"/>
                  </a:solidFill>
                  <a:prstDash val="solid"/>
                </a:ln>
                <a:solidFill>
                  <a:srgbClr val="FFFFFF"/>
                </a:solidFill>
              </a:rPr>
              <a:t>Administrator</a:t>
            </a:r>
            <a:endParaRPr lang="cs-CZ" sz="2800" dirty="0">
              <a:ln w="18415" cmpd="sng">
                <a:solidFill>
                  <a:srgbClr val="FFFFFF"/>
                </a:solidFill>
                <a:prstDash val="solid"/>
              </a:ln>
              <a:solidFill>
                <a:srgbClr val="FFFFFF"/>
              </a:solidFill>
            </a:endParaRPr>
          </a:p>
        </p:txBody>
      </p:sp>
      <p:cxnSp>
        <p:nvCxnSpPr>
          <p:cNvPr id="11" name="Přímá spojovací šipka 10"/>
          <p:cNvCxnSpPr/>
          <p:nvPr/>
        </p:nvCxnSpPr>
        <p:spPr>
          <a:xfrm flipV="1">
            <a:off x="4786313" y="3714750"/>
            <a:ext cx="1785937" cy="121443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2" name="Přímá spojovací šipka 11"/>
          <p:cNvCxnSpPr/>
          <p:nvPr/>
        </p:nvCxnSpPr>
        <p:spPr>
          <a:xfrm>
            <a:off x="3143250" y="3286125"/>
            <a:ext cx="2214563"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3" name="Přímá spojovací šipka 12"/>
          <p:cNvCxnSpPr/>
          <p:nvPr/>
        </p:nvCxnSpPr>
        <p:spPr>
          <a:xfrm rot="10800000">
            <a:off x="1785938" y="3643313"/>
            <a:ext cx="1785937" cy="1285875"/>
          </a:xfrm>
          <a:prstGeom prst="straightConnector1">
            <a:avLst/>
          </a:prstGeom>
          <a:ln>
            <a:prstDash val="dash"/>
            <a:headEnd type="arrow"/>
            <a:tailEnd type="arrow"/>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1331640" y="340166"/>
            <a:ext cx="242889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smtClean="0">
                <a:ln w="18415" cmpd="sng">
                  <a:solidFill>
                    <a:srgbClr val="FFFFFF"/>
                  </a:solidFill>
                  <a:prstDash val="solid"/>
                </a:ln>
                <a:solidFill>
                  <a:srgbClr val="FFFFFF"/>
                </a:solidFill>
              </a:rPr>
              <a:t>Trademark </a:t>
            </a:r>
            <a:r>
              <a:rPr lang="cs-CZ" dirty="0" err="1">
                <a:ln w="18415" cmpd="sng">
                  <a:solidFill>
                    <a:srgbClr val="FFFFFF"/>
                  </a:solidFill>
                  <a:prstDash val="solid"/>
                </a:ln>
                <a:solidFill>
                  <a:srgbClr val="FFFFFF"/>
                </a:solidFill>
              </a:rPr>
              <a:t>holder</a:t>
            </a:r>
            <a:endParaRPr lang="cs-CZ" b="1" dirty="0">
              <a:ln w="18000">
                <a:solidFill>
                  <a:schemeClr val="accent2">
                    <a:satMod val="140000"/>
                  </a:schemeClr>
                </a:solidFill>
                <a:prstDash val="solid"/>
                <a:miter lim="800000"/>
              </a:ln>
              <a:noFill/>
            </a:endParaRPr>
          </a:p>
        </p:txBody>
      </p:sp>
      <p:cxnSp>
        <p:nvCxnSpPr>
          <p:cNvPr id="10" name="Přímá spojovací šipka 12"/>
          <p:cNvCxnSpPr>
            <a:stCxn id="4" idx="0"/>
            <a:endCxn id="9" idx="2"/>
          </p:cNvCxnSpPr>
          <p:nvPr/>
        </p:nvCxnSpPr>
        <p:spPr>
          <a:xfrm flipV="1">
            <a:off x="1785918" y="1626050"/>
            <a:ext cx="760168" cy="659942"/>
          </a:xfrm>
          <a:prstGeom prst="straightConnector1">
            <a:avLst/>
          </a:prstGeom>
          <a:ln>
            <a:solidFill>
              <a:schemeClr val="tx2"/>
            </a:solidFill>
            <a:prstDash val="dash"/>
            <a:headEnd type="arrow"/>
            <a:tailEnd type="arrow"/>
          </a:ln>
        </p:spPr>
        <p:style>
          <a:lnRef idx="3">
            <a:schemeClr val="dk1"/>
          </a:lnRef>
          <a:fillRef idx="0">
            <a:schemeClr val="dk1"/>
          </a:fillRef>
          <a:effectRef idx="2">
            <a:schemeClr val="dk1"/>
          </a:effectRef>
          <a:fontRef idx="minor">
            <a:schemeClr val="tx1"/>
          </a:fontRef>
        </p:style>
      </p:cxnSp>
      <p:sp>
        <p:nvSpPr>
          <p:cNvPr id="8" name="TextovéPole 7"/>
          <p:cNvSpPr txBox="1"/>
          <p:nvPr/>
        </p:nvSpPr>
        <p:spPr>
          <a:xfrm>
            <a:off x="2220356" y="1803437"/>
            <a:ext cx="325730" cy="369332"/>
          </a:xfrm>
          <a:prstGeom prst="rect">
            <a:avLst/>
          </a:prstGeom>
          <a:noFill/>
        </p:spPr>
        <p:txBody>
          <a:bodyPr wrap="none" rtlCol="0">
            <a:spAutoFit/>
          </a:bodyPr>
          <a:lstStyle/>
          <a:p>
            <a:r>
              <a:rPr lang="cs-CZ" b="1" dirty="0" smtClean="0">
                <a:solidFill>
                  <a:srgbClr val="FF0000"/>
                </a:solidFill>
              </a:rPr>
              <a:t>?</a:t>
            </a:r>
            <a:endParaRPr lang="cs-CZ" b="1" dirty="0">
              <a:solidFill>
                <a:srgbClr val="FF0000"/>
              </a:solidFill>
            </a:endParaRPr>
          </a:p>
        </p:txBody>
      </p:sp>
    </p:spTree>
    <p:extLst>
      <p:ext uri="{BB962C8B-B14F-4D97-AF65-F5344CB8AC3E}">
        <p14:creationId xmlns:p14="http://schemas.microsoft.com/office/powerpoint/2010/main" val="270172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213026"/>
            <a:ext cx="7273772" cy="4267200"/>
          </a:xfrm>
          <a:prstGeom prst="rect">
            <a:avLst/>
          </a:prstGeom>
        </p:spPr>
        <p:txBody>
          <a:bodyPr anchor="ctr">
            <a:normAutofit/>
          </a:bodyPr>
          <a:lstStyle/>
          <a:p>
            <a:pPr marL="382467" lvl="1" indent="-382467" algn="just">
              <a:spcBef>
                <a:spcPts val="837"/>
              </a:spcBef>
              <a:buSzPct val="60000"/>
              <a:buFont typeface="Wingdings" panose="05000000000000000000" pitchFamily="2" charset="2"/>
              <a:buChar char="§"/>
            </a:pPr>
            <a:r>
              <a:rPr lang="en-US" b="1" dirty="0"/>
              <a:t>U</a:t>
            </a:r>
            <a:r>
              <a:rPr lang="en-US" dirty="0"/>
              <a:t>niform domain name </a:t>
            </a:r>
            <a:r>
              <a:rPr lang="en-US" b="1" dirty="0"/>
              <a:t>D</a:t>
            </a:r>
            <a:r>
              <a:rPr lang="en-US" dirty="0"/>
              <a:t>ispute </a:t>
            </a:r>
            <a:r>
              <a:rPr lang="en-US" b="1" dirty="0"/>
              <a:t>R</a:t>
            </a:r>
            <a:r>
              <a:rPr lang="en-US" dirty="0"/>
              <a:t>esolution </a:t>
            </a:r>
            <a:r>
              <a:rPr lang="en-US" b="1" dirty="0"/>
              <a:t>P</a:t>
            </a:r>
            <a:r>
              <a:rPr lang="en-US" dirty="0"/>
              <a:t>olicy (UDRP) </a:t>
            </a:r>
          </a:p>
          <a:p>
            <a:pPr marL="382467" lvl="1" indent="-382467" algn="just">
              <a:spcBef>
                <a:spcPts val="837"/>
              </a:spcBef>
              <a:buSzPct val="60000"/>
              <a:buFont typeface="Wingdings" panose="05000000000000000000" pitchFamily="2" charset="2"/>
              <a:buChar char="§"/>
            </a:pPr>
            <a:r>
              <a:rPr lang="en-US" dirty="0"/>
              <a:t>It is the resolution of the disputes regarding the registration of internet domain names (trademark dis</a:t>
            </a:r>
            <a:r>
              <a:rPr lang="cs-CZ" dirty="0"/>
              <a:t>p</a:t>
            </a:r>
            <a:r>
              <a:rPr lang="en-US" dirty="0" err="1"/>
              <a:t>utes</a:t>
            </a:r>
            <a:r>
              <a:rPr lang="en-US" dirty="0"/>
              <a:t>)</a:t>
            </a:r>
            <a:endParaRPr lang="cs-CZ" dirty="0"/>
          </a:p>
          <a:p>
            <a:pPr marL="382467" lvl="1" indent="-382467" algn="just">
              <a:spcBef>
                <a:spcPts val="837"/>
              </a:spcBef>
              <a:buSzPct val="60000"/>
              <a:buFont typeface="Wingdings" panose="05000000000000000000" pitchFamily="2" charset="2"/>
              <a:buChar char="§"/>
            </a:pPr>
            <a:r>
              <a:rPr lang="en-US" dirty="0"/>
              <a:t>It applies to</a:t>
            </a:r>
            <a:r>
              <a:rPr lang="cs-CZ" dirty="0"/>
              <a:t>:</a:t>
            </a:r>
            <a:r>
              <a:rPr lang="en-US" dirty="0"/>
              <a:t> </a:t>
            </a:r>
            <a:endParaRPr lang="cs-CZ" dirty="0"/>
          </a:p>
          <a:p>
            <a:pPr lvl="1" algn="just">
              <a:buFont typeface="Wingdings" panose="05000000000000000000" pitchFamily="2" charset="2"/>
              <a:buChar char="§"/>
            </a:pPr>
            <a:r>
              <a:rPr lang="en-US" dirty="0"/>
              <a:t>all generic TLD (.aero, .</a:t>
            </a:r>
            <a:r>
              <a:rPr lang="en-US" dirty="0" err="1"/>
              <a:t>asia</a:t>
            </a:r>
            <a:r>
              <a:rPr lang="en-US" dirty="0"/>
              <a:t>, .biz, .cat, .com, .coop, .info, .jobs, .</a:t>
            </a:r>
            <a:r>
              <a:rPr lang="en-US" dirty="0" err="1"/>
              <a:t>mobi</a:t>
            </a:r>
            <a:r>
              <a:rPr lang="en-US" dirty="0"/>
              <a:t>, .museum, .name, </a:t>
            </a:r>
            <a:r>
              <a:rPr lang="en-US" dirty="0" err="1"/>
              <a:t>.net</a:t>
            </a:r>
            <a:r>
              <a:rPr lang="en-US" dirty="0"/>
              <a:t>, .org, .pro, .</a:t>
            </a:r>
            <a:r>
              <a:rPr lang="en-US" dirty="0" err="1"/>
              <a:t>tel</a:t>
            </a:r>
            <a:r>
              <a:rPr lang="en-US" dirty="0"/>
              <a:t> and .travel)</a:t>
            </a:r>
            <a:endParaRPr lang="cs-CZ" dirty="0"/>
          </a:p>
          <a:p>
            <a:pPr lvl="1" algn="just">
              <a:buFont typeface="Wingdings" panose="05000000000000000000" pitchFamily="2" charset="2"/>
              <a:buChar char="§"/>
            </a:pPr>
            <a:r>
              <a:rPr lang="cs-CZ" dirty="0"/>
              <a:t>s</a:t>
            </a:r>
            <a:r>
              <a:rPr lang="en-US" dirty="0" err="1"/>
              <a:t>ome</a:t>
            </a:r>
            <a:r>
              <a:rPr lang="en-US" dirty="0"/>
              <a:t> </a:t>
            </a:r>
            <a:r>
              <a:rPr lang="cs-CZ" dirty="0" err="1" smtClean="0"/>
              <a:t>cc</a:t>
            </a:r>
            <a:r>
              <a:rPr lang="en-US" dirty="0" smtClean="0"/>
              <a:t>TLD</a:t>
            </a:r>
            <a:r>
              <a:rPr lang="cs-CZ" dirty="0" smtClean="0"/>
              <a:t>s</a:t>
            </a:r>
            <a:r>
              <a:rPr lang="en-US" dirty="0" smtClean="0"/>
              <a:t> (Australia</a:t>
            </a:r>
            <a:r>
              <a:rPr lang="en-US" dirty="0"/>
              <a:t>, Ireland, </a:t>
            </a:r>
            <a:r>
              <a:rPr lang="en-US" dirty="0" smtClean="0"/>
              <a:t>etc</a:t>
            </a:r>
            <a:r>
              <a:rPr lang="en-US" dirty="0" smtClean="0"/>
              <a:t>.)</a:t>
            </a:r>
            <a:r>
              <a:rPr lang="cs-CZ" dirty="0" smtClean="0"/>
              <a:t> - +- 70 </a:t>
            </a:r>
            <a:r>
              <a:rPr lang="cs-CZ" dirty="0" err="1" smtClean="0"/>
              <a:t>states</a:t>
            </a:r>
            <a:endParaRPr lang="en-US"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979" y="321888"/>
            <a:ext cx="1747424" cy="11649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5000438" y="1557787"/>
            <a:ext cx="3111054" cy="1989183"/>
            <a:chOff x="251520" y="1701602"/>
            <a:chExt cx="8138134" cy="4968552"/>
          </a:xfrm>
        </p:grpSpPr>
        <p:grpSp>
          <p:nvGrpSpPr>
            <p:cNvPr id="6" name="Skupina 5"/>
            <p:cNvGrpSpPr/>
            <p:nvPr/>
          </p:nvGrpSpPr>
          <p:grpSpPr>
            <a:xfrm>
              <a:off x="251520" y="1701602"/>
              <a:ext cx="8138134" cy="4968552"/>
              <a:chOff x="1577107" y="1109295"/>
              <a:chExt cx="5681663" cy="3206126"/>
            </a:xfrm>
          </p:grpSpPr>
          <p:cxnSp>
            <p:nvCxnSpPr>
              <p:cNvPr id="8" name="Přímá spojovací čára 6"/>
              <p:cNvCxnSpPr/>
              <p:nvPr/>
            </p:nvCxnSpPr>
            <p:spPr>
              <a:xfrm flipV="1">
                <a:off x="6142757" y="2245321"/>
                <a:ext cx="0" cy="211162"/>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139"/>
              <p:cNvSpPr>
                <a:spLocks noChangeShapeType="1"/>
              </p:cNvSpPr>
              <p:nvPr/>
            </p:nvSpPr>
            <p:spPr bwMode="auto">
              <a:xfrm>
                <a:off x="3701182" y="3720108"/>
                <a:ext cx="0" cy="14287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0" name="AutoShape 138"/>
              <p:cNvSpPr>
                <a:spLocks noChangeShapeType="1"/>
              </p:cNvSpPr>
              <p:nvPr/>
            </p:nvSpPr>
            <p:spPr bwMode="auto">
              <a:xfrm>
                <a:off x="2150195" y="3720108"/>
                <a:ext cx="1550987"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1" name="AutoShape 137"/>
              <p:cNvSpPr>
                <a:spLocks noChangeShapeType="1"/>
              </p:cNvSpPr>
              <p:nvPr/>
            </p:nvSpPr>
            <p:spPr bwMode="auto">
              <a:xfrm>
                <a:off x="2150195" y="3583583"/>
                <a:ext cx="0" cy="27940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2" name="AutoShape 136"/>
              <p:cNvSpPr>
                <a:spLocks noChangeArrowheads="1"/>
              </p:cNvSpPr>
              <p:nvPr/>
            </p:nvSpPr>
            <p:spPr bwMode="auto">
              <a:xfrm>
                <a:off x="2451820" y="1888133"/>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b="1" dirty="0">
                    <a:latin typeface="Times New Roman" pitchFamily="18" charset="0"/>
                    <a:ea typeface="Calibri" pitchFamily="34" charset="0"/>
                    <a:cs typeface="Times New Roman" pitchFamily="18" charset="0"/>
                  </a:rPr>
                  <a:t>„</a:t>
                </a:r>
                <a:r>
                  <a:rPr lang="en-US" sz="600" b="1" dirty="0">
                    <a:latin typeface="Times New Roman" pitchFamily="18" charset="0"/>
                    <a:ea typeface="Calibri" pitchFamily="34" charset="0"/>
                    <a:cs typeface="Times New Roman" pitchFamily="18" charset="0"/>
                  </a:rPr>
                  <a:t>Non – binding</a:t>
                </a:r>
                <a:r>
                  <a:rPr lang="cs-CZ" sz="600" b="1" dirty="0">
                    <a:latin typeface="Times New Roman" pitchFamily="18" charset="0"/>
                    <a:ea typeface="Calibri" pitchFamily="34" charset="0"/>
                    <a:cs typeface="Times New Roman" pitchFamily="18" charset="0"/>
                  </a:rPr>
                  <a:t>“</a:t>
                </a:r>
                <a:r>
                  <a:rPr lang="en-US" sz="600" b="1" dirty="0">
                    <a:latin typeface="Times New Roman" pitchFamily="18" charset="0"/>
                    <a:ea typeface="Calibri" pitchFamily="34" charset="0"/>
                    <a:cs typeface="Times New Roman" pitchFamily="18" charset="0"/>
                  </a:rPr>
                  <a:t> dispute resolution</a:t>
                </a:r>
                <a:endParaRPr lang="en-US" sz="600" dirty="0">
                  <a:latin typeface="Arial" pitchFamily="34" charset="0"/>
                  <a:cs typeface="Arial" pitchFamily="34" charset="0"/>
                </a:endParaRPr>
              </a:p>
            </p:txBody>
          </p:sp>
          <p:sp>
            <p:nvSpPr>
              <p:cNvPr id="13" name="AutoShape 135"/>
              <p:cNvSpPr>
                <a:spLocks noChangeArrowheads="1"/>
              </p:cNvSpPr>
              <p:nvPr/>
            </p:nvSpPr>
            <p:spPr bwMode="auto">
              <a:xfrm>
                <a:off x="1577107" y="2893021"/>
                <a:ext cx="127952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 </a:t>
                </a:r>
                <a:r>
                  <a:rPr lang="en-GB" sz="600" dirty="0">
                    <a:latin typeface="Times New Roman" pitchFamily="18" charset="0"/>
                    <a:ea typeface="Calibri" pitchFamily="34" charset="0"/>
                    <a:cs typeface="Times New Roman" pitchFamily="18" charset="0"/>
                  </a:rPr>
                  <a:t>Automated software negotiation</a:t>
                </a:r>
                <a:endParaRPr lang="en-GB" sz="600" dirty="0">
                  <a:latin typeface="Arial" pitchFamily="34" charset="0"/>
                  <a:cs typeface="Arial" pitchFamily="34" charset="0"/>
                </a:endParaRPr>
              </a:p>
            </p:txBody>
          </p:sp>
          <p:sp>
            <p:nvSpPr>
              <p:cNvPr id="14" name="AutoShape 134"/>
              <p:cNvSpPr>
                <a:spLocks noChangeArrowheads="1"/>
              </p:cNvSpPr>
              <p:nvPr/>
            </p:nvSpPr>
            <p:spPr bwMode="auto">
              <a:xfrm>
                <a:off x="3018557" y="2893021"/>
                <a:ext cx="13493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2.2 </a:t>
                </a:r>
                <a:r>
                  <a:rPr lang="en-GB" sz="600" dirty="0">
                    <a:latin typeface="Times New Roman" pitchFamily="18" charset="0"/>
                    <a:ea typeface="Calibri" pitchFamily="34" charset="0"/>
                    <a:cs typeface="Times New Roman" pitchFamily="18" charset="0"/>
                  </a:rPr>
                  <a:t>Online mediation</a:t>
                </a:r>
                <a:endParaRPr lang="en-GB" sz="600" dirty="0">
                  <a:latin typeface="Arial" pitchFamily="34" charset="0"/>
                  <a:cs typeface="Arial" pitchFamily="34" charset="0"/>
                </a:endParaRPr>
              </a:p>
            </p:txBody>
          </p:sp>
          <p:sp>
            <p:nvSpPr>
              <p:cNvPr id="15" name="AutoShape 133"/>
              <p:cNvSpPr>
                <a:spLocks noChangeArrowheads="1"/>
              </p:cNvSpPr>
              <p:nvPr/>
            </p:nvSpPr>
            <p:spPr bwMode="auto">
              <a:xfrm>
                <a:off x="4486995" y="2893021"/>
                <a:ext cx="13366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2.3 </a:t>
                </a:r>
                <a:r>
                  <a:rPr lang="en-GB" sz="600" dirty="0">
                    <a:latin typeface="Times New Roman" pitchFamily="18" charset="0"/>
                    <a:ea typeface="Calibri" pitchFamily="34" charset="0"/>
                    <a:cs typeface="Times New Roman" pitchFamily="18" charset="0"/>
                  </a:rPr>
                  <a:t>Non - binding arbitration</a:t>
                </a:r>
                <a:endParaRPr lang="en-GB" sz="600" dirty="0">
                  <a:latin typeface="Arial" pitchFamily="34" charset="0"/>
                  <a:cs typeface="Arial" pitchFamily="34" charset="0"/>
                </a:endParaRPr>
              </a:p>
            </p:txBody>
          </p:sp>
          <p:sp>
            <p:nvSpPr>
              <p:cNvPr id="16" name="AutoShape 132"/>
              <p:cNvSpPr>
                <a:spLocks noChangeArrowheads="1"/>
              </p:cNvSpPr>
              <p:nvPr/>
            </p:nvSpPr>
            <p:spPr bwMode="auto">
              <a:xfrm>
                <a:off x="5969720" y="2893021"/>
                <a:ext cx="1288191"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2.4 </a:t>
                </a:r>
                <a:r>
                  <a:rPr lang="en-GB" sz="600" dirty="0">
                    <a:latin typeface="Times New Roman" pitchFamily="18" charset="0"/>
                    <a:ea typeface="Calibri" pitchFamily="34" charset="0"/>
                    <a:cs typeface="Times New Roman" pitchFamily="18" charset="0"/>
                  </a:rPr>
                  <a:t>Binding arbitration</a:t>
                </a:r>
                <a:endParaRPr lang="en-GB" sz="600" dirty="0">
                  <a:latin typeface="Arial" pitchFamily="34" charset="0"/>
                  <a:cs typeface="Arial" pitchFamily="34" charset="0"/>
                </a:endParaRPr>
              </a:p>
            </p:txBody>
          </p:sp>
          <p:sp>
            <p:nvSpPr>
              <p:cNvPr id="17" name="AutoShape 131"/>
              <p:cNvSpPr>
                <a:spLocks noChangeShapeType="1"/>
              </p:cNvSpPr>
              <p:nvPr/>
            </p:nvSpPr>
            <p:spPr bwMode="auto">
              <a:xfrm>
                <a:off x="2150195" y="2726333"/>
                <a:ext cx="3000375"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8" name="AutoShape 130"/>
              <p:cNvSpPr>
                <a:spLocks noChangeShapeType="1"/>
              </p:cNvSpPr>
              <p:nvPr/>
            </p:nvSpPr>
            <p:spPr bwMode="auto">
              <a:xfrm>
                <a:off x="5150570"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9" name="AutoShape 129"/>
              <p:cNvSpPr>
                <a:spLocks noChangeShapeType="1"/>
              </p:cNvSpPr>
              <p:nvPr/>
            </p:nvSpPr>
            <p:spPr bwMode="auto">
              <a:xfrm flipV="1">
                <a:off x="2150195"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0" name="AutoShape 128"/>
              <p:cNvSpPr>
                <a:spLocks noChangeShapeType="1"/>
              </p:cNvSpPr>
              <p:nvPr/>
            </p:nvSpPr>
            <p:spPr bwMode="auto">
              <a:xfrm flipV="1">
                <a:off x="3701182"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1" name="AutoShape 127"/>
              <p:cNvSpPr>
                <a:spLocks noChangeShapeType="1"/>
              </p:cNvSpPr>
              <p:nvPr/>
            </p:nvSpPr>
            <p:spPr bwMode="auto">
              <a:xfrm>
                <a:off x="3059832" y="2561233"/>
                <a:ext cx="0" cy="150813"/>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2" name="AutoShape 125"/>
              <p:cNvSpPr>
                <a:spLocks noChangeArrowheads="1"/>
              </p:cNvSpPr>
              <p:nvPr/>
            </p:nvSpPr>
            <p:spPr bwMode="auto">
              <a:xfrm>
                <a:off x="1577107" y="3875683"/>
                <a:ext cx="12795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2.1.1 </a:t>
                </a:r>
                <a:r>
                  <a:rPr lang="en-GB" sz="600" dirty="0">
                    <a:latin typeface="Times New Roman" pitchFamily="18" charset="0"/>
                    <a:ea typeface="Calibri" pitchFamily="34" charset="0"/>
                    <a:cs typeface="Times New Roman" pitchFamily="18" charset="0"/>
                  </a:rPr>
                  <a:t>Assisted negotiation</a:t>
                </a:r>
                <a:endParaRPr lang="en-GB" sz="600" dirty="0">
                  <a:latin typeface="Arial" pitchFamily="34" charset="0"/>
                  <a:cs typeface="Arial" pitchFamily="34" charset="0"/>
                </a:endParaRPr>
              </a:p>
            </p:txBody>
          </p:sp>
          <p:sp>
            <p:nvSpPr>
              <p:cNvPr id="23" name="AutoShape 124"/>
              <p:cNvSpPr>
                <a:spLocks noChangeArrowheads="1"/>
              </p:cNvSpPr>
              <p:nvPr/>
            </p:nvSpPr>
            <p:spPr bwMode="auto">
              <a:xfrm>
                <a:off x="3018557" y="3875683"/>
                <a:ext cx="13430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2.1.2 </a:t>
                </a:r>
                <a:r>
                  <a:rPr lang="en-US" sz="600" dirty="0">
                    <a:latin typeface="Times New Roman" pitchFamily="18" charset="0"/>
                    <a:ea typeface="Calibri" pitchFamily="34" charset="0"/>
                    <a:cs typeface="Times New Roman" pitchFamily="18" charset="0"/>
                  </a:rPr>
                  <a:t>Blind - bidding negotiation</a:t>
                </a:r>
                <a:endParaRPr lang="en-US" sz="600" dirty="0">
                  <a:latin typeface="Arial" pitchFamily="34" charset="0"/>
                  <a:cs typeface="Arial" pitchFamily="34" charset="0"/>
                </a:endParaRPr>
              </a:p>
            </p:txBody>
          </p:sp>
          <p:sp>
            <p:nvSpPr>
              <p:cNvPr id="24" name="AutoShape 123"/>
              <p:cNvSpPr>
                <a:spLocks noChangeArrowheads="1"/>
              </p:cNvSpPr>
              <p:nvPr/>
            </p:nvSpPr>
            <p:spPr bwMode="auto">
              <a:xfrm>
                <a:off x="5969720" y="1889721"/>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b="1" dirty="0">
                    <a:latin typeface="Times New Roman" pitchFamily="18" charset="0"/>
                    <a:ea typeface="Calibri" pitchFamily="34" charset="0"/>
                    <a:cs typeface="Times New Roman" pitchFamily="18" charset="0"/>
                  </a:rPr>
                  <a:t>„</a:t>
                </a:r>
                <a:r>
                  <a:rPr lang="en-GB" sz="600" b="1" dirty="0">
                    <a:latin typeface="Times New Roman" pitchFamily="18" charset="0"/>
                    <a:ea typeface="Calibri" pitchFamily="34" charset="0"/>
                    <a:cs typeface="Times New Roman" pitchFamily="18" charset="0"/>
                  </a:rPr>
                  <a:t>Binding</a:t>
                </a:r>
                <a:r>
                  <a:rPr lang="cs-CZ" sz="600" b="1" dirty="0">
                    <a:latin typeface="Times New Roman" pitchFamily="18" charset="0"/>
                    <a:ea typeface="Calibri" pitchFamily="34" charset="0"/>
                    <a:cs typeface="Times New Roman" pitchFamily="18" charset="0"/>
                  </a:rPr>
                  <a:t>“</a:t>
                </a:r>
                <a:r>
                  <a:rPr lang="en-GB" sz="600" b="1" dirty="0">
                    <a:latin typeface="Times New Roman" pitchFamily="18" charset="0"/>
                    <a:ea typeface="Calibri" pitchFamily="34" charset="0"/>
                    <a:cs typeface="Times New Roman" pitchFamily="18" charset="0"/>
                  </a:rPr>
                  <a:t> dispute resolution</a:t>
                </a:r>
                <a:endParaRPr lang="en-GB" sz="600" dirty="0">
                  <a:latin typeface="Arial" pitchFamily="34" charset="0"/>
                  <a:cs typeface="Arial" pitchFamily="34" charset="0"/>
                </a:endParaRPr>
              </a:p>
            </p:txBody>
          </p:sp>
          <p:sp>
            <p:nvSpPr>
              <p:cNvPr id="25" name="AutoShape 122"/>
              <p:cNvSpPr>
                <a:spLocks noChangeShapeType="1"/>
              </p:cNvSpPr>
              <p:nvPr/>
            </p:nvSpPr>
            <p:spPr bwMode="auto">
              <a:xfrm>
                <a:off x="3059832" y="1700808"/>
                <a:ext cx="2763838"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6" name="AutoShape 121"/>
              <p:cNvSpPr>
                <a:spLocks noChangeShapeType="1"/>
              </p:cNvSpPr>
              <p:nvPr/>
            </p:nvSpPr>
            <p:spPr bwMode="auto">
              <a:xfrm>
                <a:off x="30598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7" name="AutoShape 120"/>
              <p:cNvSpPr>
                <a:spLocks noChangeShapeType="1"/>
              </p:cNvSpPr>
              <p:nvPr/>
            </p:nvSpPr>
            <p:spPr bwMode="auto">
              <a:xfrm>
                <a:off x="66412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dirty="0"/>
              </a:p>
            </p:txBody>
          </p:sp>
          <p:sp>
            <p:nvSpPr>
              <p:cNvPr id="28" name="AutoShape 119"/>
              <p:cNvSpPr>
                <a:spLocks noChangeShapeType="1"/>
              </p:cNvSpPr>
              <p:nvPr/>
            </p:nvSpPr>
            <p:spPr bwMode="auto">
              <a:xfrm>
                <a:off x="5823670" y="1700808"/>
                <a:ext cx="819150"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9" name="AutoShape 118"/>
              <p:cNvSpPr>
                <a:spLocks noChangeShapeType="1"/>
              </p:cNvSpPr>
              <p:nvPr/>
            </p:nvSpPr>
            <p:spPr bwMode="auto">
              <a:xfrm flipV="1">
                <a:off x="4442643" y="1109295"/>
                <a:ext cx="556" cy="57722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grpSp>
        <p:sp>
          <p:nvSpPr>
            <p:cNvPr id="7" name="AutoShape 118"/>
            <p:cNvSpPr>
              <a:spLocks noChangeShapeType="1"/>
            </p:cNvSpPr>
            <p:nvPr/>
          </p:nvSpPr>
          <p:spPr bwMode="auto">
            <a:xfrm flipV="1">
              <a:off x="7527591" y="3907395"/>
              <a:ext cx="796" cy="558456"/>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grpSp>
      <p:sp>
        <p:nvSpPr>
          <p:cNvPr id="3" name="Ovál 2"/>
          <p:cNvSpPr/>
          <p:nvPr/>
        </p:nvSpPr>
        <p:spPr>
          <a:xfrm>
            <a:off x="6627295" y="2458616"/>
            <a:ext cx="731911" cy="872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ál 31"/>
          <p:cNvSpPr/>
          <p:nvPr/>
        </p:nvSpPr>
        <p:spPr>
          <a:xfrm>
            <a:off x="5478909" y="2011898"/>
            <a:ext cx="712788" cy="5648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Nadpis 29"/>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1762502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565104"/>
            <a:ext cx="7273772" cy="4051226"/>
          </a:xfrm>
          <a:prstGeom prst="rect">
            <a:avLst/>
          </a:prstGeom>
        </p:spPr>
        <p:txBody>
          <a:bodyPr anchor="ctr">
            <a:noAutofit/>
          </a:bodyPr>
          <a:lstStyle/>
          <a:p>
            <a:pPr marL="382467" lvl="1" indent="-382467" algn="just">
              <a:spcBef>
                <a:spcPts val="837"/>
              </a:spcBef>
              <a:buSzPct val="60000"/>
              <a:buFont typeface="Wingdings" panose="05000000000000000000" pitchFamily="2" charset="2"/>
              <a:buChar char="§"/>
            </a:pPr>
            <a:r>
              <a:rPr lang="en-US" dirty="0"/>
              <a:t>It was launched at 1999 to deal with „The Trademark Dilemma“ (cybersquatting)</a:t>
            </a:r>
            <a:r>
              <a:rPr lang="cs-CZ" dirty="0"/>
              <a:t> - d</a:t>
            </a:r>
            <a:r>
              <a:rPr lang="en-US" dirty="0" err="1"/>
              <a:t>isputes</a:t>
            </a:r>
            <a:r>
              <a:rPr lang="en-US" dirty="0"/>
              <a:t> arise from abusive registrations of domain names </a:t>
            </a:r>
            <a:endParaRPr lang="cs-CZ" dirty="0"/>
          </a:p>
          <a:p>
            <a:pPr algn="just"/>
            <a:r>
              <a:rPr lang="en-US" dirty="0"/>
              <a:t>The rules were drafted in close cooperation with WIPO</a:t>
            </a:r>
          </a:p>
          <a:p>
            <a:pPr algn="just"/>
            <a:r>
              <a:rPr lang="en-US" dirty="0"/>
              <a:t>All registrars </a:t>
            </a:r>
            <a:r>
              <a:rPr lang="cs-CZ" dirty="0" err="1" smtClean="0"/>
              <a:t>have</a:t>
            </a:r>
            <a:r>
              <a:rPr lang="cs-CZ" dirty="0" smtClean="0"/>
              <a:t> to</a:t>
            </a:r>
            <a:r>
              <a:rPr lang="en-US" dirty="0" smtClean="0"/>
              <a:t> </a:t>
            </a:r>
            <a:r>
              <a:rPr lang="en-US" dirty="0"/>
              <a:t>follow </a:t>
            </a:r>
            <a:r>
              <a:rPr lang="en-US" dirty="0" smtClean="0"/>
              <a:t>UDRP</a:t>
            </a:r>
            <a:r>
              <a:rPr lang="cs-CZ" dirty="0" smtClean="0"/>
              <a:t> (</a:t>
            </a:r>
            <a:r>
              <a:rPr lang="cs-CZ" dirty="0" err="1" smtClean="0"/>
              <a:t>contract</a:t>
            </a:r>
            <a:r>
              <a:rPr lang="cs-CZ" dirty="0" smtClean="0"/>
              <a:t>)</a:t>
            </a:r>
            <a:endParaRPr lang="en-US" dirty="0"/>
          </a:p>
          <a:p>
            <a:pPr algn="just"/>
            <a:r>
              <a:rPr lang="en-US" dirty="0"/>
              <a:t>Disputes are resolved by agreement, court action, or arbitration before a registrar will cancel, suspend, or transfer a domain name</a:t>
            </a:r>
          </a:p>
          <a:p>
            <a:pPr algn="just"/>
            <a:r>
              <a:rPr lang="en-US" dirty="0"/>
              <a:t>The process is initiated by the holder of trademark - filing a complaint within an approved dispute-resolution service provider</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271045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Disputes are frequently cross – border</a:t>
            </a:r>
          </a:p>
          <a:p>
            <a:pPr algn="just"/>
            <a:r>
              <a:rPr lang="en-US" dirty="0" smtClean="0"/>
              <a:t>Need for speed, accessibility</a:t>
            </a:r>
          </a:p>
          <a:p>
            <a:pPr algn="just"/>
            <a:endParaRPr lang="cs-CZ" dirty="0" smtClean="0"/>
          </a:p>
          <a:p>
            <a:pPr lvl="1" algn="just"/>
            <a:r>
              <a:rPr lang="cs-CZ" dirty="0" err="1" smtClean="0"/>
              <a:t>Disputes</a:t>
            </a:r>
            <a:r>
              <a:rPr lang="cs-CZ" dirty="0" smtClean="0"/>
              <a:t> are </a:t>
            </a:r>
            <a:r>
              <a:rPr lang="cs-CZ" dirty="0" err="1" smtClean="0"/>
              <a:t>however</a:t>
            </a:r>
            <a:r>
              <a:rPr lang="cs-CZ" dirty="0" smtClean="0"/>
              <a:t> not </a:t>
            </a:r>
            <a:r>
              <a:rPr lang="cs-CZ" dirty="0" err="1" smtClean="0"/>
              <a:t>based</a:t>
            </a:r>
            <a:r>
              <a:rPr lang="cs-CZ" dirty="0" smtClean="0"/>
              <a:t> on </a:t>
            </a:r>
            <a:r>
              <a:rPr lang="cs-CZ" dirty="0" err="1" smtClean="0"/>
              <a:t>trademarks</a:t>
            </a:r>
            <a:r>
              <a:rPr lang="cs-CZ" dirty="0" smtClean="0"/>
              <a:t> </a:t>
            </a:r>
            <a:r>
              <a:rPr lang="cs-CZ" dirty="0" err="1" smtClean="0"/>
              <a:t>solely</a:t>
            </a:r>
            <a:r>
              <a:rPr lang="cs-CZ" dirty="0" smtClean="0"/>
              <a:t> – </a:t>
            </a:r>
            <a:r>
              <a:rPr lang="cs-CZ" dirty="0" err="1" smtClean="0"/>
              <a:t>it</a:t>
            </a:r>
            <a:r>
              <a:rPr lang="cs-CZ" dirty="0" smtClean="0"/>
              <a:t> </a:t>
            </a:r>
            <a:r>
              <a:rPr lang="cs-CZ" dirty="0" err="1" smtClean="0"/>
              <a:t>is</a:t>
            </a:r>
            <a:r>
              <a:rPr lang="cs-CZ" dirty="0" smtClean="0"/>
              <a:t> </a:t>
            </a:r>
            <a:r>
              <a:rPr lang="cs-CZ" dirty="0" err="1" smtClean="0"/>
              <a:t>the</a:t>
            </a:r>
            <a:r>
              <a:rPr lang="cs-CZ" dirty="0" smtClean="0"/>
              <a:t> </a:t>
            </a:r>
            <a:r>
              <a:rPr lang="cs-CZ" dirty="0" err="1" smtClean="0"/>
              <a:t>process</a:t>
            </a:r>
            <a:r>
              <a:rPr lang="cs-CZ" dirty="0" smtClean="0"/>
              <a:t> </a:t>
            </a:r>
            <a:r>
              <a:rPr lang="cs-CZ" dirty="0" err="1" smtClean="0"/>
              <a:t>disengaged</a:t>
            </a:r>
            <a:r>
              <a:rPr lang="cs-CZ" dirty="0" smtClean="0"/>
              <a:t> </a:t>
            </a:r>
            <a:r>
              <a:rPr lang="cs-CZ" dirty="0" err="1" smtClean="0"/>
              <a:t>from</a:t>
            </a:r>
            <a:r>
              <a:rPr lang="cs-CZ" dirty="0" smtClean="0"/>
              <a:t> </a:t>
            </a:r>
            <a:r>
              <a:rPr lang="cs-CZ" dirty="0" err="1" smtClean="0"/>
              <a:t>national</a:t>
            </a:r>
            <a:r>
              <a:rPr lang="cs-CZ" dirty="0" smtClean="0"/>
              <a:t> </a:t>
            </a:r>
            <a:r>
              <a:rPr lang="cs-CZ" dirty="0" err="1" smtClean="0"/>
              <a:t>laws</a:t>
            </a:r>
            <a:r>
              <a:rPr lang="cs-CZ" dirty="0" smtClean="0"/>
              <a:t> (</a:t>
            </a:r>
            <a:r>
              <a:rPr lang="cs-CZ" dirty="0" err="1" smtClean="0"/>
              <a:t>almost</a:t>
            </a:r>
            <a:r>
              <a:rPr lang="cs-CZ" dirty="0" smtClean="0"/>
              <a:t>) –bare </a:t>
            </a:r>
            <a:r>
              <a:rPr lang="cs-CZ" dirty="0" err="1" smtClean="0"/>
              <a:t>it</a:t>
            </a:r>
            <a:r>
              <a:rPr lang="cs-CZ" dirty="0" smtClean="0"/>
              <a:t> in </a:t>
            </a:r>
            <a:r>
              <a:rPr lang="cs-CZ" dirty="0" err="1" smtClean="0"/>
              <a:t>midn</a:t>
            </a:r>
            <a:r>
              <a:rPr lang="cs-CZ" dirty="0" smtClean="0"/>
              <a:t> and </a:t>
            </a:r>
            <a:r>
              <a:rPr lang="cs-CZ" dirty="0" err="1" smtClean="0"/>
              <a:t>also</a:t>
            </a:r>
            <a:r>
              <a:rPr lang="cs-CZ" dirty="0" smtClean="0"/>
              <a:t> do not use </a:t>
            </a:r>
            <a:r>
              <a:rPr lang="cs-CZ" dirty="0" err="1" smtClean="0"/>
              <a:t>natinal</a:t>
            </a:r>
            <a:r>
              <a:rPr lang="cs-CZ" dirty="0" smtClean="0"/>
              <a:t> </a:t>
            </a:r>
            <a:r>
              <a:rPr lang="cs-CZ" dirty="0" err="1" smtClean="0"/>
              <a:t>legislation</a:t>
            </a:r>
            <a:r>
              <a:rPr lang="cs-CZ" dirty="0" smtClean="0"/>
              <a:t> </a:t>
            </a:r>
            <a:r>
              <a:rPr lang="cs-CZ" dirty="0" err="1" smtClean="0"/>
              <a:t>while</a:t>
            </a:r>
            <a:r>
              <a:rPr lang="cs-CZ" dirty="0" smtClean="0"/>
              <a:t> </a:t>
            </a:r>
            <a:r>
              <a:rPr lang="cs-CZ" dirty="0" err="1" smtClean="0"/>
              <a:t>filing</a:t>
            </a:r>
            <a:r>
              <a:rPr lang="cs-CZ" dirty="0" smtClean="0"/>
              <a:t> UDRP </a:t>
            </a:r>
            <a:r>
              <a:rPr lang="cs-CZ" dirty="0" err="1" smtClean="0"/>
              <a:t>complaint</a:t>
            </a:r>
            <a:endParaRPr lang="en-US" dirty="0" smtClean="0"/>
          </a:p>
          <a:p>
            <a:pPr marL="382467" lvl="1" indent="-382467" algn="just">
              <a:spcBef>
                <a:spcPts val="837"/>
              </a:spcBef>
              <a:buClr>
                <a:schemeClr val="accent2"/>
              </a:buClr>
              <a:buSzPct val="60000"/>
              <a:buFont typeface="Wingdings"/>
              <a:buChar char=""/>
            </a:pPr>
            <a:endParaRPr lang="en-US" dirty="0"/>
          </a:p>
          <a:p>
            <a:pPr algn="just"/>
            <a:endParaRPr lang="en-US" sz="1900" dirty="0">
              <a:latin typeface="Calibri" panose="020F0502020204030204" pitchFamily="34" charset="0"/>
              <a:cs typeface="Times New Roman" pitchFamily="18" charset="0"/>
            </a:endParaRP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57889"/>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err="1" smtClean="0"/>
              <a:t>UDRp</a:t>
            </a:r>
            <a:r>
              <a:rPr lang="cs-CZ" dirty="0" smtClean="0"/>
              <a:t> </a:t>
            </a:r>
            <a:r>
              <a:rPr lang="cs-CZ" dirty="0" err="1" smtClean="0"/>
              <a:t>Process</a:t>
            </a:r>
            <a:endParaRPr lang="en-GB" dirty="0"/>
          </a:p>
        </p:txBody>
      </p:sp>
    </p:spTree>
    <p:extLst>
      <p:ext uri="{BB962C8B-B14F-4D97-AF65-F5344CB8AC3E}">
        <p14:creationId xmlns:p14="http://schemas.microsoft.com/office/powerpoint/2010/main" val="2640838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Step - by - step process</a:t>
            </a:r>
          </a:p>
          <a:p>
            <a:pPr lvl="1" algn="just"/>
            <a:r>
              <a:rPr lang="en-US" dirty="0" smtClean="0"/>
              <a:t>Complainant launches the claim at dispute resolution provider</a:t>
            </a:r>
          </a:p>
          <a:p>
            <a:pPr lvl="1" algn="just"/>
            <a:r>
              <a:rPr lang="en-US" dirty="0" smtClean="0"/>
              <a:t>Registrant has the opportunity to respond and to decide whether there will be one or three panel members at the process</a:t>
            </a:r>
          </a:p>
          <a:p>
            <a:pPr lvl="1" algn="just"/>
            <a:r>
              <a:rPr lang="cs-CZ" dirty="0" err="1" smtClean="0"/>
              <a:t>Dispute</a:t>
            </a:r>
            <a:r>
              <a:rPr lang="cs-CZ" dirty="0" smtClean="0"/>
              <a:t> </a:t>
            </a:r>
            <a:r>
              <a:rPr lang="cs-CZ" dirty="0" err="1" smtClean="0"/>
              <a:t>resolution</a:t>
            </a:r>
            <a:r>
              <a:rPr lang="en-US" dirty="0" smtClean="0"/>
              <a:t> provider assigns panelist(s)</a:t>
            </a:r>
          </a:p>
          <a:p>
            <a:pPr lvl="1" algn="just"/>
            <a:r>
              <a:rPr lang="en-US" dirty="0" smtClean="0"/>
              <a:t>Panelist(s) render decision based on evidence submitted</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101941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135" y="28365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87" name="Line 3"/>
          <p:cNvSpPr>
            <a:spLocks noChangeShapeType="1"/>
          </p:cNvSpPr>
          <p:nvPr/>
        </p:nvSpPr>
        <p:spPr bwMode="auto">
          <a:xfrm>
            <a:off x="165325" y="4117666"/>
            <a:ext cx="83038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Oval 4"/>
          <p:cNvSpPr>
            <a:spLocks noChangeArrowheads="1"/>
          </p:cNvSpPr>
          <p:nvPr/>
        </p:nvSpPr>
        <p:spPr bwMode="auto">
          <a:xfrm>
            <a:off x="3136437"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Oval 5"/>
          <p:cNvSpPr>
            <a:spLocks noChangeArrowheads="1"/>
          </p:cNvSpPr>
          <p:nvPr/>
        </p:nvSpPr>
        <p:spPr bwMode="auto">
          <a:xfrm>
            <a:off x="1308060"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Oval 6"/>
          <p:cNvSpPr>
            <a:spLocks noChangeArrowheads="1"/>
          </p:cNvSpPr>
          <p:nvPr/>
        </p:nvSpPr>
        <p:spPr bwMode="auto">
          <a:xfrm>
            <a:off x="470054"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Oval 7"/>
          <p:cNvSpPr>
            <a:spLocks noChangeArrowheads="1"/>
          </p:cNvSpPr>
          <p:nvPr/>
        </p:nvSpPr>
        <p:spPr bwMode="auto">
          <a:xfrm>
            <a:off x="8240656"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Oval 8"/>
          <p:cNvSpPr>
            <a:spLocks noChangeArrowheads="1"/>
          </p:cNvSpPr>
          <p:nvPr/>
        </p:nvSpPr>
        <p:spPr bwMode="auto">
          <a:xfrm>
            <a:off x="6488461"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Oval 9"/>
          <p:cNvSpPr>
            <a:spLocks noChangeArrowheads="1"/>
          </p:cNvSpPr>
          <p:nvPr/>
        </p:nvSpPr>
        <p:spPr bwMode="auto">
          <a:xfrm>
            <a:off x="5574273"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Oval 10"/>
          <p:cNvSpPr>
            <a:spLocks noChangeArrowheads="1"/>
          </p:cNvSpPr>
          <p:nvPr/>
        </p:nvSpPr>
        <p:spPr bwMode="auto">
          <a:xfrm>
            <a:off x="4202990"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Line 11"/>
          <p:cNvSpPr>
            <a:spLocks noChangeShapeType="1"/>
          </p:cNvSpPr>
          <p:nvPr/>
        </p:nvSpPr>
        <p:spPr bwMode="auto">
          <a:xfrm>
            <a:off x="622419" y="4498577"/>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Line 12"/>
          <p:cNvSpPr>
            <a:spLocks noChangeShapeType="1"/>
          </p:cNvSpPr>
          <p:nvPr/>
        </p:nvSpPr>
        <p:spPr bwMode="auto">
          <a:xfrm>
            <a:off x="698602" y="5336583"/>
            <a:ext cx="68564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Line 13"/>
          <p:cNvSpPr>
            <a:spLocks noChangeShapeType="1"/>
          </p:cNvSpPr>
          <p:nvPr/>
        </p:nvSpPr>
        <p:spPr bwMode="auto">
          <a:xfrm flipV="1">
            <a:off x="1460425" y="4346213"/>
            <a:ext cx="0" cy="914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Line 14"/>
          <p:cNvSpPr>
            <a:spLocks noChangeShapeType="1"/>
          </p:cNvSpPr>
          <p:nvPr/>
        </p:nvSpPr>
        <p:spPr bwMode="auto">
          <a:xfrm flipV="1">
            <a:off x="1536608" y="3355842"/>
            <a:ext cx="0" cy="4570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Line 15"/>
          <p:cNvSpPr>
            <a:spLocks noChangeShapeType="1"/>
          </p:cNvSpPr>
          <p:nvPr/>
        </p:nvSpPr>
        <p:spPr bwMode="auto">
          <a:xfrm>
            <a:off x="1536608" y="3355842"/>
            <a:ext cx="18283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Line 16"/>
          <p:cNvSpPr>
            <a:spLocks noChangeShapeType="1"/>
          </p:cNvSpPr>
          <p:nvPr/>
        </p:nvSpPr>
        <p:spPr bwMode="auto">
          <a:xfrm>
            <a:off x="3364984" y="3432024"/>
            <a:ext cx="0" cy="4570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Line 17"/>
          <p:cNvSpPr>
            <a:spLocks noChangeShapeType="1"/>
          </p:cNvSpPr>
          <p:nvPr/>
        </p:nvSpPr>
        <p:spPr bwMode="auto">
          <a:xfrm>
            <a:off x="3364984" y="4498577"/>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Line 18"/>
          <p:cNvSpPr>
            <a:spLocks noChangeShapeType="1"/>
          </p:cNvSpPr>
          <p:nvPr/>
        </p:nvSpPr>
        <p:spPr bwMode="auto">
          <a:xfrm>
            <a:off x="3441167" y="5336583"/>
            <a:ext cx="9903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Line 19"/>
          <p:cNvSpPr>
            <a:spLocks noChangeShapeType="1"/>
          </p:cNvSpPr>
          <p:nvPr/>
        </p:nvSpPr>
        <p:spPr bwMode="auto">
          <a:xfrm flipV="1">
            <a:off x="4431538" y="4346213"/>
            <a:ext cx="0" cy="9903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Line 20"/>
          <p:cNvSpPr>
            <a:spLocks noChangeShapeType="1"/>
          </p:cNvSpPr>
          <p:nvPr/>
        </p:nvSpPr>
        <p:spPr bwMode="auto">
          <a:xfrm flipV="1">
            <a:off x="4355355" y="3203477"/>
            <a:ext cx="0" cy="60945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Line 21"/>
          <p:cNvSpPr>
            <a:spLocks noChangeShapeType="1"/>
          </p:cNvSpPr>
          <p:nvPr/>
        </p:nvSpPr>
        <p:spPr bwMode="auto">
          <a:xfrm>
            <a:off x="4355355" y="3279660"/>
            <a:ext cx="137128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Line 22"/>
          <p:cNvSpPr>
            <a:spLocks noChangeShapeType="1"/>
          </p:cNvSpPr>
          <p:nvPr/>
        </p:nvSpPr>
        <p:spPr bwMode="auto">
          <a:xfrm>
            <a:off x="5726638" y="3279659"/>
            <a:ext cx="0" cy="53327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Line 23"/>
          <p:cNvSpPr>
            <a:spLocks noChangeShapeType="1"/>
          </p:cNvSpPr>
          <p:nvPr/>
        </p:nvSpPr>
        <p:spPr bwMode="auto">
          <a:xfrm>
            <a:off x="5726638" y="4422395"/>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Line 24"/>
          <p:cNvSpPr>
            <a:spLocks noChangeShapeType="1"/>
          </p:cNvSpPr>
          <p:nvPr/>
        </p:nvSpPr>
        <p:spPr bwMode="auto">
          <a:xfrm>
            <a:off x="5726638" y="5260401"/>
            <a:ext cx="9903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Line 25"/>
          <p:cNvSpPr>
            <a:spLocks noChangeShapeType="1"/>
          </p:cNvSpPr>
          <p:nvPr/>
        </p:nvSpPr>
        <p:spPr bwMode="auto">
          <a:xfrm flipV="1">
            <a:off x="6717008" y="4346213"/>
            <a:ext cx="0" cy="8380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Line 26"/>
          <p:cNvSpPr>
            <a:spLocks noChangeShapeType="1"/>
          </p:cNvSpPr>
          <p:nvPr/>
        </p:nvSpPr>
        <p:spPr bwMode="auto">
          <a:xfrm flipV="1">
            <a:off x="6640826" y="3279659"/>
            <a:ext cx="0" cy="53327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Line 27"/>
          <p:cNvSpPr>
            <a:spLocks noChangeShapeType="1"/>
          </p:cNvSpPr>
          <p:nvPr/>
        </p:nvSpPr>
        <p:spPr bwMode="auto">
          <a:xfrm>
            <a:off x="6717009" y="3279660"/>
            <a:ext cx="175219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Line 28"/>
          <p:cNvSpPr>
            <a:spLocks noChangeShapeType="1"/>
          </p:cNvSpPr>
          <p:nvPr/>
        </p:nvSpPr>
        <p:spPr bwMode="auto">
          <a:xfrm>
            <a:off x="8469203" y="3279660"/>
            <a:ext cx="0" cy="60945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 name="Rectangle 29"/>
          <p:cNvSpPr>
            <a:spLocks noChangeArrowheads="1"/>
          </p:cNvSpPr>
          <p:nvPr/>
        </p:nvSpPr>
        <p:spPr bwMode="auto">
          <a:xfrm>
            <a:off x="-63222" y="3812936"/>
            <a:ext cx="304729"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rPr>
              <a:t>0</a:t>
            </a:r>
          </a:p>
        </p:txBody>
      </p:sp>
      <p:sp>
        <p:nvSpPr>
          <p:cNvPr id="114" name="Rectangle 30"/>
          <p:cNvSpPr>
            <a:spLocks noChangeArrowheads="1"/>
          </p:cNvSpPr>
          <p:nvPr/>
        </p:nvSpPr>
        <p:spPr bwMode="auto">
          <a:xfrm>
            <a:off x="317690" y="4193848"/>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+3</a:t>
            </a:r>
          </a:p>
        </p:txBody>
      </p:sp>
      <p:sp>
        <p:nvSpPr>
          <p:cNvPr id="115" name="Rectangle 31"/>
          <p:cNvSpPr>
            <a:spLocks noChangeArrowheads="1"/>
          </p:cNvSpPr>
          <p:nvPr/>
        </p:nvSpPr>
        <p:spPr bwMode="auto">
          <a:xfrm>
            <a:off x="1460425" y="4117665"/>
            <a:ext cx="572955"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rPr>
              <a:t>+1</a:t>
            </a:r>
          </a:p>
        </p:txBody>
      </p:sp>
      <p:sp>
        <p:nvSpPr>
          <p:cNvPr id="116" name="Rectangle 32"/>
          <p:cNvSpPr>
            <a:spLocks noChangeArrowheads="1"/>
          </p:cNvSpPr>
          <p:nvPr/>
        </p:nvSpPr>
        <p:spPr bwMode="auto">
          <a:xfrm>
            <a:off x="3288802" y="4193848"/>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+20</a:t>
            </a:r>
          </a:p>
        </p:txBody>
      </p:sp>
      <p:sp>
        <p:nvSpPr>
          <p:cNvPr id="117" name="Rectangle 33"/>
          <p:cNvSpPr>
            <a:spLocks noChangeArrowheads="1"/>
          </p:cNvSpPr>
          <p:nvPr/>
        </p:nvSpPr>
        <p:spPr bwMode="auto">
          <a:xfrm>
            <a:off x="4583902" y="4117665"/>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+5</a:t>
            </a:r>
          </a:p>
        </p:txBody>
      </p:sp>
      <p:sp>
        <p:nvSpPr>
          <p:cNvPr id="118" name="Rectangle 34"/>
          <p:cNvSpPr>
            <a:spLocks noChangeArrowheads="1"/>
          </p:cNvSpPr>
          <p:nvPr/>
        </p:nvSpPr>
        <p:spPr bwMode="auto">
          <a:xfrm>
            <a:off x="5498090" y="4193848"/>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+14</a:t>
            </a:r>
          </a:p>
        </p:txBody>
      </p:sp>
      <p:sp>
        <p:nvSpPr>
          <p:cNvPr id="119" name="Rectangle 35"/>
          <p:cNvSpPr>
            <a:spLocks noChangeArrowheads="1"/>
          </p:cNvSpPr>
          <p:nvPr/>
        </p:nvSpPr>
        <p:spPr bwMode="auto">
          <a:xfrm>
            <a:off x="6793191" y="4193848"/>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+3</a:t>
            </a:r>
          </a:p>
        </p:txBody>
      </p:sp>
      <p:sp>
        <p:nvSpPr>
          <p:cNvPr id="120" name="Rectangle 36"/>
          <p:cNvSpPr>
            <a:spLocks noChangeArrowheads="1"/>
          </p:cNvSpPr>
          <p:nvPr/>
        </p:nvSpPr>
        <p:spPr bwMode="auto">
          <a:xfrm>
            <a:off x="8088291" y="4346212"/>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+10</a:t>
            </a:r>
          </a:p>
        </p:txBody>
      </p:sp>
      <p:sp>
        <p:nvSpPr>
          <p:cNvPr id="121" name="Rectangle 37"/>
          <p:cNvSpPr>
            <a:spLocks noChangeArrowheads="1"/>
          </p:cNvSpPr>
          <p:nvPr/>
        </p:nvSpPr>
        <p:spPr bwMode="auto">
          <a:xfrm rot="16307563">
            <a:off x="-660777" y="2504346"/>
            <a:ext cx="2048988"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File complaint</a:t>
            </a:r>
            <a:endParaRPr lang="en-US" altLang="en-US" dirty="0"/>
          </a:p>
        </p:txBody>
      </p:sp>
      <p:sp>
        <p:nvSpPr>
          <p:cNvPr id="122" name="Rectangle 38"/>
          <p:cNvSpPr>
            <a:spLocks noChangeArrowheads="1"/>
          </p:cNvSpPr>
          <p:nvPr/>
        </p:nvSpPr>
        <p:spPr bwMode="auto">
          <a:xfrm rot="17759431">
            <a:off x="201830" y="2709879"/>
            <a:ext cx="2152152"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000" b="1" dirty="0">
                <a:latin typeface="Tahoma" pitchFamily="34" charset="0"/>
              </a:rPr>
              <a:t>R</a:t>
            </a:r>
            <a:r>
              <a:rPr lang="en-US" altLang="en-US" sz="2000" b="1" dirty="0" err="1">
                <a:latin typeface="Tahoma" pitchFamily="34" charset="0"/>
              </a:rPr>
              <a:t>eview</a:t>
            </a:r>
            <a:endParaRPr lang="en-US" altLang="en-US" dirty="0"/>
          </a:p>
        </p:txBody>
      </p:sp>
      <p:sp>
        <p:nvSpPr>
          <p:cNvPr id="123" name="Rectangle 39"/>
          <p:cNvSpPr>
            <a:spLocks noChangeArrowheads="1"/>
          </p:cNvSpPr>
          <p:nvPr/>
        </p:nvSpPr>
        <p:spPr bwMode="auto">
          <a:xfrm rot="16237727">
            <a:off x="630356" y="5557195"/>
            <a:ext cx="2361653"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 </a:t>
            </a:r>
            <a:r>
              <a:rPr lang="cs-CZ" altLang="en-US" sz="2000" b="1" dirty="0">
                <a:latin typeface="Tahoma" pitchFamily="34" charset="0"/>
              </a:rPr>
              <a:t>C</a:t>
            </a:r>
            <a:r>
              <a:rPr lang="en-US" altLang="en-US" sz="2000" b="1" dirty="0" err="1">
                <a:latin typeface="Tahoma" pitchFamily="34" charset="0"/>
              </a:rPr>
              <a:t>ommencement</a:t>
            </a:r>
            <a:endParaRPr lang="en-US" altLang="en-US" dirty="0"/>
          </a:p>
        </p:txBody>
      </p:sp>
      <p:sp>
        <p:nvSpPr>
          <p:cNvPr id="124" name="Rectangle 40"/>
          <p:cNvSpPr>
            <a:spLocks noChangeArrowheads="1"/>
          </p:cNvSpPr>
          <p:nvPr/>
        </p:nvSpPr>
        <p:spPr bwMode="auto">
          <a:xfrm rot="16151844">
            <a:off x="2442068" y="2220249"/>
            <a:ext cx="1934715"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  </a:t>
            </a:r>
            <a:r>
              <a:rPr lang="cs-CZ" altLang="en-US" sz="2000" b="1" dirty="0">
                <a:latin typeface="Tahoma" pitchFamily="34" charset="0"/>
              </a:rPr>
              <a:t>R</a:t>
            </a:r>
            <a:r>
              <a:rPr lang="en-US" altLang="en-US" sz="2000" b="1" dirty="0" err="1">
                <a:latin typeface="Tahoma" pitchFamily="34" charset="0"/>
              </a:rPr>
              <a:t>esponse</a:t>
            </a:r>
            <a:endParaRPr lang="en-US" altLang="en-US" dirty="0"/>
          </a:p>
        </p:txBody>
      </p:sp>
      <p:sp>
        <p:nvSpPr>
          <p:cNvPr id="125" name="Rectangle 41"/>
          <p:cNvSpPr>
            <a:spLocks noChangeArrowheads="1"/>
          </p:cNvSpPr>
          <p:nvPr/>
        </p:nvSpPr>
        <p:spPr bwMode="auto">
          <a:xfrm rot="16099415">
            <a:off x="3741136" y="2119467"/>
            <a:ext cx="1317320"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Tahoma" pitchFamily="34" charset="0"/>
              </a:rPr>
              <a:t>Panel</a:t>
            </a:r>
            <a:endParaRPr lang="en-US" altLang="en-US"/>
          </a:p>
        </p:txBody>
      </p:sp>
      <p:sp>
        <p:nvSpPr>
          <p:cNvPr id="126" name="Rectangle 42"/>
          <p:cNvSpPr>
            <a:spLocks noChangeArrowheads="1"/>
          </p:cNvSpPr>
          <p:nvPr/>
        </p:nvSpPr>
        <p:spPr bwMode="auto">
          <a:xfrm rot="16280895">
            <a:off x="4974337" y="2508314"/>
            <a:ext cx="1901385"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000" b="1" dirty="0">
                <a:latin typeface="Tahoma" pitchFamily="34" charset="0"/>
              </a:rPr>
              <a:t>D</a:t>
            </a:r>
            <a:r>
              <a:rPr lang="en-US" altLang="en-US" sz="2000" b="1" dirty="0" err="1">
                <a:latin typeface="Tahoma" pitchFamily="34" charset="0"/>
              </a:rPr>
              <a:t>ecision</a:t>
            </a:r>
            <a:endParaRPr lang="en-US" altLang="en-US" dirty="0"/>
          </a:p>
        </p:txBody>
      </p:sp>
      <p:sp>
        <p:nvSpPr>
          <p:cNvPr id="127" name="Rectangle 43"/>
          <p:cNvSpPr>
            <a:spLocks noChangeArrowheads="1"/>
          </p:cNvSpPr>
          <p:nvPr/>
        </p:nvSpPr>
        <p:spPr bwMode="auto">
          <a:xfrm rot="16259995">
            <a:off x="5954986" y="2295236"/>
            <a:ext cx="1676411" cy="40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latin typeface="Tahoma" pitchFamily="34" charset="0"/>
              </a:rPr>
              <a:t>Notification</a:t>
            </a:r>
            <a:endParaRPr lang="en-US" altLang="en-US" dirty="0"/>
          </a:p>
        </p:txBody>
      </p:sp>
      <p:sp>
        <p:nvSpPr>
          <p:cNvPr id="128" name="Rectangle 44"/>
          <p:cNvSpPr>
            <a:spLocks noChangeArrowheads="1"/>
          </p:cNvSpPr>
          <p:nvPr/>
        </p:nvSpPr>
        <p:spPr bwMode="auto">
          <a:xfrm rot="16200000">
            <a:off x="7544697" y="2624157"/>
            <a:ext cx="2248967"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Tahoma" pitchFamily="34" charset="0"/>
              </a:rPr>
              <a:t>Implementation</a:t>
            </a:r>
          </a:p>
        </p:txBody>
      </p:sp>
      <p:sp>
        <p:nvSpPr>
          <p:cNvPr id="3" name="TextovéPole 2"/>
          <p:cNvSpPr txBox="1"/>
          <p:nvPr/>
        </p:nvSpPr>
        <p:spPr>
          <a:xfrm>
            <a:off x="6952640" y="6080172"/>
            <a:ext cx="2088232" cy="646331"/>
          </a:xfrm>
          <a:prstGeom prst="rect">
            <a:avLst/>
          </a:prstGeom>
          <a:noFill/>
        </p:spPr>
        <p:txBody>
          <a:bodyPr wrap="square" rtlCol="0">
            <a:spAutoFit/>
          </a:bodyPr>
          <a:lstStyle/>
          <a:p>
            <a:r>
              <a:rPr lang="cs-CZ" sz="3600" b="1" dirty="0" smtClean="0">
                <a:solidFill>
                  <a:schemeClr val="tx2"/>
                </a:solidFill>
              </a:rPr>
              <a:t>56 </a:t>
            </a:r>
            <a:r>
              <a:rPr lang="cs-CZ" sz="3600" b="1" dirty="0" err="1" smtClean="0">
                <a:solidFill>
                  <a:schemeClr val="tx2"/>
                </a:solidFill>
              </a:rPr>
              <a:t>days</a:t>
            </a:r>
            <a:endParaRPr lang="en-GB" sz="3600" b="1" dirty="0">
              <a:solidFill>
                <a:schemeClr val="tx2"/>
              </a:solidFill>
            </a:endParaRPr>
          </a:p>
        </p:txBody>
      </p:sp>
      <p:sp>
        <p:nvSpPr>
          <p:cNvPr id="5" name="Nadpis 4"/>
          <p:cNvSpPr>
            <a:spLocks noGrp="1"/>
          </p:cNvSpPr>
          <p:nvPr>
            <p:ph type="title"/>
          </p:nvPr>
        </p:nvSpPr>
        <p:spPr/>
        <p:txBody>
          <a:bodyPr/>
          <a:lstStyle/>
          <a:p>
            <a:r>
              <a:rPr lang="cs-CZ" dirty="0" smtClean="0"/>
              <a:t>UDRP</a:t>
            </a:r>
            <a:endParaRPr lang="en-GB" dirty="0"/>
          </a:p>
        </p:txBody>
      </p:sp>
    </p:spTree>
    <p:extLst>
      <p:ext uri="{BB962C8B-B14F-4D97-AF65-F5344CB8AC3E}">
        <p14:creationId xmlns:p14="http://schemas.microsoft.com/office/powerpoint/2010/main" val="3296631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500063" y="785813"/>
            <a:ext cx="8229600" cy="1066800"/>
          </a:xfrm>
        </p:spPr>
        <p:txBody>
          <a:bodyPr>
            <a:normAutofit fontScale="90000"/>
          </a:bodyPr>
          <a:lstStyle/>
          <a:p>
            <a:r>
              <a:rPr lang="cs-CZ" altLang="en-US" dirty="0" err="1" smtClean="0"/>
              <a:t>Authorized</a:t>
            </a:r>
            <a:r>
              <a:rPr lang="cs-CZ" altLang="en-US" dirty="0" smtClean="0"/>
              <a:t> </a:t>
            </a:r>
            <a:r>
              <a:rPr lang="cs-CZ" altLang="en-US" dirty="0" err="1" smtClean="0"/>
              <a:t>providers</a:t>
            </a:r>
            <a:r>
              <a:rPr lang="cs-CZ" altLang="en-US" dirty="0" smtClean="0"/>
              <a:t> </a:t>
            </a:r>
            <a:r>
              <a:rPr lang="cs-CZ" altLang="en-US" dirty="0" err="1" smtClean="0"/>
              <a:t>of</a:t>
            </a:r>
            <a:r>
              <a:rPr lang="cs-CZ" altLang="en-US" dirty="0" smtClean="0"/>
              <a:t> UDRP</a:t>
            </a:r>
            <a:endParaRPr lang="sk-SK" altLang="en-US" dirty="0"/>
          </a:p>
        </p:txBody>
      </p:sp>
      <p:sp>
        <p:nvSpPr>
          <p:cNvPr id="62467" name="Content Placeholder 5"/>
          <p:cNvSpPr>
            <a:spLocks noGrp="1"/>
          </p:cNvSpPr>
          <p:nvPr>
            <p:ph idx="1"/>
          </p:nvPr>
        </p:nvSpPr>
        <p:spPr>
          <a:xfrm>
            <a:off x="500063" y="2000250"/>
            <a:ext cx="8229600" cy="4324350"/>
          </a:xfrm>
        </p:spPr>
        <p:txBody>
          <a:bodyPr/>
          <a:lstStyle/>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r>
              <a:rPr lang="en-US" altLang="en-US" dirty="0"/>
              <a:t>[ADNDRC] </a:t>
            </a:r>
            <a:r>
              <a:rPr lang="cs-CZ" altLang="en-US" dirty="0"/>
              <a:t>	</a:t>
            </a:r>
            <a:r>
              <a:rPr lang="en-US" altLang="en-US" dirty="0"/>
              <a:t>Asian Domain Name Dispute Resolution Centre</a:t>
            </a:r>
          </a:p>
          <a:p>
            <a:pPr marL="342900" indent="-342900">
              <a:buFont typeface="Arial" panose="020B0604020202020204" pitchFamily="34" charset="0"/>
              <a:buChar char="•"/>
            </a:pPr>
            <a:r>
              <a:rPr lang="en-US" altLang="en-US" dirty="0"/>
              <a:t>[NAF] </a:t>
            </a:r>
            <a:r>
              <a:rPr lang="cs-CZ" altLang="en-US" dirty="0"/>
              <a:t>	</a:t>
            </a:r>
            <a:r>
              <a:rPr lang="en-US" altLang="en-US" dirty="0"/>
              <a:t>The National Arbitration Forum</a:t>
            </a:r>
          </a:p>
          <a:p>
            <a:pPr marL="342900" indent="-342900">
              <a:buFont typeface="Arial" panose="020B0604020202020204" pitchFamily="34" charset="0"/>
              <a:buChar char="•"/>
            </a:pPr>
            <a:r>
              <a:rPr lang="en-US" altLang="en-US" dirty="0"/>
              <a:t>[WIPO]</a:t>
            </a:r>
            <a:r>
              <a:rPr lang="cs-CZ" altLang="en-US" dirty="0"/>
              <a:t> 	</a:t>
            </a:r>
            <a:r>
              <a:rPr lang="en-US" altLang="en-US" dirty="0"/>
              <a:t>World Intellectual Property Organization</a:t>
            </a:r>
          </a:p>
          <a:p>
            <a:pPr marL="342900" indent="-342900">
              <a:buFont typeface="Arial" panose="020B0604020202020204" pitchFamily="34" charset="0"/>
              <a:buChar char="•"/>
            </a:pPr>
            <a:r>
              <a:rPr lang="en-US" altLang="en-US" dirty="0"/>
              <a:t>[CAC]</a:t>
            </a:r>
            <a:r>
              <a:rPr lang="cs-CZ" altLang="en-US" dirty="0"/>
              <a:t> 	</a:t>
            </a:r>
            <a:r>
              <a:rPr lang="en-US" altLang="en-US" dirty="0"/>
              <a:t>The Czech Arbitration Court</a:t>
            </a:r>
            <a:endParaRPr lang="cs-CZ" altLang="en-US" dirty="0"/>
          </a:p>
          <a:p>
            <a:pPr marL="342900" indent="-342900">
              <a:buFont typeface="Arial" panose="020B0604020202020204" pitchFamily="34" charset="0"/>
              <a:buChar char="•"/>
            </a:pPr>
            <a:r>
              <a:rPr lang="en-US" altLang="en-US" dirty="0"/>
              <a:t>[</a:t>
            </a:r>
            <a:r>
              <a:rPr lang="en-GB" altLang="en-US" dirty="0"/>
              <a:t>ACDR</a:t>
            </a:r>
            <a:r>
              <a:rPr lang="en-US" altLang="en-US" dirty="0"/>
              <a:t>]</a:t>
            </a:r>
            <a:r>
              <a:rPr lang="en-GB" altLang="en-US" dirty="0"/>
              <a:t> </a:t>
            </a:r>
            <a:r>
              <a:rPr lang="cs-CZ" altLang="en-US" dirty="0"/>
              <a:t>	</a:t>
            </a:r>
            <a:r>
              <a:rPr lang="en-GB" altLang="en-US" dirty="0"/>
              <a:t>Arab </a:t>
            </a:r>
            <a:r>
              <a:rPr lang="en-GB" altLang="en-US" dirty="0" err="1"/>
              <a:t>Center</a:t>
            </a:r>
            <a:r>
              <a:rPr lang="en-GB" altLang="en-US" dirty="0"/>
              <a:t> for Domain Name Dispute Resolution</a:t>
            </a:r>
            <a:endParaRPr lang="cs-CZ" altLang="en-US" dirty="0"/>
          </a:p>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r>
              <a:rPr lang="cs-CZ" altLang="en-US" dirty="0">
                <a:hlinkClick r:id="rId2"/>
              </a:rPr>
              <a:t>https://www.icann.org/resources/pages/providers-6d-2012-02-25-en</a:t>
            </a:r>
            <a:r>
              <a:rPr lang="cs-CZ" altLang="en-US" dirty="0"/>
              <a:t> </a:t>
            </a:r>
          </a:p>
          <a:p>
            <a:pPr marL="342900" indent="-342900">
              <a:buFont typeface="Arial" panose="020B0604020202020204" pitchFamily="34" charset="0"/>
              <a:buChar char="•"/>
            </a:pPr>
            <a:endParaRPr lang="en-US" altLang="en-US" dirty="0"/>
          </a:p>
        </p:txBody>
      </p:sp>
    </p:spTree>
    <p:extLst>
      <p:ext uri="{BB962C8B-B14F-4D97-AF65-F5344CB8AC3E}">
        <p14:creationId xmlns:p14="http://schemas.microsoft.com/office/powerpoint/2010/main" val="198405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718"/>
            <a:ext cx="8441140" cy="1371600"/>
          </a:xfrm>
        </p:spPr>
        <p:txBody>
          <a:bodyPr>
            <a:normAutofit/>
          </a:bodyPr>
          <a:lstStyle/>
          <a:p>
            <a:r>
              <a:rPr lang="cs-CZ" altLang="en-US" dirty="0" err="1" smtClean="0"/>
              <a:t>Specific</a:t>
            </a:r>
            <a:r>
              <a:rPr lang="cs-CZ" altLang="en-US" dirty="0" smtClean="0"/>
              <a:t> </a:t>
            </a:r>
            <a:r>
              <a:rPr lang="cs-CZ" altLang="en-US" dirty="0" err="1" smtClean="0"/>
              <a:t>rules</a:t>
            </a:r>
            <a:r>
              <a:rPr lang="cs-CZ" altLang="en-US" dirty="0" smtClean="0"/>
              <a:t> </a:t>
            </a:r>
            <a:r>
              <a:rPr lang="cs-CZ" altLang="en-US" dirty="0" err="1" smtClean="0"/>
              <a:t>for</a:t>
            </a:r>
            <a:r>
              <a:rPr lang="cs-CZ" altLang="en-US" dirty="0" smtClean="0"/>
              <a:t> </a:t>
            </a:r>
            <a:r>
              <a:rPr lang="cs-CZ" altLang="en-US" dirty="0" err="1" smtClean="0"/>
              <a:t>each</a:t>
            </a:r>
            <a:r>
              <a:rPr lang="cs-CZ" altLang="en-US" dirty="0" smtClean="0"/>
              <a:t> provider </a:t>
            </a:r>
            <a:endParaRPr lang="sk-SK"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5559848"/>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12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925060"/>
            <a:ext cx="7273772" cy="3691270"/>
          </a:xfrm>
          <a:prstGeom prst="rect">
            <a:avLst/>
          </a:prstGeom>
        </p:spPr>
        <p:txBody>
          <a:bodyPr anchor="ctr">
            <a:normAutofit/>
          </a:bodyPr>
          <a:lstStyle/>
          <a:p>
            <a:pPr algn="just"/>
            <a:r>
              <a:rPr lang="en-US" dirty="0" smtClean="0"/>
              <a:t>Advantages:</a:t>
            </a:r>
          </a:p>
          <a:p>
            <a:pPr lvl="1" algn="just"/>
            <a:r>
              <a:rPr lang="en-US" dirty="0" smtClean="0"/>
              <a:t>Fast – the case can be decided within 2 months</a:t>
            </a:r>
          </a:p>
          <a:p>
            <a:pPr lvl="1" algn="just"/>
            <a:r>
              <a:rPr lang="en-US" dirty="0" smtClean="0"/>
              <a:t>Inexpensive</a:t>
            </a:r>
          </a:p>
          <a:p>
            <a:pPr lvl="1" algn="just"/>
            <a:r>
              <a:rPr lang="en-US" dirty="0" smtClean="0"/>
              <a:t>Co - existing with local legal systems</a:t>
            </a:r>
          </a:p>
          <a:p>
            <a:pPr lvl="1" algn="just"/>
            <a:r>
              <a:rPr lang="en-US" dirty="0" smtClean="0"/>
              <a:t>Global solution </a:t>
            </a:r>
          </a:p>
          <a:p>
            <a:pPr lvl="1" algn="just"/>
            <a:r>
              <a:rPr lang="cs-CZ" dirty="0" smtClean="0"/>
              <a:t>A</a:t>
            </a:r>
            <a:r>
              <a:rPr lang="en-US" dirty="0" err="1" smtClean="0"/>
              <a:t>ccessible</a:t>
            </a:r>
            <a:r>
              <a:rPr lang="en-US" dirty="0" smtClean="0"/>
              <a:t> – decisions are freely available</a:t>
            </a:r>
            <a:endParaRPr lang="cs-CZ" dirty="0" smtClean="0"/>
          </a:p>
          <a:p>
            <a:pPr lvl="1" algn="just"/>
            <a:r>
              <a:rPr lang="cs-CZ" dirty="0" err="1" smtClean="0"/>
              <a:t>Price</a:t>
            </a:r>
            <a:r>
              <a:rPr lang="cs-CZ" dirty="0"/>
              <a:t>: </a:t>
            </a:r>
            <a:r>
              <a:rPr lang="cs-CZ" dirty="0">
                <a:hlinkClick r:id="rId3"/>
              </a:rPr>
              <a:t>http://www.wipo.int/amc/en/domains/fees</a:t>
            </a:r>
            <a:r>
              <a:rPr lang="cs-CZ" dirty="0" smtClean="0">
                <a:hlinkClick r:id="rId3"/>
              </a:rPr>
              <a:t>/</a:t>
            </a:r>
            <a:r>
              <a:rPr lang="cs-CZ" dirty="0" smtClean="0"/>
              <a:t> </a:t>
            </a:r>
            <a:endParaRPr lang="en-US" dirty="0" smtClean="0"/>
          </a:p>
        </p:txBody>
      </p:sp>
      <p:pic>
        <p:nvPicPr>
          <p:cNvPr id="4" name="Picture 2" descr="C:\Users\Loutocký\Desktop\ic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277158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cs-CZ" dirty="0" err="1" smtClean="0"/>
              <a:t>MAIn</a:t>
            </a:r>
            <a:r>
              <a:rPr lang="cs-CZ" dirty="0" smtClean="0"/>
              <a:t> </a:t>
            </a:r>
            <a:r>
              <a:rPr lang="cs-CZ" dirty="0" err="1" smtClean="0"/>
              <a:t>principle</a:t>
            </a:r>
            <a:endParaRPr lang="sk-SK" dirty="0"/>
          </a:p>
        </p:txBody>
      </p:sp>
      <p:sp>
        <p:nvSpPr>
          <p:cNvPr id="52227" name="Content Placeholder 2"/>
          <p:cNvSpPr>
            <a:spLocks noGrp="1"/>
          </p:cNvSpPr>
          <p:nvPr>
            <p:ph idx="1"/>
          </p:nvPr>
        </p:nvSpPr>
        <p:spPr>
          <a:xfrm>
            <a:off x="755576" y="3573016"/>
            <a:ext cx="8229600" cy="4324350"/>
          </a:xfrm>
        </p:spPr>
        <p:txBody>
          <a:bodyPr/>
          <a:lstStyle/>
          <a:p>
            <a:pPr marL="342900" indent="-342900" eaLnBrk="1" hangingPunct="1">
              <a:buClr>
                <a:schemeClr val="tx2"/>
              </a:buClr>
              <a:buFont typeface="Wingdings" panose="05000000000000000000" pitchFamily="2" charset="2"/>
              <a:buChar char="§"/>
            </a:pPr>
            <a:r>
              <a:rPr lang="en-GB" altLang="cs-CZ" dirty="0" smtClean="0"/>
              <a:t>First comes – first served</a:t>
            </a:r>
          </a:p>
          <a:p>
            <a:pPr marL="342900" indent="-342900" eaLnBrk="1" hangingPunct="1">
              <a:buClr>
                <a:schemeClr val="tx2"/>
              </a:buClr>
              <a:buFont typeface="Wingdings" panose="05000000000000000000" pitchFamily="2" charset="2"/>
              <a:buChar char="§"/>
            </a:pPr>
            <a:r>
              <a:rPr lang="en-GB" altLang="cs-CZ" dirty="0" smtClean="0"/>
              <a:t>The domain name is immediately registered</a:t>
            </a:r>
          </a:p>
          <a:p>
            <a:pPr marL="342900" indent="-342900" eaLnBrk="1" hangingPunct="1">
              <a:buClr>
                <a:schemeClr val="tx2"/>
              </a:buClr>
              <a:buFont typeface="Wingdings" panose="05000000000000000000" pitchFamily="2" charset="2"/>
              <a:buChar char="§"/>
            </a:pPr>
            <a:r>
              <a:rPr lang="en-GB" altLang="cs-CZ" dirty="0" smtClean="0"/>
              <a:t>What if the holder of domain name is not the one who should own it?</a:t>
            </a:r>
            <a:endParaRPr lang="cs-CZ" altLang="cs-CZ" dirty="0" smtClean="0"/>
          </a:p>
          <a:p>
            <a:pPr marL="342900" indent="-342900" eaLnBrk="1" hangingPunct="1">
              <a:buClr>
                <a:schemeClr val="tx2"/>
              </a:buClr>
              <a:buFont typeface="Wingdings" panose="05000000000000000000" pitchFamily="2" charset="2"/>
              <a:buChar char="§"/>
            </a:pPr>
            <a:r>
              <a:rPr lang="cs-CZ" altLang="cs-CZ" dirty="0" err="1" smtClean="0"/>
              <a:t>Cybersquatting</a:t>
            </a:r>
            <a:r>
              <a:rPr lang="cs-CZ" altLang="cs-CZ" dirty="0" smtClean="0"/>
              <a:t>, </a:t>
            </a:r>
            <a:r>
              <a:rPr lang="cs-CZ" altLang="cs-CZ" dirty="0" err="1" smtClean="0"/>
              <a:t>typosquatting</a:t>
            </a:r>
            <a:r>
              <a:rPr lang="cs-CZ" altLang="cs-CZ" dirty="0" smtClean="0"/>
              <a:t>, </a:t>
            </a:r>
            <a:r>
              <a:rPr lang="cs-CZ" altLang="cs-CZ" dirty="0" err="1" smtClean="0"/>
              <a:t>etc</a:t>
            </a:r>
            <a:r>
              <a:rPr lang="cs-CZ" altLang="cs-CZ" dirty="0" smtClean="0"/>
              <a:t>.</a:t>
            </a:r>
          </a:p>
          <a:p>
            <a:pPr marL="342900" indent="-342900" eaLnBrk="1" hangingPunct="1">
              <a:buClr>
                <a:schemeClr val="tx2"/>
              </a:buClr>
              <a:buFont typeface="Wingdings" panose="05000000000000000000" pitchFamily="2" charset="2"/>
              <a:buChar char="§"/>
            </a:pPr>
            <a:endParaRPr lang="cs-CZ" altLang="cs-CZ" dirty="0"/>
          </a:p>
          <a:p>
            <a:pPr marL="342900" indent="-342900" eaLnBrk="1" hangingPunct="1">
              <a:buClr>
                <a:schemeClr val="tx2"/>
              </a:buClr>
              <a:buFont typeface="Wingdings" panose="05000000000000000000" pitchFamily="2" charset="2"/>
              <a:buChar char="§"/>
            </a:pPr>
            <a:endParaRPr lang="en-GB" altLang="cs-CZ" dirty="0" smtClean="0"/>
          </a:p>
        </p:txBody>
      </p:sp>
      <p:sp>
        <p:nvSpPr>
          <p:cNvPr id="4" name="Obdélník 3"/>
          <p:cNvSpPr/>
          <p:nvPr/>
        </p:nvSpPr>
        <p:spPr>
          <a:xfrm>
            <a:off x="4447607" y="3244334"/>
            <a:ext cx="248786" cy="369332"/>
          </a:xfrm>
          <a:prstGeom prst="rect">
            <a:avLst/>
          </a:prstGeom>
        </p:spPr>
        <p:txBody>
          <a:bodyPr wrap="none">
            <a:spAutoFit/>
          </a:bodyPr>
          <a:lstStyle/>
          <a:p>
            <a:r>
              <a:rPr lang="cs-CZ" dirty="0"/>
              <a:t> </a:t>
            </a:r>
            <a:endParaRPr lang="cs-CZ" dirty="0"/>
          </a:p>
        </p:txBody>
      </p:sp>
    </p:spTree>
    <p:extLst>
      <p:ext uri="{BB962C8B-B14F-4D97-AF65-F5344CB8AC3E}">
        <p14:creationId xmlns:p14="http://schemas.microsoft.com/office/powerpoint/2010/main" val="414777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cs-CZ" dirty="0" err="1" smtClean="0"/>
              <a:t>Disadvantages</a:t>
            </a:r>
            <a:r>
              <a:rPr lang="en-US" dirty="0" smtClean="0"/>
              <a:t>:</a:t>
            </a:r>
          </a:p>
          <a:p>
            <a:pPr lvl="1" algn="just"/>
            <a:r>
              <a:rPr lang="cs-CZ" dirty="0" smtClean="0"/>
              <a:t>Hard to </a:t>
            </a:r>
            <a:r>
              <a:rPr lang="cs-CZ" dirty="0" err="1" smtClean="0"/>
              <a:t>control</a:t>
            </a:r>
            <a:r>
              <a:rPr lang="cs-CZ" dirty="0" smtClean="0"/>
              <a:t> (are </a:t>
            </a:r>
            <a:r>
              <a:rPr lang="cs-CZ" dirty="0" err="1" smtClean="0"/>
              <a:t>we</a:t>
            </a:r>
            <a:r>
              <a:rPr lang="cs-CZ" dirty="0" smtClean="0"/>
              <a:t> </a:t>
            </a:r>
            <a:r>
              <a:rPr lang="cs-CZ" dirty="0" err="1" smtClean="0"/>
              <a:t>getting</a:t>
            </a:r>
            <a:r>
              <a:rPr lang="cs-CZ" dirty="0" smtClean="0"/>
              <a:t> </a:t>
            </a:r>
            <a:r>
              <a:rPr lang="cs-CZ" dirty="0" err="1" smtClean="0"/>
              <a:t>good</a:t>
            </a:r>
            <a:r>
              <a:rPr lang="cs-CZ" dirty="0" smtClean="0"/>
              <a:t> </a:t>
            </a:r>
            <a:r>
              <a:rPr lang="cs-CZ" dirty="0" err="1" smtClean="0"/>
              <a:t>decisions</a:t>
            </a:r>
            <a:r>
              <a:rPr lang="cs-CZ" dirty="0" smtClean="0"/>
              <a:t>?)</a:t>
            </a:r>
          </a:p>
          <a:p>
            <a:pPr lvl="1" algn="just"/>
            <a:r>
              <a:rPr lang="cs-CZ" dirty="0" err="1" smtClean="0"/>
              <a:t>Transparency</a:t>
            </a:r>
            <a:r>
              <a:rPr lang="cs-CZ" dirty="0" smtClean="0"/>
              <a:t> </a:t>
            </a:r>
            <a:r>
              <a:rPr lang="cs-CZ" dirty="0" err="1" smtClean="0"/>
              <a:t>of</a:t>
            </a:r>
            <a:r>
              <a:rPr lang="cs-CZ" dirty="0" smtClean="0"/>
              <a:t> </a:t>
            </a:r>
            <a:r>
              <a:rPr lang="cs-CZ" dirty="0" err="1" smtClean="0"/>
              <a:t>panellists</a:t>
            </a:r>
            <a:endParaRPr lang="cs-CZ" dirty="0" smtClean="0"/>
          </a:p>
          <a:p>
            <a:pPr lvl="1" algn="just"/>
            <a:r>
              <a:rPr lang="cs-CZ" dirty="0" err="1" smtClean="0"/>
              <a:t>Inconsistent</a:t>
            </a:r>
            <a:r>
              <a:rPr lang="cs-CZ" dirty="0" smtClean="0"/>
              <a:t> </a:t>
            </a:r>
            <a:r>
              <a:rPr lang="cs-CZ" dirty="0" err="1" smtClean="0"/>
              <a:t>decisions</a:t>
            </a:r>
            <a:endParaRPr lang="cs-CZ" dirty="0" smtClean="0"/>
          </a:p>
          <a:p>
            <a:pPr lvl="1" algn="just"/>
            <a:r>
              <a:rPr lang="cs-CZ" dirty="0" err="1" smtClean="0"/>
              <a:t>Only</a:t>
            </a:r>
            <a:r>
              <a:rPr lang="cs-CZ" dirty="0" smtClean="0"/>
              <a:t> transfer (</a:t>
            </a:r>
            <a:r>
              <a:rPr lang="cs-CZ" dirty="0" err="1" smtClean="0"/>
              <a:t>cancellation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domain</a:t>
            </a:r>
            <a:r>
              <a:rPr lang="cs-CZ" dirty="0" smtClean="0"/>
              <a:t> </a:t>
            </a:r>
            <a:r>
              <a:rPr lang="cs-CZ" dirty="0" err="1" smtClean="0"/>
              <a:t>name</a:t>
            </a:r>
            <a:r>
              <a:rPr lang="cs-CZ" dirty="0" smtClean="0"/>
              <a:t> </a:t>
            </a:r>
            <a:r>
              <a:rPr lang="cs-CZ" dirty="0" err="1" smtClean="0"/>
              <a:t>is</a:t>
            </a:r>
            <a:r>
              <a:rPr lang="cs-CZ" dirty="0" smtClean="0"/>
              <a:t> </a:t>
            </a:r>
            <a:r>
              <a:rPr lang="cs-CZ" dirty="0" err="1" smtClean="0"/>
              <a:t>decided</a:t>
            </a:r>
            <a:r>
              <a:rPr lang="cs-CZ" dirty="0" smtClean="0"/>
              <a:t> (not </a:t>
            </a:r>
            <a:r>
              <a:rPr lang="cs-CZ" dirty="0" err="1" smtClean="0"/>
              <a:t>damages</a:t>
            </a:r>
            <a:r>
              <a:rPr lang="cs-CZ" dirty="0" smtClean="0"/>
              <a:t>)</a:t>
            </a:r>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04011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230843"/>
            <a:ext cx="7273772" cy="4627157"/>
          </a:xfrm>
          <a:prstGeom prst="rect">
            <a:avLst/>
          </a:prstGeom>
        </p:spPr>
        <p:txBody>
          <a:bodyPr anchor="ctr">
            <a:normAutofit/>
          </a:bodyPr>
          <a:lstStyle/>
          <a:p>
            <a:pPr algn="just"/>
            <a:r>
              <a:rPr lang="en-US" b="1" dirty="0" smtClean="0"/>
              <a:t>Problems:</a:t>
            </a:r>
          </a:p>
          <a:p>
            <a:pPr algn="just"/>
            <a:endParaRPr lang="en-US" dirty="0" smtClean="0"/>
          </a:p>
          <a:p>
            <a:pPr algn="just"/>
            <a:r>
              <a:rPr lang="en-US" dirty="0" smtClean="0"/>
              <a:t>Forum shopping:</a:t>
            </a:r>
          </a:p>
          <a:p>
            <a:pPr lvl="1" algn="just"/>
            <a:r>
              <a:rPr lang="en-US" dirty="0" smtClean="0"/>
              <a:t>Complainant win percentages:</a:t>
            </a:r>
          </a:p>
          <a:p>
            <a:pPr lvl="2" algn="just"/>
            <a:r>
              <a:rPr lang="en-US" dirty="0" smtClean="0"/>
              <a:t>WIPO – 82%</a:t>
            </a:r>
          </a:p>
          <a:p>
            <a:pPr lvl="2" algn="just"/>
            <a:r>
              <a:rPr lang="en-US" dirty="0" smtClean="0"/>
              <a:t>NAF – 83%</a:t>
            </a:r>
          </a:p>
          <a:p>
            <a:pPr lvl="2" algn="just"/>
            <a:r>
              <a:rPr lang="en-US" dirty="0" err="1" smtClean="0"/>
              <a:t>eResolution</a:t>
            </a:r>
            <a:r>
              <a:rPr lang="en-US" dirty="0" smtClean="0"/>
              <a:t> – 63% (not working any more)</a:t>
            </a:r>
          </a:p>
          <a:p>
            <a:pPr algn="just"/>
            <a:r>
              <a:rPr lang="en-US" dirty="0" smtClean="0"/>
              <a:t>2011 </a:t>
            </a:r>
          </a:p>
          <a:p>
            <a:pPr lvl="1" algn="just"/>
            <a:r>
              <a:rPr lang="en-US" dirty="0" smtClean="0"/>
              <a:t>WIPO – 19.123 cases</a:t>
            </a:r>
          </a:p>
          <a:p>
            <a:pPr lvl="1" algn="just"/>
            <a:r>
              <a:rPr lang="en-US" dirty="0" smtClean="0"/>
              <a:t>NAF – 16.134 cases</a:t>
            </a:r>
          </a:p>
          <a:p>
            <a:pPr lvl="1" algn="just"/>
            <a:r>
              <a:rPr lang="en-US" dirty="0" err="1" smtClean="0"/>
              <a:t>eResolution</a:t>
            </a:r>
            <a:r>
              <a:rPr lang="en-US" dirty="0" smtClean="0"/>
              <a:t> – 277 cases</a:t>
            </a:r>
          </a:p>
          <a:p>
            <a:pPr lvl="1" algn="just"/>
            <a:endParaRPr lang="en-US" dirty="0" smtClean="0"/>
          </a:p>
          <a:p>
            <a:pPr lvl="1" algn="just"/>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2"/>
          <p:cNvSpPr>
            <a:spLocks noGrp="1"/>
          </p:cNvSpPr>
          <p:nvPr>
            <p:ph type="title"/>
          </p:nvPr>
        </p:nvSpPr>
        <p:spPr>
          <a:xfrm>
            <a:off x="457200" y="152718"/>
            <a:ext cx="5791200" cy="1371600"/>
          </a:xfrm>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68547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lnSpcReduction="10000"/>
          </a:bodyPr>
          <a:lstStyle/>
          <a:p>
            <a:pPr algn="just"/>
            <a:r>
              <a:rPr lang="en-US" b="1" dirty="0" smtClean="0"/>
              <a:t>Problems</a:t>
            </a:r>
          </a:p>
          <a:p>
            <a:pPr algn="just"/>
            <a:endParaRPr lang="en-US" b="1" dirty="0" smtClean="0"/>
          </a:p>
          <a:p>
            <a:pPr algn="just"/>
            <a:r>
              <a:rPr lang="en-US" dirty="0" smtClean="0"/>
              <a:t>Case allocation bias:</a:t>
            </a:r>
          </a:p>
          <a:p>
            <a:pPr lvl="1" algn="just"/>
            <a:r>
              <a:rPr lang="en-US" dirty="0" smtClean="0"/>
              <a:t>One panelist (83% probability to transfer domain name)</a:t>
            </a:r>
          </a:p>
          <a:p>
            <a:pPr marL="764934" lvl="2" indent="0" algn="just">
              <a:buNone/>
            </a:pPr>
            <a:r>
              <a:rPr lang="en-US" b="1" dirty="0" smtClean="0"/>
              <a:t>vs</a:t>
            </a:r>
          </a:p>
          <a:p>
            <a:pPr lvl="1" algn="just"/>
            <a:r>
              <a:rPr lang="en-US" dirty="0" smtClean="0"/>
              <a:t>Three member – panels (60% probability to transfer domain name)</a:t>
            </a:r>
          </a:p>
          <a:p>
            <a:pPr algn="just"/>
            <a:endParaRPr lang="cs-CZ" dirty="0"/>
          </a:p>
          <a:p>
            <a:pPr algn="just"/>
            <a:r>
              <a:rPr lang="cs-CZ" dirty="0" smtClean="0"/>
              <a:t>!! 3 </a:t>
            </a:r>
            <a:r>
              <a:rPr lang="cs-CZ" dirty="0" err="1" smtClean="0"/>
              <a:t>member</a:t>
            </a:r>
            <a:r>
              <a:rPr lang="cs-CZ" dirty="0" smtClean="0"/>
              <a:t> panel </a:t>
            </a:r>
            <a:r>
              <a:rPr lang="cs-CZ" dirty="0" err="1" smtClean="0"/>
              <a:t>is</a:t>
            </a:r>
            <a:r>
              <a:rPr lang="cs-CZ" dirty="0" smtClean="0"/>
              <a:t> more </a:t>
            </a:r>
            <a:r>
              <a:rPr lang="cs-CZ" dirty="0" err="1" smtClean="0"/>
              <a:t>expansive</a:t>
            </a:r>
            <a:r>
              <a:rPr lang="cs-CZ" dirty="0"/>
              <a:t> </a:t>
            </a:r>
            <a:r>
              <a:rPr lang="cs-CZ" dirty="0" smtClean="0"/>
              <a:t>and </a:t>
            </a:r>
            <a:r>
              <a:rPr lang="cs-CZ" dirty="0" err="1" smtClean="0"/>
              <a:t>there</a:t>
            </a:r>
            <a:r>
              <a:rPr lang="cs-CZ" dirty="0" smtClean="0"/>
              <a:t> </a:t>
            </a:r>
            <a:r>
              <a:rPr lang="cs-CZ" dirty="0" err="1" smtClean="0"/>
              <a:t>is</a:t>
            </a:r>
            <a:r>
              <a:rPr lang="cs-CZ" dirty="0" smtClean="0"/>
              <a:t> </a:t>
            </a:r>
            <a:r>
              <a:rPr lang="cs-CZ" dirty="0" err="1" smtClean="0"/>
              <a:t>lower</a:t>
            </a:r>
            <a:r>
              <a:rPr lang="cs-CZ" dirty="0" smtClean="0"/>
              <a:t> </a:t>
            </a:r>
            <a:r>
              <a:rPr lang="cs-CZ" dirty="0" err="1" smtClean="0"/>
              <a:t>probablity</a:t>
            </a:r>
            <a:r>
              <a:rPr lang="cs-CZ" dirty="0" smtClean="0"/>
              <a:t> to </a:t>
            </a:r>
            <a:r>
              <a:rPr lang="cs-CZ" dirty="0" err="1" smtClean="0"/>
              <a:t>win</a:t>
            </a:r>
            <a:r>
              <a:rPr lang="cs-CZ" dirty="0" smtClean="0"/>
              <a:t> </a:t>
            </a:r>
            <a:r>
              <a:rPr lang="cs-CZ" dirty="0" err="1" smtClean="0"/>
              <a:t>the</a:t>
            </a:r>
            <a:r>
              <a:rPr lang="cs-CZ" dirty="0" smtClean="0"/>
              <a:t> case !! (</a:t>
            </a:r>
            <a:r>
              <a:rPr lang="cs-CZ" dirty="0" err="1" smtClean="0"/>
              <a:t>however</a:t>
            </a:r>
            <a:r>
              <a:rPr lang="cs-CZ" dirty="0" smtClean="0"/>
              <a:t> </a:t>
            </a:r>
            <a:r>
              <a:rPr lang="cs-CZ" dirty="0" err="1" smtClean="0"/>
              <a:t>it</a:t>
            </a:r>
            <a:r>
              <a:rPr lang="cs-CZ" dirty="0" smtClean="0"/>
              <a:t> </a:t>
            </a:r>
            <a:r>
              <a:rPr lang="cs-CZ" dirty="0" err="1" smtClean="0"/>
              <a:t>can</a:t>
            </a:r>
            <a:r>
              <a:rPr lang="cs-CZ" dirty="0" smtClean="0"/>
              <a:t> </a:t>
            </a:r>
            <a:r>
              <a:rPr lang="cs-CZ" dirty="0" err="1" smtClean="0"/>
              <a:t>be</a:t>
            </a:r>
            <a:r>
              <a:rPr lang="cs-CZ" dirty="0" smtClean="0"/>
              <a:t> part </a:t>
            </a:r>
            <a:r>
              <a:rPr lang="cs-CZ" dirty="0" err="1" smtClean="0"/>
              <a:t>of</a:t>
            </a:r>
            <a:r>
              <a:rPr lang="cs-CZ" dirty="0" smtClean="0"/>
              <a:t> </a:t>
            </a:r>
            <a:r>
              <a:rPr lang="cs-CZ" dirty="0" err="1" smtClean="0"/>
              <a:t>the</a:t>
            </a:r>
            <a:r>
              <a:rPr lang="cs-CZ" dirty="0" smtClean="0"/>
              <a:t> </a:t>
            </a:r>
            <a:r>
              <a:rPr lang="cs-CZ" dirty="0" err="1" smtClean="0"/>
              <a:t>tactics</a:t>
            </a:r>
            <a:r>
              <a:rPr lang="cs-CZ" dirty="0" smtClean="0"/>
              <a:t> !!)</a:t>
            </a:r>
            <a:endParaRPr lang="en-US" dirty="0" smtClean="0"/>
          </a:p>
          <a:p>
            <a:pPr algn="just"/>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1011"/>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403389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algn="just"/>
            <a:r>
              <a:rPr lang="en-US" b="1" dirty="0" err="1" smtClean="0"/>
              <a:t>Storey</a:t>
            </a:r>
            <a:r>
              <a:rPr lang="en-US" b="1" dirty="0" smtClean="0"/>
              <a:t> v. Cello Holdings LLC</a:t>
            </a:r>
            <a:r>
              <a:rPr lang="cs-CZ" b="1" dirty="0" smtClean="0"/>
              <a:t> (</a:t>
            </a:r>
            <a:r>
              <a:rPr lang="cs-CZ" b="1" dirty="0" err="1" smtClean="0"/>
              <a:t>american</a:t>
            </a:r>
            <a:r>
              <a:rPr lang="cs-CZ" b="1" dirty="0" smtClean="0"/>
              <a:t> </a:t>
            </a:r>
            <a:r>
              <a:rPr lang="cs-CZ" b="1" dirty="0" err="1" smtClean="0"/>
              <a:t>court</a:t>
            </a:r>
            <a:r>
              <a:rPr lang="cs-CZ" b="1" dirty="0" smtClean="0"/>
              <a:t> </a:t>
            </a:r>
            <a:r>
              <a:rPr lang="cs-CZ" b="1" dirty="0" err="1" smtClean="0"/>
              <a:t>decision</a:t>
            </a:r>
            <a:r>
              <a:rPr lang="cs-CZ" b="1" dirty="0" smtClean="0"/>
              <a:t>)</a:t>
            </a:r>
            <a:endParaRPr lang="en-US" b="1" dirty="0" smtClean="0"/>
          </a:p>
          <a:p>
            <a:pPr marL="342900" indent="-342900" algn="just">
              <a:buClr>
                <a:schemeClr val="tx2"/>
              </a:buClr>
              <a:buFont typeface="Wingdings" panose="05000000000000000000" pitchFamily="2" charset="2"/>
              <a:buChar char="§"/>
            </a:pPr>
            <a:r>
              <a:rPr lang="en-US" b="0" dirty="0" smtClean="0"/>
              <a:t>The agreement with UDRP is implemented by chains of contracts and it is involuntary</a:t>
            </a:r>
          </a:p>
          <a:p>
            <a:pPr marL="342900" indent="-342900" algn="just">
              <a:buClr>
                <a:schemeClr val="tx2"/>
              </a:buClr>
              <a:buFont typeface="Wingdings" panose="05000000000000000000" pitchFamily="2" charset="2"/>
              <a:buChar char="§"/>
            </a:pPr>
            <a:r>
              <a:rPr lang="en-US" b="0" dirty="0" smtClean="0"/>
              <a:t>ICANN as the only regulator does not offer any other solution</a:t>
            </a:r>
          </a:p>
          <a:p>
            <a:pPr marL="342900" indent="-342900" algn="just">
              <a:buClr>
                <a:schemeClr val="tx2"/>
              </a:buClr>
              <a:buFont typeface="Wingdings" panose="05000000000000000000" pitchFamily="2" charset="2"/>
              <a:buChar char="§"/>
            </a:pPr>
            <a:r>
              <a:rPr lang="en-US" b="0" dirty="0" smtClean="0"/>
              <a:t>The decision is contractually binding just between the parties</a:t>
            </a:r>
            <a:r>
              <a:rPr lang="cs-CZ" b="0" dirty="0" smtClean="0"/>
              <a:t> (</a:t>
            </a:r>
            <a:r>
              <a:rPr lang="cs-CZ" b="0" i="1" dirty="0" smtClean="0"/>
              <a:t>no </a:t>
            </a:r>
            <a:r>
              <a:rPr lang="cs-CZ" b="0" i="1" dirty="0" err="1" smtClean="0"/>
              <a:t>rei</a:t>
            </a:r>
            <a:r>
              <a:rPr lang="cs-CZ" b="0" i="1" dirty="0" smtClean="0"/>
              <a:t> </a:t>
            </a:r>
            <a:r>
              <a:rPr lang="cs-CZ" b="0" i="1" dirty="0" err="1" smtClean="0"/>
              <a:t>iudicata</a:t>
            </a:r>
            <a:r>
              <a:rPr lang="cs-CZ" b="0" dirty="0" smtClean="0"/>
              <a:t>)</a:t>
            </a:r>
          </a:p>
          <a:p>
            <a:pPr marL="342900" indent="-342900" algn="just">
              <a:buClr>
                <a:schemeClr val="tx2"/>
              </a:buClr>
              <a:buFont typeface="Wingdings" panose="05000000000000000000" pitchFamily="2" charset="2"/>
              <a:buChar char="§"/>
            </a:pPr>
            <a:r>
              <a:rPr lang="cs-CZ" b="0" dirty="0" err="1" smtClean="0"/>
              <a:t>The</a:t>
            </a:r>
            <a:r>
              <a:rPr lang="cs-CZ" b="0" dirty="0" smtClean="0"/>
              <a:t> </a:t>
            </a:r>
            <a:r>
              <a:rPr lang="cs-CZ" b="0" dirty="0" err="1" smtClean="0"/>
              <a:t>parties</a:t>
            </a:r>
            <a:r>
              <a:rPr lang="cs-CZ" b="0" dirty="0" smtClean="0"/>
              <a:t> </a:t>
            </a:r>
            <a:r>
              <a:rPr lang="en-GB" b="0" dirty="0" smtClean="0"/>
              <a:t>cannot </a:t>
            </a:r>
            <a:r>
              <a:rPr lang="en-GB" b="0" dirty="0"/>
              <a:t>be prevented from submitting their dispute to </a:t>
            </a:r>
            <a:r>
              <a:rPr lang="cs-CZ" b="0" dirty="0" err="1" smtClean="0"/>
              <a:t>the</a:t>
            </a:r>
            <a:r>
              <a:rPr lang="cs-CZ" b="0" dirty="0" smtClean="0"/>
              <a:t> </a:t>
            </a:r>
            <a:r>
              <a:rPr lang="en-GB" b="0" dirty="0" smtClean="0"/>
              <a:t>court</a:t>
            </a:r>
            <a:endParaRPr lang="en-US" b="0"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3285"/>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shielded</a:t>
            </a:r>
            <a:r>
              <a:rPr lang="cs-CZ" dirty="0" smtClean="0"/>
              <a:t> by </a:t>
            </a:r>
            <a:r>
              <a:rPr lang="cs-CZ" dirty="0" err="1" smtClean="0"/>
              <a:t>court</a:t>
            </a:r>
            <a:r>
              <a:rPr lang="cs-CZ" dirty="0" smtClean="0"/>
              <a:t> </a:t>
            </a:r>
            <a:endParaRPr lang="en-GB" dirty="0"/>
          </a:p>
        </p:txBody>
      </p:sp>
    </p:spTree>
    <p:extLst>
      <p:ext uri="{BB962C8B-B14F-4D97-AF65-F5344CB8AC3E}">
        <p14:creationId xmlns:p14="http://schemas.microsoft.com/office/powerpoint/2010/main" val="3965918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6" y="2637095"/>
            <a:ext cx="7631931" cy="3979235"/>
          </a:xfrm>
          <a:prstGeom prst="rect">
            <a:avLst/>
          </a:prstGeom>
        </p:spPr>
        <p:txBody>
          <a:bodyPr anchor="ctr">
            <a:normAutofit/>
          </a:bodyPr>
          <a:lstStyle/>
          <a:p>
            <a:pPr algn="just"/>
            <a:r>
              <a:rPr lang="cs-CZ" b="1" dirty="0" err="1" smtClean="0"/>
              <a:t>Classmates</a:t>
            </a:r>
            <a:r>
              <a:rPr lang="cs-CZ" b="1" dirty="0" smtClean="0"/>
              <a:t> Online, Inc. v. John </a:t>
            </a:r>
            <a:r>
              <a:rPr lang="cs-CZ" b="1" dirty="0" err="1" smtClean="0"/>
              <a:t>Zuccarini</a:t>
            </a:r>
            <a:r>
              <a:rPr lang="cs-CZ" b="1" dirty="0" smtClean="0"/>
              <a:t> </a:t>
            </a:r>
            <a:endParaRPr lang="en-US" b="1" dirty="0" smtClean="0"/>
          </a:p>
          <a:p>
            <a:pPr marL="342900" indent="-342900" algn="just">
              <a:buFont typeface="Wingdings" panose="05000000000000000000" pitchFamily="2" charset="2"/>
              <a:buChar char="§"/>
            </a:pPr>
            <a:r>
              <a:rPr lang="cs-CZ" b="0" dirty="0" err="1" smtClean="0"/>
              <a:t>Possibility</a:t>
            </a:r>
            <a:r>
              <a:rPr lang="cs-CZ" b="0" dirty="0"/>
              <a:t> </a:t>
            </a:r>
            <a:r>
              <a:rPr lang="en-GB" b="0" dirty="0" smtClean="0"/>
              <a:t>to </a:t>
            </a:r>
            <a:r>
              <a:rPr lang="en-GB" b="0" dirty="0"/>
              <a:t>file additional </a:t>
            </a:r>
            <a:r>
              <a:rPr lang="en-GB" b="0" dirty="0" smtClean="0"/>
              <a:t>information</a:t>
            </a:r>
            <a:r>
              <a:rPr lang="cs-CZ" b="0" dirty="0" smtClean="0"/>
              <a:t> (</a:t>
            </a:r>
            <a:r>
              <a:rPr lang="cs-CZ" b="0" dirty="0" err="1" smtClean="0"/>
              <a:t>an</a:t>
            </a:r>
            <a:r>
              <a:rPr lang="cs-CZ" b="0" dirty="0" smtClean="0"/>
              <a:t> </a:t>
            </a:r>
            <a:r>
              <a:rPr lang="cs-CZ" b="0" dirty="0" err="1" smtClean="0"/>
              <a:t>exception</a:t>
            </a:r>
            <a:r>
              <a:rPr lang="cs-CZ" b="0" dirty="0" smtClean="0"/>
              <a:t>)</a:t>
            </a:r>
          </a:p>
          <a:p>
            <a:pPr marL="342900" indent="-342900" algn="just">
              <a:buFont typeface="Wingdings" panose="05000000000000000000" pitchFamily="2" charset="2"/>
              <a:buChar char="§"/>
            </a:pPr>
            <a:r>
              <a:rPr lang="cs-CZ" b="0" dirty="0" smtClean="0"/>
              <a:t>No </a:t>
            </a:r>
            <a:r>
              <a:rPr lang="cs-CZ" b="0" dirty="0" err="1" smtClean="0"/>
              <a:t>predcedent</a:t>
            </a:r>
            <a:r>
              <a:rPr lang="cs-CZ" b="0" dirty="0" smtClean="0"/>
              <a:t>, but </a:t>
            </a:r>
            <a:r>
              <a:rPr lang="cs-CZ" b="0" dirty="0" err="1" smtClean="0"/>
              <a:t>the</a:t>
            </a:r>
            <a:r>
              <a:rPr lang="cs-CZ" b="0" dirty="0" smtClean="0"/>
              <a:t> </a:t>
            </a:r>
            <a:r>
              <a:rPr lang="cs-CZ" b="0" dirty="0" err="1" smtClean="0"/>
              <a:t>decisions</a:t>
            </a:r>
            <a:r>
              <a:rPr lang="cs-CZ" b="0" dirty="0" smtClean="0"/>
              <a:t> are </a:t>
            </a:r>
            <a:r>
              <a:rPr lang="cs-CZ" b="0" dirty="0" err="1" smtClean="0"/>
              <a:t>following</a:t>
            </a:r>
            <a:r>
              <a:rPr lang="cs-CZ" b="0" dirty="0" smtClean="0"/>
              <a:t> </a:t>
            </a:r>
            <a:r>
              <a:rPr lang="cs-CZ" b="0" dirty="0" err="1" smtClean="0"/>
              <a:t>previous</a:t>
            </a:r>
            <a:r>
              <a:rPr lang="cs-CZ" b="0" dirty="0" smtClean="0"/>
              <a:t> </a:t>
            </a:r>
            <a:r>
              <a:rPr lang="cs-CZ" b="0" dirty="0" err="1" smtClean="0"/>
              <a:t>ones</a:t>
            </a:r>
            <a:endParaRPr lang="cs-CZ" b="0" dirty="0" smtClean="0"/>
          </a:p>
          <a:p>
            <a:pPr marL="342900" indent="-342900" algn="just">
              <a:buFont typeface="Wingdings" panose="05000000000000000000" pitchFamily="2" charset="2"/>
              <a:buChar char="§"/>
            </a:pPr>
            <a:endParaRPr lang="cs-CZ" b="0" dirty="0" smtClean="0"/>
          </a:p>
          <a:p>
            <a:pPr marL="342900" indent="-342900" algn="just">
              <a:buFont typeface="Wingdings" panose="05000000000000000000" pitchFamily="2" charset="2"/>
              <a:buChar char="§"/>
            </a:pPr>
            <a:r>
              <a:rPr lang="cs-CZ" b="0" i="1" dirty="0" smtClean="0"/>
              <a:t>„T</a:t>
            </a:r>
            <a:r>
              <a:rPr lang="en-GB" b="0" i="1" dirty="0" smtClean="0"/>
              <a:t>o </a:t>
            </a:r>
            <a:r>
              <a:rPr lang="en-GB" b="0" i="1" dirty="0"/>
              <a:t>avoid any misunderstanding that </a:t>
            </a:r>
            <a:r>
              <a:rPr lang="en-GB" b="0" i="1" dirty="0" smtClean="0"/>
              <a:t>t</a:t>
            </a:r>
            <a:r>
              <a:rPr lang="cs-CZ" b="0" i="1" dirty="0" smtClean="0"/>
              <a:t>he</a:t>
            </a:r>
            <a:r>
              <a:rPr lang="en-GB" b="0" i="1" dirty="0" smtClean="0"/>
              <a:t> </a:t>
            </a:r>
            <a:r>
              <a:rPr lang="en-GB" b="0" i="1" dirty="0"/>
              <a:t>decision establishes a </a:t>
            </a:r>
            <a:r>
              <a:rPr lang="en-GB" i="1" dirty="0"/>
              <a:t>precedent</a:t>
            </a:r>
            <a:r>
              <a:rPr lang="en-GB" b="0" i="1" dirty="0"/>
              <a:t>, we call for caution </a:t>
            </a:r>
            <a:r>
              <a:rPr lang="en-GB" b="0" i="1" dirty="0" smtClean="0"/>
              <a:t>and </a:t>
            </a:r>
            <a:r>
              <a:rPr lang="en-GB" b="0" i="1" dirty="0"/>
              <a:t>recommend </a:t>
            </a:r>
            <a:r>
              <a:rPr lang="cs-CZ" b="0" i="1" dirty="0" smtClean="0"/>
              <a:t>to</a:t>
            </a:r>
            <a:r>
              <a:rPr lang="en-GB" b="0" i="1" dirty="0" smtClean="0"/>
              <a:t> </a:t>
            </a:r>
            <a:r>
              <a:rPr lang="cs-CZ" b="0" i="1" dirty="0" err="1" smtClean="0"/>
              <a:t>submit</a:t>
            </a:r>
            <a:r>
              <a:rPr lang="cs-CZ" b="0" i="1" dirty="0" smtClean="0"/>
              <a:t> </a:t>
            </a:r>
            <a:r>
              <a:rPr lang="en-GB" b="0" i="1" dirty="0" smtClean="0"/>
              <a:t>complete </a:t>
            </a:r>
            <a:r>
              <a:rPr lang="en-GB" b="0" i="1" dirty="0"/>
              <a:t>documentation of the case when </a:t>
            </a:r>
            <a:r>
              <a:rPr lang="cs-CZ" b="0" i="1" dirty="0" err="1" smtClean="0"/>
              <a:t>filing</a:t>
            </a:r>
            <a:r>
              <a:rPr lang="en-GB" b="0" i="1" dirty="0" smtClean="0"/>
              <a:t> </a:t>
            </a:r>
            <a:r>
              <a:rPr lang="en-GB" b="0" i="1" dirty="0"/>
              <a:t>a complaint</a:t>
            </a:r>
            <a:r>
              <a:rPr lang="en-GB" b="0" i="1" dirty="0" smtClean="0"/>
              <a:t>.</a:t>
            </a:r>
            <a:r>
              <a:rPr lang="cs-CZ" b="0" i="1" dirty="0" smtClean="0"/>
              <a:t>“</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3285"/>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br>
              <a:rPr lang="cs-CZ" dirty="0" smtClean="0"/>
            </a:br>
            <a:r>
              <a:rPr lang="cs-CZ" dirty="0" smtClean="0"/>
              <a:t>in </a:t>
            </a:r>
            <a:r>
              <a:rPr lang="cs-CZ" dirty="0" err="1" smtClean="0"/>
              <a:t>general</a:t>
            </a:r>
            <a:endParaRPr lang="en-GB" dirty="0"/>
          </a:p>
        </p:txBody>
      </p:sp>
    </p:spTree>
    <p:extLst>
      <p:ext uri="{BB962C8B-B14F-4D97-AF65-F5344CB8AC3E}">
        <p14:creationId xmlns:p14="http://schemas.microsoft.com/office/powerpoint/2010/main" val="214787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algn="just"/>
            <a:r>
              <a:rPr lang="en-US" b="1" dirty="0" smtClean="0"/>
              <a:t>Donald J. Trump v. </a:t>
            </a:r>
            <a:r>
              <a:rPr lang="en-US" b="1" dirty="0" err="1" smtClean="0"/>
              <a:t>Mediaking</a:t>
            </a:r>
            <a:r>
              <a:rPr lang="en-US" b="1" dirty="0" smtClean="0"/>
              <a:t> LLC</a:t>
            </a:r>
          </a:p>
          <a:p>
            <a:pPr algn="just"/>
            <a:r>
              <a:rPr lang="en-US" b="0" dirty="0" smtClean="0"/>
              <a:t>The complaint (and the answer) is limited to 5000 words</a:t>
            </a:r>
          </a:p>
          <a:p>
            <a:pPr algn="just"/>
            <a:r>
              <a:rPr lang="en-US" b="0" dirty="0" smtClean="0"/>
              <a:t>The panel said, that it has accepted </a:t>
            </a:r>
            <a:r>
              <a:rPr lang="cs-CZ" b="0" dirty="0" err="1" smtClean="0"/>
              <a:t>longer</a:t>
            </a:r>
            <a:r>
              <a:rPr lang="cs-CZ" b="0" dirty="0" smtClean="0"/>
              <a:t> </a:t>
            </a:r>
            <a:r>
              <a:rPr lang="cs-CZ" b="0" dirty="0" err="1" smtClean="0"/>
              <a:t>complaint</a:t>
            </a:r>
            <a:r>
              <a:rPr lang="en-US" b="0" dirty="0" smtClean="0"/>
              <a:t>, however it only considered the main arguments (not the best argumentation)</a:t>
            </a:r>
          </a:p>
          <a:p>
            <a:pPr algn="just"/>
            <a:endParaRPr lang="en-US" dirty="0" smtClean="0"/>
          </a:p>
          <a:p>
            <a:pPr algn="just"/>
            <a:r>
              <a:rPr lang="en-US" b="1" dirty="0" smtClean="0"/>
              <a:t>X Giga Pty Limited v. Elena </a:t>
            </a:r>
            <a:r>
              <a:rPr lang="en-US" b="1" dirty="0" err="1" smtClean="0"/>
              <a:t>Sadkovaya</a:t>
            </a:r>
            <a:endParaRPr lang="en-US" b="1" dirty="0" smtClean="0"/>
          </a:p>
          <a:p>
            <a:pPr algn="just"/>
            <a:r>
              <a:rPr lang="en-US" b="0" dirty="0" smtClean="0"/>
              <a:t>The complaint had to be shortened and filed again </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45666"/>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endParaRPr lang="en-GB" dirty="0"/>
          </a:p>
        </p:txBody>
      </p:sp>
    </p:spTree>
    <p:extLst>
      <p:ext uri="{BB962C8B-B14F-4D97-AF65-F5344CB8AC3E}">
        <p14:creationId xmlns:p14="http://schemas.microsoft.com/office/powerpoint/2010/main" val="146448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fontAlgn="base"/>
            <a:r>
              <a:rPr lang="en-US" b="1" dirty="0" smtClean="0"/>
              <a:t>Two Way NV/SA v. Moniker Privacy Services, LLC</a:t>
            </a:r>
          </a:p>
          <a:p>
            <a:pPr marL="342900" indent="-342900" fontAlgn="base">
              <a:buFont typeface="Arial" panose="020B0604020202020204" pitchFamily="34" charset="0"/>
              <a:buChar char="•"/>
            </a:pPr>
            <a:r>
              <a:rPr lang="cs-CZ" b="0" dirty="0" err="1" smtClean="0"/>
              <a:t>Usual</a:t>
            </a:r>
            <a:r>
              <a:rPr lang="cs-CZ" b="0" dirty="0" smtClean="0"/>
              <a:t> case (</a:t>
            </a:r>
            <a:r>
              <a:rPr lang="cs-CZ" b="0" dirty="0" err="1" smtClean="0"/>
              <a:t>registered</a:t>
            </a:r>
            <a:r>
              <a:rPr lang="cs-CZ" b="0" dirty="0" smtClean="0"/>
              <a:t> trademark X </a:t>
            </a:r>
            <a:r>
              <a:rPr lang="cs-CZ" b="0" dirty="0" err="1" smtClean="0"/>
              <a:t>cybersquatting</a:t>
            </a:r>
            <a:r>
              <a:rPr lang="cs-CZ" b="0" dirty="0" smtClean="0"/>
              <a:t>) </a:t>
            </a:r>
          </a:p>
          <a:p>
            <a:pPr marL="342900" indent="-342900" fontAlgn="base">
              <a:buFont typeface="Arial" panose="020B0604020202020204" pitchFamily="34" charset="0"/>
              <a:buChar char="•"/>
            </a:pPr>
            <a:r>
              <a:rPr lang="cs-CZ" dirty="0" err="1" smtClean="0"/>
              <a:t>however</a:t>
            </a:r>
            <a:r>
              <a:rPr lang="cs-CZ" dirty="0" smtClean="0"/>
              <a:t>:</a:t>
            </a:r>
            <a:r>
              <a:rPr lang="cs-CZ" b="0" dirty="0" smtClean="0"/>
              <a:t> </a:t>
            </a:r>
          </a:p>
          <a:p>
            <a:pPr marL="342900" indent="-342900" fontAlgn="base">
              <a:buFont typeface="Arial" panose="020B0604020202020204" pitchFamily="34" charset="0"/>
              <a:buChar char="•"/>
            </a:pPr>
            <a:r>
              <a:rPr lang="en-US" b="0" dirty="0" smtClean="0"/>
              <a:t>The complainant tried to disqualify the panelists (he partly succeeded) because he wanted to have higher probability to win the case</a:t>
            </a:r>
          </a:p>
          <a:p>
            <a:pPr marL="342900" indent="-342900" fontAlgn="base">
              <a:buFont typeface="Arial" panose="020B0604020202020204" pitchFamily="34" charset="0"/>
              <a:buChar char="•"/>
            </a:pPr>
            <a:r>
              <a:rPr lang="en-US" b="0" dirty="0" smtClean="0"/>
              <a:t>Obvious decision - Panel denied the complaint and made no finding of reverse domain name hijacking</a:t>
            </a:r>
            <a:r>
              <a:rPr lang="cs-CZ" b="0" dirty="0" smtClean="0"/>
              <a:t> – </a:t>
            </a:r>
            <a:r>
              <a:rPr lang="cs-CZ" b="0" dirty="0" err="1" smtClean="0"/>
              <a:t>first</a:t>
            </a:r>
            <a:r>
              <a:rPr lang="cs-CZ" b="0" dirty="0" smtClean="0"/>
              <a:t> </a:t>
            </a:r>
            <a:r>
              <a:rPr lang="cs-CZ" b="0" dirty="0" err="1" smtClean="0"/>
              <a:t>comes</a:t>
            </a:r>
            <a:r>
              <a:rPr lang="cs-CZ" b="0" dirty="0" smtClean="0"/>
              <a:t>, </a:t>
            </a:r>
            <a:r>
              <a:rPr lang="cs-CZ" b="0" dirty="0" err="1" smtClean="0"/>
              <a:t>first</a:t>
            </a:r>
            <a:r>
              <a:rPr lang="cs-CZ" b="0" dirty="0" smtClean="0"/>
              <a:t> </a:t>
            </a:r>
            <a:r>
              <a:rPr lang="cs-CZ" b="0" dirty="0" err="1" smtClean="0"/>
              <a:t>served</a:t>
            </a:r>
            <a:endParaRPr lang="en-US" b="0"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47619"/>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endParaRPr lang="en-GB" dirty="0"/>
          </a:p>
        </p:txBody>
      </p:sp>
    </p:spTree>
    <p:extLst>
      <p:ext uri="{BB962C8B-B14F-4D97-AF65-F5344CB8AC3E}">
        <p14:creationId xmlns:p14="http://schemas.microsoft.com/office/powerpoint/2010/main" val="1218900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8840"/>
            <a:ext cx="8999776" cy="4513950"/>
          </a:xfrm>
          <a:prstGeom prst="rect">
            <a:avLst/>
          </a:prstGeom>
        </p:spPr>
      </p:pic>
    </p:spTree>
    <p:extLst>
      <p:ext uri="{BB962C8B-B14F-4D97-AF65-F5344CB8AC3E}">
        <p14:creationId xmlns:p14="http://schemas.microsoft.com/office/powerpoint/2010/main" val="181536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167800"/>
            <a:ext cx="10585176" cy="7144994"/>
          </a:xfrm>
          <a:prstGeom prst="rect">
            <a:avLst/>
          </a:prstGeom>
        </p:spPr>
      </p:pic>
    </p:spTree>
    <p:extLst>
      <p:ext uri="{BB962C8B-B14F-4D97-AF65-F5344CB8AC3E}">
        <p14:creationId xmlns:p14="http://schemas.microsoft.com/office/powerpoint/2010/main" val="3457332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1164"/>
            <a:ext cx="9144000" cy="4435671"/>
          </a:xfrm>
          <a:prstGeom prst="rect">
            <a:avLst/>
          </a:prstGeom>
        </p:spPr>
      </p:pic>
      <p:sp>
        <p:nvSpPr>
          <p:cNvPr id="6" name="Ovál 5"/>
          <p:cNvSpPr/>
          <p:nvPr/>
        </p:nvSpPr>
        <p:spPr>
          <a:xfrm>
            <a:off x="2843808" y="4149080"/>
            <a:ext cx="504056"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6804248" y="4653136"/>
            <a:ext cx="504056"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6"/>
          <p:cNvSpPr txBox="1"/>
          <p:nvPr/>
        </p:nvSpPr>
        <p:spPr>
          <a:xfrm>
            <a:off x="2411760" y="5949280"/>
            <a:ext cx="4104456" cy="584775"/>
          </a:xfrm>
          <a:prstGeom prst="rect">
            <a:avLst/>
          </a:prstGeom>
          <a:noFill/>
        </p:spPr>
        <p:txBody>
          <a:bodyPr wrap="square" rtlCol="0">
            <a:spAutoFit/>
          </a:bodyPr>
          <a:lstStyle/>
          <a:p>
            <a:r>
              <a:rPr lang="cs-CZ" sz="3200" dirty="0" err="1" smtClean="0">
                <a:solidFill>
                  <a:srgbClr val="FF0000"/>
                </a:solidFill>
              </a:rPr>
              <a:t>Cumulative</a:t>
            </a:r>
            <a:r>
              <a:rPr lang="cs-CZ" sz="3200" dirty="0" smtClean="0">
                <a:solidFill>
                  <a:srgbClr val="FF0000"/>
                </a:solidFill>
              </a:rPr>
              <a:t> </a:t>
            </a:r>
            <a:r>
              <a:rPr lang="cs-CZ" sz="3200" dirty="0" err="1" smtClean="0">
                <a:solidFill>
                  <a:srgbClr val="FF0000"/>
                </a:solidFill>
              </a:rPr>
              <a:t>condition</a:t>
            </a:r>
            <a:endParaRPr lang="en-GB" sz="3200" dirty="0">
              <a:solidFill>
                <a:srgbClr val="FF0000"/>
              </a:solidFill>
            </a:endParaRPr>
          </a:p>
        </p:txBody>
      </p:sp>
    </p:spTree>
    <p:extLst>
      <p:ext uri="{BB962C8B-B14F-4D97-AF65-F5344CB8AC3E}">
        <p14:creationId xmlns:p14="http://schemas.microsoft.com/office/powerpoint/2010/main" val="143693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normAutofit/>
          </a:bodyPr>
          <a:lstStyle/>
          <a:p>
            <a:pPr eaLnBrk="1" fontAlgn="auto" hangingPunct="1">
              <a:spcAft>
                <a:spcPts val="0"/>
              </a:spcAft>
              <a:defRPr/>
            </a:pPr>
            <a:r>
              <a:rPr lang="cs-CZ" dirty="0" err="1"/>
              <a:t>Sqautters</a:t>
            </a:r>
            <a:r>
              <a:rPr lang="cs-CZ" dirty="0"/>
              <a:t> </a:t>
            </a:r>
            <a:r>
              <a:rPr lang="cs-CZ" dirty="0" err="1"/>
              <a:t>allowed</a:t>
            </a:r>
            <a:r>
              <a:rPr lang="cs-CZ" dirty="0"/>
              <a:t>?</a:t>
            </a:r>
            <a:endParaRPr lang="sk-SK" dirty="0"/>
          </a:p>
        </p:txBody>
      </p:sp>
      <p:sp>
        <p:nvSpPr>
          <p:cNvPr id="3" name="Zástupný symbol pro obsah 2"/>
          <p:cNvSpPr>
            <a:spLocks noGrp="1"/>
          </p:cNvSpPr>
          <p:nvPr>
            <p:ph idx="1"/>
          </p:nvPr>
        </p:nvSpPr>
        <p:spPr/>
        <p:txBody>
          <a:bodyPr/>
          <a:lstStyle/>
          <a:p>
            <a:endParaRPr lang="cs-CZ"/>
          </a:p>
        </p:txBody>
      </p:sp>
      <p:pic>
        <p:nvPicPr>
          <p:cNvPr id="1026" name="Picture 2" descr="\\flsrv\profiles\210290\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 y="1844825"/>
            <a:ext cx="9008999" cy="506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90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Complainant </a:t>
            </a:r>
            <a:r>
              <a:rPr lang="cs-CZ" dirty="0" smtClean="0"/>
              <a:t>has to</a:t>
            </a:r>
            <a:r>
              <a:rPr lang="en-US" dirty="0" smtClean="0"/>
              <a:t> </a:t>
            </a:r>
            <a:r>
              <a:rPr lang="en-US" dirty="0" smtClean="0"/>
              <a:t>prove</a:t>
            </a:r>
            <a:r>
              <a:rPr lang="cs-CZ" dirty="0" smtClean="0"/>
              <a:t> (</a:t>
            </a:r>
            <a:r>
              <a:rPr lang="cs-CZ" dirty="0" err="1" smtClean="0"/>
              <a:t>all</a:t>
            </a:r>
            <a:r>
              <a:rPr lang="cs-CZ" dirty="0" smtClean="0"/>
              <a:t> </a:t>
            </a:r>
            <a:r>
              <a:rPr lang="cs-CZ" dirty="0" err="1" smtClean="0"/>
              <a:t>of</a:t>
            </a:r>
            <a:r>
              <a:rPr lang="cs-CZ" dirty="0" smtClean="0"/>
              <a:t> </a:t>
            </a:r>
            <a:r>
              <a:rPr lang="cs-CZ" dirty="0" err="1" smtClean="0"/>
              <a:t>it</a:t>
            </a:r>
            <a:r>
              <a:rPr lang="cs-CZ" dirty="0" smtClean="0"/>
              <a:t>)</a:t>
            </a:r>
            <a:r>
              <a:rPr lang="en-US" dirty="0" smtClean="0"/>
              <a:t>:</a:t>
            </a:r>
            <a:endParaRPr lang="en-US" dirty="0" smtClean="0"/>
          </a:p>
          <a:p>
            <a:pPr lvl="1" algn="just"/>
            <a:r>
              <a:rPr lang="en-US" dirty="0" smtClean="0"/>
              <a:t>Domain name is </a:t>
            </a:r>
            <a:r>
              <a:rPr lang="en-US" b="1" dirty="0" smtClean="0"/>
              <a:t>identical or confusingly similar</a:t>
            </a:r>
            <a:r>
              <a:rPr lang="en-US" dirty="0" smtClean="0"/>
              <a:t> to a trademark in which complainant has rights</a:t>
            </a:r>
          </a:p>
          <a:p>
            <a:pPr lvl="1" algn="just"/>
            <a:r>
              <a:rPr lang="en-US" dirty="0" smtClean="0"/>
              <a:t>No rights or </a:t>
            </a:r>
            <a:r>
              <a:rPr lang="en-US" b="1" dirty="0" err="1" smtClean="0"/>
              <a:t>legiti</a:t>
            </a:r>
            <a:r>
              <a:rPr lang="cs-CZ" b="1" dirty="0" smtClean="0"/>
              <a:t>m</a:t>
            </a:r>
            <a:r>
              <a:rPr lang="en-US" b="1" dirty="0" smtClean="0"/>
              <a:t>ate interests </a:t>
            </a:r>
            <a:r>
              <a:rPr lang="en-US" dirty="0" smtClean="0"/>
              <a:t>in respect of current domain name</a:t>
            </a:r>
            <a:endParaRPr lang="cs-CZ" dirty="0" smtClean="0"/>
          </a:p>
          <a:p>
            <a:pPr lvl="1" algn="just"/>
            <a:r>
              <a:rPr lang="en-US" dirty="0"/>
              <a:t>Domain name has been registered and is being used in </a:t>
            </a:r>
            <a:r>
              <a:rPr lang="en-US" b="1" dirty="0"/>
              <a:t>bad </a:t>
            </a:r>
            <a:r>
              <a:rPr lang="en-US" b="1" dirty="0" smtClean="0"/>
              <a:t>faith</a:t>
            </a:r>
            <a:endParaRPr lang="en-US" b="1"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312011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971600" y="1988840"/>
            <a:ext cx="7273772" cy="3475296"/>
          </a:xfrm>
          <a:prstGeom prst="rect">
            <a:avLst/>
          </a:prstGeom>
        </p:spPr>
        <p:txBody>
          <a:bodyPr anchor="ctr">
            <a:normAutofit/>
          </a:bodyPr>
          <a:lstStyle/>
          <a:p>
            <a:r>
              <a:rPr lang="cs-CZ" dirty="0" err="1" smtClean="0"/>
              <a:t>The</a:t>
            </a:r>
            <a:r>
              <a:rPr lang="cs-CZ" dirty="0" smtClean="0"/>
              <a:t> test:</a:t>
            </a:r>
          </a:p>
          <a:p>
            <a:pPr marL="342900" indent="-342900">
              <a:buFont typeface="Arial" panose="020B0604020202020204" pitchFamily="34" charset="0"/>
              <a:buChar char="•"/>
            </a:pPr>
            <a:r>
              <a:rPr lang="en-US" b="0" dirty="0"/>
              <a:t>comparison between the trademark and the domain name itself to determine likelihood of Internet user confusion</a:t>
            </a:r>
            <a:r>
              <a:rPr lang="en-US" b="0" dirty="0" smtClean="0"/>
              <a:t>.</a:t>
            </a:r>
            <a:endParaRPr lang="cs-CZ" b="0" dirty="0" smtClean="0"/>
          </a:p>
          <a:p>
            <a:pPr marL="342900" indent="-342900">
              <a:buFont typeface="Arial" panose="020B0604020202020204" pitchFamily="34" charset="0"/>
              <a:buChar char="•"/>
            </a:pPr>
            <a:r>
              <a:rPr lang="en-US" b="0" dirty="0"/>
              <a:t>the relevant trademark would generally need to be recognizable as such within the domain </a:t>
            </a:r>
            <a:r>
              <a:rPr lang="en-US" b="0" dirty="0" smtClean="0"/>
              <a:t>name</a:t>
            </a:r>
            <a:endParaRPr lang="cs-CZ" b="0" dirty="0" smtClean="0"/>
          </a:p>
          <a:p>
            <a:pPr marL="342900" indent="-342900">
              <a:buFont typeface="Arial" panose="020B0604020202020204" pitchFamily="34" charset="0"/>
              <a:buChar char="•"/>
            </a:pPr>
            <a:r>
              <a:rPr lang="cs-CZ" b="0" dirty="0" err="1" smtClean="0"/>
              <a:t>the</a:t>
            </a:r>
            <a:r>
              <a:rPr lang="cs-CZ" b="0" dirty="0" smtClean="0"/>
              <a:t> </a:t>
            </a:r>
            <a:r>
              <a:rPr lang="cs-CZ" b="0" dirty="0" err="1" smtClean="0"/>
              <a:t>content</a:t>
            </a:r>
            <a:r>
              <a:rPr lang="cs-CZ" b="0" dirty="0" smtClean="0"/>
              <a:t> </a:t>
            </a:r>
            <a:r>
              <a:rPr lang="cs-CZ" b="0" dirty="0" err="1" smtClean="0"/>
              <a:t>of</a:t>
            </a:r>
            <a:r>
              <a:rPr lang="cs-CZ" b="0" dirty="0" smtClean="0"/>
              <a:t> </a:t>
            </a:r>
            <a:r>
              <a:rPr lang="cs-CZ" b="0" dirty="0" err="1" smtClean="0"/>
              <a:t>website</a:t>
            </a:r>
            <a:r>
              <a:rPr lang="cs-CZ" b="0" dirty="0" smtClean="0"/>
              <a:t> </a:t>
            </a:r>
            <a:r>
              <a:rPr lang="cs-CZ" b="0" dirty="0" err="1" smtClean="0"/>
              <a:t>is</a:t>
            </a:r>
            <a:r>
              <a:rPr lang="cs-CZ" b="0" dirty="0" smtClean="0"/>
              <a:t> </a:t>
            </a:r>
            <a:r>
              <a:rPr lang="cs-CZ" b="0" dirty="0" err="1" smtClean="0"/>
              <a:t>irrelevant</a:t>
            </a:r>
            <a:endParaRPr lang="cs-CZ" b="0" dirty="0" smtClean="0"/>
          </a:p>
          <a:p>
            <a:pPr marL="342900" indent="-342900">
              <a:buFont typeface="Arial" panose="020B0604020202020204" pitchFamily="34" charset="0"/>
              <a:buChar char="•"/>
            </a:pPr>
            <a:r>
              <a:rPr lang="cs-CZ" b="0" dirty="0" err="1" smtClean="0"/>
              <a:t>E.g</a:t>
            </a:r>
            <a:r>
              <a:rPr lang="cs-CZ" b="0" dirty="0" smtClean="0"/>
              <a:t>. guiness.com</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smtClean="0"/>
              <a:t>1) </a:t>
            </a:r>
            <a:r>
              <a:rPr lang="cs-CZ" dirty="0" err="1" smtClean="0"/>
              <a:t>Identical</a:t>
            </a:r>
            <a:r>
              <a:rPr lang="cs-CZ" dirty="0" smtClean="0"/>
              <a:t> </a:t>
            </a:r>
            <a:r>
              <a:rPr lang="cs-CZ" dirty="0" err="1" smtClean="0"/>
              <a:t>or</a:t>
            </a:r>
            <a:r>
              <a:rPr lang="cs-CZ" dirty="0" smtClean="0"/>
              <a:t> </a:t>
            </a:r>
            <a:r>
              <a:rPr lang="cs-CZ" dirty="0" err="1" smtClean="0"/>
              <a:t>confusingly</a:t>
            </a:r>
            <a:r>
              <a:rPr lang="cs-CZ" dirty="0" smtClean="0"/>
              <a:t> </a:t>
            </a:r>
            <a:r>
              <a:rPr lang="cs-CZ" dirty="0" err="1" smtClean="0"/>
              <a:t>similar</a:t>
            </a:r>
            <a:endParaRPr lang="en-GB" dirty="0"/>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396" y="4848754"/>
            <a:ext cx="3203848" cy="2049962"/>
          </a:xfrm>
          <a:prstGeom prst="rect">
            <a:avLst/>
          </a:prstGeom>
        </p:spPr>
      </p:pic>
    </p:spTree>
    <p:extLst>
      <p:ext uri="{BB962C8B-B14F-4D97-AF65-F5344CB8AC3E}">
        <p14:creationId xmlns:p14="http://schemas.microsoft.com/office/powerpoint/2010/main" val="1694510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971600" y="1988840"/>
            <a:ext cx="7273772" cy="3475296"/>
          </a:xfrm>
          <a:prstGeom prst="rect">
            <a:avLst/>
          </a:prstGeom>
        </p:spPr>
        <p:txBody>
          <a:bodyPr anchor="ctr">
            <a:normAutofit/>
          </a:bodyPr>
          <a:lstStyle/>
          <a:p>
            <a:pPr marL="342900" indent="-342900">
              <a:buFont typeface="Arial" panose="020B0604020202020204" pitchFamily="34" charset="0"/>
              <a:buChar char="•"/>
            </a:pPr>
            <a:r>
              <a:rPr lang="cs-CZ" dirty="0" smtClean="0"/>
              <a:t>guiness.com = </a:t>
            </a:r>
            <a:r>
              <a:rPr lang="cs-CZ" b="0" dirty="0" err="1" smtClean="0"/>
              <a:t>Typosqatting</a:t>
            </a:r>
            <a:r>
              <a:rPr lang="cs-CZ" b="0" dirty="0"/>
              <a:t>!</a:t>
            </a:r>
            <a:endParaRPr lang="cs-CZ" dirty="0"/>
          </a:p>
          <a:p>
            <a:pPr marL="342900" indent="-342900">
              <a:buFont typeface="Arial" panose="020B0604020202020204" pitchFamily="34" charset="0"/>
              <a:buChar char="•"/>
            </a:pPr>
            <a:endParaRPr lang="cs-CZ"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smtClean="0"/>
              <a:t>1) </a:t>
            </a:r>
            <a:r>
              <a:rPr lang="cs-CZ" dirty="0" err="1" smtClean="0"/>
              <a:t>Identical</a:t>
            </a:r>
            <a:r>
              <a:rPr lang="cs-CZ" dirty="0" smtClean="0"/>
              <a:t> </a:t>
            </a:r>
            <a:r>
              <a:rPr lang="cs-CZ" dirty="0" err="1" smtClean="0"/>
              <a:t>or</a:t>
            </a:r>
            <a:r>
              <a:rPr lang="cs-CZ" dirty="0" smtClean="0"/>
              <a:t> </a:t>
            </a:r>
            <a:r>
              <a:rPr lang="cs-CZ" dirty="0" err="1" smtClean="0"/>
              <a:t>confusingly</a:t>
            </a:r>
            <a:r>
              <a:rPr lang="cs-CZ" dirty="0" smtClean="0"/>
              <a:t> </a:t>
            </a:r>
            <a:r>
              <a:rPr lang="cs-CZ" dirty="0" err="1" smtClean="0"/>
              <a:t>similar</a:t>
            </a:r>
            <a:endParaRPr lang="en-GB" dirty="0"/>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796609"/>
            <a:ext cx="4770276" cy="3052231"/>
          </a:xfrm>
          <a:prstGeom prst="rect">
            <a:avLst/>
          </a:prstGeom>
        </p:spPr>
      </p:pic>
    </p:spTree>
    <p:extLst>
      <p:ext uri="{BB962C8B-B14F-4D97-AF65-F5344CB8AC3E}">
        <p14:creationId xmlns:p14="http://schemas.microsoft.com/office/powerpoint/2010/main" val="987946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15328" cy="1371600"/>
          </a:xfrm>
        </p:spPr>
        <p:txBody>
          <a:bodyPr>
            <a:normAutofit/>
          </a:bodyPr>
          <a:lstStyle/>
          <a:p>
            <a:pPr fontAlgn="auto">
              <a:spcAft>
                <a:spcPts val="0"/>
              </a:spcAft>
              <a:defRPr/>
            </a:pPr>
            <a:r>
              <a:rPr lang="en-US" dirty="0" smtClean="0"/>
              <a:t>Combination of trademark and generic name</a:t>
            </a:r>
            <a:endParaRPr lang="sk-SK"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3469759"/>
              </p:ext>
            </p:extLst>
          </p:nvPr>
        </p:nvGraphicFramePr>
        <p:xfrm>
          <a:off x="479224" y="2276872"/>
          <a:ext cx="8229600" cy="304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7158" y="4735342"/>
            <a:ext cx="8215370" cy="1569660"/>
          </a:xfrm>
          <a:prstGeom prst="rect">
            <a:avLst/>
          </a:prstGeom>
          <a:noFill/>
        </p:spPr>
        <p:txBody>
          <a:bodyPr>
            <a:spAutoFit/>
          </a:bodyPr>
          <a:lstStyle/>
          <a:p>
            <a:pPr algn="ctr" fontAlgn="auto">
              <a:spcBef>
                <a:spcPts val="0"/>
              </a:spcBef>
              <a:spcAft>
                <a:spcPts val="0"/>
              </a:spcAft>
              <a:defRPr/>
            </a:pPr>
            <a:r>
              <a:rPr lang="cs-CZ" sz="3200" b="1" dirty="0" err="1" smtClean="0">
                <a:ln w="12700">
                  <a:solidFill>
                    <a:schemeClr val="tx2">
                      <a:satMod val="155000"/>
                    </a:schemeClr>
                  </a:solidFill>
                  <a:prstDash val="solid"/>
                </a:ln>
                <a:solidFill>
                  <a:schemeClr val="tx2"/>
                </a:solidFill>
                <a:latin typeface="+mn-lt"/>
              </a:rPr>
              <a:t>Is</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it</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identical</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or</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confusingly</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similar</a:t>
            </a:r>
            <a:r>
              <a:rPr lang="cs-CZ" sz="3200" b="1" dirty="0" smtClean="0">
                <a:ln w="12700">
                  <a:solidFill>
                    <a:schemeClr val="tx2">
                      <a:satMod val="155000"/>
                    </a:schemeClr>
                  </a:solidFill>
                  <a:prstDash val="solid"/>
                </a:ln>
                <a:solidFill>
                  <a:schemeClr val="tx2"/>
                </a:solidFill>
                <a:latin typeface="+mn-lt"/>
              </a:rPr>
              <a:t>?</a:t>
            </a:r>
          </a:p>
          <a:p>
            <a:pPr algn="ctr" fontAlgn="auto">
              <a:spcBef>
                <a:spcPts val="0"/>
              </a:spcBef>
              <a:spcAft>
                <a:spcPts val="0"/>
              </a:spcAft>
              <a:defRPr/>
            </a:pPr>
            <a:endParaRPr lang="cs-CZ" sz="3200" b="1" dirty="0" smtClean="0">
              <a:ln w="12700">
                <a:solidFill>
                  <a:schemeClr val="tx2">
                    <a:satMod val="155000"/>
                  </a:schemeClr>
                </a:solidFill>
                <a:prstDash val="solid"/>
              </a:ln>
              <a:solidFill>
                <a:schemeClr val="tx2"/>
              </a:solidFill>
              <a:latin typeface="+mn-lt"/>
            </a:endParaRPr>
          </a:p>
          <a:p>
            <a:pPr algn="ctr" fontAlgn="auto">
              <a:spcBef>
                <a:spcPts val="0"/>
              </a:spcBef>
              <a:spcAft>
                <a:spcPts val="0"/>
              </a:spcAft>
              <a:defRPr/>
            </a:pPr>
            <a:r>
              <a:rPr lang="cs-CZ" sz="3200" b="1" dirty="0" smtClean="0">
                <a:ln w="12700">
                  <a:solidFill>
                    <a:schemeClr val="tx2">
                      <a:satMod val="155000"/>
                    </a:schemeClr>
                  </a:solidFill>
                  <a:prstDash val="solid"/>
                </a:ln>
                <a:solidFill>
                  <a:schemeClr val="tx2"/>
                </a:solidFill>
              </a:rPr>
              <a:t>WHAT DO YOU THINK?</a:t>
            </a:r>
            <a:endParaRPr lang="en-US" sz="3200" b="1" dirty="0">
              <a:ln w="12700">
                <a:solidFill>
                  <a:schemeClr val="tx2">
                    <a:satMod val="155000"/>
                  </a:schemeClr>
                </a:solidFill>
                <a:prstDash val="solid"/>
              </a:ln>
              <a:solidFill>
                <a:schemeClr val="tx2"/>
              </a:solidFill>
              <a:latin typeface="+mn-lt"/>
            </a:endParaRPr>
          </a:p>
        </p:txBody>
      </p:sp>
    </p:spTree>
    <p:extLst>
      <p:ext uri="{BB962C8B-B14F-4D97-AF65-F5344CB8AC3E}">
        <p14:creationId xmlns:p14="http://schemas.microsoft.com/office/powerpoint/2010/main" val="3716837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sz="2800" b="1" dirty="0" smtClean="0"/>
              <a:t>AT&amp;T Corp. v. John </a:t>
            </a:r>
            <a:r>
              <a:rPr lang="en-US" sz="2800" b="1" dirty="0" err="1" smtClean="0"/>
              <a:t>Zuccarini</a:t>
            </a:r>
            <a:r>
              <a:rPr lang="en-US" sz="2800" b="1" dirty="0" smtClean="0"/>
              <a:t> d/b/a </a:t>
            </a:r>
            <a:r>
              <a:rPr lang="en-US" sz="2800" b="1" dirty="0" err="1" smtClean="0"/>
              <a:t>RaveClub</a:t>
            </a:r>
            <a:r>
              <a:rPr lang="en-US" sz="2800" b="1" dirty="0" smtClean="0"/>
              <a:t> Berlin Case No. D2002-0666</a:t>
            </a:r>
            <a:endParaRPr lang="sk-SK" sz="2800" dirty="0"/>
          </a:p>
        </p:txBody>
      </p:sp>
      <p:sp>
        <p:nvSpPr>
          <p:cNvPr id="10243" name="Content Placeholder 2"/>
          <p:cNvSpPr>
            <a:spLocks noGrp="1"/>
          </p:cNvSpPr>
          <p:nvPr>
            <p:ph idx="1"/>
          </p:nvPr>
        </p:nvSpPr>
        <p:spPr/>
        <p:txBody>
          <a:bodyPr>
            <a:normAutofit lnSpcReduction="10000"/>
          </a:bodyPr>
          <a:lstStyle/>
          <a:p>
            <a:pPr marL="365760" indent="-256032" algn="just" fontAlgn="auto">
              <a:spcAft>
                <a:spcPts val="0"/>
              </a:spcAft>
              <a:buClr>
                <a:schemeClr val="accent3"/>
              </a:buClr>
              <a:buFont typeface="Georgia"/>
              <a:buChar char="•"/>
              <a:defRPr/>
            </a:pPr>
            <a:endParaRPr lang="en-US" dirty="0" smtClean="0"/>
          </a:p>
          <a:p>
            <a:pPr marL="365760" indent="-256032" algn="just" fontAlgn="auto">
              <a:spcAft>
                <a:spcPts val="0"/>
              </a:spcAft>
              <a:buClr>
                <a:schemeClr val="accent3"/>
              </a:buClr>
              <a:buFont typeface="Georgia"/>
              <a:buChar char="•"/>
              <a:defRPr/>
            </a:pPr>
            <a:r>
              <a:rPr lang="en-US" dirty="0" smtClean="0"/>
              <a:t>A review of the second-level domains </a:t>
            </a:r>
            <a:endParaRPr lang="cs-CZ" dirty="0" smtClean="0"/>
          </a:p>
          <a:p>
            <a:pPr marL="365760" indent="-256032" algn="just" fontAlgn="auto">
              <a:spcAft>
                <a:spcPts val="0"/>
              </a:spcAft>
              <a:buClr>
                <a:schemeClr val="accent3"/>
              </a:buClr>
              <a:buFont typeface="Georgia"/>
              <a:buChar char="•"/>
              <a:defRPr/>
            </a:pPr>
            <a:r>
              <a:rPr lang="en-US" dirty="0" smtClean="0"/>
              <a:t>"</a:t>
            </a:r>
            <a:r>
              <a:rPr lang="en-US" dirty="0" err="1" smtClean="0"/>
              <a:t>atttbroadband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attbraodband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attboradband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attbroadban</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attbrodband</a:t>
            </a:r>
            <a:r>
              <a:rPr lang="cs-CZ" dirty="0" smtClean="0"/>
              <a:t>“</a:t>
            </a:r>
          </a:p>
          <a:p>
            <a:pPr marL="365760" indent="-256032" algn="just" fontAlgn="auto">
              <a:spcAft>
                <a:spcPts val="0"/>
              </a:spcAft>
              <a:buClr>
                <a:schemeClr val="accent3"/>
              </a:buClr>
              <a:buFont typeface="Georgia"/>
              <a:buChar char="•"/>
              <a:defRPr/>
            </a:pPr>
            <a:r>
              <a:rPr lang="en-US" dirty="0" smtClean="0"/>
              <a:t>each domain comprises </a:t>
            </a:r>
            <a:r>
              <a:rPr lang="cs-CZ" dirty="0" err="1" smtClean="0"/>
              <a:t>of</a:t>
            </a:r>
            <a:r>
              <a:rPr lang="cs-CZ" dirty="0" smtClean="0"/>
              <a:t> </a:t>
            </a:r>
            <a:r>
              <a:rPr lang="en-US" dirty="0" smtClean="0"/>
              <a:t>the Complainant’s mark AT&amp;T or a slight variation thereof as a prefix and the word "broadband" or a misspelling thereof</a:t>
            </a:r>
            <a:endParaRPr lang="cs-CZ" dirty="0" smtClean="0"/>
          </a:p>
          <a:p>
            <a:pPr marL="365760" indent="-256032" algn="just" fontAlgn="auto">
              <a:spcAft>
                <a:spcPts val="0"/>
              </a:spcAft>
              <a:buClr>
                <a:schemeClr val="accent3"/>
              </a:buClr>
              <a:buFont typeface="Georgia"/>
              <a:buChar char="•"/>
              <a:defRPr/>
            </a:pPr>
            <a:r>
              <a:rPr lang="en-US" dirty="0" smtClean="0"/>
              <a:t>that corresponds to a term implying communication and that the public would accordingly associate with the Complainant.</a:t>
            </a:r>
            <a:endParaRPr lang="sk-SK" dirty="0" smtClean="0"/>
          </a:p>
        </p:txBody>
      </p:sp>
    </p:spTree>
    <p:extLst>
      <p:ext uri="{BB962C8B-B14F-4D97-AF65-F5344CB8AC3E}">
        <p14:creationId xmlns:p14="http://schemas.microsoft.com/office/powerpoint/2010/main" val="1708552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90194" y="1268760"/>
            <a:ext cx="8458200" cy="1470025"/>
          </a:xfrm>
        </p:spPr>
        <p:txBody>
          <a:bodyPr/>
          <a:lstStyle/>
          <a:p>
            <a:r>
              <a:rPr lang="cs-CZ" sz="6000" b="1" dirty="0" err="1" smtClean="0"/>
              <a:t>Domain</a:t>
            </a:r>
            <a:r>
              <a:rPr lang="cs-CZ" sz="6000" b="1" dirty="0" smtClean="0"/>
              <a:t> </a:t>
            </a:r>
            <a:r>
              <a:rPr lang="cs-CZ" sz="6000" b="1" dirty="0" err="1" smtClean="0"/>
              <a:t>names</a:t>
            </a:r>
            <a:r>
              <a:rPr lang="cs-CZ" sz="6000" b="1" dirty="0" smtClean="0"/>
              <a:t> </a:t>
            </a:r>
            <a:r>
              <a:rPr lang="cs-CZ" sz="6000" b="1" dirty="0" err="1" smtClean="0"/>
              <a:t>consisting</a:t>
            </a:r>
            <a:r>
              <a:rPr lang="cs-CZ" sz="6000" b="1" dirty="0" smtClean="0"/>
              <a:t> </a:t>
            </a:r>
            <a:r>
              <a:rPr lang="cs-CZ" sz="6000" b="1" dirty="0" err="1" smtClean="0"/>
              <a:t>of</a:t>
            </a:r>
            <a:r>
              <a:rPr lang="cs-CZ" sz="6000" b="1" dirty="0" smtClean="0"/>
              <a:t> a trademark and a negative term</a:t>
            </a:r>
            <a:endParaRPr lang="sk-SK" sz="6000" dirty="0" smtClean="0"/>
          </a:p>
        </p:txBody>
      </p:sp>
      <p:sp>
        <p:nvSpPr>
          <p:cNvPr id="13315" name="Subtitle 3"/>
          <p:cNvSpPr>
            <a:spLocks noGrp="1"/>
          </p:cNvSpPr>
          <p:nvPr>
            <p:ph type="subTitle" idx="1"/>
          </p:nvPr>
        </p:nvSpPr>
        <p:spPr>
          <a:xfrm>
            <a:off x="611560" y="5301208"/>
            <a:ext cx="7704856" cy="1752600"/>
          </a:xfrm>
        </p:spPr>
        <p:txBody>
          <a:bodyPr>
            <a:normAutofit/>
          </a:bodyPr>
          <a:lstStyle/>
          <a:p>
            <a:pPr marL="63500"/>
            <a:r>
              <a:rPr lang="en-US" sz="3200" dirty="0" smtClean="0"/>
              <a:t>Sucks, blows, stinks</a:t>
            </a:r>
            <a:endParaRPr lang="sk-SK" sz="3200" dirty="0" smtClean="0"/>
          </a:p>
        </p:txBody>
      </p:sp>
    </p:spTree>
    <p:extLst>
      <p:ext uri="{BB962C8B-B14F-4D97-AF65-F5344CB8AC3E}">
        <p14:creationId xmlns:p14="http://schemas.microsoft.com/office/powerpoint/2010/main" val="192580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718"/>
            <a:ext cx="7787208" cy="1371600"/>
          </a:xfrm>
        </p:spPr>
        <p:txBody>
          <a:bodyPr/>
          <a:lstStyle/>
          <a:p>
            <a:r>
              <a:rPr lang="en-US" dirty="0" smtClean="0"/>
              <a:t>Confusing similarity</a:t>
            </a:r>
            <a:endParaRPr lang="sk-SK" dirty="0" smtClean="0"/>
          </a:p>
        </p:txBody>
      </p:sp>
      <p:sp>
        <p:nvSpPr>
          <p:cNvPr id="14339" name="Content Placeholder 2"/>
          <p:cNvSpPr>
            <a:spLocks noGrp="1"/>
          </p:cNvSpPr>
          <p:nvPr>
            <p:ph idx="1"/>
          </p:nvPr>
        </p:nvSpPr>
        <p:spPr/>
        <p:txBody>
          <a:bodyPr>
            <a:normAutofit fontScale="92500" lnSpcReduction="10000"/>
          </a:bodyPr>
          <a:lstStyle/>
          <a:p>
            <a:r>
              <a:rPr lang="en-US" sz="2400" dirty="0" smtClean="0"/>
              <a:t>Wallmartsucks.com, bridgestonesucks.com</a:t>
            </a:r>
          </a:p>
          <a:p>
            <a:r>
              <a:rPr lang="en-US" sz="2400" dirty="0" smtClean="0"/>
              <a:t>Majority view: </a:t>
            </a:r>
          </a:p>
          <a:p>
            <a:pPr lvl="1"/>
            <a:r>
              <a:rPr lang="en-US" sz="2400" dirty="0" smtClean="0"/>
              <a:t>a trademark and a negative term is confusingly similar, because the domain name contains a trademark and a dictionary word</a:t>
            </a:r>
            <a:endParaRPr lang="cs-CZ" sz="2400" dirty="0" smtClean="0"/>
          </a:p>
          <a:p>
            <a:pPr lvl="1"/>
            <a:r>
              <a:rPr lang="cs-CZ" sz="2400" dirty="0" err="1" smtClean="0"/>
              <a:t>For</a:t>
            </a:r>
            <a:r>
              <a:rPr lang="cs-CZ" sz="2400" dirty="0" smtClean="0"/>
              <a:t> non-</a:t>
            </a:r>
            <a:r>
              <a:rPr lang="cs-CZ" sz="2400" dirty="0" err="1" smtClean="0"/>
              <a:t>commercial</a:t>
            </a:r>
            <a:r>
              <a:rPr lang="cs-CZ" sz="2400" dirty="0" smtClean="0"/>
              <a:t> use </a:t>
            </a:r>
            <a:r>
              <a:rPr lang="cs-CZ" sz="2400" dirty="0" err="1" smtClean="0"/>
              <a:t>it</a:t>
            </a:r>
            <a:r>
              <a:rPr lang="cs-CZ" sz="2400" dirty="0" smtClean="0"/>
              <a:t> </a:t>
            </a:r>
            <a:r>
              <a:rPr lang="cs-CZ" sz="2400" dirty="0" err="1" smtClean="0"/>
              <a:t>should</a:t>
            </a:r>
            <a:r>
              <a:rPr lang="cs-CZ" sz="2400" dirty="0" smtClean="0"/>
              <a:t> </a:t>
            </a:r>
            <a:r>
              <a:rPr lang="cs-CZ" sz="2400" dirty="0" err="1" smtClean="0"/>
              <a:t>be</a:t>
            </a:r>
            <a:r>
              <a:rPr lang="cs-CZ" sz="2400" dirty="0" smtClean="0"/>
              <a:t> OK</a:t>
            </a:r>
            <a:endParaRPr lang="en-US" sz="2400" dirty="0" smtClean="0"/>
          </a:p>
          <a:p>
            <a:endParaRPr lang="cs-CZ" sz="2400" dirty="0" smtClean="0"/>
          </a:p>
          <a:p>
            <a:r>
              <a:rPr lang="en-US" sz="2400" dirty="0" smtClean="0"/>
              <a:t>Minority view</a:t>
            </a:r>
          </a:p>
          <a:p>
            <a:pPr lvl="1"/>
            <a:r>
              <a:rPr lang="en-US" sz="2400" dirty="0" smtClean="0"/>
              <a:t>not confusingly similar because Internet users are not likely to associate the trademark holder with a domain name consisting of the trademark and a negative term</a:t>
            </a:r>
            <a:endParaRPr lang="sk-SK" sz="2400" dirty="0" smtClean="0"/>
          </a:p>
        </p:txBody>
      </p:sp>
    </p:spTree>
    <p:extLst>
      <p:ext uri="{BB962C8B-B14F-4D97-AF65-F5344CB8AC3E}">
        <p14:creationId xmlns:p14="http://schemas.microsoft.com/office/powerpoint/2010/main" val="2383999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67544" y="332656"/>
            <a:ext cx="8229600" cy="1066800"/>
          </a:xfrm>
        </p:spPr>
        <p:txBody>
          <a:bodyPr/>
          <a:lstStyle/>
          <a:p>
            <a:r>
              <a:rPr lang="en-US" dirty="0" smtClean="0"/>
              <a:t>&lt;electroluxsucks.com&gt;</a:t>
            </a:r>
            <a:endParaRPr lang="sk-SK" dirty="0" smtClean="0"/>
          </a:p>
        </p:txBody>
      </p:sp>
      <p:pic>
        <p:nvPicPr>
          <p:cNvPr id="15363" name="Picture 3" descr="Electrolux"/>
          <p:cNvPicPr>
            <a:picLocks noGrp="1" noChangeAspect="1" noChangeArrowheads="1"/>
          </p:cNvPicPr>
          <p:nvPr>
            <p:ph sz="half" idx="1"/>
          </p:nvPr>
        </p:nvPicPr>
        <p:blipFill>
          <a:blip r:embed="rId2" cstate="print"/>
          <a:srcRect/>
          <a:stretch>
            <a:fillRect/>
          </a:stretch>
        </p:blipFill>
        <p:spPr>
          <a:xfrm>
            <a:off x="2699792" y="2060848"/>
            <a:ext cx="3919537" cy="4598988"/>
          </a:xfrm>
          <a:noFill/>
        </p:spPr>
      </p:pic>
    </p:spTree>
    <p:extLst>
      <p:ext uri="{BB962C8B-B14F-4D97-AF65-F5344CB8AC3E}">
        <p14:creationId xmlns:p14="http://schemas.microsoft.com/office/powerpoint/2010/main" val="23885549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718"/>
            <a:ext cx="7715200" cy="1371600"/>
          </a:xfrm>
        </p:spPr>
        <p:txBody>
          <a:bodyPr/>
          <a:lstStyle/>
          <a:p>
            <a:r>
              <a:rPr lang="en-US" dirty="0" smtClean="0"/>
              <a:t>Confusing similarity</a:t>
            </a:r>
            <a:endParaRPr lang="sk-SK" dirty="0" smtClean="0"/>
          </a:p>
        </p:txBody>
      </p:sp>
      <p:sp>
        <p:nvSpPr>
          <p:cNvPr id="14339" name="Content Placeholder 2"/>
          <p:cNvSpPr>
            <a:spLocks noGrp="1"/>
          </p:cNvSpPr>
          <p:nvPr>
            <p:ph idx="1"/>
          </p:nvPr>
        </p:nvSpPr>
        <p:spPr>
          <a:xfrm>
            <a:off x="323528" y="5583178"/>
            <a:ext cx="7620000" cy="4373563"/>
          </a:xfrm>
        </p:spPr>
        <p:txBody>
          <a:bodyPr>
            <a:normAutofit/>
          </a:bodyPr>
          <a:lstStyle/>
          <a:p>
            <a:r>
              <a:rPr lang="cs-CZ" sz="2400" dirty="0" err="1" smtClean="0">
                <a:solidFill>
                  <a:schemeClr val="tx2"/>
                </a:solidFill>
              </a:rPr>
              <a:t>It</a:t>
            </a:r>
            <a:r>
              <a:rPr lang="cs-CZ" sz="2400" dirty="0" smtClean="0">
                <a:solidFill>
                  <a:schemeClr val="tx2"/>
                </a:solidFill>
              </a:rPr>
              <a:t> </a:t>
            </a:r>
            <a:r>
              <a:rPr lang="cs-CZ" sz="2400" dirty="0" err="1" smtClean="0">
                <a:solidFill>
                  <a:schemeClr val="tx2"/>
                </a:solidFill>
              </a:rPr>
              <a:t>always</a:t>
            </a:r>
            <a:r>
              <a:rPr lang="cs-CZ" sz="2400" dirty="0" smtClean="0">
                <a:solidFill>
                  <a:schemeClr val="tx2"/>
                </a:solidFill>
              </a:rPr>
              <a:t> has to </a:t>
            </a:r>
            <a:r>
              <a:rPr lang="cs-CZ" sz="2400" dirty="0" err="1" smtClean="0">
                <a:solidFill>
                  <a:schemeClr val="tx2"/>
                </a:solidFill>
              </a:rPr>
              <a:t>be</a:t>
            </a:r>
            <a:r>
              <a:rPr lang="cs-CZ" sz="2400" dirty="0" smtClean="0">
                <a:solidFill>
                  <a:schemeClr val="tx2"/>
                </a:solidFill>
              </a:rPr>
              <a:t> </a:t>
            </a:r>
            <a:r>
              <a:rPr lang="cs-CZ" sz="2400" dirty="0" err="1" smtClean="0">
                <a:solidFill>
                  <a:schemeClr val="tx2"/>
                </a:solidFill>
              </a:rPr>
              <a:t>decided</a:t>
            </a:r>
            <a:r>
              <a:rPr lang="cs-CZ" sz="2400" dirty="0" smtClean="0">
                <a:solidFill>
                  <a:schemeClr val="tx2"/>
                </a:solidFill>
              </a:rPr>
              <a:t> CASE BY CASE</a:t>
            </a:r>
            <a:endParaRPr lang="sk-SK" sz="2400" dirty="0" smtClean="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699362"/>
            <a:ext cx="5255376" cy="3708772"/>
          </a:xfrm>
          <a:prstGeom prst="rect">
            <a:avLst/>
          </a:prstGeom>
        </p:spPr>
      </p:pic>
    </p:spTree>
    <p:extLst>
      <p:ext uri="{BB962C8B-B14F-4D97-AF65-F5344CB8AC3E}">
        <p14:creationId xmlns:p14="http://schemas.microsoft.com/office/powerpoint/2010/main" val="1861116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6"/>
            <a:ext cx="8507288" cy="1371600"/>
          </a:xfrm>
        </p:spPr>
        <p:txBody>
          <a:bodyPr>
            <a:normAutofit/>
          </a:bodyPr>
          <a:lstStyle/>
          <a:p>
            <a:pPr fontAlgn="auto">
              <a:spcAft>
                <a:spcPts val="0"/>
              </a:spcAft>
              <a:defRPr/>
            </a:pPr>
            <a:r>
              <a:rPr lang="en-US" sz="2800" dirty="0" smtClean="0"/>
              <a:t>Trademark registered </a:t>
            </a:r>
            <a:r>
              <a:rPr lang="cs-CZ" sz="2800" dirty="0" err="1" smtClean="0">
                <a:solidFill>
                  <a:schemeClr val="tx1"/>
                </a:solidFill>
              </a:rPr>
              <a:t>before</a:t>
            </a:r>
            <a:r>
              <a:rPr lang="en-US" sz="2800" dirty="0" smtClean="0"/>
              <a:t> the registration of domain</a:t>
            </a:r>
            <a:endParaRPr lang="sk-SK" sz="2800" dirty="0"/>
          </a:p>
        </p:txBody>
      </p:sp>
      <p:sp>
        <p:nvSpPr>
          <p:cNvPr id="16387" name="Content Placeholder 2"/>
          <p:cNvSpPr>
            <a:spLocks noGrp="1"/>
          </p:cNvSpPr>
          <p:nvPr>
            <p:ph idx="1"/>
          </p:nvPr>
        </p:nvSpPr>
        <p:spPr/>
        <p:txBody>
          <a:bodyPr>
            <a:normAutofit/>
          </a:bodyPr>
          <a:lstStyle/>
          <a:p>
            <a:pPr algn="just"/>
            <a:endParaRPr lang="cs-CZ" dirty="0"/>
          </a:p>
          <a:p>
            <a:pPr algn="just"/>
            <a:r>
              <a:rPr lang="en-US" dirty="0" smtClean="0"/>
              <a:t>Registration of a domain name before a complainant acquires trademark rights in a name does not prevent a finding of identity or confusing similarity. </a:t>
            </a:r>
            <a:endParaRPr lang="cs-CZ" dirty="0" smtClean="0"/>
          </a:p>
          <a:p>
            <a:pPr algn="just"/>
            <a:endParaRPr lang="en-US" dirty="0" smtClean="0"/>
          </a:p>
          <a:p>
            <a:pPr marL="274320" lvl="1" indent="0" algn="just">
              <a:buNone/>
            </a:pPr>
            <a:r>
              <a:rPr lang="en-US" sz="2800" dirty="0" smtClean="0"/>
              <a:t/>
            </a:r>
            <a:br>
              <a:rPr lang="en-US" sz="2800" dirty="0" smtClean="0"/>
            </a:br>
            <a:endParaRPr lang="sk-SK" sz="2800" dirty="0" smtClean="0"/>
          </a:p>
        </p:txBody>
      </p:sp>
    </p:spTree>
    <p:extLst>
      <p:ext uri="{BB962C8B-B14F-4D97-AF65-F5344CB8AC3E}">
        <p14:creationId xmlns:p14="http://schemas.microsoft.com/office/powerpoint/2010/main" val="109015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ovéPole 5"/>
          <p:cNvSpPr txBox="1"/>
          <p:nvPr/>
        </p:nvSpPr>
        <p:spPr>
          <a:xfrm>
            <a:off x="2915815" y="5589240"/>
            <a:ext cx="3134191" cy="1015663"/>
          </a:xfrm>
          <a:prstGeom prst="rect">
            <a:avLst/>
          </a:prstGeom>
          <a:noFill/>
        </p:spPr>
        <p:txBody>
          <a:bodyPr wrap="none" rtlCol="0">
            <a:spAutoFit/>
          </a:bodyPr>
          <a:lstStyle/>
          <a:p>
            <a:r>
              <a:rPr lang="cs-CZ" sz="6000" b="1" dirty="0">
                <a:solidFill>
                  <a:schemeClr val="bg1"/>
                </a:solidFill>
              </a:rPr>
              <a:t>#</a:t>
            </a:r>
            <a:r>
              <a:rPr lang="cs-CZ" sz="6000" b="1" dirty="0" smtClean="0">
                <a:solidFill>
                  <a:schemeClr val="bg1"/>
                </a:solidFill>
              </a:rPr>
              <a:t>WWYD</a:t>
            </a:r>
            <a:endParaRPr lang="en-GB" sz="6000" b="1" dirty="0">
              <a:solidFill>
                <a:schemeClr val="bg1"/>
              </a:solidFill>
            </a:endParaRPr>
          </a:p>
        </p:txBody>
      </p:sp>
      <p:sp>
        <p:nvSpPr>
          <p:cNvPr id="7" name="TextovéPole 6"/>
          <p:cNvSpPr txBox="1"/>
          <p:nvPr/>
        </p:nvSpPr>
        <p:spPr>
          <a:xfrm>
            <a:off x="3043254" y="20223"/>
            <a:ext cx="2879314" cy="5386090"/>
          </a:xfrm>
          <a:prstGeom prst="rect">
            <a:avLst/>
          </a:prstGeom>
          <a:noFill/>
        </p:spPr>
        <p:txBody>
          <a:bodyPr wrap="none" rtlCol="0">
            <a:spAutoFit/>
          </a:bodyPr>
          <a:lstStyle/>
          <a:p>
            <a:r>
              <a:rPr lang="cs-CZ" sz="34400" b="1" dirty="0" smtClean="0">
                <a:solidFill>
                  <a:schemeClr val="bg1"/>
                </a:solidFill>
              </a:rPr>
              <a:t>?</a:t>
            </a:r>
            <a:endParaRPr lang="en-GB" b="1" dirty="0">
              <a:solidFill>
                <a:schemeClr val="bg1"/>
              </a:solidFill>
            </a:endParaRPr>
          </a:p>
        </p:txBody>
      </p:sp>
    </p:spTree>
    <p:extLst>
      <p:ext uri="{BB962C8B-B14F-4D97-AF65-F5344CB8AC3E}">
        <p14:creationId xmlns:p14="http://schemas.microsoft.com/office/powerpoint/2010/main" val="134206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err="1" smtClean="0"/>
              <a:t>Registration</a:t>
            </a:r>
            <a:r>
              <a:rPr lang="cs-CZ" dirty="0" smtClean="0"/>
              <a:t> </a:t>
            </a:r>
            <a:r>
              <a:rPr lang="cs-CZ" dirty="0" err="1" smtClean="0">
                <a:solidFill>
                  <a:schemeClr val="tx1"/>
                </a:solidFill>
              </a:rPr>
              <a:t>after</a:t>
            </a:r>
            <a:r>
              <a:rPr lang="cs-CZ" dirty="0" smtClean="0"/>
              <a:t> </a:t>
            </a:r>
            <a:r>
              <a:rPr lang="cs-CZ" dirty="0" err="1" smtClean="0"/>
              <a:t>the</a:t>
            </a:r>
            <a:r>
              <a:rPr lang="cs-CZ" dirty="0" smtClean="0"/>
              <a:t> </a:t>
            </a:r>
            <a:r>
              <a:rPr lang="cs-CZ" dirty="0" err="1" smtClean="0"/>
              <a:t>domain</a:t>
            </a:r>
            <a:r>
              <a:rPr lang="cs-CZ" dirty="0" smtClean="0"/>
              <a:t> </a:t>
            </a:r>
            <a:r>
              <a:rPr lang="cs-CZ" dirty="0" err="1" smtClean="0"/>
              <a:t>name</a:t>
            </a:r>
            <a:endParaRPr lang="cs-CZ" dirty="0"/>
          </a:p>
        </p:txBody>
      </p:sp>
      <p:sp>
        <p:nvSpPr>
          <p:cNvPr id="3" name="Zástupný symbol pro obsah 2"/>
          <p:cNvSpPr>
            <a:spLocks noGrp="1"/>
          </p:cNvSpPr>
          <p:nvPr>
            <p:ph idx="1"/>
          </p:nvPr>
        </p:nvSpPr>
        <p:spPr>
          <a:xfrm>
            <a:off x="457200" y="2276872"/>
            <a:ext cx="7620000" cy="4373563"/>
          </a:xfrm>
        </p:spPr>
        <p:txBody>
          <a:bodyPr/>
          <a:lstStyle/>
          <a:p>
            <a:endParaRPr lang="cs-CZ" dirty="0" smtClean="0"/>
          </a:p>
          <a:p>
            <a:endParaRPr lang="cs-CZ" dirty="0"/>
          </a:p>
          <a:p>
            <a:r>
              <a:rPr lang="en-US" dirty="0" smtClean="0"/>
              <a:t>The UDRP makes no specific reference to the date on which the holder of the trademark or service mark acquired rights. </a:t>
            </a:r>
            <a:endParaRPr lang="cs-CZ" dirty="0" smtClean="0"/>
          </a:p>
        </p:txBody>
      </p:sp>
    </p:spTree>
    <p:extLst>
      <p:ext uri="{BB962C8B-B14F-4D97-AF65-F5344CB8AC3E}">
        <p14:creationId xmlns:p14="http://schemas.microsoft.com/office/powerpoint/2010/main" val="264391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0"/>
            <a:ext cx="8219256" cy="1371600"/>
          </a:xfrm>
        </p:spPr>
        <p:txBody>
          <a:bodyPr>
            <a:normAutofit/>
          </a:bodyPr>
          <a:lstStyle/>
          <a:p>
            <a:r>
              <a:rPr lang="cs-CZ" dirty="0" err="1"/>
              <a:t>Registration</a:t>
            </a:r>
            <a:r>
              <a:rPr lang="cs-CZ" dirty="0"/>
              <a:t> </a:t>
            </a:r>
            <a:r>
              <a:rPr lang="cs-CZ" dirty="0" err="1">
                <a:solidFill>
                  <a:schemeClr val="tx1"/>
                </a:solidFill>
              </a:rPr>
              <a:t>after</a:t>
            </a:r>
            <a:r>
              <a:rPr lang="cs-CZ" dirty="0"/>
              <a:t> </a:t>
            </a:r>
            <a:r>
              <a:rPr lang="cs-CZ" dirty="0" err="1"/>
              <a:t>the</a:t>
            </a:r>
            <a:r>
              <a:rPr lang="cs-CZ" dirty="0"/>
              <a:t> </a:t>
            </a:r>
            <a:r>
              <a:rPr lang="cs-CZ" dirty="0" err="1"/>
              <a:t>domain</a:t>
            </a:r>
            <a:r>
              <a:rPr lang="cs-CZ" dirty="0"/>
              <a:t> </a:t>
            </a:r>
            <a:r>
              <a:rPr lang="cs-CZ" dirty="0" err="1"/>
              <a:t>name</a:t>
            </a:r>
            <a:endParaRPr lang="sk-SK" dirty="0" smtClean="0"/>
          </a:p>
        </p:txBody>
      </p:sp>
      <p:sp>
        <p:nvSpPr>
          <p:cNvPr id="37891" name="Content Placeholder 2"/>
          <p:cNvSpPr>
            <a:spLocks noGrp="1"/>
          </p:cNvSpPr>
          <p:nvPr>
            <p:ph idx="1"/>
          </p:nvPr>
        </p:nvSpPr>
        <p:spPr>
          <a:xfrm>
            <a:off x="611560" y="1844824"/>
            <a:ext cx="7620000" cy="4608512"/>
          </a:xfrm>
        </p:spPr>
        <p:txBody>
          <a:bodyPr>
            <a:normAutofit fontScale="92500" lnSpcReduction="20000"/>
          </a:bodyPr>
          <a:lstStyle/>
          <a:p>
            <a:pPr marL="342900" indent="-342900" algn="just">
              <a:buFont typeface="Arial" panose="020B0604020202020204" pitchFamily="34" charset="0"/>
              <a:buChar char="•"/>
            </a:pPr>
            <a:r>
              <a:rPr lang="cs-CZ" dirty="0" err="1" smtClean="0"/>
              <a:t>Generally</a:t>
            </a:r>
            <a:r>
              <a:rPr lang="en-US" dirty="0" smtClean="0"/>
              <a:t> speaking, when a domain name is registered before a trademark right is established, the registration of the domain name was not in bad </a:t>
            </a:r>
            <a:r>
              <a:rPr lang="en-US" dirty="0" err="1" smtClean="0"/>
              <a:t>fai</a:t>
            </a:r>
            <a:r>
              <a:rPr lang="cs-CZ" dirty="0" err="1" smtClean="0"/>
              <a:t>th</a:t>
            </a:r>
            <a:r>
              <a:rPr lang="cs-CZ" dirty="0" smtClean="0"/>
              <a:t> </a:t>
            </a:r>
          </a:p>
          <a:p>
            <a:pPr marL="342900" indent="-342900" algn="just">
              <a:buFont typeface="Arial" panose="020B0604020202020204" pitchFamily="34" charset="0"/>
              <a:buChar char="•"/>
            </a:pPr>
            <a:r>
              <a:rPr lang="en-US" dirty="0" smtClean="0">
                <a:solidFill>
                  <a:schemeClr val="tx2"/>
                </a:solidFill>
              </a:rPr>
              <a:t>BUT!!!! When the respondent is clearly aware of the complainant, and it is clear that the aim of the registration was to take advantage of the confusion, bad faith can be found</a:t>
            </a:r>
            <a:r>
              <a:rPr lang="sk-SK" dirty="0">
                <a:solidFill>
                  <a:schemeClr val="tx2"/>
                </a:solidFill>
              </a:rPr>
              <a:t> </a:t>
            </a:r>
            <a:endParaRPr lang="sk-SK" dirty="0" smtClean="0">
              <a:solidFill>
                <a:schemeClr val="tx2"/>
              </a:solidFill>
            </a:endParaRPr>
          </a:p>
          <a:p>
            <a:pPr marL="342900" indent="-342900" algn="just">
              <a:buFont typeface="Arial" panose="020B0604020202020204" pitchFamily="34" charset="0"/>
              <a:buChar char="•"/>
            </a:pPr>
            <a:r>
              <a:rPr lang="cs-CZ" dirty="0" smtClean="0"/>
              <a:t>garancedore.fr/</a:t>
            </a:r>
            <a:r>
              <a:rPr lang="cs-CZ" dirty="0" err="1" smtClean="0"/>
              <a:t>com</a:t>
            </a:r>
            <a:endParaRPr lang="cs-CZ" dirty="0" smtClean="0"/>
          </a:p>
          <a:p>
            <a:r>
              <a:rPr lang="cs-CZ" dirty="0" smtClean="0"/>
              <a:t>(</a:t>
            </a:r>
            <a:r>
              <a:rPr lang="de-DE" b="0" dirty="0" err="1"/>
              <a:t>Mariline</a:t>
            </a:r>
            <a:r>
              <a:rPr lang="de-DE" b="0" dirty="0"/>
              <a:t> </a:t>
            </a:r>
            <a:r>
              <a:rPr lang="de-DE" b="0" dirty="0" err="1"/>
              <a:t>Fiori</a:t>
            </a:r>
            <a:r>
              <a:rPr lang="de-DE" b="0" dirty="0"/>
              <a:t> p/k/a </a:t>
            </a:r>
            <a:r>
              <a:rPr lang="de-DE" b="0" dirty="0" err="1"/>
              <a:t>Garance</a:t>
            </a:r>
            <a:r>
              <a:rPr lang="de-DE" b="0" dirty="0"/>
              <a:t> </a:t>
            </a:r>
            <a:r>
              <a:rPr lang="de-DE" b="0" dirty="0" err="1"/>
              <a:t>Doré</a:t>
            </a:r>
            <a:r>
              <a:rPr lang="de-DE" b="0" dirty="0"/>
              <a:t> v. Private </a:t>
            </a:r>
            <a:r>
              <a:rPr lang="de-DE" b="0" dirty="0" err="1"/>
              <a:t>Registrations</a:t>
            </a:r>
            <a:r>
              <a:rPr lang="de-DE" b="0" dirty="0"/>
              <a:t> Aktien </a:t>
            </a:r>
            <a:r>
              <a:rPr lang="de-DE" b="0" dirty="0" smtClean="0"/>
              <a:t>Gesellschaft</a:t>
            </a:r>
            <a:r>
              <a:rPr lang="cs-CZ" b="0" dirty="0" smtClean="0"/>
              <a:t> </a:t>
            </a:r>
            <a:r>
              <a:rPr lang="en-US" b="0" dirty="0" smtClean="0"/>
              <a:t>Case </a:t>
            </a:r>
            <a:r>
              <a:rPr lang="en-US" b="0" dirty="0"/>
              <a:t>No. </a:t>
            </a:r>
            <a:r>
              <a:rPr lang="en-US" b="0" dirty="0" smtClean="0"/>
              <a:t>D2012-1620</a:t>
            </a:r>
            <a:r>
              <a:rPr lang="cs-CZ" dirty="0" smtClean="0"/>
              <a:t>)</a:t>
            </a:r>
          </a:p>
          <a:p>
            <a:r>
              <a:rPr lang="en-US" dirty="0"/>
              <a:t>However, in such circumstances it may be difficult to prove bad faith</a:t>
            </a:r>
            <a:endParaRPr lang="cs-CZ" dirty="0"/>
          </a:p>
          <a:p>
            <a:pPr lvl="1" algn="just"/>
            <a:r>
              <a:rPr lang="en-US" dirty="0"/>
              <a:t>Digital Vision, Ltd. v. Advanced </a:t>
            </a:r>
            <a:r>
              <a:rPr lang="en-US" dirty="0" err="1"/>
              <a:t>Chemill</a:t>
            </a:r>
            <a:r>
              <a:rPr lang="en-US" dirty="0"/>
              <a:t> Systems </a:t>
            </a:r>
            <a:r>
              <a:rPr lang="en-US" dirty="0">
                <a:hlinkClick r:id="rId2"/>
              </a:rPr>
              <a:t>D2001-0827</a:t>
            </a:r>
            <a:r>
              <a:rPr lang="en-US" dirty="0"/>
              <a:t>,</a:t>
            </a:r>
            <a:r>
              <a:rPr lang="cs-CZ" dirty="0"/>
              <a:t> </a:t>
            </a:r>
            <a:r>
              <a:rPr lang="cs-CZ" dirty="0" err="1"/>
              <a:t>Denial</a:t>
            </a:r>
            <a:r>
              <a:rPr lang="en-US" dirty="0"/>
              <a:t> </a:t>
            </a:r>
            <a:r>
              <a:rPr lang="cs-CZ" dirty="0"/>
              <a:t>(</a:t>
            </a:r>
            <a:r>
              <a:rPr lang="cs-CZ" dirty="0" err="1"/>
              <a:t>it</a:t>
            </a:r>
            <a:r>
              <a:rPr lang="cs-CZ" dirty="0"/>
              <a:t> </a:t>
            </a:r>
            <a:r>
              <a:rPr lang="cs-CZ" dirty="0" err="1"/>
              <a:t>was</a:t>
            </a:r>
            <a:r>
              <a:rPr lang="cs-CZ" dirty="0"/>
              <a:t> not </a:t>
            </a:r>
            <a:r>
              <a:rPr lang="cs-CZ" dirty="0" err="1"/>
              <a:t>registered</a:t>
            </a:r>
            <a:r>
              <a:rPr lang="cs-CZ" dirty="0"/>
              <a:t> in </a:t>
            </a:r>
            <a:r>
              <a:rPr lang="cs-CZ" dirty="0" err="1"/>
              <a:t>bad</a:t>
            </a:r>
            <a:r>
              <a:rPr lang="cs-CZ" dirty="0"/>
              <a:t> </a:t>
            </a:r>
            <a:r>
              <a:rPr lang="cs-CZ" dirty="0" err="1"/>
              <a:t>faith</a:t>
            </a:r>
            <a:r>
              <a:rPr lang="cs-CZ" dirty="0"/>
              <a:t>)</a:t>
            </a:r>
            <a:endParaRPr lang="en-US" dirty="0"/>
          </a:p>
          <a:p>
            <a:pPr lvl="1"/>
            <a:r>
              <a:rPr lang="en-US" dirty="0"/>
              <a:t>AB </a:t>
            </a:r>
            <a:r>
              <a:rPr lang="en-US" dirty="0" err="1"/>
              <a:t>Svenska</a:t>
            </a:r>
            <a:r>
              <a:rPr lang="en-US" dirty="0"/>
              <a:t> </a:t>
            </a:r>
            <a:r>
              <a:rPr lang="en-US" dirty="0" err="1"/>
              <a:t>Spel</a:t>
            </a:r>
            <a:r>
              <a:rPr lang="en-US" dirty="0"/>
              <a:t> v. Andrey </a:t>
            </a:r>
            <a:r>
              <a:rPr lang="en-US" dirty="0" err="1"/>
              <a:t>Zacharov</a:t>
            </a:r>
            <a:r>
              <a:rPr lang="en-US" dirty="0"/>
              <a:t> </a:t>
            </a:r>
            <a:r>
              <a:rPr lang="en-US" dirty="0">
                <a:hlinkClick r:id="rId3"/>
              </a:rPr>
              <a:t>D2003-0527</a:t>
            </a:r>
            <a:r>
              <a:rPr lang="en-US" dirty="0"/>
              <a:t>,Transfer</a:t>
            </a:r>
            <a:endParaRPr lang="cs-CZ" dirty="0"/>
          </a:p>
          <a:p>
            <a:pPr marL="342900" indent="-342900" algn="just">
              <a:buFont typeface="Arial" panose="020B0604020202020204" pitchFamily="34" charset="0"/>
              <a:buChar char="•"/>
            </a:pPr>
            <a:endParaRPr lang="cs-CZ" dirty="0" smtClean="0"/>
          </a:p>
        </p:txBody>
      </p:sp>
    </p:spTree>
    <p:extLst>
      <p:ext uri="{BB962C8B-B14F-4D97-AF65-F5344CB8AC3E}">
        <p14:creationId xmlns:p14="http://schemas.microsoft.com/office/powerpoint/2010/main" val="326140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152718"/>
            <a:ext cx="8579297" cy="1371600"/>
          </a:xfrm>
        </p:spPr>
        <p:txBody>
          <a:bodyPr/>
          <a:lstStyle/>
          <a:p>
            <a:r>
              <a:rPr lang="cs-CZ" dirty="0" err="1"/>
              <a:t>Registration</a:t>
            </a:r>
            <a:r>
              <a:rPr lang="cs-CZ" dirty="0"/>
              <a:t> </a:t>
            </a:r>
            <a:r>
              <a:rPr lang="cs-CZ" dirty="0" err="1">
                <a:solidFill>
                  <a:schemeClr val="tx1"/>
                </a:solidFill>
              </a:rPr>
              <a:t>after</a:t>
            </a:r>
            <a:r>
              <a:rPr lang="cs-CZ" dirty="0"/>
              <a:t> </a:t>
            </a:r>
            <a:r>
              <a:rPr lang="cs-CZ" dirty="0" err="1"/>
              <a:t>the</a:t>
            </a:r>
            <a:r>
              <a:rPr lang="cs-CZ" dirty="0"/>
              <a:t> </a:t>
            </a:r>
            <a:r>
              <a:rPr lang="cs-CZ" dirty="0" err="1"/>
              <a:t>domain</a:t>
            </a:r>
            <a:r>
              <a:rPr lang="cs-CZ" dirty="0"/>
              <a:t> </a:t>
            </a:r>
            <a:r>
              <a:rPr lang="cs-CZ" dirty="0" err="1"/>
              <a:t>name</a:t>
            </a:r>
            <a:endParaRPr lang="cs-CZ" dirty="0"/>
          </a:p>
        </p:txBody>
      </p:sp>
      <p:sp>
        <p:nvSpPr>
          <p:cNvPr id="3" name="Zástupný symbol pro obsah 2"/>
          <p:cNvSpPr>
            <a:spLocks noGrp="1"/>
          </p:cNvSpPr>
          <p:nvPr>
            <p:ph idx="1"/>
          </p:nvPr>
        </p:nvSpPr>
        <p:spPr>
          <a:xfrm>
            <a:off x="1619672" y="3140968"/>
            <a:ext cx="7620000" cy="4373563"/>
          </a:xfrm>
        </p:spPr>
        <p:txBody>
          <a:bodyPr/>
          <a:lstStyle/>
          <a:p>
            <a:r>
              <a:rPr lang="cs-CZ" dirty="0" err="1" smtClean="0"/>
              <a:t>Conclusion</a:t>
            </a:r>
            <a:r>
              <a:rPr lang="cs-CZ" dirty="0" smtClean="0"/>
              <a:t>:</a:t>
            </a:r>
          </a:p>
          <a:p>
            <a:pPr marL="109537" indent="0">
              <a:buNone/>
            </a:pPr>
            <a:r>
              <a:rPr lang="en-US" dirty="0" smtClean="0"/>
              <a:t>Registration </a:t>
            </a:r>
            <a:r>
              <a:rPr lang="en-US" dirty="0"/>
              <a:t>of a domain name before a complainant acquires trademark rights in a name does not prevent a finding of identity or confusing similarity under the UDRP</a:t>
            </a:r>
            <a:r>
              <a:rPr lang="en-US" dirty="0" smtClean="0"/>
              <a:t>.</a:t>
            </a:r>
            <a:r>
              <a:rPr lang="cs-CZ" dirty="0" smtClean="0"/>
              <a:t> </a:t>
            </a:r>
            <a:endParaRPr lang="cs-CZ" dirty="0"/>
          </a:p>
        </p:txBody>
      </p:sp>
    </p:spTree>
    <p:extLst>
      <p:ext uri="{BB962C8B-B14F-4D97-AF65-F5344CB8AC3E}">
        <p14:creationId xmlns:p14="http://schemas.microsoft.com/office/powerpoint/2010/main" val="2546391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Geographical indication = trademark?</a:t>
            </a:r>
            <a:endParaRPr lang="sk-SK" dirty="0"/>
          </a:p>
        </p:txBody>
      </p:sp>
      <p:sp>
        <p:nvSpPr>
          <p:cNvPr id="18435" name="Content Placeholder 2"/>
          <p:cNvSpPr>
            <a:spLocks noGrp="1"/>
          </p:cNvSpPr>
          <p:nvPr>
            <p:ph idx="1"/>
          </p:nvPr>
        </p:nvSpPr>
        <p:spPr/>
        <p:txBody>
          <a:bodyPr/>
          <a:lstStyle/>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r>
              <a:rPr lang="en-US" dirty="0" smtClean="0"/>
              <a:t>Brno.com</a:t>
            </a:r>
          </a:p>
          <a:p>
            <a:pPr marL="342900" indent="-342900">
              <a:buFont typeface="Arial" panose="020B0604020202020204" pitchFamily="34" charset="0"/>
              <a:buChar char="•"/>
            </a:pPr>
            <a:r>
              <a:rPr lang="en-US" dirty="0" smtClean="0"/>
              <a:t>Czechrepublic.com</a:t>
            </a:r>
          </a:p>
          <a:p>
            <a:pPr marL="342900" indent="-342900">
              <a:buFont typeface="Arial" panose="020B0604020202020204" pitchFamily="34" charset="0"/>
              <a:buChar char="•"/>
            </a:pPr>
            <a:r>
              <a:rPr lang="en-US" dirty="0" smtClean="0"/>
              <a:t>Czech-babes.com</a:t>
            </a:r>
            <a:endParaRPr lang="cs-CZ" dirty="0" smtClean="0"/>
          </a:p>
          <a:p>
            <a:pPr marL="342900" indent="-342900">
              <a:buFont typeface="Arial" panose="020B0604020202020204" pitchFamily="34" charset="0"/>
              <a:buChar char="•"/>
            </a:pPr>
            <a:r>
              <a:rPr lang="cs-CZ" dirty="0" err="1" smtClean="0"/>
              <a:t>Bayern</a:t>
            </a:r>
            <a:r>
              <a:rPr lang="cs-CZ" dirty="0" smtClean="0"/>
              <a:t> </a:t>
            </a:r>
            <a:r>
              <a:rPr lang="cs-CZ" dirty="0" err="1" smtClean="0"/>
              <a:t>Munchen</a:t>
            </a:r>
            <a:endParaRPr lang="cs-CZ" dirty="0" smtClean="0"/>
          </a:p>
          <a:p>
            <a:pPr marL="342900" indent="-342900">
              <a:buFont typeface="Arial" panose="020B0604020202020204" pitchFamily="34" charset="0"/>
              <a:buChar char="•"/>
            </a:pPr>
            <a:endParaRPr lang="en-US" dirty="0" smtClean="0"/>
          </a:p>
          <a:p>
            <a:endParaRPr lang="sk-SK" dirty="0" smtClean="0"/>
          </a:p>
        </p:txBody>
      </p:sp>
    </p:spTree>
    <p:extLst>
      <p:ext uri="{BB962C8B-B14F-4D97-AF65-F5344CB8AC3E}">
        <p14:creationId xmlns:p14="http://schemas.microsoft.com/office/powerpoint/2010/main" val="4275942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normAutofit/>
          </a:bodyPr>
          <a:lstStyle/>
          <a:p>
            <a:pPr fontAlgn="auto">
              <a:spcAft>
                <a:spcPts val="0"/>
              </a:spcAft>
              <a:defRPr/>
            </a:pPr>
            <a:r>
              <a:rPr lang="en-US" dirty="0" smtClean="0"/>
              <a:t>Geographical indication = trademark?</a:t>
            </a:r>
            <a:endParaRPr lang="sk-SK" dirty="0"/>
          </a:p>
        </p:txBody>
      </p:sp>
      <p:sp>
        <p:nvSpPr>
          <p:cNvPr id="19459" name="Content Placeholder 2"/>
          <p:cNvSpPr>
            <a:spLocks noGrp="1"/>
          </p:cNvSpPr>
          <p:nvPr>
            <p:ph idx="1"/>
          </p:nvPr>
        </p:nvSpPr>
        <p:spPr/>
        <p:txBody>
          <a:bodyPr/>
          <a:lstStyle/>
          <a:p>
            <a:r>
              <a:rPr lang="en-US" dirty="0" smtClean="0"/>
              <a:t>No specific protection to geographical terms under the UDRP. </a:t>
            </a:r>
          </a:p>
          <a:p>
            <a:r>
              <a:rPr lang="en-US" dirty="0" smtClean="0"/>
              <a:t>Can be protected under the UDRP, if the complainant has shown that it has rights in the term and that the term is being used as a trademark.</a:t>
            </a:r>
          </a:p>
          <a:p>
            <a:pPr lvl="1"/>
            <a:r>
              <a:rPr lang="en-US" dirty="0" smtClean="0"/>
              <a:t>FC Bayern </a:t>
            </a:r>
            <a:r>
              <a:rPr lang="en-US" dirty="0" err="1" smtClean="0"/>
              <a:t>München</a:t>
            </a:r>
            <a:r>
              <a:rPr lang="en-US" dirty="0" smtClean="0"/>
              <a:t> AG v. Peoples Net Services Ltd. </a:t>
            </a:r>
            <a:r>
              <a:rPr lang="en-US" dirty="0" smtClean="0">
                <a:hlinkClick r:id="rId2"/>
              </a:rPr>
              <a:t>D2003-0464</a:t>
            </a:r>
            <a:r>
              <a:rPr lang="cs-CZ" dirty="0" smtClean="0"/>
              <a:t>, Transfer (</a:t>
            </a:r>
            <a:r>
              <a:rPr lang="cs-CZ" dirty="0"/>
              <a:t>&lt;bayernmuenchen.net&gt;</a:t>
            </a:r>
            <a:r>
              <a:rPr lang="cs-CZ" dirty="0" smtClean="0"/>
              <a:t>)</a:t>
            </a:r>
            <a:endParaRPr lang="en-US" dirty="0" smtClean="0"/>
          </a:p>
          <a:p>
            <a:endParaRPr lang="sk-SK" dirty="0" smtClean="0"/>
          </a:p>
        </p:txBody>
      </p:sp>
    </p:spTree>
    <p:extLst>
      <p:ext uri="{BB962C8B-B14F-4D97-AF65-F5344CB8AC3E}">
        <p14:creationId xmlns:p14="http://schemas.microsoft.com/office/powerpoint/2010/main" val="2548146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normAutofit/>
          </a:bodyPr>
          <a:lstStyle/>
          <a:p>
            <a:pPr fontAlgn="auto">
              <a:spcAft>
                <a:spcPts val="0"/>
              </a:spcAft>
              <a:defRPr/>
            </a:pPr>
            <a:r>
              <a:rPr lang="en-US" dirty="0" smtClean="0"/>
              <a:t>Geographical indication = trademark?</a:t>
            </a:r>
            <a:endParaRPr lang="sk-SK" dirty="0"/>
          </a:p>
        </p:txBody>
      </p:sp>
      <p:sp>
        <p:nvSpPr>
          <p:cNvPr id="20483" name="Content Placeholder 2"/>
          <p:cNvSpPr>
            <a:spLocks noGrp="1"/>
          </p:cNvSpPr>
          <p:nvPr>
            <p:ph idx="1"/>
          </p:nvPr>
        </p:nvSpPr>
        <p:spPr/>
        <p:txBody>
          <a:bodyPr/>
          <a:lstStyle/>
          <a:p>
            <a:pPr algn="just"/>
            <a:r>
              <a:rPr lang="en-US" b="0" dirty="0"/>
              <a:t>It has generally proven </a:t>
            </a:r>
            <a:r>
              <a:rPr lang="en-US" dirty="0"/>
              <a:t>difficult</a:t>
            </a:r>
            <a:r>
              <a:rPr lang="en-US" b="0" dirty="0"/>
              <a:t> for the legal authority of a geographical area (which has not otherwise obtained a relevant trademark registration) to show unregistered trademark rights in that geographical term on the basis of secondary meaning.</a:t>
            </a:r>
            <a:endParaRPr lang="cs-CZ" dirty="0" smtClean="0"/>
          </a:p>
          <a:p>
            <a:pPr algn="just"/>
            <a:endParaRPr lang="cs-CZ" dirty="0" smtClean="0"/>
          </a:p>
          <a:p>
            <a:pPr algn="just"/>
            <a:r>
              <a:rPr lang="en-US" dirty="0" smtClean="0"/>
              <a:t>Cases where local authorities failed</a:t>
            </a:r>
          </a:p>
          <a:p>
            <a:pPr lvl="1" algn="just"/>
            <a:r>
              <a:rPr lang="en-US" i="1" dirty="0" smtClean="0"/>
              <a:t>Porthelsinki.net  </a:t>
            </a:r>
            <a:r>
              <a:rPr lang="en-US" u="sng" dirty="0">
                <a:solidFill>
                  <a:schemeClr val="accent1">
                    <a:lumMod val="75000"/>
                  </a:schemeClr>
                </a:solidFill>
              </a:rPr>
              <a:t>D2001-0002</a:t>
            </a:r>
            <a:r>
              <a:rPr lang="en-US" dirty="0"/>
              <a:t>,</a:t>
            </a:r>
            <a:r>
              <a:rPr lang="en-US" dirty="0" smtClean="0"/>
              <a:t> </a:t>
            </a:r>
          </a:p>
          <a:p>
            <a:pPr lvl="1" algn="just"/>
            <a:r>
              <a:rPr lang="sk-SK" dirty="0" err="1" smtClean="0"/>
              <a:t>brisbane.com</a:t>
            </a:r>
            <a:r>
              <a:rPr lang="en-US" dirty="0" smtClean="0"/>
              <a:t> </a:t>
            </a:r>
            <a:r>
              <a:rPr lang="en-US" dirty="0" smtClean="0">
                <a:hlinkClick r:id="rId2"/>
              </a:rPr>
              <a:t>D2001-0069</a:t>
            </a:r>
            <a:endParaRPr lang="en-US" dirty="0" smtClean="0"/>
          </a:p>
          <a:p>
            <a:pPr lvl="1" algn="just"/>
            <a:endParaRPr lang="sk-SK" dirty="0" smtClean="0"/>
          </a:p>
          <a:p>
            <a:pPr lvl="1" algn="just"/>
            <a:endParaRPr lang="en-US" dirty="0" smtClean="0"/>
          </a:p>
        </p:txBody>
      </p:sp>
    </p:spTree>
    <p:extLst>
      <p:ext uri="{BB962C8B-B14F-4D97-AF65-F5344CB8AC3E}">
        <p14:creationId xmlns:p14="http://schemas.microsoft.com/office/powerpoint/2010/main" val="1501663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404664"/>
            <a:ext cx="8229600" cy="1066800"/>
          </a:xfrm>
        </p:spPr>
        <p:txBody>
          <a:bodyPr>
            <a:normAutofit/>
          </a:bodyPr>
          <a:lstStyle/>
          <a:p>
            <a:r>
              <a:rPr lang="cs-CZ" dirty="0" smtClean="0"/>
              <a:t>TYPOSQATTING</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76" y="3501008"/>
            <a:ext cx="9580378" cy="4189784"/>
          </a:xfrm>
        </p:spPr>
      </p:pic>
    </p:spTree>
    <p:extLst>
      <p:ext uri="{BB962C8B-B14F-4D97-AF65-F5344CB8AC3E}">
        <p14:creationId xmlns:p14="http://schemas.microsoft.com/office/powerpoint/2010/main" val="1080778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066800"/>
          </a:xfrm>
        </p:spPr>
        <p:txBody>
          <a:bodyPr>
            <a:normAutofit fontScale="90000"/>
          </a:bodyPr>
          <a:lstStyle/>
          <a:p>
            <a:r>
              <a:rPr lang="cs-CZ" dirty="0" err="1" smtClean="0"/>
              <a:t>Mispelled</a:t>
            </a:r>
            <a:r>
              <a:rPr lang="cs-CZ" dirty="0" smtClean="0"/>
              <a:t> IS </a:t>
            </a:r>
            <a:r>
              <a:rPr lang="cs-CZ" dirty="0" err="1" smtClean="0"/>
              <a:t>confusingly</a:t>
            </a:r>
            <a:r>
              <a:rPr lang="cs-CZ" dirty="0" smtClean="0"/>
              <a:t> </a:t>
            </a:r>
            <a:r>
              <a:rPr lang="cs-CZ" dirty="0" err="1" smtClean="0"/>
              <a:t>simmilar</a:t>
            </a:r>
            <a:endParaRPr lang="cs-CZ" dirty="0"/>
          </a:p>
        </p:txBody>
      </p:sp>
      <p:sp>
        <p:nvSpPr>
          <p:cNvPr id="3" name="Zástupný symbol pro obsah 2"/>
          <p:cNvSpPr>
            <a:spLocks noGrp="1"/>
          </p:cNvSpPr>
          <p:nvPr>
            <p:ph idx="1"/>
          </p:nvPr>
        </p:nvSpPr>
        <p:spPr>
          <a:xfrm>
            <a:off x="467544" y="1988840"/>
            <a:ext cx="8229600" cy="4324350"/>
          </a:xfrm>
        </p:spPr>
        <p:txBody>
          <a:bodyPr/>
          <a:lstStyle/>
          <a:p>
            <a:pPr marL="342900" indent="-342900">
              <a:buFont typeface="Arial" panose="020B0604020202020204" pitchFamily="34" charset="0"/>
              <a:buChar char="•"/>
            </a:pPr>
            <a:r>
              <a:rPr lang="cs-CZ" i="1" dirty="0" err="1" smtClean="0"/>
              <a:t>Wachovia</a:t>
            </a:r>
            <a:r>
              <a:rPr lang="cs-CZ" i="1" dirty="0" smtClean="0"/>
              <a:t> </a:t>
            </a:r>
            <a:r>
              <a:rPr lang="cs-CZ" i="1" dirty="0" err="1" smtClean="0"/>
              <a:t>Corporation</a:t>
            </a:r>
            <a:r>
              <a:rPr lang="cs-CZ" i="1" dirty="0" smtClean="0"/>
              <a:t> v. Peter </a:t>
            </a:r>
            <a:r>
              <a:rPr lang="cs-CZ" i="1" dirty="0" err="1" smtClean="0"/>
              <a:t>Carrington</a:t>
            </a:r>
            <a:r>
              <a:rPr lang="cs-CZ" dirty="0" smtClean="0"/>
              <a:t>, WIPO Case No.</a:t>
            </a:r>
            <a:r>
              <a:rPr lang="cs-CZ" dirty="0" smtClean="0">
                <a:hlinkClick r:id="rId2"/>
              </a:rPr>
              <a:t>D2002-0775</a:t>
            </a:r>
            <a:r>
              <a:rPr lang="cs-CZ" dirty="0" smtClean="0"/>
              <a:t>, &lt;wochovia.com&gt;, </a:t>
            </a:r>
            <a:r>
              <a:rPr lang="cs-CZ" dirty="0" err="1" smtClean="0"/>
              <a:t>Tansfer</a:t>
            </a:r>
            <a:endParaRPr lang="cs-CZ" dirty="0" smtClean="0"/>
          </a:p>
          <a:p>
            <a:pPr marL="342900" indent="-342900">
              <a:buFont typeface="Arial" panose="020B0604020202020204" pitchFamily="34" charset="0"/>
              <a:buChar char="•"/>
            </a:pPr>
            <a:r>
              <a:rPr lang="cs-CZ" i="1" dirty="0" smtClean="0"/>
              <a:t>Fuji </a:t>
            </a:r>
            <a:r>
              <a:rPr lang="cs-CZ" i="1" dirty="0" err="1" smtClean="0"/>
              <a:t>Photo</a:t>
            </a:r>
            <a:r>
              <a:rPr lang="cs-CZ" i="1" dirty="0" smtClean="0"/>
              <a:t> Film U.S.A., Inc. v. </a:t>
            </a:r>
            <a:r>
              <a:rPr lang="cs-CZ" i="1" dirty="0" err="1" smtClean="0"/>
              <a:t>LaPorte</a:t>
            </a:r>
            <a:r>
              <a:rPr lang="cs-CZ" i="1" dirty="0" smtClean="0"/>
              <a:t> </a:t>
            </a:r>
            <a:r>
              <a:rPr lang="cs-CZ" i="1" dirty="0" err="1" smtClean="0"/>
              <a:t>Holdings</a:t>
            </a:r>
            <a:r>
              <a:rPr lang="cs-CZ" dirty="0" smtClean="0"/>
              <a:t>, WIPO Case No.</a:t>
            </a:r>
            <a:r>
              <a:rPr lang="cs-CZ" dirty="0" smtClean="0">
                <a:hlinkClick r:id="rId3"/>
              </a:rPr>
              <a:t>D2004-0971</a:t>
            </a:r>
            <a:r>
              <a:rPr lang="cs-CZ" dirty="0" smtClean="0"/>
              <a:t>, &lt;fuijifilm.com&gt;, Transfer</a:t>
            </a:r>
          </a:p>
          <a:p>
            <a:pPr marL="342900" indent="-342900">
              <a:buFont typeface="Arial" panose="020B0604020202020204" pitchFamily="34" charset="0"/>
              <a:buChar char="•"/>
            </a:pPr>
            <a:r>
              <a:rPr lang="cs-CZ" i="1" dirty="0" smtClean="0"/>
              <a:t>Express </a:t>
            </a:r>
            <a:r>
              <a:rPr lang="cs-CZ" i="1" dirty="0" err="1" smtClean="0"/>
              <a:t>Scripts</a:t>
            </a:r>
            <a:r>
              <a:rPr lang="cs-CZ" i="1" dirty="0" smtClean="0"/>
              <a:t>, Inc. v. </a:t>
            </a:r>
            <a:r>
              <a:rPr lang="cs-CZ" i="1" dirty="0" err="1" smtClean="0"/>
              <a:t>Whois</a:t>
            </a:r>
            <a:r>
              <a:rPr lang="cs-CZ" i="1" dirty="0" smtClean="0"/>
              <a:t> </a:t>
            </a:r>
            <a:r>
              <a:rPr lang="cs-CZ" i="1" dirty="0" err="1" smtClean="0"/>
              <a:t>Privacy</a:t>
            </a:r>
            <a:r>
              <a:rPr lang="cs-CZ" i="1" dirty="0" smtClean="0"/>
              <a:t> </a:t>
            </a:r>
            <a:r>
              <a:rPr lang="cs-CZ" i="1" dirty="0" err="1" smtClean="0"/>
              <a:t>Protection</a:t>
            </a:r>
            <a:r>
              <a:rPr lang="cs-CZ" i="1" dirty="0" smtClean="0"/>
              <a:t> </a:t>
            </a:r>
            <a:r>
              <a:rPr lang="cs-CZ" i="1" dirty="0" err="1" smtClean="0"/>
              <a:t>Service</a:t>
            </a:r>
            <a:r>
              <a:rPr lang="cs-CZ" i="1" dirty="0" smtClean="0"/>
              <a:t>, Inc. / </a:t>
            </a:r>
            <a:r>
              <a:rPr lang="cs-CZ" i="1" dirty="0" err="1" smtClean="0"/>
              <a:t>Domaindeals</a:t>
            </a:r>
            <a:r>
              <a:rPr lang="cs-CZ" i="1" dirty="0" smtClean="0"/>
              <a:t>, </a:t>
            </a:r>
            <a:r>
              <a:rPr lang="cs-CZ" i="1" dirty="0" err="1" smtClean="0"/>
              <a:t>Domain</a:t>
            </a:r>
            <a:r>
              <a:rPr lang="cs-CZ" i="1" dirty="0" smtClean="0"/>
              <a:t> </a:t>
            </a:r>
            <a:r>
              <a:rPr lang="cs-CZ" i="1" dirty="0" err="1" smtClean="0"/>
              <a:t>Administrator</a:t>
            </a:r>
            <a:r>
              <a:rPr lang="cs-CZ" dirty="0" smtClean="0"/>
              <a:t>, WIPO Case No.</a:t>
            </a:r>
            <a:r>
              <a:rPr lang="cs-CZ" dirty="0" smtClean="0">
                <a:hlinkClick r:id="rId4"/>
              </a:rPr>
              <a:t>D2008-1302</a:t>
            </a:r>
            <a:r>
              <a:rPr lang="cs-CZ" dirty="0" smtClean="0"/>
              <a:t>, &lt;expresscripts.com&gt;, Transfer</a:t>
            </a:r>
            <a:endParaRPr lang="cs-CZ" dirty="0"/>
          </a:p>
        </p:txBody>
      </p:sp>
    </p:spTree>
    <p:extLst>
      <p:ext uri="{BB962C8B-B14F-4D97-AF65-F5344CB8AC3E}">
        <p14:creationId xmlns:p14="http://schemas.microsoft.com/office/powerpoint/2010/main" val="3762084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fontScale="92500" lnSpcReduction="10000"/>
          </a:bodyPr>
          <a:lstStyle/>
          <a:p>
            <a:pPr algn="just"/>
            <a:r>
              <a:rPr lang="en-US" dirty="0"/>
              <a:t>What is legitimate interest?</a:t>
            </a:r>
          </a:p>
          <a:p>
            <a:pPr lvl="1" algn="just"/>
            <a:r>
              <a:rPr lang="en-US" dirty="0"/>
              <a:t>Bona fide offering of goods or services</a:t>
            </a:r>
          </a:p>
          <a:p>
            <a:pPr lvl="1" algn="just"/>
            <a:r>
              <a:rPr lang="en-US" dirty="0"/>
              <a:t>Commonly known as domain</a:t>
            </a:r>
          </a:p>
          <a:p>
            <a:pPr lvl="1" algn="just"/>
            <a:r>
              <a:rPr lang="cs-CZ" sz="2400" b="1" dirty="0" smtClean="0"/>
              <a:t>L</a:t>
            </a:r>
            <a:r>
              <a:rPr lang="en-US" sz="2400" b="1" dirty="0" err="1" smtClean="0"/>
              <a:t>egitimate</a:t>
            </a:r>
            <a:r>
              <a:rPr lang="en-US" sz="2400" b="1" dirty="0" smtClean="0"/>
              <a:t> </a:t>
            </a:r>
            <a:r>
              <a:rPr lang="en-US" sz="2400" b="1" dirty="0"/>
              <a:t>noncommercial or fair use of the domain name</a:t>
            </a:r>
          </a:p>
          <a:p>
            <a:pPr marL="658368" lvl="1" indent="-246888" fontAlgn="auto">
              <a:spcAft>
                <a:spcPts val="0"/>
              </a:spcAft>
              <a:buFont typeface="Georgia"/>
              <a:buChar char="▫"/>
              <a:defRPr/>
            </a:pPr>
            <a:r>
              <a:rPr lang="en-US" dirty="0"/>
              <a:t>without intent for commercial gain to misleadingly divert consumers </a:t>
            </a:r>
          </a:p>
          <a:p>
            <a:pPr marL="658368" lvl="1" indent="-246888" fontAlgn="auto">
              <a:spcAft>
                <a:spcPts val="0"/>
              </a:spcAft>
              <a:buFont typeface="Georgia"/>
              <a:buChar char="▫"/>
              <a:defRPr/>
            </a:pPr>
            <a:r>
              <a:rPr lang="en-US" dirty="0"/>
              <a:t>or to tarnish the trademark or service mark at issue.</a:t>
            </a:r>
          </a:p>
          <a:p>
            <a:pPr lvl="1" algn="just"/>
            <a:endParaRPr lang="cs-CZ" dirty="0"/>
          </a:p>
          <a:p>
            <a:pPr lvl="1" algn="just"/>
            <a:r>
              <a:rPr lang="cs-CZ" dirty="0" err="1"/>
              <a:t>Article</a:t>
            </a:r>
            <a:r>
              <a:rPr lang="cs-CZ" dirty="0"/>
              <a:t> 4(c) </a:t>
            </a:r>
            <a:r>
              <a:rPr lang="cs-CZ" dirty="0" err="1"/>
              <a:t>of</a:t>
            </a:r>
            <a:r>
              <a:rPr lang="cs-CZ" dirty="0"/>
              <a:t> </a:t>
            </a:r>
            <a:r>
              <a:rPr lang="cs-CZ" dirty="0" err="1"/>
              <a:t>the</a:t>
            </a:r>
            <a:r>
              <a:rPr lang="cs-CZ" dirty="0"/>
              <a:t> </a:t>
            </a:r>
            <a:r>
              <a:rPr lang="cs-CZ" dirty="0" err="1"/>
              <a:t>rules</a:t>
            </a:r>
            <a:endParaRPr lang="en-US"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a:t>2</a:t>
            </a:r>
            <a:r>
              <a:rPr lang="cs-CZ" dirty="0" smtClean="0"/>
              <a:t>) </a:t>
            </a:r>
            <a:r>
              <a:rPr lang="cs-CZ" dirty="0" err="1" smtClean="0"/>
              <a:t>Legitimate</a:t>
            </a:r>
            <a:r>
              <a:rPr lang="cs-CZ" dirty="0" smtClean="0"/>
              <a:t> </a:t>
            </a:r>
            <a:r>
              <a:rPr lang="cs-CZ" dirty="0" err="1" smtClean="0"/>
              <a:t>interest</a:t>
            </a:r>
            <a:endParaRPr lang="en-GB" dirty="0"/>
          </a:p>
        </p:txBody>
      </p:sp>
    </p:spTree>
    <p:extLst>
      <p:ext uri="{BB962C8B-B14F-4D97-AF65-F5344CB8AC3E}">
        <p14:creationId xmlns:p14="http://schemas.microsoft.com/office/powerpoint/2010/main" val="1267702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err="1" smtClean="0"/>
              <a:t>Who</a:t>
            </a:r>
            <a:r>
              <a:rPr lang="cs-CZ" dirty="0" smtClean="0"/>
              <a:t> has to </a:t>
            </a:r>
            <a:r>
              <a:rPr lang="cs-CZ" dirty="0" err="1" smtClean="0"/>
              <a:t>prove</a:t>
            </a:r>
            <a:r>
              <a:rPr lang="cs-CZ" dirty="0" smtClean="0"/>
              <a:t> </a:t>
            </a:r>
            <a:r>
              <a:rPr lang="cs-CZ" dirty="0" err="1" smtClean="0"/>
              <a:t>legitimate</a:t>
            </a:r>
            <a:r>
              <a:rPr lang="cs-CZ" dirty="0" smtClean="0"/>
              <a:t> </a:t>
            </a:r>
            <a:r>
              <a:rPr lang="cs-CZ" dirty="0" err="1" smtClean="0"/>
              <a:t>interest</a:t>
            </a:r>
            <a:r>
              <a:rPr lang="cs-CZ" dirty="0" smtClean="0"/>
              <a:t>?</a:t>
            </a:r>
            <a:endParaRPr lang="cs-CZ" dirty="0"/>
          </a:p>
        </p:txBody>
      </p:sp>
      <p:sp>
        <p:nvSpPr>
          <p:cNvPr id="3" name="Zástupný symbol pro obsah 2"/>
          <p:cNvSpPr>
            <a:spLocks noGrp="1"/>
          </p:cNvSpPr>
          <p:nvPr>
            <p:ph idx="1"/>
          </p:nvPr>
        </p:nvSpPr>
        <p:spPr/>
        <p:txBody>
          <a:bodyPr/>
          <a:lstStyle/>
          <a:p>
            <a:r>
              <a:rPr lang="en-US" dirty="0" smtClean="0"/>
              <a:t>Complainant bears the "general burden of proof" </a:t>
            </a:r>
            <a:r>
              <a:rPr lang="cs-CZ" dirty="0" smtClean="0"/>
              <a:t>….. </a:t>
            </a:r>
            <a:r>
              <a:rPr lang="en-US" dirty="0" smtClean="0"/>
              <a:t>burden shifts to the Respondent once Complainant makes a </a:t>
            </a:r>
            <a:r>
              <a:rPr lang="en-US" b="1" i="1" dirty="0" smtClean="0"/>
              <a:t>prima facie</a:t>
            </a:r>
            <a:r>
              <a:rPr lang="en-US" b="1" dirty="0" smtClean="0"/>
              <a:t> </a:t>
            </a:r>
            <a:r>
              <a:rPr lang="en-US" dirty="0" smtClean="0"/>
              <a:t>showing that the Respondent lacks rights or legitimate interests. </a:t>
            </a:r>
            <a:endParaRPr lang="cs-CZ" dirty="0" smtClean="0"/>
          </a:p>
          <a:p>
            <a:pPr marL="342900" indent="-342900">
              <a:buFont typeface="Arial" panose="020B0604020202020204" pitchFamily="34" charset="0"/>
              <a:buChar char="•"/>
            </a:pPr>
            <a:r>
              <a:rPr lang="en-US" i="1" dirty="0" err="1" smtClean="0"/>
              <a:t>Neusiedler</a:t>
            </a:r>
            <a:r>
              <a:rPr lang="en-US" i="1" dirty="0" smtClean="0"/>
              <a:t> </a:t>
            </a:r>
            <a:r>
              <a:rPr lang="en-US" i="1" dirty="0" err="1" smtClean="0"/>
              <a:t>Aktiengesellschaft</a:t>
            </a:r>
            <a:r>
              <a:rPr lang="en-US" i="1" dirty="0" smtClean="0"/>
              <a:t> v. </a:t>
            </a:r>
            <a:r>
              <a:rPr lang="en-US" i="1" dirty="0" err="1" smtClean="0"/>
              <a:t>Kulkarni</a:t>
            </a:r>
            <a:r>
              <a:rPr lang="en-US" dirty="0" smtClean="0"/>
              <a:t>, </a:t>
            </a:r>
            <a:r>
              <a:rPr lang="en-US" dirty="0" smtClean="0">
                <a:hlinkClick r:id="rId2"/>
              </a:rPr>
              <a:t>WIPO Case No. D2000-1769</a:t>
            </a:r>
            <a:r>
              <a:rPr lang="en-US" dirty="0" smtClean="0"/>
              <a:t>;</a:t>
            </a:r>
            <a:endParaRPr lang="cs-CZ" dirty="0" smtClean="0"/>
          </a:p>
          <a:p>
            <a:pPr marL="342900" indent="-342900">
              <a:buFont typeface="Arial" panose="020B0604020202020204" pitchFamily="34" charset="0"/>
              <a:buChar char="•"/>
            </a:pPr>
            <a:r>
              <a:rPr lang="en-US" i="1" dirty="0" smtClean="0"/>
              <a:t>Dow Jones &amp; Company and Dow Jones LP v. The Hephzibah Intro-Net Project Limited</a:t>
            </a:r>
            <a:r>
              <a:rPr lang="en-US" dirty="0" smtClean="0"/>
              <a:t>, </a:t>
            </a:r>
            <a:r>
              <a:rPr lang="en-US" dirty="0" smtClean="0">
                <a:hlinkClick r:id="rId3"/>
              </a:rPr>
              <a:t>WIPO Case No. D2000-0704</a:t>
            </a:r>
            <a:r>
              <a:rPr lang="en-US" dirty="0" smtClean="0"/>
              <a:t>. </a:t>
            </a:r>
            <a:endParaRPr lang="cs-CZ" dirty="0"/>
          </a:p>
        </p:txBody>
      </p:sp>
    </p:spTree>
    <p:extLst>
      <p:ext uri="{BB962C8B-B14F-4D97-AF65-F5344CB8AC3E}">
        <p14:creationId xmlns:p14="http://schemas.microsoft.com/office/powerpoint/2010/main" val="1157043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p:txBody>
          <a:bodyPr/>
          <a:lstStyle/>
          <a:p>
            <a:pPr eaLnBrk="1" hangingPunct="1"/>
            <a:r>
              <a:rPr lang="cs-CZ" altLang="cs-CZ" smtClean="0"/>
              <a:t>Example</a:t>
            </a:r>
          </a:p>
        </p:txBody>
      </p:sp>
      <p:sp>
        <p:nvSpPr>
          <p:cNvPr id="43011" name="Zástupný symbol pro obsah 2"/>
          <p:cNvSpPr>
            <a:spLocks noGrp="1"/>
          </p:cNvSpPr>
          <p:nvPr>
            <p:ph idx="1"/>
          </p:nvPr>
        </p:nvSpPr>
        <p:spPr>
          <a:xfrm>
            <a:off x="3000375" y="2143125"/>
            <a:ext cx="5757863" cy="4324350"/>
          </a:xfrm>
        </p:spPr>
        <p:txBody>
          <a:bodyPr>
            <a:normAutofit/>
          </a:bodyPr>
          <a:lstStyle/>
          <a:p>
            <a:pPr marL="342900" indent="-342900" eaLnBrk="1" hangingPunct="1">
              <a:buClr>
                <a:schemeClr val="tx2"/>
              </a:buClr>
              <a:buFont typeface="Wingdings" panose="05000000000000000000" pitchFamily="2" charset="2"/>
              <a:buChar char="§"/>
            </a:pPr>
            <a:r>
              <a:rPr lang="en-GB" altLang="cs-CZ" sz="2000" dirty="0" smtClean="0"/>
              <a:t>Someone register</a:t>
            </a:r>
            <a:r>
              <a:rPr lang="cs-CZ" altLang="cs-CZ" sz="2000" dirty="0" err="1" smtClean="0"/>
              <a:t>ed</a:t>
            </a:r>
            <a:r>
              <a:rPr lang="en-GB" altLang="cs-CZ" sz="2000" dirty="0" smtClean="0"/>
              <a:t> the domain </a:t>
            </a:r>
            <a:r>
              <a:rPr lang="cs-CZ" altLang="cs-CZ" sz="2000" dirty="0" err="1" smtClean="0"/>
              <a:t>skoda</a:t>
            </a:r>
            <a:r>
              <a:rPr lang="en-GB" altLang="cs-CZ" sz="2000" dirty="0" smtClean="0"/>
              <a:t>.</a:t>
            </a:r>
            <a:r>
              <a:rPr lang="cs-CZ" altLang="cs-CZ" sz="2000" dirty="0" err="1" smtClean="0"/>
              <a:t>com</a:t>
            </a:r>
            <a:endParaRPr lang="en-GB" altLang="cs-CZ" sz="2000" dirty="0" smtClean="0"/>
          </a:p>
          <a:p>
            <a:pPr marL="342900" indent="-342900" eaLnBrk="1" hangingPunct="1">
              <a:buClr>
                <a:schemeClr val="tx2"/>
              </a:buClr>
              <a:buFont typeface="Wingdings" panose="05000000000000000000" pitchFamily="2" charset="2"/>
              <a:buChar char="§"/>
            </a:pPr>
            <a:r>
              <a:rPr lang="en-GB" altLang="cs-CZ" sz="2000" dirty="0" smtClean="0"/>
              <a:t>He does not use this domain and offers it for sale for €200</a:t>
            </a:r>
            <a:r>
              <a:rPr lang="cs-CZ" altLang="cs-CZ" sz="2000" dirty="0" smtClean="0"/>
              <a:t>.</a:t>
            </a:r>
            <a:r>
              <a:rPr lang="en-GB" altLang="cs-CZ" sz="2000" dirty="0" smtClean="0"/>
              <a:t>000</a:t>
            </a:r>
          </a:p>
          <a:p>
            <a:pPr marL="342900" indent="-342900" eaLnBrk="1" hangingPunct="1">
              <a:buClr>
                <a:schemeClr val="tx2"/>
              </a:buClr>
              <a:buFont typeface="Wingdings" panose="05000000000000000000" pitchFamily="2" charset="2"/>
              <a:buChar char="§"/>
            </a:pPr>
            <a:endParaRPr lang="en-GB" altLang="cs-CZ" sz="2000" dirty="0" smtClean="0"/>
          </a:p>
          <a:p>
            <a:pPr marL="342900" indent="-342900" eaLnBrk="1" hangingPunct="1">
              <a:buClr>
                <a:schemeClr val="tx2"/>
              </a:buClr>
              <a:buFont typeface="Wingdings" panose="05000000000000000000" pitchFamily="2" charset="2"/>
              <a:buChar char="§"/>
            </a:pPr>
            <a:r>
              <a:rPr lang="en-GB" altLang="cs-CZ" sz="2000" dirty="0" smtClean="0"/>
              <a:t>Can the trademark owner claim violation of his rights?</a:t>
            </a:r>
          </a:p>
          <a:p>
            <a:pPr marL="342900" indent="-342900" eaLnBrk="1" hangingPunct="1">
              <a:buClr>
                <a:schemeClr val="tx2"/>
              </a:buClr>
              <a:buFont typeface="Wingdings" panose="05000000000000000000" pitchFamily="2" charset="2"/>
              <a:buChar char="§"/>
            </a:pPr>
            <a:r>
              <a:rPr lang="en-GB" altLang="cs-CZ" sz="2000" dirty="0" smtClean="0"/>
              <a:t>Can the trademark owner claim transfer of the domain name?</a:t>
            </a:r>
          </a:p>
          <a:p>
            <a:pPr marL="342900" indent="-342900" eaLnBrk="1" hangingPunct="1">
              <a:buClr>
                <a:schemeClr val="tx2"/>
              </a:buClr>
              <a:buFont typeface="Wingdings" panose="05000000000000000000" pitchFamily="2" charset="2"/>
              <a:buChar char="§"/>
            </a:pPr>
            <a:r>
              <a:rPr lang="en-GB" altLang="cs-CZ" sz="2000" dirty="0" smtClean="0"/>
              <a:t>What if the owner is based in </a:t>
            </a:r>
            <a:r>
              <a:rPr lang="cs-CZ" altLang="cs-CZ" sz="2000" dirty="0" smtClean="0"/>
              <a:t>CZ (GER)</a:t>
            </a:r>
            <a:r>
              <a:rPr lang="en-GB" altLang="cs-CZ" sz="2000" dirty="0" smtClean="0"/>
              <a:t>, administrator is </a:t>
            </a:r>
            <a:r>
              <a:rPr lang="cs-CZ" altLang="cs-CZ" sz="2000" dirty="0" smtClean="0"/>
              <a:t>US</a:t>
            </a:r>
            <a:r>
              <a:rPr lang="en-GB" altLang="cs-CZ" sz="2000" dirty="0" smtClean="0"/>
              <a:t> and squatter Russian?</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56" y="1772816"/>
            <a:ext cx="5905500" cy="4429125"/>
          </a:xfrm>
          <a:prstGeom prst="rect">
            <a:avLst/>
          </a:prstGeom>
        </p:spPr>
      </p:pic>
    </p:spTree>
    <p:extLst>
      <p:ext uri="{BB962C8B-B14F-4D97-AF65-F5344CB8AC3E}">
        <p14:creationId xmlns:p14="http://schemas.microsoft.com/office/powerpoint/2010/main" val="3232775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animEffect transition="in" filter="box(in)">
                                      <p:cBhvr>
                                        <p:cTn id="7" dur="500"/>
                                        <p:tgtEl>
                                          <p:spTgt spid="4301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1">
                                            <p:txEl>
                                              <p:pRg st="4" end="4"/>
                                            </p:txEl>
                                          </p:spTgt>
                                        </p:tgtEl>
                                        <p:attrNameLst>
                                          <p:attrName>style.visibility</p:attrName>
                                        </p:attrNameLst>
                                      </p:cBhvr>
                                      <p:to>
                                        <p:strVal val="visible"/>
                                      </p:to>
                                    </p:set>
                                    <p:animEffect transition="in" filter="box(in)">
                                      <p:cBhvr>
                                        <p:cTn id="12" dur="500"/>
                                        <p:tgtEl>
                                          <p:spTgt spid="430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animEffect transition="in" filter="box(in)">
                                      <p:cBhvr>
                                        <p:cTn id="17"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57200" y="228601"/>
            <a:ext cx="8363272" cy="4496544"/>
          </a:xfrm>
        </p:spPr>
        <p:txBody>
          <a:bodyPr/>
          <a:lstStyle/>
          <a:p>
            <a:r>
              <a:rPr lang="cs-CZ" sz="4800" dirty="0" err="1" smtClean="0"/>
              <a:t>legitimate</a:t>
            </a:r>
            <a:r>
              <a:rPr lang="cs-CZ" sz="4800" dirty="0" smtClean="0"/>
              <a:t> </a:t>
            </a:r>
            <a:r>
              <a:rPr lang="cs-CZ" sz="4800" dirty="0" err="1" smtClean="0"/>
              <a:t>interests</a:t>
            </a:r>
            <a:r>
              <a:rPr lang="cs-CZ" sz="4800" dirty="0" smtClean="0"/>
              <a:t> </a:t>
            </a:r>
            <a:r>
              <a:rPr lang="cs-CZ" sz="4800" dirty="0" err="1" smtClean="0"/>
              <a:t>of</a:t>
            </a:r>
            <a:r>
              <a:rPr lang="cs-CZ" sz="4800" dirty="0" smtClean="0"/>
              <a:t> </a:t>
            </a:r>
            <a:r>
              <a:rPr lang="cs-CZ" sz="4800" dirty="0" err="1" smtClean="0"/>
              <a:t>reseller</a:t>
            </a:r>
            <a:r>
              <a:rPr lang="en-US" sz="4800" dirty="0" smtClean="0"/>
              <a:t>/distributor</a:t>
            </a:r>
            <a:endParaRPr lang="cs-CZ" sz="4800" dirty="0"/>
          </a:p>
        </p:txBody>
      </p:sp>
      <p:sp>
        <p:nvSpPr>
          <p:cNvPr id="5" name="Podnadpis 4"/>
          <p:cNvSpPr>
            <a:spLocks noGrp="1"/>
          </p:cNvSpPr>
          <p:nvPr>
            <p:ph type="subTitle" idx="1"/>
          </p:nvPr>
        </p:nvSpPr>
        <p:spPr/>
        <p:txBody>
          <a:bodyPr/>
          <a:lstStyle/>
          <a:p>
            <a:r>
              <a:rPr lang="cs-CZ" dirty="0" smtClean="0"/>
              <a:t>Car </a:t>
            </a:r>
            <a:r>
              <a:rPr lang="cs-CZ" dirty="0" err="1" smtClean="0"/>
              <a:t>parts</a:t>
            </a:r>
            <a:endParaRPr lang="cs-CZ" dirty="0"/>
          </a:p>
        </p:txBody>
      </p:sp>
    </p:spTree>
    <p:extLst>
      <p:ext uri="{BB962C8B-B14F-4D97-AF65-F5344CB8AC3E}">
        <p14:creationId xmlns:p14="http://schemas.microsoft.com/office/powerpoint/2010/main" val="711212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Mercedesshop.com</a:t>
            </a:r>
            <a:endParaRPr lang="cs-CZ" dirty="0"/>
          </a:p>
        </p:txBody>
      </p:sp>
      <p:sp>
        <p:nvSpPr>
          <p:cNvPr id="3" name="Zástupný symbol pro obsah 2"/>
          <p:cNvSpPr>
            <a:spLocks noGrp="1"/>
          </p:cNvSpPr>
          <p:nvPr>
            <p:ph idx="1"/>
          </p:nvPr>
        </p:nvSpPr>
        <p:spPr/>
        <p:txBody>
          <a:bodyPr/>
          <a:lstStyle/>
          <a:p>
            <a:pPr marL="342900" indent="-342900">
              <a:buFont typeface="Arial" panose="020B0604020202020204" pitchFamily="34" charset="0"/>
              <a:buChar char="•"/>
            </a:pPr>
            <a:r>
              <a:rPr lang="en-US" dirty="0" smtClean="0"/>
              <a:t>discussion forum where mechanics and owners of Complainant's products discuss </a:t>
            </a:r>
          </a:p>
          <a:p>
            <a:pPr marL="342900" indent="-342900">
              <a:buFont typeface="Arial" panose="020B0604020202020204" pitchFamily="34" charset="0"/>
              <a:buChar char="•"/>
            </a:pPr>
            <a:r>
              <a:rPr lang="en-US" dirty="0" smtClean="0"/>
              <a:t>also offers genuine Mercedes parts and accessories for sale, </a:t>
            </a:r>
          </a:p>
          <a:p>
            <a:pPr marL="342900" indent="-342900">
              <a:buFont typeface="Arial" panose="020B0604020202020204" pitchFamily="34" charset="0"/>
              <a:buChar char="•"/>
            </a:pPr>
            <a:r>
              <a:rPr lang="en-US" dirty="0" smtClean="0"/>
              <a:t>were obtained through fully authorized channels of distribution. Respondent also offers clearly identified quality, re-built, and used parts</a:t>
            </a:r>
            <a:r>
              <a:rPr lang="en-US" dirty="0" smtClean="0"/>
              <a:t>.</a:t>
            </a:r>
            <a:endParaRPr lang="cs-CZ" dirty="0" smtClean="0"/>
          </a:p>
          <a:p>
            <a:pPr marL="342900" indent="-342900">
              <a:buFont typeface="Arial" panose="020B0604020202020204" pitchFamily="34" charset="0"/>
              <a:buChar char="•"/>
            </a:pPr>
            <a:r>
              <a:rPr lang="en-US" dirty="0" smtClean="0"/>
              <a:t>disclaimer </a:t>
            </a:r>
            <a:r>
              <a:rPr lang="en-US" dirty="0"/>
              <a:t>at Respondent's web site of </a:t>
            </a:r>
            <a:r>
              <a:rPr lang="cs-CZ" dirty="0" smtClean="0"/>
              <a:t>no</a:t>
            </a:r>
            <a:r>
              <a:rPr lang="en-US" dirty="0" smtClean="0"/>
              <a:t> </a:t>
            </a:r>
            <a:r>
              <a:rPr lang="en-US" dirty="0"/>
              <a:t>affiliation between Complainant and Respondent.</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3904991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Mercedesshop.com</a:t>
            </a:r>
            <a:endParaRPr lang="cs-CZ" dirty="0"/>
          </a:p>
        </p:txBody>
      </p:sp>
      <p:sp>
        <p:nvSpPr>
          <p:cNvPr id="3" name="Zástupný symbol pro obsah 2"/>
          <p:cNvSpPr>
            <a:spLocks noGrp="1"/>
          </p:cNvSpPr>
          <p:nvPr>
            <p:ph idx="1"/>
          </p:nvPr>
        </p:nvSpPr>
        <p:spPr/>
        <p:txBody>
          <a:bodyPr>
            <a:normAutofit/>
          </a:bodyPr>
          <a:lstStyle/>
          <a:p>
            <a:pPr marL="342900" indent="-342900" algn="just">
              <a:buFont typeface="Arial" panose="020B0604020202020204" pitchFamily="34" charset="0"/>
              <a:buChar char="•"/>
            </a:pPr>
            <a:endParaRPr lang="cs-CZ" dirty="0" smtClean="0"/>
          </a:p>
          <a:p>
            <a:pPr marL="342900" indent="-342900" algn="just">
              <a:buFont typeface="Arial" panose="020B0604020202020204" pitchFamily="34" charset="0"/>
              <a:buChar char="•"/>
            </a:pPr>
            <a:endParaRPr lang="cs-CZ" dirty="0"/>
          </a:p>
          <a:p>
            <a:pPr marL="342900" indent="-342900" algn="just">
              <a:buFont typeface="Arial" panose="020B0604020202020204" pitchFamily="34" charset="0"/>
              <a:buChar char="•"/>
            </a:pPr>
            <a:r>
              <a:rPr lang="en-US" dirty="0" smtClean="0"/>
              <a:t>It is exceedingly unlikely that any user seeking to find Complainant</a:t>
            </a:r>
            <a:r>
              <a:rPr lang="cs-CZ" dirty="0" smtClean="0"/>
              <a:t> &lt;mercedes.com&gt;</a:t>
            </a:r>
            <a:r>
              <a:rPr lang="en-US" dirty="0" smtClean="0"/>
              <a:t> would enter &lt;mercedesshop.com&gt;. </a:t>
            </a:r>
            <a:endParaRPr lang="cs-CZ" dirty="0" smtClean="0"/>
          </a:p>
          <a:p>
            <a:pPr marL="342900" indent="-342900" algn="just">
              <a:buFont typeface="Arial" panose="020B0604020202020204" pitchFamily="34" charset="0"/>
              <a:buChar char="•"/>
            </a:pPr>
            <a:r>
              <a:rPr lang="en-US" b="1" dirty="0" smtClean="0"/>
              <a:t>Moreover, there is a clear disclaimer at Respondent's web site of any affiliation between Complainant and Respondent.</a:t>
            </a:r>
          </a:p>
          <a:p>
            <a:pPr algn="just"/>
            <a:endParaRPr lang="cs-CZ" i="1" dirty="0" smtClean="0"/>
          </a:p>
          <a:p>
            <a:pPr algn="just"/>
            <a:r>
              <a:rPr lang="cs-CZ" i="1" dirty="0" err="1" smtClean="0"/>
              <a:t>DaimlerChrysler</a:t>
            </a:r>
            <a:r>
              <a:rPr lang="cs-CZ" i="1" dirty="0" smtClean="0"/>
              <a:t> A.G. v. Donald </a:t>
            </a:r>
            <a:r>
              <a:rPr lang="cs-CZ" i="1" dirty="0" err="1" smtClean="0"/>
              <a:t>Drummonds</a:t>
            </a:r>
            <a:r>
              <a:rPr lang="cs-CZ" dirty="0" smtClean="0"/>
              <a:t>, WIPO Case No.</a:t>
            </a:r>
            <a:r>
              <a:rPr lang="cs-CZ" dirty="0" smtClean="0">
                <a:hlinkClick r:id="rId2"/>
              </a:rPr>
              <a:t>D2001-0160</a:t>
            </a:r>
            <a:r>
              <a:rPr lang="cs-CZ" dirty="0" smtClean="0"/>
              <a:t>, </a:t>
            </a:r>
            <a:r>
              <a:rPr lang="cs-CZ" b="1" dirty="0" smtClean="0"/>
              <a:t>Not </a:t>
            </a:r>
            <a:r>
              <a:rPr lang="cs-CZ" b="1" dirty="0" err="1" smtClean="0"/>
              <a:t>transferred</a:t>
            </a:r>
            <a:endParaRPr lang="cs-CZ" b="1" dirty="0"/>
          </a:p>
        </p:txBody>
      </p:sp>
    </p:spTree>
    <p:extLst>
      <p:ext uri="{BB962C8B-B14F-4D97-AF65-F5344CB8AC3E}">
        <p14:creationId xmlns:p14="http://schemas.microsoft.com/office/powerpoint/2010/main" val="3703581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discount</a:t>
            </a:r>
            <a:r>
              <a:rPr lang="cs-CZ" dirty="0" smtClean="0"/>
              <a:t>-</a:t>
            </a:r>
            <a:r>
              <a:rPr lang="cs-CZ" dirty="0" err="1" smtClean="0"/>
              <a:t>marlboro</a:t>
            </a:r>
            <a:r>
              <a:rPr lang="cs-CZ" dirty="0" smtClean="0"/>
              <a:t>-</a:t>
            </a:r>
            <a:r>
              <a:rPr lang="cs-CZ" dirty="0" err="1" smtClean="0"/>
              <a:t>cigarettes.com</a:t>
            </a:r>
            <a:endParaRPr lang="cs-CZ" dirty="0"/>
          </a:p>
        </p:txBody>
      </p:sp>
      <p:sp>
        <p:nvSpPr>
          <p:cNvPr id="3" name="Zástupný symbol pro obsah 2"/>
          <p:cNvSpPr>
            <a:spLocks noGrp="1"/>
          </p:cNvSpPr>
          <p:nvPr>
            <p:ph idx="1"/>
          </p:nvPr>
        </p:nvSpPr>
        <p:spPr>
          <a:xfrm>
            <a:off x="755576" y="3645024"/>
            <a:ext cx="7620000" cy="4373563"/>
          </a:xfrm>
        </p:spPr>
        <p:txBody>
          <a:bodyPr/>
          <a:lstStyle/>
          <a:p>
            <a:r>
              <a:rPr lang="en-US" dirty="0" smtClean="0"/>
              <a:t>Discount cigarettes</a:t>
            </a:r>
          </a:p>
          <a:p>
            <a:pPr marL="342900" indent="-342900">
              <a:buFont typeface="Arial" panose="020B0604020202020204" pitchFamily="34" charset="0"/>
              <a:buChar char="•"/>
            </a:pPr>
            <a:r>
              <a:rPr lang="en-US" b="0" dirty="0" smtClean="0"/>
              <a:t>Respondent’s website is likely to mislead </a:t>
            </a:r>
            <a:r>
              <a:rPr lang="cs-CZ" dirty="0" err="1" smtClean="0"/>
              <a:t>users</a:t>
            </a:r>
            <a:r>
              <a:rPr lang="cs-CZ" dirty="0" smtClean="0"/>
              <a:t> </a:t>
            </a:r>
            <a:r>
              <a:rPr lang="cs-CZ" dirty="0" err="1" smtClean="0"/>
              <a:t>of</a:t>
            </a:r>
            <a:r>
              <a:rPr lang="cs-CZ" dirty="0" smtClean="0"/>
              <a:t> internet </a:t>
            </a:r>
            <a:r>
              <a:rPr lang="en-US" b="0" dirty="0" smtClean="0"/>
              <a:t>into believing the site is operated or endorsed by or affiliated with Complainant.</a:t>
            </a:r>
          </a:p>
          <a:p>
            <a:pPr marL="342900" indent="-342900">
              <a:buFont typeface="Arial" panose="020B0604020202020204" pitchFamily="34" charset="0"/>
              <a:buChar char="•"/>
            </a:pPr>
            <a:r>
              <a:rPr lang="en-US" b="0" dirty="0" smtClean="0"/>
              <a:t>Create a strong impression that the site is an official site of Complainant</a:t>
            </a:r>
            <a:endParaRPr lang="cs-CZ" b="0" dirty="0" smtClean="0"/>
          </a:p>
          <a:p>
            <a:pPr marL="342900" indent="-342900">
              <a:buFont typeface="Arial" panose="020B0604020202020204" pitchFamily="34" charset="0"/>
              <a:buChar char="•"/>
            </a:pPr>
            <a:r>
              <a:rPr lang="cs-CZ" b="0" dirty="0" smtClean="0"/>
              <a:t>-&gt; </a:t>
            </a:r>
            <a:r>
              <a:rPr lang="cs-CZ" dirty="0" smtClean="0"/>
              <a:t>Transfer</a:t>
            </a:r>
            <a:endParaRPr lang="cs-CZ" dirty="0"/>
          </a:p>
        </p:txBody>
      </p:sp>
    </p:spTree>
    <p:extLst>
      <p:ext uri="{BB962C8B-B14F-4D97-AF65-F5344CB8AC3E}">
        <p14:creationId xmlns:p14="http://schemas.microsoft.com/office/powerpoint/2010/main" val="732441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718"/>
            <a:ext cx="6203032" cy="1371600"/>
          </a:xfrm>
        </p:spPr>
        <p:txBody>
          <a:bodyPr/>
          <a:lstStyle/>
          <a:p>
            <a:r>
              <a:rPr lang="en-US" dirty="0" smtClean="0"/>
              <a:t>Generic words in generic domains</a:t>
            </a:r>
            <a:endParaRPr lang="sk-SK" dirty="0" smtClean="0"/>
          </a:p>
        </p:txBody>
      </p:sp>
      <p:sp>
        <p:nvSpPr>
          <p:cNvPr id="28675" name="Content Placeholder 2"/>
          <p:cNvSpPr>
            <a:spLocks noGrp="1"/>
          </p:cNvSpPr>
          <p:nvPr>
            <p:ph idx="1"/>
          </p:nvPr>
        </p:nvSpPr>
        <p:spPr>
          <a:xfrm>
            <a:off x="755576" y="2564904"/>
            <a:ext cx="7620000" cy="4373563"/>
          </a:xfrm>
        </p:spPr>
        <p:txBody>
          <a:bodyPr/>
          <a:lstStyle/>
          <a:p>
            <a:pPr marL="342900" indent="-342900">
              <a:buFont typeface="Arial" panose="020B0604020202020204" pitchFamily="34" charset="0"/>
              <a:buChar char="•"/>
            </a:pPr>
            <a:r>
              <a:rPr lang="en-US" dirty="0" smtClean="0"/>
              <a:t>Apple.net</a:t>
            </a:r>
          </a:p>
          <a:p>
            <a:pPr marL="342900" indent="-342900">
              <a:buFont typeface="Arial" panose="020B0604020202020204" pitchFamily="34" charset="0"/>
              <a:buChar char="•"/>
            </a:pPr>
            <a:r>
              <a:rPr lang="en-US" dirty="0" smtClean="0"/>
              <a:t>Puma.com</a:t>
            </a:r>
          </a:p>
          <a:p>
            <a:pPr marL="342900" indent="-342900">
              <a:buFont typeface="Arial" panose="020B0604020202020204" pitchFamily="34" charset="0"/>
              <a:buChar char="•"/>
            </a:pPr>
            <a:r>
              <a:rPr lang="en-US" dirty="0" smtClean="0"/>
              <a:t>Jaguar.com</a:t>
            </a:r>
          </a:p>
          <a:p>
            <a:pPr marL="342900" indent="-342900">
              <a:buFont typeface="Arial" panose="020B0604020202020204" pitchFamily="34" charset="0"/>
              <a:buChar char="•"/>
            </a:pPr>
            <a:r>
              <a:rPr lang="en-US" dirty="0" smtClean="0"/>
              <a:t>Husky.com</a:t>
            </a:r>
            <a:endParaRPr lang="sk-SK" dirty="0" smtClean="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040" y="2276872"/>
            <a:ext cx="4584436" cy="4581128"/>
          </a:xfrm>
          <a:prstGeom prst="rect">
            <a:avLst/>
          </a:prstGeom>
        </p:spPr>
      </p:pic>
    </p:spTree>
    <p:extLst>
      <p:ext uri="{BB962C8B-B14F-4D97-AF65-F5344CB8AC3E}">
        <p14:creationId xmlns:p14="http://schemas.microsoft.com/office/powerpoint/2010/main" val="6979440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Lack of legitimate interests in generic words</a:t>
            </a:r>
            <a:endParaRPr lang="sk-SK" dirty="0"/>
          </a:p>
        </p:txBody>
      </p:sp>
      <p:sp>
        <p:nvSpPr>
          <p:cNvPr id="25603" name="Content Placeholder 2"/>
          <p:cNvSpPr>
            <a:spLocks noGrp="1"/>
          </p:cNvSpPr>
          <p:nvPr>
            <p:ph idx="1"/>
          </p:nvPr>
        </p:nvSpPr>
        <p:spPr/>
        <p:txBody>
          <a:bodyPr>
            <a:normAutofit/>
          </a:bodyPr>
          <a:lstStyle/>
          <a:p>
            <a:pPr marL="365760" indent="-256032" algn="just" fontAlgn="auto">
              <a:spcAft>
                <a:spcPts val="0"/>
              </a:spcAft>
              <a:buClr>
                <a:schemeClr val="accent3"/>
              </a:buClr>
              <a:buFont typeface="Georgia"/>
              <a:buChar char="•"/>
              <a:defRPr/>
            </a:pPr>
            <a:endParaRPr lang="cs-CZ" dirty="0" smtClean="0"/>
          </a:p>
          <a:p>
            <a:pPr marL="365760" indent="-256032" algn="just" fontAlgn="auto">
              <a:spcAft>
                <a:spcPts val="0"/>
              </a:spcAft>
              <a:buClr>
                <a:schemeClr val="accent3"/>
              </a:buClr>
              <a:buFont typeface="Georgia"/>
              <a:buChar char="•"/>
              <a:defRPr/>
            </a:pPr>
            <a:endParaRPr lang="cs-CZ" dirty="0"/>
          </a:p>
          <a:p>
            <a:pPr marL="365760" indent="-256032" algn="just" fontAlgn="auto">
              <a:spcAft>
                <a:spcPts val="0"/>
              </a:spcAft>
              <a:buClr>
                <a:schemeClr val="accent3"/>
              </a:buClr>
              <a:buFont typeface="Georgia"/>
              <a:buChar char="•"/>
              <a:defRPr/>
            </a:pPr>
            <a:r>
              <a:rPr lang="cs-CZ" dirty="0" err="1" smtClean="0"/>
              <a:t>What</a:t>
            </a:r>
            <a:r>
              <a:rPr lang="cs-CZ" dirty="0" smtClean="0"/>
              <a:t> has to </a:t>
            </a:r>
            <a:r>
              <a:rPr lang="cs-CZ" dirty="0" err="1" smtClean="0"/>
              <a:t>be</a:t>
            </a:r>
            <a:r>
              <a:rPr lang="cs-CZ" dirty="0" smtClean="0"/>
              <a:t> </a:t>
            </a:r>
            <a:r>
              <a:rPr lang="cs-CZ" dirty="0" err="1" smtClean="0"/>
              <a:t>considered</a:t>
            </a:r>
            <a:r>
              <a:rPr lang="cs-CZ" dirty="0" smtClean="0"/>
              <a:t>?:</a:t>
            </a:r>
          </a:p>
          <a:p>
            <a:pPr marL="365760" indent="-256032" algn="just" fontAlgn="auto">
              <a:spcAft>
                <a:spcPts val="0"/>
              </a:spcAft>
              <a:buClr>
                <a:schemeClr val="accent3"/>
              </a:buClr>
              <a:buFont typeface="Georgia"/>
              <a:buChar char="•"/>
              <a:defRPr/>
            </a:pPr>
            <a:r>
              <a:rPr lang="en-US" dirty="0" smtClean="0"/>
              <a:t>The respondent fails to show one of the three circumstances under Paragraph 4(c) of the Policy, </a:t>
            </a:r>
          </a:p>
          <a:p>
            <a:pPr marL="365760" indent="-256032" algn="just" fontAlgn="auto">
              <a:spcAft>
                <a:spcPts val="0"/>
              </a:spcAft>
              <a:buClr>
                <a:schemeClr val="accent3"/>
              </a:buClr>
              <a:buFont typeface="Georgia"/>
              <a:buChar char="•"/>
              <a:defRPr/>
            </a:pPr>
            <a:r>
              <a:rPr lang="en-US" dirty="0" smtClean="0"/>
              <a:t>The respondent may lack a legitimate interest in the domain name</a:t>
            </a:r>
          </a:p>
        </p:txBody>
      </p:sp>
    </p:spTree>
    <p:extLst>
      <p:ext uri="{BB962C8B-B14F-4D97-AF65-F5344CB8AC3E}">
        <p14:creationId xmlns:p14="http://schemas.microsoft.com/office/powerpoint/2010/main" val="3702198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Lack of legitimate interests in generic words</a:t>
            </a:r>
            <a:endParaRPr lang="sk-SK" dirty="0"/>
          </a:p>
        </p:txBody>
      </p:sp>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455" y="1628800"/>
            <a:ext cx="7858778" cy="5298956"/>
          </a:xfrm>
        </p:spPr>
      </p:pic>
    </p:spTree>
    <p:extLst>
      <p:ext uri="{BB962C8B-B14F-4D97-AF65-F5344CB8AC3E}">
        <p14:creationId xmlns:p14="http://schemas.microsoft.com/office/powerpoint/2010/main" val="2766900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Generic</a:t>
            </a:r>
            <a:r>
              <a:rPr lang="cs-CZ" dirty="0" smtClean="0"/>
              <a:t> </a:t>
            </a:r>
            <a:r>
              <a:rPr lang="cs-CZ" dirty="0" err="1" smtClean="0"/>
              <a:t>words</a:t>
            </a:r>
            <a:r>
              <a:rPr lang="cs-CZ" dirty="0" smtClean="0"/>
              <a:t> and </a:t>
            </a:r>
            <a:r>
              <a:rPr lang="cs-CZ" dirty="0" err="1" smtClean="0"/>
              <a:t>legitimate</a:t>
            </a:r>
            <a:r>
              <a:rPr lang="cs-CZ" dirty="0" smtClean="0"/>
              <a:t> </a:t>
            </a:r>
            <a:r>
              <a:rPr lang="cs-CZ" dirty="0" err="1" smtClean="0"/>
              <a:t>interests</a:t>
            </a:r>
            <a:endParaRPr lang="cs-CZ" dirty="0"/>
          </a:p>
        </p:txBody>
      </p:sp>
      <p:sp>
        <p:nvSpPr>
          <p:cNvPr id="3" name="Zástupný symbol pro obsah 2"/>
          <p:cNvSpPr>
            <a:spLocks noGrp="1"/>
          </p:cNvSpPr>
          <p:nvPr>
            <p:ph idx="1"/>
          </p:nvPr>
        </p:nvSpPr>
        <p:spPr/>
        <p:txBody>
          <a:bodyPr/>
          <a:lstStyle/>
          <a:p>
            <a:pPr marL="658368" lvl="1" indent="-246888" fontAlgn="auto">
              <a:spcAft>
                <a:spcPts val="0"/>
              </a:spcAft>
              <a:buFont typeface="Georgia"/>
              <a:buChar char="▫"/>
              <a:defRPr/>
            </a:pPr>
            <a:endParaRPr lang="cs-CZ" dirty="0" smtClean="0"/>
          </a:p>
          <a:p>
            <a:pPr marL="658368" lvl="1" indent="-246888" fontAlgn="auto">
              <a:spcAft>
                <a:spcPts val="0"/>
              </a:spcAft>
              <a:buFont typeface="Georgia"/>
              <a:buChar char="▫"/>
              <a:defRPr/>
            </a:pPr>
            <a:endParaRPr lang="cs-CZ" dirty="0"/>
          </a:p>
          <a:p>
            <a:pPr marL="658368" lvl="1" indent="-246888" fontAlgn="auto">
              <a:spcAft>
                <a:spcPts val="0"/>
              </a:spcAft>
              <a:buFont typeface="Georgia"/>
              <a:buChar char="▫"/>
              <a:defRPr/>
            </a:pPr>
            <a:endParaRPr lang="cs-CZ" dirty="0" smtClean="0"/>
          </a:p>
          <a:p>
            <a:pPr marL="658368" lvl="1" indent="-246888" fontAlgn="auto">
              <a:spcAft>
                <a:spcPts val="0"/>
              </a:spcAft>
              <a:buFont typeface="Georgia"/>
              <a:buChar char="▫"/>
              <a:defRPr/>
            </a:pPr>
            <a:r>
              <a:rPr lang="cs-CZ" b="1" dirty="0" err="1" smtClean="0"/>
              <a:t>Back</a:t>
            </a:r>
            <a:r>
              <a:rPr lang="cs-CZ" b="1" dirty="0" smtClean="0"/>
              <a:t> to </a:t>
            </a:r>
            <a:r>
              <a:rPr lang="cs-CZ" b="1" dirty="0" err="1" smtClean="0"/>
              <a:t>the</a:t>
            </a:r>
            <a:r>
              <a:rPr lang="cs-CZ" b="1" dirty="0" smtClean="0"/>
              <a:t> case </a:t>
            </a:r>
            <a:r>
              <a:rPr lang="cs-CZ" b="1" dirty="0" err="1" smtClean="0"/>
              <a:t>of</a:t>
            </a:r>
            <a:r>
              <a:rPr lang="cs-CZ" b="1" dirty="0" smtClean="0"/>
              <a:t> APPLE:</a:t>
            </a:r>
          </a:p>
          <a:p>
            <a:pPr marL="658368" lvl="1" indent="-246888" fontAlgn="auto">
              <a:spcAft>
                <a:spcPts val="0"/>
              </a:spcAft>
              <a:buFont typeface="Georgia"/>
              <a:buChar char="▫"/>
              <a:defRPr/>
            </a:pPr>
            <a:r>
              <a:rPr lang="en-US" dirty="0"/>
              <a:t>respondent may well have a right to a domain name "apple" if it uses it for a genuine site for apples but not if the site is aimed at selling computers or MP3 </a:t>
            </a:r>
            <a:r>
              <a:rPr lang="en-US" dirty="0" smtClean="0"/>
              <a:t>players</a:t>
            </a:r>
            <a:r>
              <a:rPr lang="cs-CZ" dirty="0" smtClean="0"/>
              <a:t> (</a:t>
            </a:r>
            <a:r>
              <a:rPr lang="cs-CZ" dirty="0" err="1" smtClean="0"/>
              <a:t>or</a:t>
            </a:r>
            <a:r>
              <a:rPr lang="cs-CZ" dirty="0" smtClean="0"/>
              <a:t> </a:t>
            </a:r>
            <a:r>
              <a:rPr lang="cs-CZ" dirty="0" err="1" smtClean="0"/>
              <a:t>other</a:t>
            </a:r>
            <a:r>
              <a:rPr lang="cs-CZ" dirty="0" smtClean="0"/>
              <a:t> </a:t>
            </a:r>
            <a:r>
              <a:rPr lang="cs-CZ" dirty="0" err="1" smtClean="0"/>
              <a:t>similar</a:t>
            </a:r>
            <a:r>
              <a:rPr lang="cs-CZ" dirty="0" smtClean="0"/>
              <a:t> </a:t>
            </a:r>
            <a:r>
              <a:rPr lang="cs-CZ" dirty="0" err="1" smtClean="0"/>
              <a:t>goods</a:t>
            </a:r>
            <a:r>
              <a:rPr lang="cs-CZ" dirty="0" smtClean="0"/>
              <a:t> </a:t>
            </a:r>
            <a:r>
              <a:rPr lang="cs-CZ" dirty="0" err="1" smtClean="0"/>
              <a:t>compairing</a:t>
            </a:r>
            <a:r>
              <a:rPr lang="cs-CZ" dirty="0" smtClean="0"/>
              <a:t> to </a:t>
            </a:r>
            <a:r>
              <a:rPr lang="cs-CZ" dirty="0" err="1" smtClean="0"/>
              <a:t>the</a:t>
            </a:r>
            <a:r>
              <a:rPr lang="cs-CZ" dirty="0" smtClean="0"/>
              <a:t> </a:t>
            </a:r>
            <a:r>
              <a:rPr lang="cs-CZ" dirty="0" err="1" smtClean="0"/>
              <a:t>products</a:t>
            </a:r>
            <a:r>
              <a:rPr lang="cs-CZ" dirty="0" smtClean="0"/>
              <a:t> </a:t>
            </a:r>
            <a:r>
              <a:rPr lang="cs-CZ" dirty="0" err="1" smtClean="0"/>
              <a:t>of</a:t>
            </a:r>
            <a:r>
              <a:rPr lang="cs-CZ" dirty="0" smtClean="0"/>
              <a:t> Apple)</a:t>
            </a:r>
            <a:endParaRPr lang="sk-SK" dirty="0"/>
          </a:p>
          <a:p>
            <a:endParaRPr lang="cs-CZ" dirty="0"/>
          </a:p>
        </p:txBody>
      </p:sp>
    </p:spTree>
    <p:extLst>
      <p:ext uri="{BB962C8B-B14F-4D97-AF65-F5344CB8AC3E}">
        <p14:creationId xmlns:p14="http://schemas.microsoft.com/office/powerpoint/2010/main" val="2346410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Bad</a:t>
            </a:r>
            <a:r>
              <a:rPr lang="cs-CZ" dirty="0" smtClean="0"/>
              <a:t> </a:t>
            </a:r>
            <a:r>
              <a:rPr lang="cs-CZ" dirty="0" err="1" smtClean="0"/>
              <a:t>faith</a:t>
            </a:r>
            <a:r>
              <a:rPr lang="cs-CZ" dirty="0" smtClean="0"/>
              <a:t> </a:t>
            </a:r>
            <a:endParaRPr lang="cs-CZ" dirty="0"/>
          </a:p>
        </p:txBody>
      </p:sp>
      <p:sp>
        <p:nvSpPr>
          <p:cNvPr id="3" name="Zástupný symbol pro obsah 2"/>
          <p:cNvSpPr>
            <a:spLocks noGrp="1"/>
          </p:cNvSpPr>
          <p:nvPr>
            <p:ph idx="1"/>
          </p:nvPr>
        </p:nvSpPr>
        <p:spPr>
          <a:xfrm>
            <a:off x="1259632" y="3501008"/>
            <a:ext cx="7620000" cy="4373563"/>
          </a:xfrm>
        </p:spPr>
        <p:txBody>
          <a:bodyPr/>
          <a:lstStyle/>
          <a:p>
            <a:pPr algn="just"/>
            <a:r>
              <a:rPr lang="cs-CZ" dirty="0" err="1"/>
              <a:t>What</a:t>
            </a:r>
            <a:r>
              <a:rPr lang="cs-CZ" dirty="0"/>
              <a:t> </a:t>
            </a:r>
            <a:r>
              <a:rPr lang="cs-CZ" dirty="0" err="1"/>
              <a:t>is</a:t>
            </a:r>
            <a:r>
              <a:rPr lang="cs-CZ" dirty="0"/>
              <a:t> </a:t>
            </a:r>
            <a:r>
              <a:rPr lang="cs-CZ" dirty="0" err="1"/>
              <a:t>bad</a:t>
            </a:r>
            <a:r>
              <a:rPr lang="cs-CZ" dirty="0"/>
              <a:t> </a:t>
            </a:r>
            <a:r>
              <a:rPr lang="cs-CZ" dirty="0" err="1"/>
              <a:t>faith</a:t>
            </a:r>
            <a:r>
              <a:rPr lang="cs-CZ" dirty="0"/>
              <a:t>?</a:t>
            </a:r>
          </a:p>
          <a:p>
            <a:pPr algn="just"/>
            <a:r>
              <a:rPr lang="cs-CZ" dirty="0" err="1" smtClean="0"/>
              <a:t>Article</a:t>
            </a:r>
            <a:r>
              <a:rPr lang="cs-CZ" dirty="0" smtClean="0"/>
              <a:t> </a:t>
            </a:r>
            <a:r>
              <a:rPr lang="cs-CZ" dirty="0"/>
              <a:t>4 (b) </a:t>
            </a:r>
            <a:r>
              <a:rPr lang="cs-CZ" dirty="0" err="1"/>
              <a:t>of</a:t>
            </a:r>
            <a:r>
              <a:rPr lang="cs-CZ" dirty="0"/>
              <a:t> </a:t>
            </a:r>
            <a:r>
              <a:rPr lang="cs-CZ" dirty="0" err="1"/>
              <a:t>the</a:t>
            </a:r>
            <a:r>
              <a:rPr lang="cs-CZ" dirty="0"/>
              <a:t> </a:t>
            </a:r>
            <a:r>
              <a:rPr lang="cs-CZ" dirty="0" err="1"/>
              <a:t>rules</a:t>
            </a:r>
            <a:endParaRPr lang="cs-CZ" dirty="0"/>
          </a:p>
        </p:txBody>
      </p:sp>
      <p:pic>
        <p:nvPicPr>
          <p:cNvPr id="4"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30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Bad</a:t>
            </a:r>
            <a:r>
              <a:rPr lang="cs-CZ" dirty="0" smtClean="0"/>
              <a:t> </a:t>
            </a:r>
            <a:r>
              <a:rPr lang="cs-CZ" dirty="0" err="1" smtClean="0"/>
              <a:t>faith</a:t>
            </a:r>
            <a:r>
              <a:rPr lang="cs-CZ" dirty="0" smtClean="0"/>
              <a:t> </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44824"/>
            <a:ext cx="7747251" cy="4919357"/>
          </a:xfrm>
          <a:prstGeom prst="rect">
            <a:avLst/>
          </a:prstGeom>
        </p:spPr>
      </p:pic>
    </p:spTree>
    <p:extLst>
      <p:ext uri="{BB962C8B-B14F-4D97-AF65-F5344CB8AC3E}">
        <p14:creationId xmlns:p14="http://schemas.microsoft.com/office/powerpoint/2010/main" val="215914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a:xfrm>
            <a:off x="762195" y="189390"/>
            <a:ext cx="6401494" cy="1341121"/>
          </a:xfrm>
          <a:prstGeom prst="rect">
            <a:avLst/>
          </a:prstGeom>
        </p:spPr>
        <p:txBody>
          <a:bodyPr vert="horz" lIns="109273" tIns="54636" rIns="109273" bIns="54636" anchor="b">
            <a:normAutofit lnSpcReduction="10000"/>
          </a:bodyPr>
          <a:lstStyle>
            <a:lvl1pPr algn="l" rtl="0" eaLnBrk="1" latinLnBrk="0" hangingPunct="1">
              <a:spcBef>
                <a:spcPct val="0"/>
              </a:spcBef>
              <a:buNone/>
              <a:defRPr kumimoji="0" lang="cs-CZ" sz="5000" kern="1200">
                <a:solidFill>
                  <a:schemeClr val="tx2"/>
                </a:solidFill>
                <a:latin typeface="+mj-lt"/>
                <a:ea typeface="+mj-ea"/>
                <a:cs typeface="+mj-cs"/>
              </a:defRPr>
            </a:lvl1pPr>
            <a:extLst/>
          </a:lstStyle>
          <a:p>
            <a:r>
              <a:rPr lang="en-GB" sz="2799" b="1" cap="small" dirty="0" err="1" smtClean="0">
                <a:cs typeface="Times New Roman" pitchFamily="18" charset="0"/>
              </a:rPr>
              <a:t>Icann</a:t>
            </a:r>
            <a:r>
              <a:rPr lang="en-GB" sz="2799" b="1" cap="small" dirty="0" smtClean="0">
                <a:cs typeface="Times New Roman" pitchFamily="18" charset="0"/>
              </a:rPr>
              <a:t> </a:t>
            </a:r>
            <a:r>
              <a:rPr lang="en-GB" sz="2799" b="1" cap="small" dirty="0">
                <a:cs typeface="Times New Roman" pitchFamily="18" charset="0"/>
              </a:rPr>
              <a:t>&amp; </a:t>
            </a:r>
            <a:r>
              <a:rPr lang="en-GB" sz="2799" b="1" cap="small" dirty="0" smtClean="0">
                <a:cs typeface="Times New Roman" pitchFamily="18" charset="0"/>
              </a:rPr>
              <a:t>U</a:t>
            </a:r>
            <a:r>
              <a:rPr lang="cs-CZ" sz="2799" b="1" cap="small" dirty="0" err="1" smtClean="0">
                <a:cs typeface="Times New Roman" pitchFamily="18" charset="0"/>
              </a:rPr>
              <a:t>niform</a:t>
            </a:r>
            <a:r>
              <a:rPr lang="cs-CZ" sz="2799" b="1" cap="small" dirty="0" smtClean="0">
                <a:cs typeface="Times New Roman" pitchFamily="18" charset="0"/>
              </a:rPr>
              <a:t> </a:t>
            </a:r>
            <a:r>
              <a:rPr lang="cs-CZ" sz="2799" b="1" cap="small" dirty="0" err="1" smtClean="0">
                <a:cs typeface="Times New Roman" pitchFamily="18" charset="0"/>
              </a:rPr>
              <a:t>domain-name</a:t>
            </a:r>
            <a:r>
              <a:rPr lang="cs-CZ" sz="2799" b="1" cap="small" dirty="0" smtClean="0">
                <a:cs typeface="Times New Roman" pitchFamily="18" charset="0"/>
              </a:rPr>
              <a:t> </a:t>
            </a:r>
            <a:r>
              <a:rPr lang="cs-CZ" sz="2799" b="1" cap="small" dirty="0" err="1" smtClean="0">
                <a:cs typeface="Times New Roman" pitchFamily="18" charset="0"/>
              </a:rPr>
              <a:t>dispute</a:t>
            </a:r>
            <a:r>
              <a:rPr lang="cs-CZ" sz="2799" b="1" cap="small" dirty="0" smtClean="0">
                <a:cs typeface="Times New Roman" pitchFamily="18" charset="0"/>
              </a:rPr>
              <a:t> </a:t>
            </a:r>
            <a:r>
              <a:rPr lang="cs-CZ" sz="2799" b="1" cap="small" dirty="0" err="1" smtClean="0">
                <a:cs typeface="Times New Roman" pitchFamily="18" charset="0"/>
              </a:rPr>
              <a:t>resoution</a:t>
            </a:r>
            <a:r>
              <a:rPr lang="cs-CZ" sz="2799" b="1" cap="small" dirty="0" smtClean="0">
                <a:cs typeface="Times New Roman" pitchFamily="18" charset="0"/>
              </a:rPr>
              <a:t> </a:t>
            </a:r>
            <a:r>
              <a:rPr lang="cs-CZ" sz="2799" b="1" cap="small" dirty="0" err="1" smtClean="0">
                <a:cs typeface="Times New Roman" pitchFamily="18" charset="0"/>
              </a:rPr>
              <a:t>policy</a:t>
            </a:r>
            <a:r>
              <a:rPr lang="cs-CZ" sz="2799" b="1" cap="small" dirty="0" smtClean="0">
                <a:cs typeface="Times New Roman" pitchFamily="18" charset="0"/>
              </a:rPr>
              <a:t> - UDRP (basic </a:t>
            </a:r>
            <a:r>
              <a:rPr lang="cs-CZ" sz="2799" b="1" cap="small" dirty="0" err="1" smtClean="0">
                <a:cs typeface="Times New Roman" pitchFamily="18" charset="0"/>
              </a:rPr>
              <a:t>principle</a:t>
            </a:r>
            <a:r>
              <a:rPr lang="cs-CZ" sz="2799" b="1" cap="small" dirty="0" smtClean="0">
                <a:cs typeface="Times New Roman" pitchFamily="18" charset="0"/>
              </a:rPr>
              <a:t>)</a:t>
            </a:r>
            <a:endParaRPr lang="en-GB" sz="2999" dirty="0"/>
          </a:p>
        </p:txBody>
      </p:sp>
      <p:sp>
        <p:nvSpPr>
          <p:cNvPr id="8" name="Rectangle 2"/>
          <p:cNvSpPr>
            <a:spLocks noGrp="1"/>
          </p:cNvSpPr>
          <p:nvPr>
            <p:ph sz="quarter" idx="4294967295"/>
          </p:nvPr>
        </p:nvSpPr>
        <p:spPr>
          <a:xfrm>
            <a:off x="612477" y="2349130"/>
            <a:ext cx="8207012" cy="4267200"/>
          </a:xfrm>
          <a:prstGeom prst="rect">
            <a:avLst/>
          </a:prstGeom>
        </p:spPr>
        <p:txBody>
          <a:bodyPr anchor="ctr">
            <a:normAutofit lnSpcReduction="10000"/>
          </a:bodyPr>
          <a:lstStyle/>
          <a:p>
            <a:pPr lvl="1" algn="just"/>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In the beginning, when the party registers the domain name, </a:t>
            </a:r>
            <a:r>
              <a:rPr lang="cs-CZ" dirty="0" err="1" smtClean="0">
                <a:latin typeface="Calibri" panose="020F0502020204030204" pitchFamily="34" charset="0"/>
                <a:cs typeface="Times New Roman" pitchFamily="18" charset="0"/>
              </a:rPr>
              <a:t>it</a:t>
            </a:r>
            <a:r>
              <a:rPr lang="cs-CZ" dirty="0" smtClean="0">
                <a:latin typeface="Calibri" panose="020F0502020204030204" pitchFamily="34" charset="0"/>
                <a:cs typeface="Times New Roman" pitchFamily="18" charset="0"/>
              </a:rPr>
              <a:t> </a:t>
            </a:r>
            <a:r>
              <a:rPr lang="en-GB" dirty="0" smtClean="0">
                <a:latin typeface="Calibri" panose="020F0502020204030204" pitchFamily="34" charset="0"/>
                <a:cs typeface="Times New Roman" pitchFamily="18" charset="0"/>
              </a:rPr>
              <a:t>agrees </a:t>
            </a:r>
            <a:r>
              <a:rPr lang="en-GB" dirty="0">
                <a:latin typeface="Calibri" panose="020F0502020204030204" pitchFamily="34" charset="0"/>
                <a:cs typeface="Times New Roman" pitchFamily="18" charset="0"/>
              </a:rPr>
              <a:t>to undergo an online </a:t>
            </a:r>
            <a:r>
              <a:rPr lang="cs-CZ" dirty="0" err="1" smtClean="0">
                <a:latin typeface="Calibri" panose="020F0502020204030204" pitchFamily="34" charset="0"/>
                <a:cs typeface="Times New Roman" pitchFamily="18" charset="0"/>
              </a:rPr>
              <a:t>dispute</a:t>
            </a:r>
            <a:r>
              <a:rPr lang="cs-CZ" dirty="0" smtClean="0">
                <a:latin typeface="Calibri" panose="020F0502020204030204" pitchFamily="34" charset="0"/>
                <a:cs typeface="Times New Roman" pitchFamily="18" charset="0"/>
              </a:rPr>
              <a:t> settlement</a:t>
            </a:r>
            <a:r>
              <a:rPr lang="en-GB" dirty="0" smtClean="0">
                <a:latin typeface="Calibri" panose="020F0502020204030204" pitchFamily="34" charset="0"/>
                <a:cs typeface="Times New Roman" pitchFamily="18" charset="0"/>
              </a:rPr>
              <a:t> </a:t>
            </a:r>
            <a:r>
              <a:rPr lang="en-GB" dirty="0">
                <a:latin typeface="Calibri" panose="020F0502020204030204" pitchFamily="34" charset="0"/>
                <a:cs typeface="Times New Roman" pitchFamily="18" charset="0"/>
              </a:rPr>
              <a:t>if someone files </a:t>
            </a:r>
            <a:r>
              <a:rPr lang="en-GB" dirty="0" smtClean="0">
                <a:latin typeface="Calibri" panose="020F0502020204030204" pitchFamily="34" charset="0"/>
                <a:cs typeface="Times New Roman" pitchFamily="18" charset="0"/>
              </a:rPr>
              <a:t>a </a:t>
            </a:r>
            <a:r>
              <a:rPr lang="en-GB" dirty="0">
                <a:latin typeface="Calibri" panose="020F0502020204030204" pitchFamily="34" charset="0"/>
                <a:cs typeface="Times New Roman" pitchFamily="18" charset="0"/>
              </a:rPr>
              <a:t>complaint about his registered domain </a:t>
            </a:r>
            <a:r>
              <a:rPr lang="en-GB" dirty="0" smtClean="0">
                <a:latin typeface="Calibri" panose="020F0502020204030204" pitchFamily="34" charset="0"/>
                <a:cs typeface="Times New Roman" pitchFamily="18" charset="0"/>
              </a:rPr>
              <a:t>name</a:t>
            </a:r>
            <a:r>
              <a:rPr lang="cs-CZ" dirty="0" smtClean="0">
                <a:latin typeface="Calibri" panose="020F0502020204030204" pitchFamily="34" charset="0"/>
                <a:cs typeface="Times New Roman" pitchFamily="18" charset="0"/>
              </a:rPr>
              <a:t> in </a:t>
            </a:r>
            <a:r>
              <a:rPr lang="cs-CZ" dirty="0" err="1" smtClean="0">
                <a:latin typeface="Calibri" panose="020F0502020204030204" pitchFamily="34" charset="0"/>
                <a:cs typeface="Times New Roman" pitchFamily="18" charset="0"/>
              </a:rPr>
              <a:t>the</a:t>
            </a:r>
            <a:r>
              <a:rPr lang="cs-CZ" dirty="0" smtClean="0">
                <a:latin typeface="Calibri" panose="020F0502020204030204" pitchFamily="34" charset="0"/>
                <a:cs typeface="Times New Roman" pitchFamily="18" charset="0"/>
              </a:rPr>
              <a:t> </a:t>
            </a:r>
            <a:r>
              <a:rPr lang="cs-CZ" dirty="0" err="1" smtClean="0">
                <a:latin typeface="Calibri" panose="020F0502020204030204" pitchFamily="34" charset="0"/>
                <a:cs typeface="Times New Roman" pitchFamily="18" charset="0"/>
              </a:rPr>
              <a:t>future</a:t>
            </a:r>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ICANN as the organization securing </a:t>
            </a:r>
            <a:r>
              <a:rPr lang="cs-CZ" dirty="0" err="1" smtClean="0">
                <a:latin typeface="Calibri" panose="020F0502020204030204" pitchFamily="34" charset="0"/>
                <a:cs typeface="Times New Roman" pitchFamily="18" charset="0"/>
              </a:rPr>
              <a:t>generic</a:t>
            </a:r>
            <a:r>
              <a:rPr lang="cs-CZ" dirty="0" smtClean="0">
                <a:latin typeface="Calibri" panose="020F0502020204030204" pitchFamily="34" charset="0"/>
                <a:cs typeface="Times New Roman" pitchFamily="18" charset="0"/>
              </a:rPr>
              <a:t> </a:t>
            </a:r>
            <a:r>
              <a:rPr lang="en-GB" dirty="0" smtClean="0">
                <a:latin typeface="Calibri" panose="020F0502020204030204" pitchFamily="34" charset="0"/>
                <a:cs typeface="Times New Roman" pitchFamily="18" charset="0"/>
              </a:rPr>
              <a:t>top </a:t>
            </a:r>
            <a:r>
              <a:rPr lang="en-GB" dirty="0">
                <a:latin typeface="Calibri" panose="020F0502020204030204" pitchFamily="34" charset="0"/>
                <a:cs typeface="Times New Roman" pitchFamily="18" charset="0"/>
              </a:rPr>
              <a:t>– level domain names is the only one responsible for enforcing the rules in this area using UDRP (Uniform Domain-Name Dispute-Resolution Policy)</a:t>
            </a:r>
          </a:p>
          <a:p>
            <a:pPr lvl="1" algn="just"/>
            <a:endParaRPr lang="en-GB" dirty="0">
              <a:latin typeface="Calibri" panose="020F0502020204030204" pitchFamily="34" charset="0"/>
              <a:cs typeface="Times New Roman" pitchFamily="18" charset="0"/>
            </a:endParaRPr>
          </a:p>
          <a:p>
            <a:pPr lvl="1" algn="just"/>
            <a:r>
              <a:rPr lang="en-GB" sz="1900" b="1" cap="small" dirty="0">
                <a:latin typeface="Calibri" panose="020F0502020204030204" pitchFamily="34" charset="0"/>
                <a:cs typeface="Times New Roman" pitchFamily="18" charset="0"/>
              </a:rPr>
              <a:t>The enforcement</a:t>
            </a:r>
          </a:p>
          <a:p>
            <a:pPr lvl="2" algn="just"/>
            <a:r>
              <a:rPr lang="en-GB" sz="1600" dirty="0">
                <a:latin typeface="Calibri" panose="020F0502020204030204" pitchFamily="34" charset="0"/>
                <a:cs typeface="Times New Roman" pitchFamily="18" charset="0"/>
              </a:rPr>
              <a:t>If the complainant loses, the holder of the domain name remains the owner</a:t>
            </a:r>
          </a:p>
          <a:p>
            <a:pPr lvl="2" algn="just"/>
            <a:r>
              <a:rPr lang="en-GB" sz="1600" dirty="0">
                <a:latin typeface="Calibri" panose="020F0502020204030204" pitchFamily="34" charset="0"/>
                <a:cs typeface="Times New Roman" pitchFamily="18" charset="0"/>
              </a:rPr>
              <a:t>If the complainant wins, the domain name is transferred by ICANN to the </a:t>
            </a:r>
            <a:r>
              <a:rPr lang="en-GB" sz="1600" dirty="0" smtClean="0">
                <a:latin typeface="Calibri" panose="020F0502020204030204" pitchFamily="34" charset="0"/>
                <a:cs typeface="Times New Roman" pitchFamily="18" charset="0"/>
              </a:rPr>
              <a:t>complainant</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or</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is</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cancelled</a:t>
            </a:r>
            <a:r>
              <a:rPr lang="cs-CZ" sz="1600" dirty="0" smtClean="0">
                <a:latin typeface="Calibri" panose="020F0502020204030204" pitchFamily="34" charset="0"/>
                <a:cs typeface="Times New Roman" pitchFamily="18" charset="0"/>
              </a:rPr>
              <a:t>)</a:t>
            </a:r>
            <a:endParaRPr lang="en-GB" sz="1600" dirty="0">
              <a:latin typeface="Calibri" panose="020F0502020204030204" pitchFamily="34" charset="0"/>
              <a:cs typeface="Times New Roman" pitchFamily="18" charset="0"/>
            </a:endParaRPr>
          </a:p>
          <a:p>
            <a:pPr lvl="2" algn="just"/>
            <a:r>
              <a:rPr lang="en-GB" sz="1600" dirty="0">
                <a:latin typeface="Calibri" panose="020F0502020204030204" pitchFamily="34" charset="0"/>
                <a:cs typeface="Times New Roman" pitchFamily="18" charset="0"/>
              </a:rPr>
              <a:t>The court proceeding are possible, but rarely used. The court however follows previous decision made by UDRP arbitration process.</a:t>
            </a:r>
          </a:p>
        </p:txBody>
      </p:sp>
      <p:pic>
        <p:nvPicPr>
          <p:cNvPr id="1026"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689" y="176304"/>
            <a:ext cx="1963398" cy="13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577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718"/>
            <a:ext cx="8435280" cy="1371600"/>
          </a:xfrm>
        </p:spPr>
        <p:txBody>
          <a:bodyPr/>
          <a:lstStyle/>
          <a:p>
            <a:r>
              <a:rPr lang="en-US" dirty="0" smtClean="0"/>
              <a:t>Bad faith without any active use</a:t>
            </a:r>
            <a:endParaRPr lang="sk-SK" dirty="0" smtClean="0"/>
          </a:p>
        </p:txBody>
      </p:sp>
      <p:sp>
        <p:nvSpPr>
          <p:cNvPr id="38915" name="Content Placeholder 2"/>
          <p:cNvSpPr>
            <a:spLocks noGrp="1"/>
          </p:cNvSpPr>
          <p:nvPr>
            <p:ph idx="1"/>
          </p:nvPr>
        </p:nvSpPr>
        <p:spPr>
          <a:xfrm>
            <a:off x="683568" y="3140968"/>
            <a:ext cx="7620000" cy="4373563"/>
          </a:xfrm>
        </p:spPr>
        <p:txBody>
          <a:bodyPr/>
          <a:lstStyle/>
          <a:p>
            <a:pPr marL="342900" indent="-342900" algn="just">
              <a:buFont typeface="Arial" panose="020B0604020202020204" pitchFamily="34" charset="0"/>
              <a:buChar char="•"/>
            </a:pPr>
            <a:r>
              <a:rPr lang="en-US" dirty="0" smtClean="0"/>
              <a:t>The lack of active use of the domain name does not as such prevent a finding of bad faith. </a:t>
            </a:r>
          </a:p>
          <a:p>
            <a:pPr marL="342900" indent="-342900" algn="just">
              <a:buFont typeface="Arial" panose="020B0604020202020204" pitchFamily="34" charset="0"/>
              <a:buChar char="•"/>
            </a:pPr>
            <a:r>
              <a:rPr lang="en-US" dirty="0" smtClean="0"/>
              <a:t>The panel must examine all the circumstances of the case to determine whether respondent is acting in bad faith</a:t>
            </a:r>
          </a:p>
          <a:p>
            <a:pPr marL="342900" indent="-342900" algn="just">
              <a:buFont typeface="Arial" panose="020B0604020202020204" pitchFamily="34" charset="0"/>
              <a:buChar char="•"/>
            </a:pPr>
            <a:r>
              <a:rPr lang="en-US" dirty="0" smtClean="0"/>
              <a:t>Panels may draw inferences about whether the domain name was used in bad faith given the circumstances surrounding registration, and vice versa.</a:t>
            </a:r>
          </a:p>
        </p:txBody>
      </p:sp>
    </p:spTree>
    <p:extLst>
      <p:ext uri="{BB962C8B-B14F-4D97-AF65-F5344CB8AC3E}">
        <p14:creationId xmlns:p14="http://schemas.microsoft.com/office/powerpoint/2010/main" val="4195807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718"/>
            <a:ext cx="8291264" cy="1371600"/>
          </a:xfrm>
        </p:spPr>
        <p:txBody>
          <a:bodyPr/>
          <a:lstStyle/>
          <a:p>
            <a:r>
              <a:rPr lang="en-US" dirty="0" smtClean="0"/>
              <a:t>Presence of disclaimer</a:t>
            </a:r>
            <a:endParaRPr lang="sk-SK" dirty="0" smtClean="0"/>
          </a:p>
        </p:txBody>
      </p:sp>
      <p:sp>
        <p:nvSpPr>
          <p:cNvPr id="33795"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err="1" smtClean="0"/>
              <a:t>Eg</a:t>
            </a:r>
            <a:r>
              <a:rPr lang="en-US" dirty="0" smtClean="0"/>
              <a:t>. domain bmw.com </a:t>
            </a:r>
          </a:p>
          <a:p>
            <a:pPr marL="365760" indent="-256032" fontAlgn="auto">
              <a:spcAft>
                <a:spcPts val="0"/>
              </a:spcAft>
              <a:buClr>
                <a:schemeClr val="accent3"/>
              </a:buClr>
              <a:buFont typeface="Georgia"/>
              <a:buChar char="•"/>
              <a:defRPr/>
            </a:pPr>
            <a:r>
              <a:rPr lang="en-US" dirty="0" err="1" smtClean="0"/>
              <a:t>Wesite</a:t>
            </a:r>
            <a:r>
              <a:rPr lang="en-US" dirty="0" smtClean="0"/>
              <a:t> states </a:t>
            </a:r>
          </a:p>
          <a:p>
            <a:pPr marL="658368" lvl="1" indent="-246888" fontAlgn="auto">
              <a:spcAft>
                <a:spcPts val="0"/>
              </a:spcAft>
              <a:buFont typeface="Georgia"/>
              <a:buChar char="▫"/>
              <a:defRPr/>
            </a:pPr>
            <a:r>
              <a:rPr lang="en-US" dirty="0" smtClean="0"/>
              <a:t>this domain is not associated to </a:t>
            </a:r>
            <a:r>
              <a:rPr lang="cs-CZ" dirty="0" smtClean="0"/>
              <a:t>BMW</a:t>
            </a:r>
            <a:endParaRPr lang="en-US" dirty="0" smtClean="0"/>
          </a:p>
          <a:p>
            <a:pPr marL="658368" lvl="1" indent="-246888" fontAlgn="auto">
              <a:spcAft>
                <a:spcPts val="0"/>
              </a:spcAft>
              <a:buFont typeface="Georgia"/>
              <a:buChar char="▫"/>
              <a:defRPr/>
            </a:pPr>
            <a:r>
              <a:rPr lang="en-US" dirty="0" smtClean="0"/>
              <a:t>this domain is for sale</a:t>
            </a:r>
            <a:endParaRPr lang="cs-CZ" dirty="0" smtClean="0"/>
          </a:p>
          <a:p>
            <a:pPr marL="658368" lvl="1" indent="-246888" fontAlgn="auto">
              <a:spcAft>
                <a:spcPts val="0"/>
              </a:spcAft>
              <a:buFont typeface="Georgia"/>
              <a:buChar char="▫"/>
              <a:defRPr/>
            </a:pPr>
            <a:endParaRPr lang="cs-CZ" dirty="0"/>
          </a:p>
          <a:p>
            <a:pPr marL="658368" lvl="1" indent="-246888" fontAlgn="auto">
              <a:spcAft>
                <a:spcPts val="0"/>
              </a:spcAft>
              <a:buFont typeface="Georgia"/>
              <a:buChar char="▫"/>
              <a:defRPr/>
            </a:pPr>
            <a:endParaRPr lang="cs-CZ" dirty="0" smtClean="0"/>
          </a:p>
          <a:p>
            <a:pPr marL="201168" indent="-246888">
              <a:spcAft>
                <a:spcPts val="0"/>
              </a:spcAft>
              <a:buFont typeface="Georgia"/>
              <a:buChar char="▫"/>
              <a:defRPr/>
            </a:pPr>
            <a:r>
              <a:rPr lang="cs-CZ" dirty="0" err="1" smtClean="0">
                <a:solidFill>
                  <a:schemeClr val="tx2"/>
                </a:solidFill>
              </a:rPr>
              <a:t>What</a:t>
            </a:r>
            <a:r>
              <a:rPr lang="cs-CZ" dirty="0" smtClean="0">
                <a:solidFill>
                  <a:schemeClr val="tx2"/>
                </a:solidFill>
              </a:rPr>
              <a:t> do </a:t>
            </a:r>
            <a:r>
              <a:rPr lang="cs-CZ" dirty="0" err="1" smtClean="0">
                <a:solidFill>
                  <a:schemeClr val="tx2"/>
                </a:solidFill>
              </a:rPr>
              <a:t>you</a:t>
            </a:r>
            <a:r>
              <a:rPr lang="cs-CZ" dirty="0" smtClean="0">
                <a:solidFill>
                  <a:schemeClr val="tx2"/>
                </a:solidFill>
              </a:rPr>
              <a:t> </a:t>
            </a:r>
            <a:r>
              <a:rPr lang="cs-CZ" dirty="0" err="1" smtClean="0">
                <a:solidFill>
                  <a:schemeClr val="tx2"/>
                </a:solidFill>
              </a:rPr>
              <a:t>think</a:t>
            </a:r>
            <a:r>
              <a:rPr lang="cs-CZ" dirty="0" smtClean="0">
                <a:solidFill>
                  <a:schemeClr val="tx2"/>
                </a:solidFill>
              </a:rPr>
              <a:t>? </a:t>
            </a:r>
            <a:r>
              <a:rPr lang="cs-CZ" dirty="0" err="1" smtClean="0">
                <a:solidFill>
                  <a:schemeClr val="tx2"/>
                </a:solidFill>
              </a:rPr>
              <a:t>Is</a:t>
            </a:r>
            <a:r>
              <a:rPr lang="cs-CZ" dirty="0" smtClean="0">
                <a:solidFill>
                  <a:schemeClr val="tx2"/>
                </a:solidFill>
              </a:rPr>
              <a:t> </a:t>
            </a:r>
            <a:r>
              <a:rPr lang="cs-CZ" dirty="0" err="1" smtClean="0">
                <a:solidFill>
                  <a:schemeClr val="tx2"/>
                </a:solidFill>
              </a:rPr>
              <a:t>it</a:t>
            </a:r>
            <a:r>
              <a:rPr lang="cs-CZ" dirty="0" smtClean="0">
                <a:solidFill>
                  <a:schemeClr val="tx2"/>
                </a:solidFill>
              </a:rPr>
              <a:t> OK?</a:t>
            </a:r>
            <a:endParaRPr lang="en-US" dirty="0" smtClean="0">
              <a:solidFill>
                <a:schemeClr val="tx2"/>
              </a:solidFill>
            </a:endParaRPr>
          </a:p>
        </p:txBody>
      </p:sp>
    </p:spTree>
    <p:extLst>
      <p:ext uri="{BB962C8B-B14F-4D97-AF65-F5344CB8AC3E}">
        <p14:creationId xmlns:p14="http://schemas.microsoft.com/office/powerpoint/2010/main" val="4188724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718"/>
            <a:ext cx="8291264" cy="1371600"/>
          </a:xfrm>
        </p:spPr>
        <p:txBody>
          <a:bodyPr/>
          <a:lstStyle/>
          <a:p>
            <a:r>
              <a:rPr lang="en-US" dirty="0" smtClean="0"/>
              <a:t>Presence of disclaimer</a:t>
            </a:r>
            <a:endParaRPr lang="sk-SK" dirty="0" smtClean="0"/>
          </a:p>
        </p:txBody>
      </p:sp>
      <p:sp>
        <p:nvSpPr>
          <p:cNvPr id="33795" name="Content Placeholder 2"/>
          <p:cNvSpPr>
            <a:spLocks noGrp="1"/>
          </p:cNvSpPr>
          <p:nvPr>
            <p:ph idx="1"/>
          </p:nvPr>
        </p:nvSpPr>
        <p:spPr>
          <a:xfrm>
            <a:off x="457200" y="4575504"/>
            <a:ext cx="7620000" cy="4373563"/>
          </a:xfrm>
        </p:spPr>
        <p:txBody>
          <a:bodyPr>
            <a:normAutofit/>
          </a:bodyPr>
          <a:lstStyle/>
          <a:p>
            <a:pPr marL="365760" indent="-256032" fontAlgn="auto">
              <a:spcAft>
                <a:spcPts val="0"/>
              </a:spcAft>
              <a:buClr>
                <a:schemeClr val="accent3"/>
              </a:buClr>
              <a:buFont typeface="Georgia"/>
              <a:buChar char="•"/>
              <a:defRPr/>
            </a:pPr>
            <a:r>
              <a:rPr lang="en-US" dirty="0"/>
              <a:t>The existence of a disclaimer cannot cure bad faith, when bad faith has been established by other factors. </a:t>
            </a:r>
          </a:p>
          <a:p>
            <a:pPr marL="365760" indent="-256032" fontAlgn="auto">
              <a:spcAft>
                <a:spcPts val="0"/>
              </a:spcAft>
              <a:buClr>
                <a:schemeClr val="accent3"/>
              </a:buClr>
              <a:buFont typeface="Georgia"/>
              <a:buChar char="•"/>
              <a:defRPr/>
            </a:pPr>
            <a:r>
              <a:rPr lang="en-US" dirty="0"/>
              <a:t>A disclaimer can also show that the respondent had prior knowledge of the complainant’s trademark. </a:t>
            </a:r>
          </a:p>
          <a:p>
            <a:pPr marL="365760" indent="-256032" fontAlgn="auto">
              <a:spcAft>
                <a:spcPts val="0"/>
              </a:spcAft>
              <a:buClr>
                <a:schemeClr val="accent3"/>
              </a:buClr>
              <a:buFont typeface="Georgia"/>
              <a:buChar char="•"/>
              <a:defRPr/>
            </a:pPr>
            <a:endParaRPr lang="en-US" dirty="0" smtClean="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2" y="1636680"/>
            <a:ext cx="3144936" cy="2826461"/>
          </a:xfrm>
          <a:prstGeom prst="rect">
            <a:avLst/>
          </a:prstGeom>
        </p:spPr>
      </p:pic>
    </p:spTree>
    <p:extLst>
      <p:ext uri="{BB962C8B-B14F-4D97-AF65-F5344CB8AC3E}">
        <p14:creationId xmlns:p14="http://schemas.microsoft.com/office/powerpoint/2010/main" val="361743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Domain</a:t>
            </a:r>
            <a:r>
              <a:rPr lang="cs-CZ" dirty="0" smtClean="0"/>
              <a:t> </a:t>
            </a:r>
            <a:r>
              <a:rPr lang="cs-CZ" dirty="0" err="1" smtClean="0"/>
              <a:t>name</a:t>
            </a:r>
            <a:r>
              <a:rPr lang="cs-CZ" dirty="0" smtClean="0"/>
              <a:t> </a:t>
            </a:r>
            <a:r>
              <a:rPr lang="cs-CZ" dirty="0" err="1" smtClean="0"/>
              <a:t>decision</a:t>
            </a:r>
            <a:r>
              <a:rPr lang="cs-CZ" dirty="0" smtClean="0"/>
              <a:t> </a:t>
            </a:r>
            <a:r>
              <a:rPr lang="cs-CZ" dirty="0" err="1" smtClean="0"/>
              <a:t>structured</a:t>
            </a:r>
            <a:r>
              <a:rPr lang="cs-CZ" dirty="0" smtClean="0"/>
              <a:t> </a:t>
            </a:r>
            <a:r>
              <a:rPr lang="cs-CZ" dirty="0" err="1" smtClean="0"/>
              <a:t>search</a:t>
            </a:r>
            <a:endParaRPr lang="cs-CZ" dirty="0"/>
          </a:p>
        </p:txBody>
      </p:sp>
      <p:sp>
        <p:nvSpPr>
          <p:cNvPr id="3" name="Zástupný symbol pro obsah 2"/>
          <p:cNvSpPr>
            <a:spLocks noGrp="1"/>
          </p:cNvSpPr>
          <p:nvPr>
            <p:ph idx="1"/>
          </p:nvPr>
        </p:nvSpPr>
        <p:spPr/>
        <p:txBody>
          <a:bodyPr/>
          <a:lstStyle/>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r>
              <a:rPr lang="cs-CZ" dirty="0" smtClean="0">
                <a:hlinkClick r:id="rId2"/>
              </a:rPr>
              <a:t>http</a:t>
            </a:r>
            <a:r>
              <a:rPr lang="cs-CZ" dirty="0">
                <a:hlinkClick r:id="rId2"/>
              </a:rPr>
              <a:t>://</a:t>
            </a:r>
            <a:r>
              <a:rPr lang="cs-CZ" dirty="0" smtClean="0">
                <a:hlinkClick r:id="rId2"/>
              </a:rPr>
              <a:t>www.wipo.int/amc/en/domains/search/legalindex.jsp#15050</a:t>
            </a:r>
            <a:r>
              <a:rPr lang="cs-CZ" dirty="0" smtClean="0"/>
              <a:t> </a:t>
            </a:r>
          </a:p>
          <a:p>
            <a:endParaRPr lang="cs-CZ" dirty="0"/>
          </a:p>
        </p:txBody>
      </p:sp>
    </p:spTree>
    <p:extLst>
      <p:ext uri="{BB962C8B-B14F-4D97-AF65-F5344CB8AC3E}">
        <p14:creationId xmlns:p14="http://schemas.microsoft.com/office/powerpoint/2010/main" val="3390203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MUST READ !</a:t>
            </a:r>
            <a:endParaRPr lang="cs-CZ" dirty="0"/>
          </a:p>
        </p:txBody>
      </p:sp>
      <p:sp>
        <p:nvSpPr>
          <p:cNvPr id="3" name="Zástupný symbol pro obsah 2"/>
          <p:cNvSpPr>
            <a:spLocks noGrp="1"/>
          </p:cNvSpPr>
          <p:nvPr>
            <p:ph idx="1"/>
          </p:nvPr>
        </p:nvSpPr>
        <p:spPr/>
        <p:txBody>
          <a:bodyPr/>
          <a:lstStyle/>
          <a:p>
            <a:endParaRPr lang="cs-CZ" dirty="0" smtClean="0">
              <a:hlinkClick r:id="rId2"/>
            </a:endParaRPr>
          </a:p>
          <a:p>
            <a:endParaRPr lang="cs-CZ" dirty="0">
              <a:hlinkClick r:id="rId2"/>
            </a:endParaRPr>
          </a:p>
          <a:p>
            <a:endParaRPr lang="cs-CZ" dirty="0" smtClean="0">
              <a:hlinkClick r:id="rId2"/>
            </a:endParaRPr>
          </a:p>
          <a:p>
            <a:r>
              <a:rPr lang="en-US" dirty="0"/>
              <a:t>WIPO Overview of WIPO Panel Views on Selected UDRP Questions, Third Edition</a:t>
            </a:r>
            <a:br>
              <a:rPr lang="en-US" dirty="0"/>
            </a:br>
            <a:r>
              <a:rPr lang="en-US" dirty="0"/>
              <a:t>(“WIPO Jurisprudential Overview 3.0”)</a:t>
            </a:r>
          </a:p>
          <a:p>
            <a:endParaRPr lang="cs-CZ" dirty="0" smtClean="0">
              <a:hlinkClick r:id="rId2"/>
            </a:endParaRPr>
          </a:p>
          <a:p>
            <a:r>
              <a:rPr lang="cs-CZ" dirty="0">
                <a:hlinkClick r:id="rId2"/>
              </a:rPr>
              <a:t>http://www.wipo.int/amc/en/domains/search/overview3.0/</a:t>
            </a:r>
          </a:p>
        </p:txBody>
      </p:sp>
    </p:spTree>
    <p:extLst>
      <p:ext uri="{BB962C8B-B14F-4D97-AF65-F5344CB8AC3E}">
        <p14:creationId xmlns:p14="http://schemas.microsoft.com/office/powerpoint/2010/main" val="3480495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descr="Obrázek1.jpg"/>
          <p:cNvPicPr>
            <a:picLocks noGrp="1" noChangeAspect="1"/>
          </p:cNvPicPr>
          <p:nvPr>
            <p:ph type="pic" idx="1"/>
          </p:nvPr>
        </p:nvPicPr>
        <p:blipFill>
          <a:blip r:embed="rId3" cstate="print"/>
          <a:srcRect t="3923" r="551" b="3923"/>
          <a:stretch>
            <a:fillRect/>
          </a:stretch>
        </p:blipFill>
        <p:spPr>
          <a:xfrm>
            <a:off x="0" y="0"/>
            <a:ext cx="8964488" cy="4869160"/>
          </a:xfrm>
        </p:spPr>
      </p:pic>
      <p:sp>
        <p:nvSpPr>
          <p:cNvPr id="3" name="Rectangle 2"/>
          <p:cNvSpPr>
            <a:spLocks noGrp="1"/>
          </p:cNvSpPr>
          <p:nvPr>
            <p:ph type="body" sz="half" idx="2"/>
          </p:nvPr>
        </p:nvSpPr>
        <p:spPr>
          <a:xfrm>
            <a:off x="755576" y="5877272"/>
            <a:ext cx="8153400" cy="457200"/>
          </a:xfrm>
        </p:spPr>
        <p:txBody>
          <a:bodyPr>
            <a:noAutofit/>
          </a:bodyPr>
          <a:lstStyle/>
          <a:p>
            <a:r>
              <a:rPr lang="cs-CZ" sz="3600" b="1" cap="small" dirty="0" err="1" smtClean="0">
                <a:latin typeface="+mj-lt"/>
                <a:cs typeface="Times New Roman" pitchFamily="18" charset="0"/>
              </a:rPr>
              <a:t>Questions</a:t>
            </a:r>
            <a:r>
              <a:rPr lang="cs-CZ" sz="3600" b="1" cap="small" dirty="0" smtClean="0">
                <a:latin typeface="+mj-lt"/>
                <a:cs typeface="Times New Roman" pitchFamily="18" charset="0"/>
              </a:rPr>
              <a:t>?</a:t>
            </a:r>
            <a:endParaRPr sz="3600" dirty="0">
              <a:latin typeface="+mj-lt"/>
            </a:endParaRPr>
          </a:p>
        </p:txBody>
      </p:sp>
      <p:sp>
        <p:nvSpPr>
          <p:cNvPr id="4" name="Rectangle 3"/>
          <p:cNvSpPr>
            <a:spLocks noGrp="1"/>
          </p:cNvSpPr>
          <p:nvPr>
            <p:ph type="title"/>
          </p:nvPr>
        </p:nvSpPr>
        <p:spPr>
          <a:xfrm>
            <a:off x="755576" y="5085184"/>
            <a:ext cx="8153400" cy="762000"/>
          </a:xfrm>
        </p:spPr>
        <p:txBody>
          <a:bodyPr>
            <a:normAutofit/>
          </a:bodyPr>
          <a:lstStyle/>
          <a:p>
            <a:r>
              <a:rPr lang="en-US" sz="3600" b="1" cap="small" dirty="0" smtClean="0">
                <a:cs typeface="Times New Roman" pitchFamily="18" charset="0"/>
              </a:rPr>
              <a:t>Thank you for your attention!</a:t>
            </a:r>
            <a:endParaRPr lang="en-US" dirty="0"/>
          </a:p>
        </p:txBody>
      </p:sp>
    </p:spTree>
    <p:extLst>
      <p:ext uri="{BB962C8B-B14F-4D97-AF65-F5344CB8AC3E}">
        <p14:creationId xmlns:p14="http://schemas.microsoft.com/office/powerpoint/2010/main" val="56319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ICANN &amp; UDRP</a:t>
            </a:r>
            <a:endParaRPr lang="en-US" sz="2999" dirty="0"/>
          </a:p>
        </p:txBody>
      </p:sp>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marL="342900" indent="-342900" algn="just">
              <a:buClr>
                <a:schemeClr val="tx2"/>
              </a:buClr>
              <a:buFont typeface="Wingdings" panose="05000000000000000000" pitchFamily="2" charset="2"/>
              <a:buChar char="§"/>
            </a:pPr>
            <a:r>
              <a:rPr lang="en-US" sz="2400" b="0" dirty="0"/>
              <a:t>Internet Corporation for Assigned Names and Numbers</a:t>
            </a:r>
          </a:p>
          <a:p>
            <a:pPr marL="342900" indent="-342900" algn="just">
              <a:buClr>
                <a:schemeClr val="tx2"/>
              </a:buClr>
              <a:buFont typeface="Wingdings" panose="05000000000000000000" pitchFamily="2" charset="2"/>
              <a:buChar char="§"/>
            </a:pPr>
            <a:r>
              <a:rPr lang="en-US" sz="2400" b="0" dirty="0"/>
              <a:t>Nonprofit organization responsible for the coordination of maintenance and methodology of databases of unique identifiers (domain names) and ensuring the network's stable and secure operation</a:t>
            </a:r>
          </a:p>
          <a:p>
            <a:pPr marL="342900" indent="-342900" algn="just">
              <a:buClr>
                <a:schemeClr val="tx2"/>
              </a:buClr>
              <a:buFont typeface="Wingdings" panose="05000000000000000000" pitchFamily="2" charset="2"/>
              <a:buChar char="§"/>
            </a:pPr>
            <a:r>
              <a:rPr lang="en-US" sz="2400" b="0" dirty="0">
                <a:cs typeface="Times New Roman" pitchFamily="18" charset="0"/>
              </a:rPr>
              <a:t>Management of domain names and IP addresses</a:t>
            </a:r>
          </a:p>
          <a:p>
            <a:pPr marL="342900" indent="-342900" algn="just">
              <a:buClr>
                <a:schemeClr val="tx2"/>
              </a:buClr>
              <a:buFont typeface="Wingdings" panose="05000000000000000000" pitchFamily="2" charset="2"/>
              <a:buChar char="§"/>
            </a:pPr>
            <a:r>
              <a:rPr lang="en-US" sz="2400" b="0" dirty="0">
                <a:cs typeface="Times New Roman" pitchFamily="18" charset="0"/>
              </a:rPr>
              <a:t>ICANN registers top - level generic domain </a:t>
            </a:r>
            <a:r>
              <a:rPr lang="en-US" sz="2400" b="0" dirty="0" smtClean="0">
                <a:cs typeface="Times New Roman" pitchFamily="18" charset="0"/>
              </a:rPr>
              <a:t>names</a:t>
            </a:r>
            <a:endParaRPr lang="en-US" sz="2400" b="0" dirty="0">
              <a:cs typeface="Times New Roman" pitchFamily="18" charset="0"/>
            </a:endParaRPr>
          </a:p>
        </p:txBody>
      </p:sp>
      <p:pic>
        <p:nvPicPr>
          <p:cNvPr id="5"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latin typeface="+mj-lt"/>
              </a:rPr>
              <a:t>Top - level domains (examples):</a:t>
            </a:r>
          </a:p>
          <a:p>
            <a:pPr lvl="1" algn="just"/>
            <a:r>
              <a:rPr lang="en-US" i="1" dirty="0"/>
              <a:t>country-code TLD: 	.</a:t>
            </a:r>
            <a:r>
              <a:rPr lang="en-US" i="1" dirty="0" err="1"/>
              <a:t>cz</a:t>
            </a:r>
            <a:r>
              <a:rPr lang="en-US" i="1" dirty="0"/>
              <a:t>, .us, .</a:t>
            </a:r>
            <a:r>
              <a:rPr lang="en-US" i="1" dirty="0" err="1"/>
              <a:t>gb</a:t>
            </a:r>
            <a:r>
              <a:rPr lang="en-US" i="1" dirty="0"/>
              <a:t>, .</a:t>
            </a:r>
            <a:r>
              <a:rPr lang="en-US" i="1" dirty="0" err="1"/>
              <a:t>fr</a:t>
            </a:r>
            <a:r>
              <a:rPr lang="en-US" i="1" dirty="0"/>
              <a:t>, .de, .at, etc.</a:t>
            </a:r>
          </a:p>
          <a:p>
            <a:pPr lvl="1" algn="just"/>
            <a:r>
              <a:rPr lang="en-US" i="1" dirty="0"/>
              <a:t>generic TLD:	.com, .org, </a:t>
            </a:r>
            <a:r>
              <a:rPr lang="en-US" i="1" dirty="0" err="1"/>
              <a:t>.net</a:t>
            </a:r>
            <a:r>
              <a:rPr lang="en-US" i="1" dirty="0"/>
              <a:t>, .</a:t>
            </a:r>
            <a:r>
              <a:rPr lang="en-US" i="1" dirty="0" err="1"/>
              <a:t>gov</a:t>
            </a:r>
            <a:r>
              <a:rPr lang="en-US" i="1" dirty="0"/>
              <a:t>, .</a:t>
            </a:r>
            <a:r>
              <a:rPr lang="en-US" i="1" dirty="0" err="1"/>
              <a:t>int</a:t>
            </a:r>
            <a:r>
              <a:rPr lang="en-US" i="1" dirty="0"/>
              <a:t>, .</a:t>
            </a:r>
            <a:r>
              <a:rPr lang="en-US" i="1" dirty="0" err="1"/>
              <a:t>edu</a:t>
            </a:r>
            <a:r>
              <a:rPr lang="en-US" i="1" dirty="0"/>
              <a:t>, .mil, </a:t>
            </a:r>
          </a:p>
          <a:p>
            <a:pPr marL="437106" lvl="1" indent="0" algn="just">
              <a:buNone/>
            </a:pPr>
            <a:r>
              <a:rPr lang="en-US" i="1" dirty="0"/>
              <a:t>			.biz, .</a:t>
            </a:r>
            <a:r>
              <a:rPr lang="en-US" i="1" dirty="0" err="1"/>
              <a:t>ceo</a:t>
            </a:r>
            <a:r>
              <a:rPr lang="en-US" i="1" dirty="0"/>
              <a:t>, .info, .museum, .</a:t>
            </a:r>
            <a:r>
              <a:rPr lang="en-US" i="1" dirty="0" err="1"/>
              <a:t>tel</a:t>
            </a:r>
            <a:r>
              <a:rPr lang="en-US" i="1" dirty="0"/>
              <a:t>, .travel, etc.</a:t>
            </a:r>
          </a:p>
          <a:p>
            <a:pPr lvl="1" algn="just"/>
            <a:r>
              <a:rPr lang="cs-CZ" dirty="0" smtClean="0">
                <a:latin typeface="+mj-lt"/>
                <a:cs typeface="Times New Roman" pitchFamily="18" charset="0"/>
              </a:rPr>
              <a:t>List </a:t>
            </a:r>
            <a:r>
              <a:rPr lang="cs-CZ" dirty="0" err="1">
                <a:latin typeface="+mj-lt"/>
                <a:cs typeface="Times New Roman" pitchFamily="18" charset="0"/>
              </a:rPr>
              <a:t>of</a:t>
            </a:r>
            <a:r>
              <a:rPr lang="cs-CZ" dirty="0">
                <a:latin typeface="+mj-lt"/>
                <a:cs typeface="Times New Roman" pitchFamily="18" charset="0"/>
              </a:rPr>
              <a:t> </a:t>
            </a:r>
            <a:r>
              <a:rPr lang="cs-CZ" dirty="0" err="1">
                <a:latin typeface="+mj-lt"/>
                <a:cs typeface="Times New Roman" pitchFamily="18" charset="0"/>
              </a:rPr>
              <a:t>all</a:t>
            </a:r>
            <a:r>
              <a:rPr lang="cs-CZ" dirty="0">
                <a:latin typeface="+mj-lt"/>
                <a:cs typeface="Times New Roman" pitchFamily="18" charset="0"/>
              </a:rPr>
              <a:t> </a:t>
            </a:r>
            <a:r>
              <a:rPr lang="cs-CZ" dirty="0" err="1" smtClean="0">
                <a:latin typeface="+mj-lt"/>
                <a:cs typeface="Times New Roman" pitchFamily="18" charset="0"/>
              </a:rPr>
              <a:t>generic</a:t>
            </a:r>
            <a:r>
              <a:rPr lang="cs-CZ" dirty="0" smtClean="0">
                <a:latin typeface="+mj-lt"/>
                <a:cs typeface="Times New Roman" pitchFamily="18" charset="0"/>
              </a:rPr>
              <a:t> </a:t>
            </a:r>
            <a:r>
              <a:rPr lang="cs-CZ" dirty="0" err="1" smtClean="0">
                <a:latin typeface="+mj-lt"/>
                <a:cs typeface="Times New Roman" pitchFamily="18" charset="0"/>
              </a:rPr>
              <a:t>domain</a:t>
            </a:r>
            <a:r>
              <a:rPr lang="cs-CZ" dirty="0" smtClean="0">
                <a:latin typeface="+mj-lt"/>
                <a:cs typeface="Times New Roman" pitchFamily="18" charset="0"/>
              </a:rPr>
              <a:t> </a:t>
            </a:r>
            <a:r>
              <a:rPr lang="cs-CZ" dirty="0" err="1">
                <a:latin typeface="+mj-lt"/>
                <a:cs typeface="Times New Roman" pitchFamily="18" charset="0"/>
              </a:rPr>
              <a:t>names</a:t>
            </a:r>
            <a:r>
              <a:rPr lang="cs-CZ" dirty="0">
                <a:latin typeface="+mj-lt"/>
                <a:cs typeface="Times New Roman" pitchFamily="18" charset="0"/>
              </a:rPr>
              <a:t> </a:t>
            </a:r>
            <a:r>
              <a:rPr lang="cs-CZ" dirty="0" smtClean="0">
                <a:latin typeface="+mj-lt"/>
                <a:cs typeface="Times New Roman" pitchFamily="18" charset="0"/>
              </a:rPr>
              <a:t>(1532): </a:t>
            </a:r>
            <a:endParaRPr lang="cs-CZ" dirty="0">
              <a:latin typeface="+mj-lt"/>
              <a:cs typeface="Times New Roman" pitchFamily="18" charset="0"/>
            </a:endParaRPr>
          </a:p>
          <a:p>
            <a:pPr marL="804702" lvl="1" indent="0" algn="just">
              <a:buNone/>
            </a:pPr>
            <a:r>
              <a:rPr lang="cs-CZ" dirty="0">
                <a:latin typeface="+mj-lt"/>
                <a:cs typeface="Times New Roman" pitchFamily="18" charset="0"/>
                <a:hlinkClick r:id="rId3"/>
              </a:rPr>
              <a:t>http://data.iana.org/TLD/tlds-alpha-by-domain.txt</a:t>
            </a:r>
            <a:r>
              <a:rPr lang="cs-CZ" dirty="0">
                <a:latin typeface="+mj-lt"/>
                <a:cs typeface="Times New Roman" pitchFamily="18" charset="0"/>
              </a:rPr>
              <a:t> </a:t>
            </a:r>
            <a:endParaRPr lang="en-US" dirty="0">
              <a:latin typeface="+mj-lt"/>
              <a:cs typeface="Times New Roman" pitchFamily="18" charset="0"/>
            </a:endParaRPr>
          </a:p>
        </p:txBody>
      </p:sp>
      <p:pic>
        <p:nvPicPr>
          <p:cNvPr id="5" name="Picture 2" descr="C:\Users\Loutocký\Desktop\ic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ICANN &amp; </a:t>
            </a:r>
            <a:r>
              <a:rPr lang="cs-CZ" dirty="0" err="1" smtClean="0"/>
              <a:t>UDRp</a:t>
            </a:r>
            <a:endParaRPr lang="en-GB" dirty="0"/>
          </a:p>
        </p:txBody>
      </p:sp>
    </p:spTree>
    <p:extLst>
      <p:ext uri="{BB962C8B-B14F-4D97-AF65-F5344CB8AC3E}">
        <p14:creationId xmlns:p14="http://schemas.microsoft.com/office/powerpoint/2010/main" val="35915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latin typeface="+mj-lt"/>
              </a:rPr>
              <a:t>The future of ICANN?</a:t>
            </a:r>
          </a:p>
          <a:p>
            <a:pPr lvl="1" algn="just"/>
            <a:r>
              <a:rPr lang="en-US" sz="1800" dirty="0">
                <a:latin typeface="+mj-lt"/>
                <a:cs typeface="Times New Roman" pitchFamily="18" charset="0"/>
              </a:rPr>
              <a:t>ICANN </a:t>
            </a:r>
            <a:r>
              <a:rPr lang="cs-CZ" sz="1800" dirty="0" err="1" smtClean="0">
                <a:latin typeface="+mj-lt"/>
                <a:cs typeface="Times New Roman" pitchFamily="18" charset="0"/>
              </a:rPr>
              <a:t>was</a:t>
            </a:r>
            <a:r>
              <a:rPr lang="en-US" sz="1800" dirty="0" smtClean="0">
                <a:latin typeface="+mj-lt"/>
                <a:cs typeface="Times New Roman" pitchFamily="18" charset="0"/>
              </a:rPr>
              <a:t> </a:t>
            </a:r>
            <a:r>
              <a:rPr lang="en-US" sz="1800" dirty="0">
                <a:latin typeface="+mj-lt"/>
                <a:cs typeface="Times New Roman" pitchFamily="18" charset="0"/>
              </a:rPr>
              <a:t>transferred in September </a:t>
            </a:r>
            <a:r>
              <a:rPr lang="en-US" sz="1800" dirty="0" smtClean="0">
                <a:latin typeface="+mj-lt"/>
                <a:cs typeface="Times New Roman" pitchFamily="18" charset="0"/>
              </a:rPr>
              <a:t>201</a:t>
            </a:r>
            <a:r>
              <a:rPr lang="cs-CZ" sz="1800" dirty="0" smtClean="0">
                <a:latin typeface="+mj-lt"/>
                <a:cs typeface="Times New Roman" pitchFamily="18" charset="0"/>
              </a:rPr>
              <a:t>6</a:t>
            </a:r>
            <a:r>
              <a:rPr lang="en-US" sz="1800" dirty="0" smtClean="0">
                <a:latin typeface="+mj-lt"/>
                <a:cs typeface="Times New Roman" pitchFamily="18" charset="0"/>
              </a:rPr>
              <a:t> </a:t>
            </a:r>
            <a:r>
              <a:rPr lang="en-US" sz="1800" dirty="0">
                <a:latin typeface="+mj-lt"/>
                <a:cs typeface="Times New Roman" pitchFamily="18" charset="0"/>
              </a:rPr>
              <a:t>to the </a:t>
            </a:r>
            <a:r>
              <a:rPr lang="en-US" sz="1800" dirty="0">
                <a:latin typeface="+mj-lt"/>
              </a:rPr>
              <a:t>global multi-stakeholder community (international character)</a:t>
            </a:r>
          </a:p>
          <a:p>
            <a:pPr lvl="1" algn="just"/>
            <a:r>
              <a:rPr lang="cs-CZ" sz="1800" dirty="0" smtClean="0">
                <a:latin typeface="+mj-lt"/>
                <a:cs typeface="Times New Roman" pitchFamily="18" charset="0"/>
              </a:rPr>
              <a:t>„</a:t>
            </a:r>
            <a:r>
              <a:rPr lang="en-US" sz="1800" dirty="0" smtClean="0">
                <a:latin typeface="+mj-lt"/>
                <a:cs typeface="Times New Roman" pitchFamily="18" charset="0"/>
              </a:rPr>
              <a:t>No </a:t>
            </a:r>
            <a:r>
              <a:rPr lang="en-US" sz="1800" dirty="0">
                <a:latin typeface="+mj-lt"/>
                <a:cs typeface="Times New Roman" pitchFamily="18" charset="0"/>
              </a:rPr>
              <a:t>one, no government and no organization should control the </a:t>
            </a:r>
            <a:r>
              <a:rPr lang="en-US" sz="1800" dirty="0" smtClean="0">
                <a:latin typeface="+mj-lt"/>
                <a:cs typeface="Times New Roman" pitchFamily="18" charset="0"/>
              </a:rPr>
              <a:t>internet</a:t>
            </a:r>
            <a:r>
              <a:rPr lang="cs-CZ" sz="1800" dirty="0" smtClean="0">
                <a:latin typeface="+mj-lt"/>
                <a:cs typeface="Times New Roman" pitchFamily="18" charset="0"/>
              </a:rPr>
              <a:t>“</a:t>
            </a:r>
            <a:endParaRPr lang="en-US" sz="1800" dirty="0">
              <a:latin typeface="+mj-lt"/>
              <a:cs typeface="Times New Roman" pitchFamily="18" charset="0"/>
            </a:endParaRPr>
          </a:p>
          <a:p>
            <a:pPr lvl="1" algn="just"/>
            <a:r>
              <a:rPr lang="en-US" sz="1800" dirty="0">
                <a:latin typeface="+mj-lt"/>
              </a:rPr>
              <a:t>The “control” of the internet by states (which is related with the transfer of </a:t>
            </a:r>
            <a:r>
              <a:rPr lang="en-US" sz="1800" dirty="0" smtClean="0">
                <a:latin typeface="+mj-lt"/>
              </a:rPr>
              <a:t>ICANN) </a:t>
            </a:r>
            <a:r>
              <a:rPr lang="en-US" sz="1800" dirty="0">
                <a:latin typeface="+mj-lt"/>
              </a:rPr>
              <a:t>could change the basic open character of the internet, to change „old customs“ and to make it less hospitable</a:t>
            </a:r>
            <a:endParaRPr lang="en-US" sz="1800" dirty="0">
              <a:latin typeface="+mj-lt"/>
              <a:cs typeface="Times New Roman" pitchFamily="18" charset="0"/>
            </a:endParaRP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91397"/>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ICANN &amp; UDRP</a:t>
            </a:r>
            <a:endParaRPr lang="en-GB" dirty="0"/>
          </a:p>
        </p:txBody>
      </p:sp>
    </p:spTree>
    <p:extLst>
      <p:ext uri="{BB962C8B-B14F-4D97-AF65-F5344CB8AC3E}">
        <p14:creationId xmlns:p14="http://schemas.microsoft.com/office/powerpoint/2010/main" val="990506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AC86D95CB3E448A802B521E235A440" ma:contentTypeVersion="0" ma:contentTypeDescription="Vytvoří nový dokument" ma:contentTypeScope="" ma:versionID="5cf2d8aa68b0428fb749dc5a30b57f32">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E0F7C2-919F-49EF-B515-76FECC2A5321}">
  <ds:schemaRefs>
    <ds:schemaRef ds:uri="http://schemas.microsoft.com/sharepoint/v3/contenttype/forms"/>
  </ds:schemaRefs>
</ds:datastoreItem>
</file>

<file path=customXml/itemProps2.xml><?xml version="1.0" encoding="utf-8"?>
<ds:datastoreItem xmlns:ds="http://schemas.openxmlformats.org/officeDocument/2006/customXml" ds:itemID="{4ABE475C-47BE-48AB-9464-3098EA55EBD5}">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79C6B8B8-8DDC-45C2-862D-95FCCFF70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Essential</Template>
  <TotalTime>2364</TotalTime>
  <Words>2331</Words>
  <Application>Microsoft Office PowerPoint</Application>
  <PresentationFormat>Předvádění na obrazovce (4:3)</PresentationFormat>
  <Paragraphs>380</Paragraphs>
  <Slides>65</Slides>
  <Notes>26</Notes>
  <HiddenSlides>0</HiddenSlides>
  <MMClips>0</MMClips>
  <ScaleCrop>false</ScaleCrop>
  <HeadingPairs>
    <vt:vector size="4" baseType="variant">
      <vt:variant>
        <vt:lpstr>Motiv</vt:lpstr>
      </vt:variant>
      <vt:variant>
        <vt:i4>1</vt:i4>
      </vt:variant>
      <vt:variant>
        <vt:lpstr>Nadpisy snímků</vt:lpstr>
      </vt:variant>
      <vt:variant>
        <vt:i4>65</vt:i4>
      </vt:variant>
    </vt:vector>
  </HeadingPairs>
  <TitlesOfParts>
    <vt:vector size="66" baseType="lpstr">
      <vt:lpstr>Základní</vt:lpstr>
      <vt:lpstr>Prezentace aplikace PowerPoint</vt:lpstr>
      <vt:lpstr>MAIn principle</vt:lpstr>
      <vt:lpstr>Sqautters allowed?</vt:lpstr>
      <vt:lpstr>Prezentace aplikace PowerPoint</vt:lpstr>
      <vt:lpstr>Example</vt:lpstr>
      <vt:lpstr>Prezentace aplikace PowerPoint</vt:lpstr>
      <vt:lpstr>ICANN &amp; UDRP</vt:lpstr>
      <vt:lpstr>ICANN &amp; UDRp</vt:lpstr>
      <vt:lpstr>ICANN &amp; UDRP</vt:lpstr>
      <vt:lpstr>UDRP</vt:lpstr>
      <vt:lpstr>UDRP</vt:lpstr>
      <vt:lpstr>UDRP process</vt:lpstr>
      <vt:lpstr>UDRP process</vt:lpstr>
      <vt:lpstr>UDRp Process</vt:lpstr>
      <vt:lpstr>UDRP process</vt:lpstr>
      <vt:lpstr>UDRP</vt:lpstr>
      <vt:lpstr>Authorized providers of UDRP</vt:lpstr>
      <vt:lpstr>Specific rules for each provider </vt:lpstr>
      <vt:lpstr>UDRP process</vt:lpstr>
      <vt:lpstr>UDRP process</vt:lpstr>
      <vt:lpstr>UDRP process</vt:lpstr>
      <vt:lpstr>UDRP process</vt:lpstr>
      <vt:lpstr>UDRP shielded by court </vt:lpstr>
      <vt:lpstr>UDRP case study in general</vt:lpstr>
      <vt:lpstr>UDRP Case study</vt:lpstr>
      <vt:lpstr>UDRP case study</vt:lpstr>
      <vt:lpstr>UDRP process</vt:lpstr>
      <vt:lpstr>UDRP process</vt:lpstr>
      <vt:lpstr>Prezentace aplikace PowerPoint</vt:lpstr>
      <vt:lpstr>UDRP process</vt:lpstr>
      <vt:lpstr>1) Identical or confusingly similar</vt:lpstr>
      <vt:lpstr>1) Identical or confusingly similar</vt:lpstr>
      <vt:lpstr>Combination of trademark and generic name</vt:lpstr>
      <vt:lpstr>AT&amp;T Corp. v. John Zuccarini d/b/a RaveClub Berlin Case No. D2002-0666</vt:lpstr>
      <vt:lpstr>Domain names consisting of a trademark and a negative term</vt:lpstr>
      <vt:lpstr>Confusing similarity</vt:lpstr>
      <vt:lpstr>&lt;electroluxsucks.com&gt;</vt:lpstr>
      <vt:lpstr>Confusing similarity</vt:lpstr>
      <vt:lpstr>Trademark registered before the registration of domain</vt:lpstr>
      <vt:lpstr>Registration after the domain name</vt:lpstr>
      <vt:lpstr>Registration after the domain name</vt:lpstr>
      <vt:lpstr>Registration after the domain name</vt:lpstr>
      <vt:lpstr>Geographical indication = trademark?</vt:lpstr>
      <vt:lpstr>Geographical indication = trademark?</vt:lpstr>
      <vt:lpstr>Geographical indication = trademark?</vt:lpstr>
      <vt:lpstr>TYPOSQATTING</vt:lpstr>
      <vt:lpstr>Mispelled IS confusingly simmilar</vt:lpstr>
      <vt:lpstr>2) Legitimate interest</vt:lpstr>
      <vt:lpstr>Who has to prove legitimate interest?</vt:lpstr>
      <vt:lpstr>legitimate interests of reseller/distributor</vt:lpstr>
      <vt:lpstr>Mercedesshop.com</vt:lpstr>
      <vt:lpstr>Mercedesshop.com</vt:lpstr>
      <vt:lpstr>discount-marlboro-cigarettes.com</vt:lpstr>
      <vt:lpstr>Generic words in generic domains</vt:lpstr>
      <vt:lpstr>Lack of legitimate interests in generic words</vt:lpstr>
      <vt:lpstr>Lack of legitimate interests in generic words</vt:lpstr>
      <vt:lpstr>Generic words and legitimate interests</vt:lpstr>
      <vt:lpstr>3) Bad faith </vt:lpstr>
      <vt:lpstr>3) Bad faith </vt:lpstr>
      <vt:lpstr>Bad faith without any active use</vt:lpstr>
      <vt:lpstr>Presence of disclaimer</vt:lpstr>
      <vt:lpstr>Presence of disclaimer</vt:lpstr>
      <vt:lpstr>Domain name decision structured search</vt:lpstr>
      <vt:lpstr>MUST READ !</vt:lpstr>
      <vt:lpstr>Thank you for your attention!</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Autorskoprávní rámec pro jednotný trh</dc:title>
  <dc:creator>Pavel Loutocký</dc:creator>
  <cp:lastModifiedBy>Pavel Loutocký</cp:lastModifiedBy>
  <cp:revision>121</cp:revision>
  <cp:lastPrinted>2018-03-28T10:23:17Z</cp:lastPrinted>
  <dcterms:created xsi:type="dcterms:W3CDTF">2012-09-20T07:56:23Z</dcterms:created>
  <dcterms:modified xsi:type="dcterms:W3CDTF">2019-03-27T14:36:12Z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0x01010083AC86D95CB3E448A802B521E235A440</vt:lpwstr>
  </property>
</Properties>
</file>