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66" r:id="rId3"/>
    <p:sldId id="365" r:id="rId4"/>
    <p:sldId id="367" r:id="rId5"/>
    <p:sldId id="378" r:id="rId6"/>
    <p:sldId id="325" r:id="rId7"/>
    <p:sldId id="331" r:id="rId8"/>
    <p:sldId id="383" r:id="rId9"/>
    <p:sldId id="395" r:id="rId10"/>
    <p:sldId id="387" r:id="rId11"/>
    <p:sldId id="388" r:id="rId12"/>
    <p:sldId id="389" r:id="rId13"/>
    <p:sldId id="390" r:id="rId14"/>
    <p:sldId id="394" r:id="rId15"/>
    <p:sldId id="391" r:id="rId16"/>
    <p:sldId id="393" r:id="rId17"/>
    <p:sldId id="334" r:id="rId18"/>
    <p:sldId id="339" r:id="rId19"/>
    <p:sldId id="340" r:id="rId20"/>
    <p:sldId id="338" r:id="rId21"/>
    <p:sldId id="377" r:id="rId22"/>
    <p:sldId id="392" r:id="rId23"/>
    <p:sldId id="335" r:id="rId24"/>
    <p:sldId id="355" r:id="rId25"/>
    <p:sldId id="356" r:id="rId26"/>
    <p:sldId id="326" r:id="rId27"/>
    <p:sldId id="328" r:id="rId28"/>
    <p:sldId id="330" r:id="rId29"/>
    <p:sldId id="336" r:id="rId30"/>
    <p:sldId id="337" r:id="rId31"/>
    <p:sldId id="374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68" r:id="rId44"/>
    <p:sldId id="369" r:id="rId45"/>
    <p:sldId id="370" r:id="rId46"/>
    <p:sldId id="371" r:id="rId47"/>
    <p:sldId id="361" r:id="rId48"/>
    <p:sldId id="352" r:id="rId49"/>
    <p:sldId id="360" r:id="rId50"/>
    <p:sldId id="353" r:id="rId51"/>
    <p:sldId id="362" r:id="rId52"/>
    <p:sldId id="333" r:id="rId53"/>
    <p:sldId id="359" r:id="rId54"/>
    <p:sldId id="372" r:id="rId55"/>
    <p:sldId id="375" r:id="rId56"/>
    <p:sldId id="376" r:id="rId57"/>
    <p:sldId id="358" r:id="rId58"/>
    <p:sldId id="379" r:id="rId59"/>
    <p:sldId id="380" r:id="rId60"/>
    <p:sldId id="381" r:id="rId61"/>
    <p:sldId id="382" r:id="rId62"/>
    <p:sldId id="302" r:id="rId63"/>
    <p:sldId id="312" r:id="rId64"/>
    <p:sldId id="314" r:id="rId65"/>
    <p:sldId id="305" r:id="rId66"/>
    <p:sldId id="315" r:id="rId67"/>
    <p:sldId id="306" r:id="rId68"/>
    <p:sldId id="307" r:id="rId69"/>
    <p:sldId id="313" r:id="rId70"/>
    <p:sldId id="308" r:id="rId71"/>
    <p:sldId id="309" r:id="rId72"/>
    <p:sldId id="316" r:id="rId73"/>
    <p:sldId id="310" r:id="rId74"/>
    <p:sldId id="267" r:id="rId7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26.02.2019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04L0018#'&amp;ucin-k-dni='30.12.9999" TargetMode="External"/><Relationship Id="rId7" Type="http://schemas.openxmlformats.org/officeDocument/2006/relationships/hyperlink" Target="EU'&amp;link='32009L0081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EU'&amp;link='32014L0023#'&amp;ucin-k-dni='30.12.9999" TargetMode="External"/><Relationship Id="rId5" Type="http://schemas.openxmlformats.org/officeDocument/2006/relationships/hyperlink" Target="EU'&amp;link='32004L0017#'&amp;ucin-k-dni='30.12.9999" TargetMode="External"/><Relationship Id="rId4" Type="http://schemas.openxmlformats.org/officeDocument/2006/relationships/hyperlink" Target="EU'&amp;link='32014L0025#'&amp;ucin-k-dni='30.12.9999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14L0025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EU'&amp;link='32009L0081#'&amp;ucin-k-dni='30.12.9999" TargetMode="External"/><Relationship Id="rId4" Type="http://schemas.openxmlformats.org/officeDocument/2006/relationships/hyperlink" Target="EU'&amp;link='32014L0023#'&amp;ucin-k-dni='30.12.9999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8299648" cy="604867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Základní Pojmy  </a:t>
            </a:r>
            <a:br>
              <a:rPr lang="cs-CZ" dirty="0"/>
            </a:br>
            <a:r>
              <a:rPr lang="cs-CZ" dirty="0"/>
              <a:t>Zásady</a:t>
            </a:r>
            <a:br>
              <a:rPr lang="cs-CZ" dirty="0"/>
            </a:br>
            <a:r>
              <a:rPr lang="cs-CZ" dirty="0"/>
              <a:t>zákona o veřejných Zakázkách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25826" y="6021288"/>
            <a:ext cx="8856984" cy="1296144"/>
          </a:xfrm>
        </p:spPr>
        <p:txBody>
          <a:bodyPr>
            <a:normAutofit/>
          </a:bodyPr>
          <a:lstStyle/>
          <a:p>
            <a:pPr algn="r"/>
            <a:endParaRPr lang="cs-CZ" sz="800" dirty="0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590C-F092-4CF7-B3A0-8318C9D3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Otevřené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9606F-419E-4108-AB74-385F92928F3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běžné, obecně využitelné pro všechny zadavatele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 „nejtransparentnější“ druh zadávacího řízení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 zahájení – odesláním oznámení, kterým se vyzývá neomezený počet dodavatelů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500" dirty="0"/>
              <a:t> dodavatelé poté podávají nabídky a prokazují splnění kvalifikace požadované zákonem a 	zadavatelem („jednokolové“)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866662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36942-DCEE-4158-BFC8-20158A6C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Užší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49420-66F1-438E-B07F-9B173786F4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běžné, obecně využitelné pro všechny zadavatele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zahájení – odesláním oznámení, kterým se vyzývá neomezený počet dodavatelů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nejprve podávají žádosti o účast (zájemci) – probíhá posuzování kvalifikace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následně kvalifikovaní jsou vyzváni k podání nabídek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řízení „dvoukolové“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již nelze opětovně omezovat počty zájemců (vyjma oblasti obrany nebo bezpečnosti)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výzva k podání nabídek musí obsahovat náležitosti dle § 28 odst. 4 ZVZ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309663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BF693-D1F1-4F93-8B62-50F210D6B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Jednací řízení s uveřejněním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9575EA-674F-4674-86B3-073F69A795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nutno splnit podmínky pro jeho využití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neúspěšné předchozí „otevřenější“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nesmí být podstatně změněny zadávací podmínky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nutno zahájit bezodkladně po zrušení předchozího zadávacího řízení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lze využít i v případě, kdy lze předpokládat nesrovnatelné nabídky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cs-CZ" dirty="0"/>
              <a:t> u vybraných služeb, pokud nelze dostatečně vymezit předmět (zejm. z hlediska stanovení hodnotících  	kritérií)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cs-CZ" dirty="0"/>
              <a:t> u stavebních prací za účelem výzkumu a vývoje (nikoli pro zisk)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800" dirty="0"/>
              <a:t>sektoroví zadavatelé mohou využít bez omezení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94097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6B7A0-1B4C-4882-9DCF-72131EAE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cs typeface="Times New Roman" panose="02020603050405020304" pitchFamily="18" charset="0"/>
              </a:rPr>
              <a:t>Jednací řízení s uveřejněním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E594C-2D10-42AB-8D47-BFE51D7494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řízení „dvoukolové“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méně formální a spíše výjimečné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blíží se soukromoprávnímu vyjednávání o smlouvě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důraz na dodržení základních zásad (výslovný odkaz v </a:t>
            </a:r>
            <a:r>
              <a:rPr lang="cs-CZ" sz="3200" dirty="0" err="1"/>
              <a:t>ust</a:t>
            </a:r>
            <a:r>
              <a:rPr lang="cs-CZ" sz="3200" dirty="0"/>
              <a:t>. § 30 odst. 8 ZVZ)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nutno stanovit, zda jednání bude ve více fázích + zda bude omezován počet uchazečů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6164205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1FFF6-BA6A-465A-91F8-3D7241F6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Soutěžní dialog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9A48D7F-9581-45B3-8472-4D87D56AEB92}"/>
              </a:ext>
            </a:extLst>
          </p:cNvPr>
          <p:cNvSpPr/>
          <p:nvPr/>
        </p:nvSpPr>
        <p:spPr>
          <a:xfrm>
            <a:off x="179512" y="1484784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použitelný pro veřejné zadavatele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oznámení neomezenému počtu dodavatelů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v případě zvláště složitého předmětu plnění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cs-CZ" sz="3200" dirty="0"/>
              <a:t> nelze objektivně vymezit technické podmínky nebo právní či finanční požadavky na plnění veřejné zakázky</a:t>
            </a:r>
          </a:p>
          <a:p>
            <a:pPr lvl="1">
              <a:tabLst>
                <a:tab pos="450850" algn="l"/>
              </a:tabLst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řízení „trojfázové“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výzva k podání žádostí o účast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hledání vhodného řešení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výzva k podání nabídek</a:t>
            </a:r>
          </a:p>
        </p:txBody>
      </p:sp>
    </p:spTree>
    <p:extLst>
      <p:ext uri="{BB962C8B-B14F-4D97-AF65-F5344CB8AC3E}">
        <p14:creationId xmlns:p14="http://schemas.microsoft.com/office/powerpoint/2010/main" val="1723187599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9B151-C777-4E00-A764-6802C52FC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Jednací řízení bez uveřejnění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13173D-4501-4E22-9FB1-3490A537E3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4292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100" dirty="0">
                <a:cs typeface="Times New Roman" panose="02020603050405020304" pitchFamily="18" charset="0"/>
              </a:rPr>
              <a:t>nejméně formální druh zadávacího řízení, stěží kontrolovatelné</a:t>
            </a:r>
          </a:p>
          <a:p>
            <a:pPr marL="0" indent="0">
              <a:buNone/>
            </a:pPr>
            <a:endParaRPr lang="cs-CZ" sz="5100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5100" dirty="0">
                <a:cs typeface="Times New Roman" panose="02020603050405020304" pitchFamily="18" charset="0"/>
              </a:rPr>
              <a:t> striktně stanovené zákonné podmínky pro použití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3200" dirty="0">
                <a:cs typeface="Times New Roman" panose="02020603050405020304" pitchFamily="18" charset="0"/>
              </a:rPr>
              <a:t>v předchozím otevřeném řízení, užším řízení, zjednodušeném podlimitním řízení či jednacím řízení s uveřejněním nebyly podány žádné nabídky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3200" dirty="0">
                <a:cs typeface="Times New Roman" panose="02020603050405020304" pitchFamily="18" charset="0"/>
              </a:rPr>
              <a:t>podány pouze nabídky nevhodné z hlediska požadavků na předmět plnění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3200" dirty="0">
                <a:cs typeface="Times New Roman" panose="02020603050405020304" pitchFamily="18" charset="0"/>
              </a:rPr>
              <a:t>nesmí být podstatně změněny zadávací podmínky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3200" dirty="0">
                <a:cs typeface="Times New Roman" panose="02020603050405020304" pitchFamily="18" charset="0"/>
              </a:rPr>
              <a:t>nutno zahájit bezodkladně po zrušení předchozího zadávacího řízení 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r>
              <a:rPr lang="cs-CZ" sz="5100" dirty="0"/>
              <a:t> </a:t>
            </a:r>
            <a:r>
              <a:rPr lang="cs-CZ" sz="5100" dirty="0">
                <a:cs typeface="Times New Roman" panose="02020603050405020304" pitchFamily="18" charset="0"/>
              </a:rPr>
              <a:t>další možnosti použití </a:t>
            </a:r>
            <a:r>
              <a:rPr lang="cs-CZ" sz="3200" dirty="0">
                <a:cs typeface="Times New Roman" panose="02020603050405020304" pitchFamily="18" charset="0"/>
              </a:rPr>
              <a:t>/výzkum a vývoj,  zboží z komod. burzy../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113153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9137A-740A-4B53-BB31-94D5B589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6700"/>
            <a:ext cx="8657456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Jednací řízení bez uveřejnění (shrnutí)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8DE54C-0884-4ECC-8123-FD33C5AB4F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využívat pouze tam, kde nelze jinak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 nevyžaduje se splnění kvalifikace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/>
              <a:t> rozhodnutí Evropského soudního dvora ve věci C-385/02 – restriktivní výklad, důkazní břemeno 	nese ten, kdo se výjimky dovolává </a:t>
            </a:r>
          </a:p>
        </p:txBody>
      </p:sp>
    </p:spTree>
    <p:extLst>
      <p:ext uri="{BB962C8B-B14F-4D97-AF65-F5344CB8AC3E}">
        <p14:creationId xmlns:p14="http://schemas.microsoft.com/office/powerpoint/2010/main" val="2849019439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 Zadavatel</a:t>
            </a:r>
            <a:r>
              <a:rPr lang="cs-CZ" sz="1800" dirty="0">
                <a:cs typeface="Times New Roman" panose="02020603050405020304" pitchFamily="18" charset="0"/>
              </a:rPr>
              <a:t> §4 </a:t>
            </a:r>
            <a:r>
              <a:rPr lang="cs-CZ" b="1" dirty="0">
                <a:cs typeface="Times New Roman" panose="02020603050405020304" pitchFamily="18" charset="0"/>
              </a:rPr>
              <a:t>- veřejný zadavatel </a:t>
            </a:r>
            <a:r>
              <a:rPr lang="cs-CZ" sz="1800" dirty="0">
                <a:cs typeface="Times New Roman" panose="02020603050405020304" pitchFamily="18" charset="0"/>
              </a:rPr>
              <a:t>§4/1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sv-SE" sz="3200" dirty="0">
                <a:cs typeface="Times New Roman" panose="02020603050405020304" pitchFamily="18" charset="0"/>
              </a:rPr>
              <a:t>Česká republika; v případě České republiky se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organizační složky státu považují za samostatné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zadavatele </a:t>
            </a:r>
            <a:r>
              <a:rPr lang="cs-CZ" sz="2000" dirty="0">
                <a:cs typeface="Times New Roman" panose="02020603050405020304" pitchFamily="18" charset="0"/>
              </a:rPr>
              <a:t>(a)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Česká národní banka </a:t>
            </a:r>
            <a:r>
              <a:rPr lang="cs-CZ" sz="2000" dirty="0">
                <a:cs typeface="Times New Roman" panose="02020603050405020304" pitchFamily="18" charset="0"/>
              </a:rPr>
              <a:t>(b)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státní příspěvková organizace</a:t>
            </a:r>
            <a:r>
              <a:rPr lang="cs-CZ" sz="2000" dirty="0">
                <a:cs typeface="Times New Roman" panose="02020603050405020304" pitchFamily="18" charset="0"/>
              </a:rPr>
              <a:t> (c)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územní samosprávný celek, jeho příspěvková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  organizace </a:t>
            </a:r>
            <a:r>
              <a:rPr lang="cs-CZ" sz="2000" dirty="0">
                <a:cs typeface="Times New Roman" panose="02020603050405020304" pitchFamily="18" charset="0"/>
              </a:rPr>
              <a:t>(d)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jiná právnická osoba za splnění podmínek </a:t>
            </a:r>
            <a:r>
              <a:rPr lang="cs-CZ" sz="2000" dirty="0">
                <a:cs typeface="Times New Roman" panose="02020603050405020304" pitchFamily="18" charset="0"/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433722563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4/2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64488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>
                <a:cs typeface="Times New Roman" panose="02020603050405020304" pitchFamily="18" charset="0"/>
              </a:rPr>
              <a:t>osoba, která k úhradě nadlimitní </a:t>
            </a:r>
            <a:r>
              <a:rPr lang="cs-CZ" sz="3200" dirty="0">
                <a:cs typeface="Times New Roman" panose="02020603050405020304" pitchFamily="18" charset="0"/>
              </a:rPr>
              <a:t>nebo podlimitní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použije více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než 200 000 000 Kč, nebo více než 50 % peněžních prostředků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a) rozpočtu veřejného zadavatele,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b) rozpočtu Evropské unie nebo veřejného rozpočtu cizího státu s výjimkou, kdy </a:t>
            </a:r>
            <a:r>
              <a:rPr lang="cs-CZ" sz="2800" dirty="0">
                <a:cs typeface="Times New Roman" panose="02020603050405020304" pitchFamily="18" charset="0"/>
              </a:rPr>
              <a:t>je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dirty="0">
                <a:cs typeface="Times New Roman" panose="02020603050405020304" pitchFamily="18" charset="0"/>
              </a:rPr>
              <a:t> plněna mimo EU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Zahájil řízení dle zák. sám (dobrovolně) – pouze ve vztahu k tomuto řízení </a:t>
            </a:r>
            <a:r>
              <a:rPr lang="cs-CZ" sz="2000" dirty="0">
                <a:cs typeface="Times New Roman" panose="02020603050405020304" pitchFamily="18" charset="0"/>
              </a:rPr>
              <a:t>§ 4/5</a:t>
            </a:r>
          </a:p>
        </p:txBody>
      </p:sp>
    </p:spTree>
    <p:extLst>
      <p:ext uri="{BB962C8B-B14F-4D97-AF65-F5344CB8AC3E}">
        <p14:creationId xmlns:p14="http://schemas.microsoft.com/office/powerpoint/2010/main" val="319137672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„Sektorový“ zadavatel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zadávaná jinou osobou při výkonu relevantní činnosti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- relevantní činnost vykonává na základě zvláštního nebo výhradního práva podle </a:t>
            </a:r>
            <a:r>
              <a:rPr lang="cs-CZ" sz="1800" dirty="0">
                <a:cs typeface="Times New Roman" panose="02020603050405020304" pitchFamily="18" charset="0"/>
              </a:rPr>
              <a:t>§ 152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- nad touto osobou může veřejný zadavatel</a:t>
            </a:r>
          </a:p>
          <a:p>
            <a:pPr marL="0" indent="0">
              <a:buNone/>
            </a:pPr>
            <a:r>
              <a:rPr lang="it-IT" sz="3200" dirty="0">
                <a:cs typeface="Times New Roman" panose="02020603050405020304" pitchFamily="18" charset="0"/>
              </a:rPr>
              <a:t>přímo nebo nepřímo uplatňovat dominantní</a:t>
            </a:r>
            <a:r>
              <a:rPr lang="cs-CZ" sz="3200" dirty="0">
                <a:cs typeface="Times New Roman" panose="02020603050405020304" pitchFamily="18" charset="0"/>
              </a:rPr>
              <a:t> vliv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/</a:t>
            </a:r>
            <a:r>
              <a:rPr lang="cs-CZ" sz="2800" dirty="0">
                <a:cs typeface="Times New Roman" panose="02020603050405020304" pitchFamily="18" charset="0"/>
              </a:rPr>
              <a:t>plyn, teplo, elektroenergetika, voda, dopravní sítě, pošta/</a:t>
            </a:r>
          </a:p>
          <a:p>
            <a:pPr marL="0" indent="0">
              <a:buNone/>
            </a:pPr>
            <a:r>
              <a:rPr lang="cs-CZ" sz="2800" dirty="0">
                <a:cs typeface="Times New Roman" panose="02020603050405020304" pitchFamily="18" charset="0"/>
              </a:rPr>
              <a:t> - projekty vodních děl + odpadní vody</a:t>
            </a:r>
          </a:p>
        </p:txBody>
      </p:sp>
    </p:spTree>
    <p:extLst>
      <p:ext uri="{BB962C8B-B14F-4D97-AF65-F5344CB8AC3E}">
        <p14:creationId xmlns:p14="http://schemas.microsoft.com/office/powerpoint/2010/main" val="46667033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cs-CZ" sz="5100" dirty="0">
                <a:cs typeface="Times New Roman" panose="02020603050405020304" pitchFamily="18" charset="0"/>
              </a:rPr>
              <a:t>ZÁK. č. 134/2016 Sb.,</a:t>
            </a:r>
            <a:r>
              <a:rPr lang="cs-CZ" sz="5100" b="1" dirty="0">
                <a:cs typeface="Times New Roman" panose="02020603050405020304" pitchFamily="18" charset="0"/>
              </a:rPr>
              <a:t> o zadávání veřejných zakázek</a:t>
            </a:r>
            <a:r>
              <a:rPr lang="cs-CZ" sz="5100" dirty="0">
                <a:cs typeface="Times New Roman" panose="02020603050405020304" pitchFamily="18" charset="0"/>
              </a:rPr>
              <a:t> </a:t>
            </a:r>
            <a:r>
              <a:rPr lang="pl-PL" sz="5100" dirty="0">
                <a:cs typeface="Times New Roman" panose="02020603050405020304" pitchFamily="18" charset="0"/>
              </a:rPr>
              <a:t>ze dne 19. dubna 2016, účinný od 1.10.2016 (ZVZZ)</a:t>
            </a:r>
          </a:p>
          <a:p>
            <a:r>
              <a:rPr lang="cs-CZ" sz="5100" dirty="0" err="1">
                <a:cs typeface="Times New Roman" panose="02020603050405020304" pitchFamily="18" charset="0"/>
              </a:rPr>
              <a:t>Nař</a:t>
            </a:r>
            <a:r>
              <a:rPr lang="cs-CZ" sz="5100" dirty="0">
                <a:cs typeface="Times New Roman" panose="02020603050405020304" pitchFamily="18" charset="0"/>
              </a:rPr>
              <a:t>. </a:t>
            </a:r>
            <a:r>
              <a:rPr lang="cs-CZ" sz="5100" dirty="0" err="1">
                <a:cs typeface="Times New Roman" panose="02020603050405020304" pitchFamily="18" charset="0"/>
              </a:rPr>
              <a:t>vl</a:t>
            </a:r>
            <a:r>
              <a:rPr lang="cs-CZ" sz="5100" dirty="0">
                <a:cs typeface="Times New Roman" panose="02020603050405020304" pitchFamily="18" charset="0"/>
              </a:rPr>
              <a:t>. č.172/2016 Sb., o stanovení limitů pro účely zákona pro zadávání veřejných zakázek</a:t>
            </a:r>
          </a:p>
          <a:p>
            <a:r>
              <a:rPr lang="cs-CZ" sz="5100" dirty="0">
                <a:cs typeface="Times New Roman" panose="02020603050405020304" pitchFamily="18" charset="0"/>
              </a:rPr>
              <a:t>Zák. č.194/2010 Sb., zákon o veřejných službách v přepravě cestujících a o změně dalších zák.</a:t>
            </a:r>
          </a:p>
          <a:p>
            <a:r>
              <a:rPr lang="cs-CZ" sz="5100" dirty="0">
                <a:cs typeface="Times New Roman" panose="02020603050405020304" pitchFamily="18" charset="0"/>
              </a:rPr>
              <a:t>Směrnice </a:t>
            </a:r>
            <a:r>
              <a:rPr lang="cs-CZ" sz="5100" dirty="0" err="1">
                <a:cs typeface="Times New Roman" panose="02020603050405020304" pitchFamily="18" charset="0"/>
              </a:rPr>
              <a:t>Evr</a:t>
            </a:r>
            <a:r>
              <a:rPr lang="cs-CZ" sz="5100" dirty="0">
                <a:cs typeface="Times New Roman" panose="02020603050405020304" pitchFamily="18" charset="0"/>
              </a:rPr>
              <a:t>. Parlamentu a Rady , Nařízení Komise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07783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Centrální zadavatel </a:t>
            </a:r>
            <a:r>
              <a:rPr lang="cs-CZ" sz="1800" dirty="0"/>
              <a:t>§ 9</a:t>
            </a:r>
            <a:endParaRPr lang="cs-CZ" sz="18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pl-PL" sz="3600" dirty="0">
                <a:cs typeface="Times New Roman" panose="02020603050405020304" pitchFamily="18" charset="0"/>
              </a:rPr>
              <a:t>Centrálním zadavatelem je zadavatel dle ZZVZ </a:t>
            </a:r>
            <a:r>
              <a:rPr lang="cs-CZ" sz="3600" dirty="0">
                <a:cs typeface="Times New Roman" panose="02020603050405020304" pitchFamily="18" charset="0"/>
              </a:rPr>
              <a:t>anebo podle práva jiného členského státu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a)</a:t>
            </a:r>
            <a:r>
              <a:rPr lang="cs-CZ" sz="3600" u="sng" dirty="0">
                <a:cs typeface="Times New Roman" panose="02020603050405020304" pitchFamily="18" charset="0"/>
              </a:rPr>
              <a:t> pořizuje  sobě </a:t>
            </a:r>
            <a:r>
              <a:rPr lang="cs-CZ" sz="3600" dirty="0">
                <a:cs typeface="Times New Roman" panose="02020603050405020304" pitchFamily="18" charset="0"/>
              </a:rPr>
              <a:t>dodávky či služby, které následně přenechá </a:t>
            </a:r>
            <a:r>
              <a:rPr lang="pl-PL" sz="3600" dirty="0">
                <a:cs typeface="Times New Roman" panose="02020603050405020304" pitchFamily="18" charset="0"/>
              </a:rPr>
              <a:t>jednomu nebo více zadavatelům za cenu </a:t>
            </a:r>
            <a:r>
              <a:rPr lang="cs-CZ" sz="3600" dirty="0">
                <a:cs typeface="Times New Roman" panose="02020603050405020304" pitchFamily="18" charset="0"/>
              </a:rPr>
              <a:t>nikoliv vyšší, než za  niž byly pořízeny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b) </a:t>
            </a:r>
            <a:r>
              <a:rPr lang="cs-CZ" sz="3600" u="sng" dirty="0">
                <a:cs typeface="Times New Roman" panose="02020603050405020304" pitchFamily="18" charset="0"/>
              </a:rPr>
              <a:t>jiný </a:t>
            </a:r>
            <a:r>
              <a:rPr lang="cs-CZ" sz="3600" dirty="0">
                <a:cs typeface="Times New Roman" panose="02020603050405020304" pitchFamily="18" charset="0"/>
              </a:rPr>
              <a:t>zadavatel nebo zadavatelé pořizují </a:t>
            </a:r>
            <a:r>
              <a:rPr lang="cs-CZ" sz="3600" u="sng" dirty="0">
                <a:cs typeface="Times New Roman" panose="02020603050405020304" pitchFamily="18" charset="0"/>
              </a:rPr>
              <a:t>druhému</a:t>
            </a:r>
            <a:r>
              <a:rPr lang="cs-CZ" sz="3600" dirty="0">
                <a:cs typeface="Times New Roman" panose="02020603050405020304" pitchFamily="18" charset="0"/>
              </a:rPr>
              <a:t> dodávky, služby nebo stavební práce</a:t>
            </a:r>
          </a:p>
        </p:txBody>
      </p:sp>
    </p:spTree>
    <p:extLst>
      <p:ext uri="{BB962C8B-B14F-4D97-AF65-F5344CB8AC3E}">
        <p14:creationId xmlns:p14="http://schemas.microsoft.com/office/powerpoint/2010/main" val="2263607091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Centrální z</a:t>
            </a:r>
            <a:r>
              <a:rPr lang="cs-CZ" b="1">
                <a:cs typeface="Times New Roman" panose="02020603050405020304" pitchFamily="18" charset="0"/>
              </a:rPr>
              <a:t>adavatel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600" dirty="0"/>
          </a:p>
          <a:p>
            <a:r>
              <a:rPr lang="cs-CZ" sz="3600" dirty="0"/>
              <a:t>Provádí centralizované zadání, ve kterém pořizuje a přenechává jinému zadavateli předem vymezenému okruhu  nebo jiný zadavatel či zadavatelé si pořizují dodávky či služby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57284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80516-4BF8-48F9-B8CD-CB9AA818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spolupráce nebo volby 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3333C2F-5626-4005-A955-AD5ED50DA445}"/>
              </a:ext>
            </a:extLst>
          </p:cNvPr>
          <p:cNvSpPr/>
          <p:nvPr/>
        </p:nvSpPr>
        <p:spPr>
          <a:xfrm>
            <a:off x="323528" y="227483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latin typeface="StempelGaramondLTPro-Roman"/>
              </a:rPr>
              <a:t>v p</a:t>
            </a:r>
            <a:r>
              <a:rPr lang="cs-CZ" sz="3200" dirty="0">
                <a:latin typeface="StempelGaramondLTPro-Roman+01"/>
              </a:rPr>
              <a:t>ř</a:t>
            </a:r>
            <a:r>
              <a:rPr lang="cs-CZ" sz="3200" dirty="0">
                <a:latin typeface="StempelGaramondLTPro-Roman"/>
              </a:rPr>
              <a:t>ípad</a:t>
            </a:r>
            <a:r>
              <a:rPr lang="cs-CZ" sz="3200" dirty="0">
                <a:latin typeface="StempelGaramondLTPro-Roman+01"/>
              </a:rPr>
              <a:t>ě </a:t>
            </a:r>
            <a:r>
              <a:rPr lang="cs-CZ" sz="3200" dirty="0">
                <a:latin typeface="StempelGaramondLTPro-Roman"/>
              </a:rPr>
              <a:t>koncesí podle § 174</a:t>
            </a:r>
          </a:p>
          <a:p>
            <a:pPr marL="457200" indent="-457200">
              <a:buFontTx/>
              <a:buChar char="-"/>
            </a:pPr>
            <a:r>
              <a:rPr lang="pl-PL" sz="3200" dirty="0"/>
              <a:t>oblasti obrany nebo bezpečnosti podle § 187</a:t>
            </a:r>
          </a:p>
          <a:p>
            <a:pPr marL="457200" indent="-457200">
              <a:buFontTx/>
              <a:buChar char="-"/>
            </a:pPr>
            <a:r>
              <a:rPr lang="pl-PL" sz="3200" dirty="0"/>
              <a:t>předstírání sektorové zakázky</a:t>
            </a:r>
          </a:p>
          <a:p>
            <a:endParaRPr lang="pl-PL" sz="3200" dirty="0"/>
          </a:p>
          <a:p>
            <a:r>
              <a:rPr lang="pl-PL" sz="3200" dirty="0"/>
              <a:t>+</a:t>
            </a:r>
          </a:p>
          <a:p>
            <a:r>
              <a:rPr lang="cs-CZ" sz="3200" dirty="0"/>
              <a:t>nesmí se spoluprací vyhýbat dodržování jiných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4089444026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cs typeface="Times New Roman" panose="02020603050405020304" pitchFamily="18" charset="0"/>
              </a:rPr>
              <a:t>Dodavatel </a:t>
            </a:r>
            <a:r>
              <a:rPr lang="cs-CZ" sz="2000" dirty="0"/>
              <a:t>§ 5</a:t>
            </a:r>
            <a:br>
              <a:rPr lang="cs-CZ" b="1" dirty="0">
                <a:cs typeface="Times New Roman" panose="02020603050405020304" pitchFamily="18" charset="0"/>
              </a:rPr>
            </a:b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Dodavatelem se rozumí osoba, která nabízí poskytnutí dodávek, služeb nebo stavebních prací</a:t>
            </a: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 více těchto osob společně </a:t>
            </a:r>
          </a:p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pobočka závodu</a:t>
            </a:r>
          </a:p>
        </p:txBody>
      </p:sp>
    </p:spTree>
    <p:extLst>
      <p:ext uri="{BB962C8B-B14F-4D97-AF65-F5344CB8AC3E}">
        <p14:creationId xmlns:p14="http://schemas.microsoft.com/office/powerpoint/2010/main" val="2028446559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Odpovědnost za dodržení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5012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3500" dirty="0">
              <a:cs typeface="Times New Roman" panose="02020603050405020304" pitchFamily="18" charset="0"/>
            </a:endParaRPr>
          </a:p>
          <a:p>
            <a:r>
              <a:rPr lang="pl-PL" sz="4100" dirty="0">
                <a:cs typeface="Times New Roman" panose="02020603050405020304" pitchFamily="18" charset="0"/>
              </a:rPr>
              <a:t>Za dodržení zákona odpovídá  zadavatel</a:t>
            </a:r>
          </a:p>
          <a:p>
            <a:r>
              <a:rPr lang="pl-PL" sz="4100" dirty="0">
                <a:cs typeface="Times New Roman" panose="02020603050405020304" pitchFamily="18" charset="0"/>
              </a:rPr>
              <a:t>při </a:t>
            </a:r>
            <a:r>
              <a:rPr lang="cs-CZ" sz="4100" dirty="0">
                <a:cs typeface="Times New Roman" panose="02020603050405020304" pitchFamily="18" charset="0"/>
              </a:rPr>
              <a:t>centralizovaném zadávání 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1)</a:t>
            </a:r>
            <a:r>
              <a:rPr lang="cs-CZ" sz="3800" u="sng" dirty="0">
                <a:cs typeface="Times New Roman" panose="02020603050405020304" pitchFamily="18" charset="0"/>
              </a:rPr>
              <a:t>centrální zadavatel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2) </a:t>
            </a:r>
            <a:r>
              <a:rPr lang="cs-CZ" sz="3800" u="sng" dirty="0">
                <a:cs typeface="Times New Roman" panose="02020603050405020304" pitchFamily="18" charset="0"/>
              </a:rPr>
              <a:t>zadavatel</a:t>
            </a:r>
            <a:r>
              <a:rPr lang="cs-CZ" sz="3800" dirty="0">
                <a:cs typeface="Times New Roman" panose="02020603050405020304" pitchFamily="18" charset="0"/>
              </a:rPr>
              <a:t> samostatně zadávající </a:t>
            </a:r>
            <a:r>
              <a:rPr lang="cs-CZ" sz="3800" b="1" dirty="0" err="1">
                <a:cs typeface="Times New Roman" panose="02020603050405020304" pitchFamily="18" charset="0"/>
              </a:rPr>
              <a:t>vz</a:t>
            </a:r>
            <a:r>
              <a:rPr lang="cs-CZ" sz="3800" b="1" dirty="0"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cs typeface="Times New Roman" panose="02020603050405020304" pitchFamily="18" charset="0"/>
              </a:rPr>
              <a:t>odpov</a:t>
            </a:r>
            <a:r>
              <a:rPr lang="cs-CZ" sz="3800" dirty="0">
                <a:cs typeface="Times New Roman" panose="02020603050405020304" pitchFamily="18" charset="0"/>
              </a:rPr>
              <a:t>.</a:t>
            </a:r>
          </a:p>
          <a:p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a) v rámci dynamického nákupního systému provozovaného centrálním zadavatelem, </a:t>
            </a:r>
          </a:p>
          <a:p>
            <a:pPr>
              <a:buFontTx/>
              <a:buChar char="-"/>
            </a:pPr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b) na základě rámcové dohody uzavřené v rámci centralizovaného zadávání</a:t>
            </a:r>
            <a:endParaRPr lang="pl-PL" sz="4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432060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u výlučně sektorových veřejných zakázek, </a:t>
            </a:r>
            <a:r>
              <a:rPr lang="pl-PL" sz="3600" dirty="0">
                <a:cs typeface="Times New Roman" panose="02020603050405020304" pitchFamily="18" charset="0"/>
              </a:rPr>
              <a:t>postupuje podle ustanovení </a:t>
            </a:r>
            <a:r>
              <a:rPr lang="cs-CZ" sz="3600" dirty="0">
                <a:cs typeface="Times New Roman" panose="02020603050405020304" pitchFamily="18" charset="0"/>
              </a:rPr>
              <a:t>upravující sektorové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3637910563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veřejné zakázky /VZ/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Zadáním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je uzavření </a:t>
            </a:r>
            <a:r>
              <a:rPr lang="cs-CZ" sz="3600" u="sng" dirty="0">
                <a:cs typeface="Times New Roman" panose="02020603050405020304" pitchFamily="18" charset="0"/>
              </a:rPr>
              <a:t>úplatné</a:t>
            </a:r>
            <a:r>
              <a:rPr lang="cs-CZ" sz="3600" dirty="0">
                <a:cs typeface="Times New Roman" panose="02020603050405020304" pitchFamily="18" charset="0"/>
              </a:rPr>
              <a:t> smlouvy mezi zadavatelem a dodavatelem, z níž vyplývá povinnost dodavatele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poskytnout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dodávky 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služby</a:t>
            </a:r>
            <a:r>
              <a:rPr lang="cs-CZ" sz="3300" dirty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stavební práce</a:t>
            </a:r>
            <a:endParaRPr lang="cs-CZ" sz="33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5887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se nepovažuje za zakázku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smlouva, kterou se zakládá pracovněprávní vztah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jiný obdobný vztah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smlouvy upravující spolupráci zadavatele při zadávání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1649770944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Druhy veřejných zakázek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661" y="2132856"/>
            <a:ext cx="9036496" cy="3891136"/>
          </a:xfrm>
        </p:spPr>
        <p:txBody>
          <a:bodyPr>
            <a:normAutofit lnSpcReduction="10000"/>
          </a:bodyPr>
          <a:lstStyle/>
          <a:p>
            <a:r>
              <a:rPr lang="cs-CZ" sz="4000" dirty="0">
                <a:cs typeface="Times New Roman" panose="02020603050405020304" pitchFamily="18" charset="0"/>
              </a:rPr>
              <a:t>dodávky </a:t>
            </a:r>
            <a:r>
              <a:rPr lang="cs-CZ" sz="2800" dirty="0">
                <a:cs typeface="Times New Roman" panose="02020603050405020304" pitchFamily="18" charset="0"/>
              </a:rPr>
              <a:t>věci, zvířata, ovladatelné přírodní síly </a:t>
            </a:r>
            <a:r>
              <a:rPr lang="pl-PL" sz="2800" dirty="0">
                <a:cs typeface="Times New Roman" panose="02020603050405020304" pitchFamily="18" charset="0"/>
              </a:rPr>
              <a:t>nespojené se stavebními pracemi </a:t>
            </a:r>
            <a:r>
              <a:rPr lang="pl-PL" sz="2000" dirty="0">
                <a:cs typeface="Times New Roman" panose="02020603050405020304" pitchFamily="18" charset="0"/>
              </a:rPr>
              <a:t>§ 14 odst. 1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služby </a:t>
            </a:r>
            <a:r>
              <a:rPr lang="pl-PL" sz="2000" dirty="0">
                <a:cs typeface="Times New Roman" panose="02020603050405020304" pitchFamily="18" charset="0"/>
              </a:rPr>
              <a:t>§ 14 odst. 2 </a:t>
            </a:r>
            <a:endParaRPr lang="pl-PL" sz="4000" dirty="0">
              <a:cs typeface="Times New Roman" panose="02020603050405020304" pitchFamily="18" charset="0"/>
            </a:endParaRPr>
          </a:p>
          <a:p>
            <a:r>
              <a:rPr lang="pl-PL" sz="4000" dirty="0">
                <a:cs typeface="Times New Roman" panose="02020603050405020304" pitchFamily="18" charset="0"/>
              </a:rPr>
              <a:t>stavební práce </a:t>
            </a:r>
            <a:r>
              <a:rPr lang="pl-PL" sz="2000" dirty="0">
                <a:cs typeface="Times New Roman" panose="02020603050405020304" pitchFamily="18" charset="0"/>
              </a:rPr>
              <a:t>§ 14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koncese na služby  </a:t>
            </a:r>
            <a:r>
              <a:rPr lang="pl-PL" sz="2000" dirty="0">
                <a:cs typeface="Times New Roman" panose="02020603050405020304" pitchFamily="18" charset="0"/>
              </a:rPr>
              <a:t>§ 174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nebo koncese na stavební práce</a:t>
            </a:r>
            <a:r>
              <a:rPr lang="pl-PL" sz="3200" dirty="0">
                <a:cs typeface="Times New Roman" panose="02020603050405020304" pitchFamily="18" charset="0"/>
              </a:rPr>
              <a:t> </a:t>
            </a:r>
            <a:r>
              <a:rPr lang="cs-CZ" sz="3200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174 odst. 2</a:t>
            </a:r>
          </a:p>
        </p:txBody>
      </p:sp>
    </p:spTree>
    <p:extLst>
      <p:ext uri="{BB962C8B-B14F-4D97-AF65-F5344CB8AC3E}">
        <p14:creationId xmlns:p14="http://schemas.microsoft.com/office/powerpoint/2010/main" val="1713486522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Společné zadávání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658544" cy="4495800"/>
          </a:xfrm>
        </p:spPr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zadavatelé mohou veřejnou zakázku zadat také společně </a:t>
            </a:r>
            <a:r>
              <a:rPr lang="cs-CZ" sz="2000" dirty="0">
                <a:cs typeface="Times New Roman" panose="02020603050405020304" pitchFamily="18" charset="0"/>
              </a:rPr>
              <a:t>§ 7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také společně s osobou, která nemá povinnost postupovat podle zákona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písemná smlouva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zásadně solidární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407365091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V PŘECHODNÉM  OBDOBÍ /KONČÍCÍ/ </a:t>
            </a:r>
          </a:p>
          <a:p>
            <a:endParaRPr lang="cs-CZ" sz="3200" dirty="0"/>
          </a:p>
          <a:p>
            <a:r>
              <a:rPr lang="cs-CZ" sz="3200" dirty="0">
                <a:cs typeface="Times New Roman" panose="02020603050405020304" pitchFamily="18" charset="0"/>
              </a:rPr>
              <a:t>Zák. č. 137/2006 Sb., o veřejných zakázkách (ZVZ), ve znění účinném přede dnem nabytí účinnosti nového zák. (sankční části)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č. 139/2006 Sb., o koncesních smlouvách a koncesním řízení (koncesní zák.) /neúčinný/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 340/2015 Sb. o  registru smluv</a:t>
            </a:r>
          </a:p>
          <a:p>
            <a:pPr marL="0" indent="0">
              <a:buNone/>
            </a:pPr>
            <a:endParaRPr lang="cs-CZ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71091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Společně z různých členských států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9242" y="1556792"/>
            <a:ext cx="906475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Rozhodné právo: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mezinárodní smlouva</a:t>
            </a:r>
          </a:p>
          <a:p>
            <a:r>
              <a:rPr lang="pl-PL" sz="3600" dirty="0">
                <a:cs typeface="Times New Roman" panose="02020603050405020304" pitchFamily="18" charset="0"/>
              </a:rPr>
              <a:t> dohodou osob zúčastněných na zakázce </a:t>
            </a:r>
            <a:r>
              <a:rPr lang="cs-CZ" sz="1800" dirty="0"/>
              <a:t>§ 8</a:t>
            </a:r>
            <a:endParaRPr lang="pl-PL" sz="1800" dirty="0">
              <a:cs typeface="Times New Roman" panose="02020603050405020304" pitchFamily="18" charset="0"/>
            </a:endParaRPr>
          </a:p>
          <a:p>
            <a:endParaRPr lang="pl-PL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pro centrální zadavatele z jiného členského státu, je rozhodným právem „jeho“ právo i pro přezkum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36619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781734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cs typeface="Times New Roman" panose="02020603050405020304" pitchFamily="18" charset="0"/>
              </a:rPr>
              <a:t>Zákaz spolupráce nebo volby práva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společné zadání není možné v případě koncesí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v případě </a:t>
            </a:r>
            <a:r>
              <a:rPr lang="pl-PL" sz="3600" dirty="0">
                <a:cs typeface="Times New Roman" panose="02020603050405020304" pitchFamily="18" charset="0"/>
              </a:rPr>
              <a:t> oblasti obrany nebo bezpečnosti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pokud by byla zadávána postupem pro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, ačkoliv se 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b="1" dirty="0"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podle zák. nejedná </a:t>
            </a:r>
            <a:r>
              <a:rPr lang="cs-CZ" sz="2000" dirty="0">
                <a:cs typeface="Times New Roman" panose="02020603050405020304" pitchFamily="18" charset="0"/>
              </a:rPr>
              <a:t>§10</a:t>
            </a:r>
          </a:p>
        </p:txBody>
      </p:sp>
    </p:spTree>
    <p:extLst>
      <p:ext uri="{BB962C8B-B14F-4D97-AF65-F5344CB8AC3E}">
        <p14:creationId xmlns:p14="http://schemas.microsoft.com/office/powerpoint/2010/main" val="3062955261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VZ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2800" dirty="0"/>
              <a:t> </a:t>
            </a:r>
            <a:r>
              <a:rPr lang="cs-CZ" sz="3200" dirty="0"/>
              <a:t>předpokládaná výše úplaty vyplývající z plnění </a:t>
            </a:r>
            <a:r>
              <a:rPr lang="cs-CZ" sz="3200" b="1" dirty="0" err="1"/>
              <a:t>vz</a:t>
            </a:r>
            <a:r>
              <a:rPr lang="cs-CZ" sz="3200" b="1" dirty="0"/>
              <a:t> </a:t>
            </a:r>
            <a:r>
              <a:rPr lang="cs-CZ" sz="3200" dirty="0"/>
              <a:t>(vč. úplat od třetích osob), bez DPH  § 16</a:t>
            </a:r>
          </a:p>
          <a:p>
            <a:r>
              <a:rPr lang="cs-CZ" sz="3200" dirty="0"/>
              <a:t>předpokládaná hodnota změn závazků ze smlouvy</a:t>
            </a:r>
          </a:p>
          <a:p>
            <a:r>
              <a:rPr lang="cs-CZ" sz="3200" dirty="0"/>
              <a:t>předpokládaná výše cen, odměn, plateb, které </a:t>
            </a:r>
            <a:r>
              <a:rPr lang="cs-CZ" sz="3200" dirty="0" err="1"/>
              <a:t>zada</a:t>
            </a:r>
            <a:r>
              <a:rPr lang="cs-CZ" sz="3200" dirty="0"/>
              <a:t> </a:t>
            </a:r>
            <a:r>
              <a:rPr lang="cs-CZ" sz="3200" dirty="0" err="1"/>
              <a:t>vateli</a:t>
            </a:r>
            <a:r>
              <a:rPr lang="cs-CZ" sz="3200" dirty="0"/>
              <a:t>  poskytne dodavatel. v souvislosti s jejich účastí</a:t>
            </a:r>
          </a:p>
          <a:p>
            <a:r>
              <a:rPr lang="cs-CZ" sz="3200" dirty="0"/>
              <a:t> výše aktuální okamžiku zahájení zadávacího řízení nebo zadání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hodnota ze zkušeností se zakázkami se stejným či obdobným předmětem, </a:t>
            </a:r>
            <a:r>
              <a:rPr lang="cs-CZ" sz="3200" dirty="0" err="1"/>
              <a:t>info</a:t>
            </a:r>
            <a:r>
              <a:rPr lang="cs-CZ" sz="3200" dirty="0"/>
              <a:t> získaných průzkumem trhu nebo jinak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9201740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084" y="3583"/>
            <a:ext cx="8514528" cy="12192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veřejné zakázky u </a:t>
            </a:r>
            <a:r>
              <a:rPr lang="cs-CZ" sz="4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provozních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jednotek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zadavatel musí zahrnout všechny provozní jednotky (zásadně) </a:t>
            </a:r>
            <a:r>
              <a:rPr lang="cs-CZ" sz="1800" dirty="0"/>
              <a:t>§ 17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ne v případě, kdy jsou funkčně samostatné při zadávání </a:t>
            </a:r>
            <a:r>
              <a:rPr lang="cs-CZ" sz="3600" b="1" dirty="0" err="1"/>
              <a:t>vz</a:t>
            </a:r>
            <a:r>
              <a:rPr lang="cs-CZ" sz="3600" dirty="0"/>
              <a:t> (městské části, fakulty VŠ)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2700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veřejné zakázky rozdělené na části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endParaRPr lang="cs-CZ" sz="3600" dirty="0"/>
          </a:p>
          <a:p>
            <a:r>
              <a:rPr lang="cs-CZ" sz="3600" dirty="0"/>
              <a:t>hodnota podle součtu předpokládaných hodnot všech těchto částí, nezáleží zda v jednom či více řízeních, samostatně neb ve spolupráci</a:t>
            </a:r>
          </a:p>
          <a:p>
            <a:endParaRPr lang="cs-CZ" sz="3600" dirty="0"/>
          </a:p>
          <a:p>
            <a:r>
              <a:rPr lang="cs-CZ" sz="3600" dirty="0"/>
              <a:t>součet předpokládaných hodnot částí </a:t>
            </a:r>
            <a:r>
              <a:rPr lang="cs-CZ" sz="3600" b="1" dirty="0" err="1"/>
              <a:t>vz</a:t>
            </a:r>
            <a:r>
              <a:rPr lang="cs-CZ" sz="3600" dirty="0"/>
              <a:t> musí zahrnovat předpokládanou hodnotu všech plnění, která tvoří jeden funkční celek a jsou zadávána v časové souvislosti </a:t>
            </a:r>
            <a:r>
              <a:rPr lang="cs-CZ" sz="1800" dirty="0"/>
              <a:t>§ 18</a:t>
            </a:r>
          </a:p>
        </p:txBody>
      </p:sp>
    </p:spTree>
    <p:extLst>
      <p:ext uri="{BB962C8B-B14F-4D97-AF65-F5344CB8AC3E}">
        <p14:creationId xmlns:p14="http://schemas.microsoft.com/office/powerpoint/2010/main" val="3337827012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VZ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pravidelné povahy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  <a:tabLst>
                <a:tab pos="273050" algn="l"/>
              </a:tabLst>
            </a:pPr>
            <a:r>
              <a:rPr lang="cs-CZ" sz="3800" dirty="0"/>
              <a:t>- ve výši skutečné ceny uhrazené za uplynulých 12 měsíců (příp. upravené o očekávané změny)</a:t>
            </a:r>
          </a:p>
          <a:p>
            <a:pPr lvl="1">
              <a:buFontTx/>
              <a:buChar char="-"/>
              <a:tabLst>
                <a:tab pos="273050" algn="l"/>
              </a:tabLst>
            </a:pPr>
            <a:r>
              <a:rPr lang="cs-CZ" sz="3800" dirty="0"/>
              <a:t>součet předpokládaného plnění za následujících 12 měsíců </a:t>
            </a:r>
            <a:r>
              <a:rPr lang="cs-CZ" sz="1900" dirty="0"/>
              <a:t>§ 19</a:t>
            </a:r>
          </a:p>
          <a:p>
            <a:r>
              <a:rPr lang="cs-CZ" sz="3800" dirty="0"/>
              <a:t> </a:t>
            </a:r>
            <a:r>
              <a:rPr lang="cs-CZ" sz="3300" dirty="0"/>
              <a:t>výjimka: jednotková cena je v průběhu účetního období proměnlivá a zadavatel pořizuje takové dodávky či  opakované služby podle aktuálních potřeb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určitou – za celou dobu účinnosti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neurčitou – za dobu 48 měsíců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4282650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1124745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Z judikatury: </a:t>
            </a:r>
          </a:p>
          <a:p>
            <a:r>
              <a:rPr lang="cs-CZ" sz="3600" dirty="0"/>
              <a:t>rozsudek KS </a:t>
            </a:r>
            <a:r>
              <a:rPr lang="cs-CZ" sz="3600" dirty="0" err="1"/>
              <a:t>sp</a:t>
            </a:r>
            <a:r>
              <a:rPr lang="cs-CZ" sz="3600" dirty="0"/>
              <a:t>. zn. 62 Ca 30/2008 </a:t>
            </a:r>
          </a:p>
          <a:p>
            <a:r>
              <a:rPr lang="cs-CZ" sz="3600" dirty="0"/>
              <a:t>a navazující NSS </a:t>
            </a:r>
            <a:r>
              <a:rPr lang="cs-CZ" sz="3600" dirty="0" err="1"/>
              <a:t>sp</a:t>
            </a:r>
            <a:r>
              <a:rPr lang="cs-CZ" sz="3600" dirty="0"/>
              <a:t>. zn. 2 </a:t>
            </a:r>
            <a:r>
              <a:rPr lang="cs-CZ" sz="3600" dirty="0" err="1"/>
              <a:t>Afs</a:t>
            </a:r>
            <a:r>
              <a:rPr lang="cs-CZ" sz="3600" dirty="0"/>
              <a:t> 132/2009,  62 Ca 36/2011 </a:t>
            </a:r>
          </a:p>
        </p:txBody>
      </p:sp>
    </p:spTree>
    <p:extLst>
      <p:ext uri="{BB962C8B-B14F-4D97-AF65-F5344CB8AC3E}">
        <p14:creationId xmlns:p14="http://schemas.microsoft.com/office/powerpoint/2010/main" val="1733854420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600" dirty="0"/>
              <a:t>hodnota</a:t>
            </a:r>
            <a:r>
              <a:rPr lang="cs-CZ" sz="3600" b="1" dirty="0"/>
              <a:t> </a:t>
            </a:r>
            <a:r>
              <a:rPr lang="cs-CZ" sz="3600" b="1" dirty="0" err="1"/>
              <a:t>vz</a:t>
            </a:r>
            <a:r>
              <a:rPr lang="cs-CZ" sz="3600" b="1" dirty="0"/>
              <a:t> </a:t>
            </a:r>
            <a:r>
              <a:rPr lang="cs-CZ" sz="3600" dirty="0"/>
              <a:t>na služby dle celkové </a:t>
            </a:r>
            <a:r>
              <a:rPr lang="cs-CZ" sz="3600" u="sng" dirty="0"/>
              <a:t>smluvní ceny</a:t>
            </a:r>
          </a:p>
          <a:p>
            <a:pPr marL="0" indent="0">
              <a:buNone/>
            </a:pPr>
            <a:r>
              <a:rPr lang="cs-CZ" sz="1800" dirty="0"/>
              <a:t>§ 21</a:t>
            </a:r>
          </a:p>
          <a:p>
            <a:pPr marL="0" indent="0">
              <a:buNone/>
            </a:pPr>
            <a:r>
              <a:rPr lang="cs-CZ" sz="3600" dirty="0"/>
              <a:t>Pokud není stanovena:</a:t>
            </a:r>
          </a:p>
          <a:p>
            <a:r>
              <a:rPr lang="pl-PL" sz="3600" dirty="0"/>
              <a:t>a) za </a:t>
            </a:r>
            <a:r>
              <a:rPr lang="pl-PL" sz="3600" u="sng" dirty="0"/>
              <a:t>celou dobu trvání</a:t>
            </a:r>
            <a:r>
              <a:rPr lang="pl-PL" sz="3600" dirty="0"/>
              <a:t> smlouvy, je-li doba trvání</a:t>
            </a:r>
            <a:r>
              <a:rPr lang="cs-CZ" sz="3600" dirty="0"/>
              <a:t> smlouvy rovna 48 měsíců nebo kratší,</a:t>
            </a:r>
          </a:p>
          <a:p>
            <a:r>
              <a:rPr lang="pl-PL" sz="3600" dirty="0"/>
              <a:t>b) </a:t>
            </a:r>
            <a:r>
              <a:rPr lang="pl-PL" sz="3600" u="sng" dirty="0"/>
              <a:t>za 48 měsíců</a:t>
            </a:r>
            <a:r>
              <a:rPr lang="pl-PL" sz="3600" dirty="0"/>
              <a:t> u smlouvy na dobu neurčitou,</a:t>
            </a:r>
          </a:p>
          <a:p>
            <a:pPr marL="0" indent="0">
              <a:buNone/>
            </a:pPr>
            <a:r>
              <a:rPr lang="cs-CZ" sz="3600" dirty="0"/>
              <a:t> nebo smlouvy s dobou trvání delší než 48 měsíců</a:t>
            </a:r>
          </a:p>
        </p:txBody>
      </p:sp>
    </p:spTree>
    <p:extLst>
      <p:ext uri="{BB962C8B-B14F-4D97-AF65-F5344CB8AC3E}">
        <p14:creationId xmlns:p14="http://schemas.microsoft.com/office/powerpoint/2010/main" val="2348491790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38270" y="1484784"/>
            <a:ext cx="9036496" cy="590465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73050" algn="l"/>
              </a:tabLst>
            </a:pPr>
            <a:r>
              <a:rPr lang="cs-CZ" sz="3900" dirty="0"/>
              <a:t>Dále  musí zohlednit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pojišťovacích služeb pojistné, provizi</a:t>
            </a:r>
            <a:endParaRPr lang="cs-CZ" sz="3900" u="sng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bankovních, finančních – vycházet z veškerých souvisejících plateb jako jsou provize, úroky, odměny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u projektových služeb – základem budou platby za zpracování projektu (honoráře), provize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73807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stavebních prací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nutno zahrnout i předpokládanou hodnotu odpovídající dodávkám a službám nezbytným pro provedení stavebních prací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výrobky předané zadavatelem dodavateli rovněž započíst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39927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 – Směrnice, sdělení /p</a:t>
            </a:r>
            <a:r>
              <a:rPr lang="cs-CZ" sz="4000" b="1" dirty="0"/>
              <a:t>říklady</a:t>
            </a:r>
            <a:br>
              <a:rPr lang="cs-CZ" sz="4000" b="1" dirty="0"/>
            </a:br>
            <a:endParaRPr lang="cs-CZ" sz="4000" b="1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684568" cy="5616624"/>
          </a:xfrm>
        </p:spPr>
        <p:txBody>
          <a:bodyPr>
            <a:noAutofit/>
          </a:bodyPr>
          <a:lstStyle/>
          <a:p>
            <a:r>
              <a:rPr lang="cs-CZ" sz="2000" b="1" dirty="0"/>
              <a:t>Směrnice</a:t>
            </a:r>
            <a:r>
              <a:rPr lang="cs-CZ" sz="2000" dirty="0"/>
              <a:t> Evropského parlamentu a Rady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ze dne 26. února 2014 o zadávání veřejných zakázek a o zrušení směrnice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 ze dne 26. února 2014 o zadávání zakázek subjekty působícími v odvětví vodního hospodářství, energetiky, dopravy a poštovních služeb a o zrušení směrnice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 ze dne 26. února 2014 o udělování koncesí.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 ze dne 13. července 2009 o koordinaci postupů při zadávání některých zakázek na stavební práce, dodávky a služby zadavateli v oblasti obrany a bezpečnosti a o změně směrnic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 a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b="1" dirty="0"/>
              <a:t>Sdělení</a:t>
            </a:r>
            <a:r>
              <a:rPr lang="cs-CZ" sz="2000" dirty="0"/>
              <a:t> Komise - Odpovídající hodnoty finančních limitů podle směrnic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,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a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. </a:t>
            </a:r>
          </a:p>
          <a:p>
            <a:r>
              <a:rPr lang="cs-CZ" sz="2000" dirty="0"/>
              <a:t>Sdělení Komise - Odpovídající prahové hodnoty podle směrnic Evropského parlamentu a Rady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,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 a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144422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ve zvláštních případech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sz="3900" dirty="0"/>
              <a:t>u rámcové dohody  </a:t>
            </a:r>
          </a:p>
          <a:p>
            <a:r>
              <a:rPr lang="cs-CZ" sz="3900" dirty="0"/>
              <a:t>dynamického nákupního systému</a:t>
            </a:r>
          </a:p>
          <a:p>
            <a:pPr marL="0" indent="0">
              <a:buNone/>
            </a:pPr>
            <a:r>
              <a:rPr lang="cs-CZ" sz="3900" dirty="0"/>
              <a:t>-je rozhodná souhrnná předpokládaná hodnota všech </a:t>
            </a:r>
            <a:r>
              <a:rPr lang="cs-CZ" sz="3900" b="1" dirty="0" err="1"/>
              <a:t>vz</a:t>
            </a:r>
            <a:r>
              <a:rPr lang="cs-CZ" sz="3900" dirty="0"/>
              <a:t>, jež mohou být na základě rámcové dohody nebo v dynamickém nákupním systému zadány </a:t>
            </a:r>
            <a:r>
              <a:rPr lang="cs-CZ" sz="1900" dirty="0"/>
              <a:t>§ 23</a:t>
            </a:r>
          </a:p>
          <a:p>
            <a:r>
              <a:rPr lang="cs-CZ" sz="3900" dirty="0"/>
              <a:t>inovační partnerství</a:t>
            </a:r>
          </a:p>
          <a:p>
            <a:pPr marL="0" indent="0">
              <a:buNone/>
            </a:pPr>
            <a:r>
              <a:rPr lang="cs-CZ" sz="3900" dirty="0"/>
              <a:t>předpokládaná hodnota výzkumných a vývojových činností +  i těch co mohou být vyvinuty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90353147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600" dirty="0"/>
              <a:t>se určuje podle její předpokládané hodnoty</a:t>
            </a:r>
          </a:p>
          <a:p>
            <a:endParaRPr lang="cs-CZ" sz="3600" dirty="0"/>
          </a:p>
          <a:p>
            <a:r>
              <a:rPr lang="cs-CZ" sz="3600" dirty="0"/>
              <a:t>povinnost dodržet režim určený při zahájení zadávacího řízení i v případě, že by byl oprávněn použít jiný </a:t>
            </a:r>
            <a:r>
              <a:rPr lang="cs-CZ" sz="2000" dirty="0"/>
              <a:t>§ 24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ale i zjednodušený režim dle </a:t>
            </a:r>
            <a:r>
              <a:rPr lang="cs-CZ" sz="2000" dirty="0"/>
              <a:t>§ 129</a:t>
            </a:r>
          </a:p>
        </p:txBody>
      </p:sp>
    </p:spTree>
    <p:extLst>
      <p:ext uri="{BB962C8B-B14F-4D97-AF65-F5344CB8AC3E}">
        <p14:creationId xmlns:p14="http://schemas.microsoft.com/office/powerpoint/2010/main" val="163583455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předpokládaná hodnota </a:t>
            </a:r>
            <a:r>
              <a:rPr lang="cs-CZ" sz="3600" u="sng" dirty="0"/>
              <a:t>je rovna </a:t>
            </a:r>
            <a:r>
              <a:rPr lang="cs-CZ" sz="3600" dirty="0"/>
              <a:t>nebo</a:t>
            </a:r>
          </a:p>
          <a:p>
            <a:pPr marL="0" indent="0">
              <a:buNone/>
            </a:pPr>
            <a:r>
              <a:rPr lang="cs-CZ" sz="3600" u="sng" dirty="0"/>
              <a:t>přesahuje</a:t>
            </a:r>
            <a:r>
              <a:rPr lang="cs-CZ" sz="3600" dirty="0"/>
              <a:t> finanční limit stanovený nařízením vlády zapracovávajícím příslušné předpisy EU – nařízení vlády    č. 172/2016 Sb.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zadavatel ji zadává v nadlimitním režimu</a:t>
            </a:r>
          </a:p>
        </p:txBody>
      </p:sp>
    </p:spTree>
    <p:extLst>
      <p:ext uri="{BB962C8B-B14F-4D97-AF65-F5344CB8AC3E}">
        <p14:creationId xmlns:p14="http://schemas.microsoft.com/office/powerpoint/2010/main" val="3873085604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Limit u VZ na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Limit na dodávky 3,8 mil. Kč pro § 4 odst. 1 písm. a) - c)</a:t>
            </a:r>
          </a:p>
          <a:p>
            <a:r>
              <a:rPr lang="cs-CZ" sz="3200" dirty="0"/>
              <a:t> 5,9 mil. Kč  a) a c) v oblasti obrany, jinak pro d) - e), </a:t>
            </a:r>
            <a:r>
              <a:rPr lang="cs-CZ" sz="3200" u="sng" dirty="0">
                <a:hlinkClick r:id="rId2" action="ppaction://hlinkfile"/>
              </a:rPr>
              <a:t>§ 4 odst. 2 a 5 zákona</a:t>
            </a:r>
            <a:endParaRPr lang="cs-CZ" sz="3200" dirty="0"/>
          </a:p>
          <a:p>
            <a:r>
              <a:rPr lang="cs-CZ" sz="3200" dirty="0"/>
              <a:t>11,9 mil pro sektorového zadavatele a pro obranu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u="sng" dirty="0"/>
              <a:t>POZOR KONKRETNÍ VYŠE LIMITU SE „průběžně“ MĚNÍ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67447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99457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+mn-lt"/>
                <a:cs typeface="Times New Roman" panose="02020603050405020304" pitchFamily="18" charset="0"/>
              </a:rPr>
              <a:t>Limit u VZ na služby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53136"/>
          </a:xfrm>
        </p:spPr>
        <p:txBody>
          <a:bodyPr>
            <a:noAutofit/>
          </a:bodyPr>
          <a:lstStyle/>
          <a:p>
            <a:r>
              <a:rPr lang="cs-CZ" sz="3200" dirty="0"/>
              <a:t>3,8 mil. Kč pro zadavatele podle </a:t>
            </a:r>
            <a:r>
              <a:rPr lang="cs-CZ" sz="3200" u="sng" dirty="0">
                <a:hlinkClick r:id="rId2" action="ppaction://hlinkfile"/>
              </a:rPr>
              <a:t>§ 4 odst. 1 písm. a) až c) zákona</a:t>
            </a:r>
            <a:r>
              <a:rPr lang="cs-CZ" sz="3200" b="1" dirty="0"/>
              <a:t> </a:t>
            </a:r>
            <a:endParaRPr lang="cs-CZ" sz="3200" dirty="0"/>
          </a:p>
          <a:p>
            <a:r>
              <a:rPr lang="cs-CZ" sz="3200" dirty="0"/>
              <a:t>5,9 mil. Kč pro zadavatele podle  </a:t>
            </a:r>
            <a:r>
              <a:rPr lang="cs-CZ" sz="3200" u="sng" dirty="0">
                <a:hlinkClick r:id="rId2" action="ppaction://hlinkfile"/>
              </a:rPr>
              <a:t>§ 4 odst. 1 písm. d)</a:t>
            </a:r>
            <a:r>
              <a:rPr lang="cs-CZ" sz="3200" dirty="0"/>
              <a:t> a </a:t>
            </a:r>
            <a:r>
              <a:rPr lang="cs-CZ" sz="3200" u="sng" dirty="0">
                <a:hlinkClick r:id="rId2" action="ppaction://hlinkfile"/>
              </a:rPr>
              <a:t>e) zákona</a:t>
            </a:r>
            <a:r>
              <a:rPr lang="cs-CZ" sz="3200" dirty="0"/>
              <a:t>,  </a:t>
            </a:r>
            <a:r>
              <a:rPr lang="cs-CZ" sz="3200" u="sng" dirty="0">
                <a:hlinkClick r:id="rId2" action="ppaction://hlinkfile"/>
              </a:rPr>
              <a:t>§ 4 / 2 a zákona</a:t>
            </a:r>
            <a:r>
              <a:rPr lang="cs-CZ" sz="3200" dirty="0"/>
              <a:t>, </a:t>
            </a:r>
          </a:p>
          <a:p>
            <a:r>
              <a:rPr lang="cs-CZ" sz="3200" dirty="0"/>
              <a:t>11,9 mil pro sektorového zadavatele a obranu</a:t>
            </a:r>
          </a:p>
          <a:p>
            <a:r>
              <a:rPr lang="cs-CZ" sz="3200" dirty="0"/>
              <a:t>20,478 mil. Kč, zadávané ve zjednodušeném režimu </a:t>
            </a:r>
          </a:p>
          <a:p>
            <a:r>
              <a:rPr lang="cs-CZ" sz="3200" dirty="0"/>
              <a:t>26,9 mil. Kč, sektorové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149,22 Kč mil.</a:t>
            </a:r>
            <a:r>
              <a:rPr lang="cs-CZ" sz="3200" b="1" dirty="0"/>
              <a:t> </a:t>
            </a:r>
            <a:r>
              <a:rPr lang="cs-CZ" sz="3200" dirty="0"/>
              <a:t>koncese na služby</a:t>
            </a:r>
          </a:p>
        </p:txBody>
      </p:sp>
    </p:spTree>
    <p:extLst>
      <p:ext uri="{BB962C8B-B14F-4D97-AF65-F5344CB8AC3E}">
        <p14:creationId xmlns:p14="http://schemas.microsoft.com/office/powerpoint/2010/main" val="20162478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Nadlimitní VZ na stavební práce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sz="3600" dirty="0"/>
          </a:p>
          <a:p>
            <a:r>
              <a:rPr lang="cs-CZ" sz="3200" dirty="0"/>
              <a:t>Limit na stavební práce činí 149 mil. Kč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20303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Možnosti vyčlenit části VZ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r>
              <a:rPr lang="cs-CZ" sz="3200" dirty="0"/>
              <a:t>Netřeba zadávat podle celkové předpokládané hodnoty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600" dirty="0"/>
              <a:t>a) 2 mil. Kč na dodávky nebo služby 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r>
              <a:rPr lang="cs-CZ" sz="3600" dirty="0"/>
              <a:t>b) 6 mil. Kč na stavební práce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25092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+mn-lt"/>
                <a:cs typeface="Times New Roman" panose="02020603050405020304" pitchFamily="18" charset="0"/>
              </a:rPr>
              <a:t>§ 25</a:t>
            </a:r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-volba druhu zadávacího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92480" cy="5257800"/>
          </a:xfrm>
        </p:spPr>
        <p:txBody>
          <a:bodyPr>
            <a:noAutofit/>
          </a:bodyPr>
          <a:lstStyle/>
          <a:p>
            <a:r>
              <a:rPr lang="cs-CZ" sz="3600" dirty="0"/>
              <a:t>otevřené řízení</a:t>
            </a:r>
          </a:p>
          <a:p>
            <a:r>
              <a:rPr lang="cs-CZ" sz="3600" dirty="0"/>
              <a:t>užší řízení a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Za splnění zvláštních podmínek i</a:t>
            </a:r>
          </a:p>
          <a:p>
            <a:r>
              <a:rPr lang="cs-CZ" sz="3600" dirty="0"/>
              <a:t> jednací řízení s uveřejněním</a:t>
            </a:r>
          </a:p>
          <a:p>
            <a:r>
              <a:rPr lang="cs-CZ" sz="3600" dirty="0"/>
              <a:t> jednací řízení bez uveřejnění</a:t>
            </a:r>
          </a:p>
          <a:p>
            <a:r>
              <a:rPr lang="cs-CZ" sz="3600" dirty="0"/>
              <a:t> řízení se soutěžním dialogem </a:t>
            </a:r>
          </a:p>
          <a:p>
            <a:r>
              <a:rPr lang="cs-CZ" sz="3600" dirty="0"/>
              <a:t> řízení o inovačním partnerství</a:t>
            </a:r>
          </a:p>
        </p:txBody>
      </p:sp>
    </p:spTree>
    <p:extLst>
      <p:ext uri="{BB962C8B-B14F-4D97-AF65-F5344CB8AC3E}">
        <p14:creationId xmlns:p14="http://schemas.microsoft.com/office/powerpoint/2010/main" val="1633929615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Podlimitní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Nedosahuje výše nadlimitní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§26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Zadává v podlimitním režimu podle části třetí, pokud ji nezadává ve zjednodušeném režimu, nebo u ní neuplatnil výjimku</a:t>
            </a:r>
          </a:p>
        </p:txBody>
      </p:sp>
    </p:spTree>
    <p:extLst>
      <p:ext uri="{BB962C8B-B14F-4D97-AF65-F5344CB8AC3E}">
        <p14:creationId xmlns:p14="http://schemas.microsoft.com/office/powerpoint/2010/main" val="2240503971"/>
      </p:ext>
    </p:extLst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Volba druhu zadávacího řízení v podlimitním režimu</a:t>
            </a:r>
            <a:br>
              <a:rPr lang="cs-CZ" b="1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3200" dirty="0"/>
              <a:t>a) </a:t>
            </a:r>
            <a:r>
              <a:rPr lang="cs-CZ" sz="3200" dirty="0">
                <a:cs typeface="Times New Roman" panose="02020603050405020304" pitchFamily="18" charset="0"/>
              </a:rPr>
              <a:t>zjednodušené podlimitní řízení s výjimkou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na stavební práce, jejíž 	předpokládaná hodnota přesáhne 50  mil. Kč</a:t>
            </a:r>
          </a:p>
          <a:p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b) a některé z druhy zadávacích řízení pro nadlimitní režim (přísnější)</a:t>
            </a:r>
          </a:p>
        </p:txBody>
      </p:sp>
    </p:spTree>
    <p:extLst>
      <p:ext uri="{BB962C8B-B14F-4D97-AF65-F5344CB8AC3E}">
        <p14:creationId xmlns:p14="http://schemas.microsoft.com/office/powerpoint/2010/main" val="73965868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Nařízení Komise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7500" lnSpcReduction="20000"/>
          </a:bodyPr>
          <a:lstStyle/>
          <a:p>
            <a:r>
              <a:rPr lang="cs-CZ" sz="3200" b="1" dirty="0"/>
              <a:t>Nařízení</a:t>
            </a:r>
            <a:r>
              <a:rPr lang="cs-CZ" sz="3200" dirty="0"/>
              <a:t> Komise v přenesené pravomoci (EU) 2015/2170 ze dne 24. listopadu 2015, kterým se mění směrnice Evropského parlamentu a Rady </a:t>
            </a:r>
            <a:r>
              <a:rPr lang="cs-CZ" sz="3200" u="sng" dirty="0">
                <a:hlinkClick r:id="rId2" action="ppaction://hlinkfile"/>
              </a:rPr>
              <a:t>2014/24/EU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2015/2171 ze dne 24. listopadu 2015, kterým se mění směrnice Evropského parlamentu a Rady </a:t>
            </a:r>
            <a:r>
              <a:rPr lang="cs-CZ" sz="3200" u="sng" dirty="0">
                <a:hlinkClick r:id="rId3" action="ppaction://hlinkfile"/>
              </a:rPr>
              <a:t>2014/25/EU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2015/2172 ze dne 24. listopadu 2015, kterým se mění směrnice Evropského parlamentu a Rady </a:t>
            </a:r>
            <a:r>
              <a:rPr lang="cs-CZ" sz="3200" u="sng" dirty="0">
                <a:hlinkClick r:id="rId4" action="ppaction://hlinkfile"/>
              </a:rPr>
              <a:t>2014/23/EU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(EU) 2015/2340 ze dne 15. prosince 2015, kterým se mění směrnice Evropského parlamentu a Rady </a:t>
            </a:r>
            <a:r>
              <a:rPr lang="cs-CZ" sz="3200" u="sng" dirty="0">
                <a:hlinkClick r:id="rId5" action="ppaction://hlinkfile"/>
              </a:rPr>
              <a:t>2009/81/ES</a:t>
            </a:r>
            <a:r>
              <a:rPr lang="cs-CZ" sz="3200" dirty="0"/>
              <a:t> ohledně prahových hodnot používaných při postupech zadávání veřejných zakázek.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21952"/>
      </p:ext>
    </p:extLst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  <a:cs typeface="Times New Roman" panose="02020603050405020304" pitchFamily="18" charset="0"/>
              </a:rPr>
              <a:t>Veřejná zakázka malého rozsahu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Autofit/>
          </a:bodyPr>
          <a:lstStyle/>
          <a:p>
            <a:r>
              <a:rPr lang="cs-CZ" sz="4000" dirty="0"/>
              <a:t>Jejíž předpokládaná hodnota je rovna nebo nižší v případě veřejné zakázky:</a:t>
            </a:r>
          </a:p>
          <a:p>
            <a:r>
              <a:rPr lang="pl-PL" sz="4000" dirty="0"/>
              <a:t>a) na dodávky nebo na služby částce </a:t>
            </a:r>
            <a:r>
              <a:rPr lang="pl-PL" sz="4000" u="sng" dirty="0"/>
              <a:t>2 mil. Kč</a:t>
            </a:r>
            <a:endParaRPr lang="cs-CZ" sz="4000" u="sng" dirty="0"/>
          </a:p>
          <a:p>
            <a:r>
              <a:rPr lang="cs-CZ" sz="4000" dirty="0"/>
              <a:t>b) na stavební práce částce </a:t>
            </a:r>
            <a:r>
              <a:rPr lang="cs-CZ" sz="4000" u="sng" dirty="0"/>
              <a:t>6 mil. Kč</a:t>
            </a:r>
          </a:p>
          <a:p>
            <a:pPr marL="0" indent="0">
              <a:buNone/>
            </a:pPr>
            <a:r>
              <a:rPr lang="cs-CZ" sz="1800" dirty="0"/>
              <a:t>  § 27</a:t>
            </a:r>
          </a:p>
        </p:txBody>
      </p:sp>
    </p:spTree>
    <p:extLst>
      <p:ext uri="{BB962C8B-B14F-4D97-AF65-F5344CB8AC3E}">
        <p14:creationId xmlns:p14="http://schemas.microsoft.com/office/powerpoint/2010/main" val="3312786021"/>
      </p:ext>
    </p:extLst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Zjednodušený režim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357192"/>
          </a:xfrm>
        </p:spPr>
        <p:txBody>
          <a:bodyPr>
            <a:normAutofit/>
          </a:bodyPr>
          <a:lstStyle/>
          <a:p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včetně koncesí na sociální a jiné zvláštní služby uvedené v příloze č. 4</a:t>
            </a:r>
          </a:p>
          <a:p>
            <a:r>
              <a:rPr lang="nn-NO" sz="3600" dirty="0">
                <a:cs typeface="Times New Roman" panose="02020603050405020304" pitchFamily="18" charset="0"/>
              </a:rPr>
              <a:t>i služby v příloze</a:t>
            </a:r>
            <a:r>
              <a:rPr lang="cs-CZ" sz="3600" dirty="0">
                <a:cs typeface="Times New Roman" panose="02020603050405020304" pitchFamily="18" charset="0"/>
              </a:rPr>
              <a:t> neuvedené, pokud jejich předpokládaná hodnota nižší, než je předpokládaná hodnota služeb uvedených v příloze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Zdravotní a sociální včetně administrativy, služby pro veřejnost obecné či organizované odbory, pol. organizacemi, hotelové sl.</a:t>
            </a:r>
          </a:p>
        </p:txBody>
      </p:sp>
    </p:spTree>
    <p:extLst>
      <p:ext uri="{BB962C8B-B14F-4D97-AF65-F5344CB8AC3E}">
        <p14:creationId xmlns:p14="http://schemas.microsoft.com/office/powerpoint/2010/main" val="2409645573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Volba druhu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zadavatel volí druh s ohledem na své postavení, předpokládanou hodnotu, příp. na základě splnění zákonných podmínek</a:t>
            </a:r>
          </a:p>
          <a:p>
            <a:pPr marL="0" indent="0">
              <a:buNone/>
              <a:tabLst>
                <a:tab pos="273050" algn="l"/>
              </a:tabLst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otevřené a užší řízení lze využít vždy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00115498"/>
      </p:ext>
    </p:extLst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Vertikální spolupráce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Za zadání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se nepovažuje </a:t>
            </a:r>
            <a:r>
              <a:rPr lang="cs-CZ" sz="1800" dirty="0"/>
              <a:t>§ 11</a:t>
            </a:r>
            <a:endParaRPr lang="cs-CZ" sz="1800" dirty="0">
              <a:cs typeface="Times New Roman" panose="02020603050405020304" pitchFamily="18" charset="0"/>
            </a:endParaRPr>
          </a:p>
          <a:p>
            <a:r>
              <a:rPr lang="cs-CZ" sz="3600" dirty="0"/>
              <a:t>sám nebo společně s jinými veřejnými zadavateli ovládá tuto osobu</a:t>
            </a:r>
          </a:p>
          <a:p>
            <a:r>
              <a:rPr lang="cs-CZ" sz="3600" dirty="0"/>
              <a:t>v ovládané osobě nemá majetkovou účast jiná osoba než ovládající</a:t>
            </a:r>
          </a:p>
          <a:p>
            <a:r>
              <a:rPr lang="cs-CZ" sz="3600" dirty="0"/>
              <a:t>více než 80 % celkové činnosti takto ovládané osoby je prováděno při plnění úkolů, které jí svěřil ovládající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44627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Horizontální spolupráce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756" y="1556792"/>
            <a:ext cx="9428787" cy="540060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Za zadání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dirty="0">
                <a:cs typeface="Times New Roman" panose="02020603050405020304" pitchFamily="18" charset="0"/>
              </a:rPr>
              <a:t>se nepovažuje uzavření smlouvy výlučně mezi veřejnými zadavateli, pokud </a:t>
            </a:r>
            <a:r>
              <a:rPr lang="cs-CZ" sz="2800" dirty="0"/>
              <a:t>§ 12</a:t>
            </a:r>
            <a:endParaRPr lang="cs-CZ" sz="2800" dirty="0">
              <a:cs typeface="Times New Roman" panose="02020603050405020304" pitchFamily="18" charset="0"/>
            </a:endParaRPr>
          </a:p>
          <a:p>
            <a:r>
              <a:rPr lang="pt-BR" sz="2800" dirty="0">
                <a:cs typeface="Times New Roman" panose="02020603050405020304" pitchFamily="18" charset="0"/>
              </a:rPr>
              <a:t>smlouva zakládá nebo provádí spolupráci</a:t>
            </a:r>
            <a:r>
              <a:rPr lang="cs-CZ" sz="2800" dirty="0">
                <a:cs typeface="Times New Roman" panose="02020603050405020304" pitchFamily="18" charset="0"/>
              </a:rPr>
              <a:t> mezi veřejnými zadavateli za účelem dosahování jejich společných cílů směřujících k zajišťování veřejných potřeb, které mají tito veřejní zadavatelé zajišťovat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se spolupráce řídí pouze ohledy souvisejícími s veřejným zájmem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 každý z těchto veřejných zadavatelů vykonává na trhu méně než 20 % svých činností, kterých se spolupráce týká</a:t>
            </a:r>
          </a:p>
        </p:txBody>
      </p:sp>
    </p:spTree>
    <p:extLst>
      <p:ext uri="{BB962C8B-B14F-4D97-AF65-F5344CB8AC3E}">
        <p14:creationId xmlns:p14="http://schemas.microsoft.com/office/powerpoint/2010/main" val="4254241850"/>
      </p:ext>
    </p:extLst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Podíl činnosti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bere se  v úvahu průměrný obrat</a:t>
            </a:r>
          </a:p>
          <a:p>
            <a:r>
              <a:rPr lang="cs-CZ" sz="3600" dirty="0"/>
              <a:t>není-li možno určit tento obrat, použijí se jako základ v případě vertikální spolupráce celkové	náklady právnické osoby </a:t>
            </a:r>
          </a:p>
          <a:p>
            <a:r>
              <a:rPr lang="cs-CZ" sz="3600" dirty="0"/>
              <a:t> horizontální spolupráce náklady vzniklé v souvislosti s činností, kterých se tato spolupráce týká , za předchozí 3 účetní období </a:t>
            </a:r>
          </a:p>
        </p:txBody>
      </p:sp>
    </p:spTree>
    <p:extLst>
      <p:ext uri="{BB962C8B-B14F-4D97-AF65-F5344CB8AC3E}">
        <p14:creationId xmlns:p14="http://schemas.microsoft.com/office/powerpoint/2010/main" val="2000321252"/>
      </p:ext>
    </p:extLst>
  </p:cSld>
  <p:clrMapOvr>
    <a:masterClrMapping/>
  </p:clrMapOvr>
  <p:transition spd="slow">
    <p:cov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Smíšená zakázka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smíšenou zakázkou rozumí zakázka, která je z části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, kterou je zadavatel povinen zadat v zadávacím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řízení, a z části zakázkou, na niž se tato povinnost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 nevztahuje </a:t>
            </a:r>
            <a:r>
              <a:rPr lang="cs-CZ" sz="2000" dirty="0">
                <a:cs typeface="Times New Roman" panose="02020603050405020304" pitchFamily="18" charset="0"/>
              </a:rPr>
              <a:t>§ 32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116648"/>
      </p:ext>
    </p:extLst>
  </p:cSld>
  <p:clrMapOvr>
    <a:masterClrMapping/>
  </p:clrMapOvr>
  <p:transition spd="slow">
    <p:cov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Účastník zadávacího řízení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 Dodavatel se stává účastníkem zadávacího řízení v okamžiku §47</a:t>
            </a:r>
          </a:p>
          <a:p>
            <a:r>
              <a:rPr lang="cs-CZ" sz="3600" dirty="0"/>
              <a:t>a) vyjádří předběžný zájem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b) podá žádost o účast nebo nabídku</a:t>
            </a:r>
          </a:p>
          <a:p>
            <a:endParaRPr lang="cs-CZ" sz="3600" dirty="0"/>
          </a:p>
          <a:p>
            <a:r>
              <a:rPr lang="cs-CZ" sz="3600" dirty="0"/>
              <a:t>c) zahájí jednání se zadavatelem v zadávacím      	 řízení</a:t>
            </a:r>
          </a:p>
        </p:txBody>
      </p:sp>
    </p:spTree>
    <p:extLst>
      <p:ext uri="{BB962C8B-B14F-4D97-AF65-F5344CB8AC3E}">
        <p14:creationId xmlns:p14="http://schemas.microsoft.com/office/powerpoint/2010/main" val="673612262"/>
      </p:ext>
    </p:extLst>
  </p:cSld>
  <p:clrMapOvr>
    <a:masterClrMapping/>
  </p:clrMapOvr>
  <p:transition spd="slow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/>
              <a:t>Obecné výjimky ze zákona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cs-CZ" sz="3200" dirty="0"/>
              <a:t>Ohrožení ochrany základních bezpečnostních zájmů</a:t>
            </a:r>
          </a:p>
          <a:p>
            <a:r>
              <a:rPr lang="cs-CZ" sz="3200" dirty="0"/>
              <a:t>vyzrazení utajované informace</a:t>
            </a:r>
          </a:p>
          <a:p>
            <a:r>
              <a:rPr lang="cs-CZ" sz="3200" dirty="0"/>
              <a:t>zvláštních bezpečnostní opatření stanovenými jinými právními předpisy</a:t>
            </a:r>
          </a:p>
          <a:p>
            <a:r>
              <a:rPr lang="cs-CZ" sz="3200" dirty="0"/>
              <a:t>provozování veřejné komunikační sítě nebo poskytování jedné či víc elektronických komunikací</a:t>
            </a:r>
          </a:p>
          <a:p>
            <a:r>
              <a:rPr lang="cs-CZ" sz="3200" dirty="0"/>
              <a:t>zadávanou provozovatelem televizního nebo rozhlasového</a:t>
            </a:r>
          </a:p>
          <a:p>
            <a:r>
              <a:rPr lang="cs-CZ" sz="3200" dirty="0"/>
              <a:t>jde-li o rozhodčí, smírčí nebo obdobné činnosti  a právní služby § 29 a) – t) + speciální</a:t>
            </a:r>
          </a:p>
        </p:txBody>
      </p:sp>
    </p:spTree>
    <p:extLst>
      <p:ext uri="{BB962C8B-B14F-4D97-AF65-F5344CB8AC3E}">
        <p14:creationId xmlns:p14="http://schemas.microsoft.com/office/powerpoint/2010/main" val="184482959"/>
      </p:ext>
    </p:extLst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Výjimky pro podlimitní </a:t>
            </a:r>
            <a:r>
              <a:rPr lang="cs-CZ" b="1" dirty="0" err="1"/>
              <a:t>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257800"/>
          </a:xfrm>
        </p:spPr>
        <p:txBody>
          <a:bodyPr>
            <a:normAutofit/>
          </a:bodyPr>
          <a:lstStyle/>
          <a:p>
            <a:r>
              <a:rPr lang="cs-CZ" sz="3200" dirty="0"/>
              <a:t>dodávky nebo na služby přímo související s návštěvami ústavních činitelů</a:t>
            </a:r>
          </a:p>
          <a:p>
            <a:r>
              <a:rPr lang="cs-CZ" sz="3200" dirty="0"/>
              <a:t>Vězeňskou službou</a:t>
            </a:r>
          </a:p>
          <a:p>
            <a:r>
              <a:rPr lang="cs-CZ" sz="3200" dirty="0"/>
              <a:t>humanitární pomoci</a:t>
            </a:r>
          </a:p>
          <a:p>
            <a:r>
              <a:rPr lang="cs-CZ" sz="3200" dirty="0"/>
              <a:t>zastupitelským úřadem a majetku ČR v zahraničí</a:t>
            </a:r>
          </a:p>
          <a:p>
            <a:r>
              <a:rPr lang="pl-PL" sz="3200" dirty="0"/>
              <a:t>na nákup knih a jiných informačních zdrojů</a:t>
            </a:r>
          </a:p>
          <a:p>
            <a:r>
              <a:rPr lang="cs-CZ" sz="3200" dirty="0"/>
              <a:t>pořízení zvířete za účelem chovu nebo plemenitby</a:t>
            </a:r>
          </a:p>
          <a:p>
            <a:r>
              <a:rPr lang="cs-CZ" sz="3200" dirty="0"/>
              <a:t>vojenského materiálu pro ozbrojené složky</a:t>
            </a:r>
          </a:p>
          <a:p>
            <a:r>
              <a:rPr lang="cs-CZ" sz="3200" dirty="0"/>
              <a:t>zajištění obranyschopnosti ČR, mise mimo EU</a:t>
            </a:r>
          </a:p>
        </p:txBody>
      </p:sp>
    </p:spTree>
    <p:extLst>
      <p:ext uri="{BB962C8B-B14F-4D97-AF65-F5344CB8AC3E}">
        <p14:creationId xmlns:p14="http://schemas.microsoft.com/office/powerpoint/2010/main" val="406311536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Předmět úpravy ZZVZ</a:t>
            </a:r>
            <a:endParaRPr lang="cs-CZ" sz="40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200" dirty="0">
                <a:cs typeface="Times New Roman" panose="02020603050405020304" pitchFamily="18" charset="0"/>
              </a:rPr>
              <a:t>Pravidla pro zadávání veřejných zakázek </a:t>
            </a:r>
            <a:r>
              <a:rPr lang="cs-CZ" sz="3200" b="1" dirty="0">
                <a:cs typeface="Times New Roman" panose="02020603050405020304" pitchFamily="18" charset="0"/>
              </a:rPr>
              <a:t>/</a:t>
            </a:r>
            <a:r>
              <a:rPr lang="cs-CZ" sz="3200" dirty="0">
                <a:cs typeface="Times New Roman" panose="02020603050405020304" pitchFamily="18" charset="0"/>
              </a:rPr>
              <a:t>VZ/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povinnosti dodavatelů při zadávání VZ a při zvláštních postupech předcházejících jejich zadání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uveřejňování informací o VZ 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zvláštní podmínky fakturace za VZ 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zvláštní důvody pro ukončení závazků ze smluv na veřejné zakázky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ISVZ, systémy </a:t>
            </a:r>
            <a:r>
              <a:rPr lang="cs-CZ" sz="3200" dirty="0" err="1">
                <a:cs typeface="Times New Roman" panose="02020603050405020304" pitchFamily="18" charset="0"/>
              </a:rPr>
              <a:t>kvalifik</a:t>
            </a:r>
            <a:r>
              <a:rPr lang="cs-CZ" sz="3200" dirty="0">
                <a:cs typeface="Times New Roman" panose="02020603050405020304" pitchFamily="18" charset="0"/>
              </a:rPr>
              <a:t>. a </a:t>
            </a:r>
            <a:r>
              <a:rPr lang="cs-CZ" sz="3200" dirty="0" err="1">
                <a:cs typeface="Times New Roman" panose="02020603050405020304" pitchFamily="18" charset="0"/>
              </a:rPr>
              <a:t>certifik</a:t>
            </a:r>
            <a:r>
              <a:rPr lang="cs-CZ" sz="3200" dirty="0">
                <a:cs typeface="Times New Roman" panose="02020603050405020304" pitchFamily="18" charset="0"/>
              </a:rPr>
              <a:t>. dodavatelů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dozor nad dodržováním zákona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03511530"/>
      </p:ext>
    </p:extLst>
  </p:cSld>
  <p:clrMapOvr>
    <a:masterClrMapping/>
  </p:clrMapOvr>
  <p:transition spd="slow">
    <p:cov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Výjimka pro VZ malého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pt-BR" sz="4000" dirty="0"/>
              <a:t>Zadavatel není povinen zadat v zadávacím řízení</a:t>
            </a:r>
            <a:r>
              <a:rPr lang="cs-CZ" sz="4000" dirty="0"/>
              <a:t> veřejnou zakázku malého rozsahu. 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Při jejím zadávání je však zadavatel povinen dodržet zásady podle § 6.</a:t>
            </a:r>
          </a:p>
        </p:txBody>
      </p:sp>
    </p:spTree>
    <p:extLst>
      <p:ext uri="{BB962C8B-B14F-4D97-AF65-F5344CB8AC3E}">
        <p14:creationId xmlns:p14="http://schemas.microsoft.com/office/powerpoint/2010/main" val="307533434"/>
      </p:ext>
    </p:extLst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 Další výjimky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200" dirty="0"/>
              <a:t>výjimky pro sektorové VZ nedosahující limit</a:t>
            </a:r>
          </a:p>
          <a:p>
            <a:r>
              <a:rPr lang="cs-CZ" sz="3200" dirty="0"/>
              <a:t> pro dodávky vody, paliv nebo energie</a:t>
            </a:r>
          </a:p>
          <a:p>
            <a:r>
              <a:rPr lang="cs-CZ" sz="3200" dirty="0"/>
              <a:t> pro veřejného zadavatele poskytujícího poštovní služby</a:t>
            </a:r>
          </a:p>
          <a:p>
            <a:r>
              <a:rPr lang="pl-PL" sz="3200" dirty="0"/>
              <a:t>koncesi na služby udělovanou dodavateli na základě</a:t>
            </a:r>
          </a:p>
          <a:p>
            <a:pPr marL="0" indent="0">
              <a:buNone/>
            </a:pPr>
            <a:r>
              <a:rPr lang="cs-CZ" sz="3200" dirty="0"/>
              <a:t>výhradního práva</a:t>
            </a:r>
          </a:p>
          <a:p>
            <a:r>
              <a:rPr lang="cs-CZ" sz="3200" dirty="0"/>
              <a:t>letecké dopravy aj.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233943"/>
      </p:ext>
    </p:extLst>
  </p:cSld>
  <p:clrMapOvr>
    <a:masterClrMapping/>
  </p:clrMapOvr>
  <p:transition spd="slow">
    <p:cove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0" y="-171400"/>
            <a:ext cx="9144000" cy="64807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 procesu zadávání veřejných zakázek.</a:t>
            </a:r>
          </a:p>
          <a:p>
            <a:pPr marL="0" indent="0">
              <a:buNone/>
            </a:pPr>
            <a:r>
              <a:rPr lang="cs-CZ" sz="3600" b="1" dirty="0"/>
              <a:t>    1.Obecné</a:t>
            </a:r>
            <a:r>
              <a:rPr lang="cs-CZ" sz="3600" dirty="0"/>
              <a:t> – zásady zákona</a:t>
            </a:r>
            <a:endParaRPr lang="cs-CZ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přiměřenost /proporcionalita/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r>
              <a:rPr lang="cs-CZ" sz="3600" b="1" dirty="0"/>
              <a:t>   2. </a:t>
            </a:r>
            <a:r>
              <a:rPr lang="cs-CZ" sz="3600" dirty="0"/>
              <a:t>Ve vztahu </a:t>
            </a:r>
            <a:r>
              <a:rPr lang="cs-CZ" sz="3600" b="1" dirty="0"/>
              <a:t>k dodavatelům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3200" dirty="0"/>
              <a:t>rovné zacházení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zákaz diskriminace</a:t>
            </a:r>
          </a:p>
          <a:p>
            <a:pPr marL="0" indent="0">
              <a:buNone/>
            </a:pPr>
            <a:r>
              <a:rPr lang="cs-CZ" sz="2400" dirty="0"/>
              <a:t>	  		</a:t>
            </a:r>
          </a:p>
          <a:p>
            <a:pPr marL="0" indent="0">
              <a:buNone/>
            </a:pPr>
            <a:r>
              <a:rPr lang="cs-CZ" sz="2400" dirty="0"/>
              <a:t>	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15962"/>
      </p:ext>
    </p:extLst>
  </p:cSld>
  <p:clrMapOvr>
    <a:masterClrMapping/>
  </p:clrMapOvr>
  <p:transition spd="slow">
    <p:cove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04664"/>
            <a:ext cx="9144000" cy="482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Zákaz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omezování účasti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v zadávacím řízení 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dle sídla.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 členském státě EU nebo Švýcarsku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Ve státě, jež má uzavřenu mezinárodní smlouvu s ČR nebo EU</a:t>
            </a:r>
          </a:p>
        </p:txBody>
      </p:sp>
    </p:spTree>
    <p:extLst>
      <p:ext uri="{BB962C8B-B14F-4D97-AF65-F5344CB8AC3E}">
        <p14:creationId xmlns:p14="http://schemas.microsoft.com/office/powerpoint/2010/main" val="1746563158"/>
      </p:ext>
    </p:extLst>
  </p:cSld>
  <p:clrMapOvr>
    <a:masterClrMapping/>
  </p:clrMapOvr>
  <p:transition spd="slow">
    <p:cover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93245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zásady Evropského práva nevyjádřené v ZVZ.</a:t>
            </a: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volného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pohybu zboží,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svobody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usazování, podnikání a poskytování služeb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subsidiarita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proporcionalita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/dovozená z práva EU/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3200" b="1" dirty="0"/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férovost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/dovozená doktríny/ 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8587"/>
      </p:ext>
    </p:extLst>
  </p:cSld>
  <p:clrMapOvr>
    <a:masterClrMapping/>
  </p:clrMapOvr>
  <p:transition spd="slow">
    <p:cover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ZVVZ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hospodářské soutěže	  	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hospodárnosti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řádného nakládání s veřejnými zdroji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elektronizace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přesné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specifikace způsobu provedení veřejné 	zakázky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flexibility zadávání zakázek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160463" algn="l"/>
              </a:tabLst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základní jsou výslovně zakotvené (§ 6 odst. 1,2,3 	ZZVZ)</a:t>
            </a:r>
          </a:p>
        </p:txBody>
      </p:sp>
    </p:spTree>
    <p:extLst>
      <p:ext uri="{BB962C8B-B14F-4D97-AF65-F5344CB8AC3E}">
        <p14:creationId xmlns:p14="http://schemas.microsoft.com/office/powerpoint/2010/main" val="1343852978"/>
      </p:ext>
    </p:extLst>
  </p:cSld>
  <p:clrMapOvr>
    <a:masterClrMapping/>
  </p:clrMapOvr>
  <p:transition spd="slow">
    <p:cov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0"/>
            <a:ext cx="903649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4400" b="1" dirty="0"/>
              <a:t>TRANSPARENTNOST</a:t>
            </a:r>
            <a:endParaRPr lang="cs-CZ" sz="4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Průhlednost, předvídatelnost, pochopitelnost, ověřitelnost , propustnost, co nejširší informovanost a kontrolovatelnost jednotlivých fází postupu veřejného zadavatele.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 a cíl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maximální zabránění korupčním praktikám,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efektivní a hospodárné používání a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úspora veřejných prostředků, 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kultivace podnikatelského prostředí  </a:t>
            </a:r>
          </a:p>
          <a:p>
            <a:pPr>
              <a:spcAft>
                <a:spcPts val="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47984"/>
      </p:ext>
    </p:extLst>
  </p:cSld>
  <p:clrMapOvr>
    <a:masterClrMapping/>
  </p:clrMapOvr>
  <p:transition spd="slow">
    <p:cover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251520" y="0"/>
            <a:ext cx="8892480" cy="70294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b="1" dirty="0"/>
              <a:t>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rozsudek KS </a:t>
            </a:r>
            <a:r>
              <a:rPr lang="cs-CZ" sz="2400" dirty="0" err="1"/>
              <a:t>sp</a:t>
            </a:r>
            <a:r>
              <a:rPr lang="cs-CZ" sz="2400" dirty="0"/>
              <a:t>. zn. 31 Ca 166/2005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požadavek transparentnosti není naplněn, pokud jsou v postupu zadavatele shledány </a:t>
            </a:r>
            <a:r>
              <a:rPr lang="cs-CZ" sz="2400" i="1" dirty="0"/>
              <a:t>„…takové prvky, jež by zadávací řízení činily </a:t>
            </a:r>
            <a:r>
              <a:rPr lang="cs-CZ" sz="2400" i="1" u="sng" dirty="0"/>
              <a:t>nekontrolovatelným, hůře kontrolovatelným, nečitelným a nepřehledným</a:t>
            </a:r>
            <a:r>
              <a:rPr lang="cs-CZ" sz="2400" i="1" dirty="0"/>
              <a:t> nebo jež by vzbuzovaly </a:t>
            </a:r>
            <a:r>
              <a:rPr lang="cs-CZ" sz="2400" i="1" u="sng" dirty="0"/>
              <a:t>pochybnosti o pravých důvodech</a:t>
            </a:r>
            <a:r>
              <a:rPr lang="cs-CZ" sz="2400" i="1" dirty="0"/>
              <a:t> jednotlivých kroků zadavatele…“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rozsudky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131/2007, 1 </a:t>
            </a:r>
            <a:r>
              <a:rPr lang="cs-CZ" sz="2400" dirty="0" err="1"/>
              <a:t>Afs</a:t>
            </a:r>
            <a:r>
              <a:rPr lang="cs-CZ" sz="2400" dirty="0"/>
              <a:t> 45/2010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„…</a:t>
            </a:r>
            <a:r>
              <a:rPr lang="cs-CZ" sz="2400" i="1" dirty="0"/>
              <a:t>podmínkou dodržení zásady transparentnosti je tedy průběh zadávacího řízení takovým způsobem, který se navenek jeví jako </a:t>
            </a:r>
            <a:r>
              <a:rPr lang="cs-CZ" sz="2400" i="1" u="sng" dirty="0"/>
              <a:t>férový a řádný</a:t>
            </a:r>
            <a:r>
              <a:rPr lang="cs-CZ" sz="2400" i="1" dirty="0"/>
              <a:t>. (…) Porušení zásady transparentnosti nastává nezávisle na tom, zda se podaří prokázat konkrétní porušení některé konkrétní zákonné povinnosti…“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2400" dirty="0"/>
              <a:t> dále také např. v rozsudcích NSS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Afs</a:t>
            </a:r>
            <a:r>
              <a:rPr lang="cs-CZ" sz="2400" dirty="0"/>
              <a:t> 86/2008 (transparentnost Z.D.),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36/2010 (netransparentní hodnocení), KS </a:t>
            </a:r>
            <a:r>
              <a:rPr lang="cs-CZ" sz="2400" dirty="0" err="1"/>
              <a:t>sp</a:t>
            </a:r>
            <a:r>
              <a:rPr lang="cs-CZ" sz="2400" dirty="0"/>
              <a:t>. zn. 62 Ca 31/2008 a NSS 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Afs</a:t>
            </a:r>
            <a:r>
              <a:rPr lang="cs-CZ" sz="2400" dirty="0"/>
              <a:t> 45/2010 	(omezení počtu zájemců losováním),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61/2012 (elektronické losování), a další.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cs-CZ" sz="2400" i="1" dirty="0"/>
          </a:p>
          <a:p>
            <a:pPr lvl="1">
              <a:lnSpc>
                <a:spcPct val="100000"/>
              </a:lnSpc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07064"/>
      </p:ext>
    </p:extLst>
  </p:cSld>
  <p:clrMapOvr>
    <a:masterClrMapping/>
  </p:clrMapOvr>
  <p:transition spd="slow">
    <p:cover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83295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273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působí ke všem potenciálním dodavatelům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zjevná diskriminace (rozdílné zacházení s jednotlivcem a celkem) 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skrytá diskriminace (podmínky nastaveny pouze zdánlivě stejně)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nelze tento koncept aplikovat mechanicky – existují limity, všechny podmínky nemohou 	působit na všechny dodavatele stejně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přístup k dodavatelům musí být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materiálně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stejný </a:t>
            </a:r>
          </a:p>
        </p:txBody>
      </p:sp>
    </p:spTree>
    <p:extLst>
      <p:ext uri="{BB962C8B-B14F-4D97-AF65-F5344CB8AC3E}">
        <p14:creationId xmlns:p14="http://schemas.microsoft.com/office/powerpoint/2010/main" val="3798175185"/>
      </p:ext>
    </p:extLst>
  </p:cSld>
  <p:clrMapOvr>
    <a:masterClrMapping/>
  </p:clrMapOvr>
  <p:transition spd="slow">
    <p:cover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9263" y="980728"/>
            <a:ext cx="892899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Proporcionalita   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nižší hodnota VZ = nižší nároky na proces zadávání,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kvalifikace (technická, zdrojová, personální musí být odůvodněná), 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stanovených lhůt,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požadavků zadavatele apod.</a:t>
            </a:r>
          </a:p>
          <a:p>
            <a:pPr marL="749808" lvl="2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s diskriminací – co je nepřiměřené je i diskriminační</a:t>
            </a:r>
          </a:p>
        </p:txBody>
      </p:sp>
    </p:spTree>
    <p:extLst>
      <p:ext uri="{BB962C8B-B14F-4D97-AF65-F5344CB8AC3E}">
        <p14:creationId xmlns:p14="http://schemas.microsoft.com/office/powerpoint/2010/main" val="142193885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Druhy zadávacích řízení</a:t>
            </a:r>
            <a:r>
              <a:rPr lang="cs-CZ" b="1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76064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a)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zjednodušené podlimitní řízení § 53 (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stavba 50, nad2-5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otevřené řízení  § 56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užší řízení § 58 /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1.kvalifikace + 2hodnocení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jednací řízení s uveřejněním § 60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jednací řízení bez uveřejnění § 63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řízení se soutěžním dialogem § 68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řízení o inovačním partnerství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70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koncesní řízení § 174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řízení pro zadání ve zjednoduš. režimu § 129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</a:t>
            </a:r>
          </a:p>
        </p:txBody>
      </p:sp>
    </p:spTree>
    <p:extLst>
      <p:ext uri="{BB962C8B-B14F-4D97-AF65-F5344CB8AC3E}">
        <p14:creationId xmlns:p14="http://schemas.microsoft.com/office/powerpoint/2010/main" val="519958382"/>
      </p:ext>
    </p:extLst>
  </p:cSld>
  <p:clrMapOvr>
    <a:masterClrMapping/>
  </p:clrMapOvr>
  <p:transition spd="slow">
    <p:cover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rozsudek KS </a:t>
            </a:r>
            <a:r>
              <a:rPr lang="cs-CZ" sz="2000" dirty="0" err="1"/>
              <a:t>sp</a:t>
            </a:r>
            <a:r>
              <a:rPr lang="cs-CZ" sz="2000" dirty="0"/>
              <a:t>. zn. 62 Ca 9/2007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5 </a:t>
            </a:r>
            <a:r>
              <a:rPr lang="cs-CZ" sz="2000" dirty="0" err="1"/>
              <a:t>Afs</a:t>
            </a:r>
            <a:r>
              <a:rPr lang="cs-CZ" sz="2000" dirty="0"/>
              <a:t> 131/2007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„[p]</a:t>
            </a:r>
            <a:r>
              <a:rPr lang="cs-CZ" sz="2000" i="1" dirty="0" err="1"/>
              <a:t>orušení</a:t>
            </a:r>
            <a:r>
              <a:rPr lang="cs-CZ" sz="2000" i="1" dirty="0"/>
              <a:t> zásady nediskriminace zadávacího řízení by nesporně nastalo, pokud by zadavatel </a:t>
            </a:r>
            <a:r>
              <a:rPr lang="cs-CZ" sz="2000" i="1" u="sng" dirty="0"/>
              <a:t>v téže situaci a v týchž otázkách</a:t>
            </a:r>
            <a:r>
              <a:rPr lang="cs-CZ" sz="2000" i="1" dirty="0"/>
              <a:t> přistupoval k některým uchazečům o veřejnou zakázku </a:t>
            </a:r>
            <a:r>
              <a:rPr lang="cs-CZ" sz="2000" i="1" u="sng" dirty="0"/>
              <a:t>procedurálně nebo obsahově jinak než ke zbylým</a:t>
            </a:r>
            <a:r>
              <a:rPr lang="cs-CZ" sz="2000" i="1" dirty="0"/>
              <a:t>, popř. pokud by v důsledku zadavatelova postupu bylo některým uchazečům </a:t>
            </a:r>
            <a:r>
              <a:rPr lang="cs-CZ" sz="2000" i="1" u="sng" dirty="0"/>
              <a:t>objektivně znemožněno nebo ztíženo</a:t>
            </a:r>
            <a:r>
              <a:rPr lang="cs-CZ" sz="2000" i="1" dirty="0"/>
              <a:t> ucházet se o veřejnou zakázku za podmínek, za nichž se o ni mohou ucházet jiní uchazeči</a:t>
            </a:r>
            <a:r>
              <a:rPr lang="cs-CZ" sz="2000" dirty="0"/>
              <a:t>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20/2008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„[z]</a:t>
            </a:r>
            <a:r>
              <a:rPr lang="cs-CZ" sz="2000" i="1" dirty="0" err="1"/>
              <a:t>ákaz</a:t>
            </a:r>
            <a:r>
              <a:rPr lang="cs-CZ" sz="2000" i="1" dirty="0"/>
              <a:t> diskriminace uvedený v § 6 zákona č. 137/2006 Sb., o veřejných zakázkách, zahrnuje jednak formu </a:t>
            </a:r>
            <a:r>
              <a:rPr lang="cs-CZ" sz="2000" i="1" u="sng" dirty="0"/>
              <a:t>zjevnou</a:t>
            </a:r>
            <a:r>
              <a:rPr lang="cs-CZ" sz="2000" i="1" dirty="0"/>
              <a:t>, jednak formu </a:t>
            </a:r>
            <a:r>
              <a:rPr lang="cs-CZ" sz="2000" i="1" u="sng" dirty="0"/>
              <a:t>skrytou</a:t>
            </a:r>
            <a:r>
              <a:rPr lang="cs-CZ" sz="2000" i="1" dirty="0"/>
              <a:t>. Za skrytou formu nepřípustné diskriminace je třeba považovat i takový postup, kterým zadavatel znemožní některým dodavatelům ucházet se o veřejnou zakázku nastavením technických kvalifikačních předpokladů zjevně nepřiměřených ve vztahu k velikosti, složitosti a technické náročnosti konkrétní veřejné zakázky, v důsledku čehož je zřejmé, že zakázku nemohou splnit někteří z potenciálních uchazečů, jež by jinak byli bývali k plnění předmětu veřejné zakázky objektivně způsobilými“.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0273056"/>
      </p:ext>
    </p:extLst>
  </p:cSld>
  <p:clrMapOvr>
    <a:masterClrMapping/>
  </p:clrMapOvr>
  <p:transition spd="slow">
    <p:cover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8"/>
            <a:ext cx="9144000" cy="58785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</a:t>
            </a:r>
          </a:p>
          <a:p>
            <a:pPr algn="ctr"/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rovnost příležitostí všech dodavatelů o </a:t>
            </a:r>
            <a:r>
              <a:rPr lang="cs-CZ" sz="3600" dirty="0" err="1"/>
              <a:t>vz</a:t>
            </a: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shodné zacházení s uchazeči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nutnost dodržovat ve všech fází zadávacího procesu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 souvisí s transparentností – nutno nějakým způsobem ověřit, zda bylo se všemi  uchazeči rovně zacházeno</a:t>
            </a:r>
          </a:p>
          <a:p>
            <a:pPr algn="ctr"/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51226535"/>
      </p:ext>
    </p:extLst>
  </p:cSld>
  <p:clrMapOvr>
    <a:masterClrMapping/>
  </p:clrMapOvr>
  <p:transition spd="slow">
    <p:cover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899998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Rovné zacházení při jakémkoli doteku, zejména při právních jednáních ve vztazích mezi zadavatelem a všemi uchazeči bez jakýchkoli rozdílů. </a:t>
            </a:r>
          </a:p>
          <a:p>
            <a:pPr algn="just"/>
            <a:r>
              <a:rPr lang="cs-CZ" sz="2800" dirty="0">
                <a:cs typeface="Times New Roman" panose="02020603050405020304" pitchFamily="18" charset="0"/>
              </a:rPr>
              <a:t>   Zadávací dokumentace, musí v každém okamžiku umožnit objektivní a stejné podmínky, včetně momentu posuzování podaných nabídek a výběru.</a:t>
            </a:r>
          </a:p>
          <a:p>
            <a:pPr algn="just"/>
            <a:endParaRPr lang="cs-CZ" sz="2800" dirty="0">
              <a:cs typeface="Times New Roman" panose="02020603050405020304" pitchFamily="18" charset="0"/>
            </a:endParaRPr>
          </a:p>
          <a:p>
            <a:pPr algn="just"/>
            <a:r>
              <a:rPr lang="cs-CZ" sz="2800" dirty="0"/>
              <a:t>Dle rozhodnutí </a:t>
            </a:r>
            <a:r>
              <a:rPr lang="cs-CZ" sz="2800" dirty="0" err="1"/>
              <a:t>Embassy</a:t>
            </a:r>
            <a:r>
              <a:rPr lang="cs-CZ" sz="2800" dirty="0"/>
              <a:t> </a:t>
            </a:r>
            <a:r>
              <a:rPr lang="cs-CZ" sz="2800" dirty="0" err="1"/>
              <a:t>Limousines</a:t>
            </a:r>
            <a:r>
              <a:rPr lang="cs-CZ" sz="2800" dirty="0"/>
              <a:t> and. </a:t>
            </a:r>
            <a:r>
              <a:rPr lang="cs-CZ" sz="2800" dirty="0" err="1"/>
              <a:t>Services</a:t>
            </a:r>
            <a:r>
              <a:rPr lang="cs-CZ" sz="2800" dirty="0"/>
              <a:t> v. Evropský parlament, rozsudek Soudu 1. stupně č. T-2003/96 ze dne 17. prosince 1998 je mj. zadavatel povinen projevovat souvislé a logické chování vůči uchazečům, nesmí přihlédnout k jakékoli intervenci politických a administrativních subjektů pocházejících i zevnitř instituce.</a:t>
            </a:r>
          </a:p>
          <a:p>
            <a:pPr algn="just"/>
            <a:r>
              <a:rPr lang="cs-CZ" sz="2800" dirty="0"/>
              <a:t> 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77071"/>
      </p:ext>
    </p:extLst>
  </p:cSld>
  <p:clrMapOvr>
    <a:masterClrMapping/>
  </p:clrMapOvr>
  <p:transition spd="slow">
    <p:cover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7484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  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</a:t>
            </a:r>
          </a:p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(výslovně nevyjádřené)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nelze je upřednostnit před základními zásadami, jsou doplňkové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 podpora </a:t>
            </a:r>
            <a:r>
              <a:rPr lang="cs-CZ" sz="2400" dirty="0"/>
              <a:t>hospodářské soutěže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judikovaná zásada – např. 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61/2010, KS 62 </a:t>
            </a:r>
            <a:r>
              <a:rPr lang="cs-CZ" sz="2400" dirty="0" err="1"/>
              <a:t>Af</a:t>
            </a:r>
            <a:r>
              <a:rPr lang="cs-CZ" sz="2400" dirty="0"/>
              <a:t> 112/2013 (napadeno u NSS </a:t>
            </a:r>
            <a:r>
              <a:rPr lang="cs-CZ" sz="2400" dirty="0" err="1"/>
              <a:t>sp</a:t>
            </a:r>
            <a:r>
              <a:rPr lang="cs-CZ" sz="2400" dirty="0"/>
              <a:t>. zn. 1 As 256/2015),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42/2012 (vytvoření podmínek pro následné JŘBÚ)</a:t>
            </a:r>
          </a:p>
          <a:p>
            <a:pPr marL="273050" indent="-273050">
              <a:buFont typeface="Wingdings" panose="05000000000000000000" pitchFamily="2" charset="2"/>
              <a:buChar char="Ø"/>
            </a:pPr>
            <a:r>
              <a:rPr lang="cs-CZ" sz="2400" b="1" dirty="0"/>
              <a:t> hospodárnost </a:t>
            </a:r>
            <a:r>
              <a:rPr lang="cs-CZ" sz="2400" dirty="0"/>
              <a:t>(účelem zákona je férová soutěž, která by měla vést k hospodárnosti, efektivnosti a účelnosti vynakládání prostředků z veřejných zdrojů)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273050" algn="l"/>
              </a:tabLst>
            </a:pPr>
            <a:r>
              <a:rPr lang="cs-CZ" sz="2400" dirty="0"/>
              <a:t> rozsudek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43/2012 a jemu předcházející rozsudek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62/2010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</a:t>
            </a:r>
            <a:r>
              <a:rPr lang="cs-CZ" sz="2400" b="1" dirty="0"/>
              <a:t>elektronizace</a:t>
            </a:r>
            <a:r>
              <a:rPr lang="cs-CZ" sz="2400" dirty="0"/>
              <a:t> procesu zadávání</a:t>
            </a: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3242687"/>
      </p:ext>
    </p:extLst>
  </p:cSld>
  <p:clrMapOvr>
    <a:masterClrMapping/>
  </p:clrMapOvr>
  <p:transition spd="slow">
    <p:cover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cs-CZ" sz="3200" dirty="0"/>
              <a:t>Hlavní </a:t>
            </a:r>
            <a:r>
              <a:rPr lang="cs-CZ" sz="3200" u="sng" dirty="0"/>
              <a:t>předmět</a:t>
            </a:r>
            <a:r>
              <a:rPr lang="cs-CZ" sz="3200" dirty="0"/>
              <a:t> veřejné zakázky (dodávky, služby-co převažuje, ale účel je rozhodující – stavební) §15/2, 3</a:t>
            </a:r>
          </a:p>
          <a:p>
            <a:pPr marL="0" indent="0">
              <a:buNone/>
            </a:pPr>
            <a:r>
              <a:rPr lang="cs-CZ" sz="3200" dirty="0"/>
              <a:t> dle předpokládané hodnoty </a:t>
            </a:r>
            <a:r>
              <a:rPr lang="cs-CZ" sz="3200" dirty="0" err="1"/>
              <a:t>vz</a:t>
            </a:r>
            <a:endParaRPr lang="cs-CZ" sz="3200" dirty="0"/>
          </a:p>
          <a:p>
            <a:r>
              <a:rPr lang="cs-CZ" sz="3200" dirty="0"/>
              <a:t>režim </a:t>
            </a:r>
            <a:r>
              <a:rPr lang="cs-CZ" sz="3200" b="1" dirty="0"/>
              <a:t>podlimitní a nadlimitní</a:t>
            </a:r>
          </a:p>
          <a:p>
            <a:r>
              <a:rPr lang="cs-CZ" sz="3200" b="1" dirty="0"/>
              <a:t>malého rozsahu </a:t>
            </a:r>
            <a:r>
              <a:rPr lang="cs-CZ" sz="3200" dirty="0"/>
              <a:t>§ 27 – ÚOHS nemůže  přezkoumávat ale soulad s § 6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b="1" dirty="0"/>
              <a:t>obecné výjimky </a:t>
            </a:r>
            <a:r>
              <a:rPr lang="cs-CZ" sz="3200" dirty="0"/>
              <a:t>ze zadávání § 29 </a:t>
            </a:r>
          </a:p>
        </p:txBody>
      </p:sp>
    </p:spTree>
    <p:extLst>
      <p:ext uri="{BB962C8B-B14F-4D97-AF65-F5344CB8AC3E}">
        <p14:creationId xmlns:p14="http://schemas.microsoft.com/office/powerpoint/2010/main" val="1715684821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C2EAF-5820-464C-B816-31F1364F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  <a:cs typeface="Times New Roman" panose="02020603050405020304" pitchFamily="18" charset="0"/>
              </a:rPr>
              <a:t>Druhy zadávacích řízení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C4484C3-39DC-459A-B616-57319B71063B}"/>
              </a:ext>
            </a:extLst>
          </p:cNvPr>
          <p:cNvSpPr/>
          <p:nvPr/>
        </p:nvSpPr>
        <p:spPr>
          <a:xfrm>
            <a:off x="395536" y="2276872"/>
            <a:ext cx="856895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zadavatel volí druh s ohledem na své postavení, předpokládanou hodnotu, příp. na základě splnění zákonných podmínek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otevřené a užší řízení lze využít vždy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76955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12990</TotalTime>
  <Words>3535</Words>
  <Application>Microsoft Office PowerPoint</Application>
  <PresentationFormat>Předvádění na obrazovce (4:3)</PresentationFormat>
  <Paragraphs>473</Paragraphs>
  <Slides>74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74</vt:i4>
      </vt:variant>
    </vt:vector>
  </HeadingPairs>
  <TitlesOfParts>
    <vt:vector size="83" baseType="lpstr">
      <vt:lpstr>Calibri</vt:lpstr>
      <vt:lpstr>Courier New</vt:lpstr>
      <vt:lpstr>StempelGaramondLTPro-Roman</vt:lpstr>
      <vt:lpstr>StempelGaramondLTPro-Roman+01</vt:lpstr>
      <vt:lpstr>Times New Roman</vt:lpstr>
      <vt:lpstr>Tw Cen MT</vt:lpstr>
      <vt:lpstr>Wingdings</vt:lpstr>
      <vt:lpstr>Wingdings 2</vt:lpstr>
      <vt:lpstr>Medián</vt:lpstr>
      <vt:lpstr>Základní Pojmy   Zásady zákona o veřejných Zakázkách</vt:lpstr>
      <vt:lpstr>Prameny</vt:lpstr>
      <vt:lpstr>Prameny</vt:lpstr>
      <vt:lpstr>Prameny – Směrnice, sdělení /příklady </vt:lpstr>
      <vt:lpstr>Nařízení Komise </vt:lpstr>
      <vt:lpstr>Předmět úpravy ZZVZ</vt:lpstr>
      <vt:lpstr>Druhy zadávacích řízení § 3</vt:lpstr>
      <vt:lpstr>Režim veřejné zakázky</vt:lpstr>
      <vt:lpstr>Druhy zadávacích řízení</vt:lpstr>
      <vt:lpstr>Otevřené řízení</vt:lpstr>
      <vt:lpstr>Užší řízení</vt:lpstr>
      <vt:lpstr>Jednací řízení s uveřejněním 1</vt:lpstr>
      <vt:lpstr>Jednací řízení s uveřejněním 2</vt:lpstr>
      <vt:lpstr>Soutěžní dialog</vt:lpstr>
      <vt:lpstr>Jednací řízení bez uveřejnění</vt:lpstr>
      <vt:lpstr>Jednací řízení bez uveřejnění (shrnutí)</vt:lpstr>
      <vt:lpstr> Zadavatel §4 - veřejný zadavatel §4/1</vt:lpstr>
      <vt:lpstr>Zadavatel § 4/2</vt:lpstr>
      <vt:lpstr>„Sektorový“ zadavatel</vt:lpstr>
      <vt:lpstr>Centrální zadavatel § 9</vt:lpstr>
      <vt:lpstr>Centrální zadavatel</vt:lpstr>
      <vt:lpstr>Zákaz spolupráce nebo volby práva </vt:lpstr>
      <vt:lpstr> Dodavatel § 5 </vt:lpstr>
      <vt:lpstr>Odpovědnost za dodržení zákona</vt:lpstr>
      <vt:lpstr>Odpovědnost</vt:lpstr>
      <vt:lpstr>Zadání veřejné zakázky /VZ/</vt:lpstr>
      <vt:lpstr>Co se nepovažuje za zakázku</vt:lpstr>
      <vt:lpstr>Druhy veřejných zakázek</vt:lpstr>
      <vt:lpstr>Společné zadávání</vt:lpstr>
      <vt:lpstr>Společně z různých členských států</vt:lpstr>
      <vt:lpstr> Zákaz spolupráce nebo volby práva </vt:lpstr>
      <vt:lpstr> Předpokládaná hodnota VZ </vt:lpstr>
      <vt:lpstr> Předpokládaná hodnota veřejné zakázky u provozních jednotek </vt:lpstr>
      <vt:lpstr>Předpokládaná hodnota veřejné zakázky rozdělené na části</vt:lpstr>
      <vt:lpstr>Předpokládaná hodnota VZ pravidelné povahy</vt:lpstr>
      <vt:lpstr>Prezentace aplikace PowerPoint</vt:lpstr>
      <vt:lpstr> Předpokládaná hodnota služeb </vt:lpstr>
      <vt:lpstr> Předpokládaná hodnota služeb </vt:lpstr>
      <vt:lpstr> Předpokládaná hodnota stavebních prací </vt:lpstr>
      <vt:lpstr>Předpokládaná hodnota ve zvláštních případech</vt:lpstr>
      <vt:lpstr>Režim veřejné zakázky</vt:lpstr>
      <vt:lpstr>Nadlimitní veřejná zakázka</vt:lpstr>
      <vt:lpstr>Limit u VZ na dodávky</vt:lpstr>
      <vt:lpstr>Limit u VZ na služby  </vt:lpstr>
      <vt:lpstr>Nadlimitní VZ na stavební práce</vt:lpstr>
      <vt:lpstr>Možnosti vyčlenit části VZ</vt:lpstr>
      <vt:lpstr>Nadlimitní VZ § 25 -volba druhu zadávacího řízení</vt:lpstr>
      <vt:lpstr>Podlimitní veřejná zakázka</vt:lpstr>
      <vt:lpstr> Volba druhu zadávacího řízení v podlimitním režimu </vt:lpstr>
      <vt:lpstr>Veřejná zakázka malého rozsahu</vt:lpstr>
      <vt:lpstr>Zjednodušený režim</vt:lpstr>
      <vt:lpstr>Volba druhu řízení</vt:lpstr>
      <vt:lpstr>Vertikální spolupráce</vt:lpstr>
      <vt:lpstr> Horizontální spolupráce </vt:lpstr>
      <vt:lpstr> Podíl činnosti </vt:lpstr>
      <vt:lpstr> Smíšená zakázka </vt:lpstr>
      <vt:lpstr> Účastník zadávacího řízení </vt:lpstr>
      <vt:lpstr> Obecné výjimky ze zákona </vt:lpstr>
      <vt:lpstr>Výjimky pro podlimitní vz</vt:lpstr>
      <vt:lpstr>Výjimka pro VZ malého rozsahu</vt:lpstr>
      <vt:lpstr> Další výjimky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  Právní principy  Zásady zákona o veřejných Zakázkách</dc:title>
  <cp:lastModifiedBy>Jaromír Harvánek</cp:lastModifiedBy>
  <cp:revision>133</cp:revision>
  <dcterms:created xsi:type="dcterms:W3CDTF">2015-10-07T18:28:44Z</dcterms:created>
  <dcterms:modified xsi:type="dcterms:W3CDTF">2019-02-26T16:19:46Z</dcterms:modified>
</cp:coreProperties>
</file>