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72"/>
  </p:notesMasterIdLst>
  <p:handoutMasterIdLst>
    <p:handoutMasterId r:id="rId73"/>
  </p:handoutMasterIdLst>
  <p:sldIdLst>
    <p:sldId id="263" r:id="rId2"/>
    <p:sldId id="296" r:id="rId3"/>
    <p:sldId id="299" r:id="rId4"/>
    <p:sldId id="301" r:id="rId5"/>
    <p:sldId id="304" r:id="rId6"/>
    <p:sldId id="317" r:id="rId7"/>
    <p:sldId id="318" r:id="rId8"/>
    <p:sldId id="319" r:id="rId9"/>
    <p:sldId id="320" r:id="rId10"/>
    <p:sldId id="322" r:id="rId11"/>
    <p:sldId id="332" r:id="rId12"/>
    <p:sldId id="333" r:id="rId13"/>
    <p:sldId id="334" r:id="rId14"/>
    <p:sldId id="264" r:id="rId15"/>
    <p:sldId id="265" r:id="rId16"/>
    <p:sldId id="286" r:id="rId17"/>
    <p:sldId id="287" r:id="rId18"/>
    <p:sldId id="288" r:id="rId19"/>
    <p:sldId id="290" r:id="rId20"/>
    <p:sldId id="291" r:id="rId21"/>
    <p:sldId id="292" r:id="rId22"/>
    <p:sldId id="293" r:id="rId23"/>
    <p:sldId id="295" r:id="rId24"/>
    <p:sldId id="335" r:id="rId25"/>
    <p:sldId id="336" r:id="rId26"/>
    <p:sldId id="337" r:id="rId27"/>
    <p:sldId id="339" r:id="rId28"/>
    <p:sldId id="340" r:id="rId29"/>
    <p:sldId id="342" r:id="rId30"/>
    <p:sldId id="343" r:id="rId31"/>
    <p:sldId id="345" r:id="rId32"/>
    <p:sldId id="347" r:id="rId33"/>
    <p:sldId id="344" r:id="rId34"/>
    <p:sldId id="348" r:id="rId35"/>
    <p:sldId id="349" r:id="rId36"/>
    <p:sldId id="350" r:id="rId37"/>
    <p:sldId id="352" r:id="rId38"/>
    <p:sldId id="353" r:id="rId39"/>
    <p:sldId id="354" r:id="rId40"/>
    <p:sldId id="355" r:id="rId41"/>
    <p:sldId id="356" r:id="rId42"/>
    <p:sldId id="357" r:id="rId43"/>
    <p:sldId id="358" r:id="rId44"/>
    <p:sldId id="359" r:id="rId45"/>
    <p:sldId id="360" r:id="rId46"/>
    <p:sldId id="362" r:id="rId47"/>
    <p:sldId id="363" r:id="rId48"/>
    <p:sldId id="367" r:id="rId49"/>
    <p:sldId id="368" r:id="rId50"/>
    <p:sldId id="370" r:id="rId51"/>
    <p:sldId id="371" r:id="rId52"/>
    <p:sldId id="372" r:id="rId53"/>
    <p:sldId id="374" r:id="rId54"/>
    <p:sldId id="375" r:id="rId55"/>
    <p:sldId id="376" r:id="rId56"/>
    <p:sldId id="377" r:id="rId57"/>
    <p:sldId id="384" r:id="rId58"/>
    <p:sldId id="379" r:id="rId59"/>
    <p:sldId id="382" r:id="rId60"/>
    <p:sldId id="383" r:id="rId61"/>
    <p:sldId id="385" r:id="rId62"/>
    <p:sldId id="387" r:id="rId63"/>
    <p:sldId id="389" r:id="rId64"/>
    <p:sldId id="390" r:id="rId65"/>
    <p:sldId id="391" r:id="rId66"/>
    <p:sldId id="392" r:id="rId67"/>
    <p:sldId id="393" r:id="rId68"/>
    <p:sldId id="394" r:id="rId69"/>
    <p:sldId id="395" r:id="rId70"/>
    <p:sldId id="396" r:id="rId7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D4D4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426" autoAdjust="0"/>
    <p:restoredTop sz="94569" autoAdjust="0"/>
  </p:normalViewPr>
  <p:slideViewPr>
    <p:cSldViewPr snapToGrid="0" snapToObjects="1">
      <p:cViewPr varScale="1">
        <p:scale>
          <a:sx n="109" d="100"/>
          <a:sy n="109" d="100"/>
        </p:scale>
        <p:origin x="1296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theme" Target="theme/theme1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212A0A-3FC0-3346-A69A-8137ADF09294}" type="datetimeFigureOut">
              <a:rPr lang="en-US" smtClean="0"/>
              <a:t>3/4/2019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DD0728-DC7B-E648-80D3-C460AB79C8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079592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B441A2C-C1ED-46A2-9930-9398367D0FA2}" type="datetimeFigureOut">
              <a:rPr lang="hu-HU" smtClean="0"/>
              <a:t>2019. 03. 04.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BA71C0-C0C6-4AAB-AE11-3D9925D87B5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2211899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 algn="ctr">
              <a:defRPr>
                <a:solidFill>
                  <a:srgbClr val="4D4D4D"/>
                </a:solidFill>
                <a:latin typeface="Arial"/>
                <a:cs typeface="Arial"/>
              </a:defRPr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rgbClr val="4D4D4D"/>
                </a:solidFill>
                <a:latin typeface="Arial"/>
                <a:cs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762000" y="3290061"/>
            <a:ext cx="8382000" cy="76200"/>
          </a:xfrm>
          <a:prstGeom prst="rect">
            <a:avLst/>
          </a:prstGeom>
          <a:solidFill>
            <a:srgbClr val="EDA021"/>
          </a:solidFill>
          <a:ln>
            <a:solidFill>
              <a:schemeClr val="bg1"/>
            </a:solidFill>
          </a:ln>
          <a:effectLst>
            <a:outerShdw dist="23000" dir="5400000" sx="0" sy="0" rotWithShape="0">
              <a:srgbClr val="000000"/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73155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762000" y="1219200"/>
            <a:ext cx="8382000" cy="76200"/>
          </a:xfrm>
          <a:prstGeom prst="rect">
            <a:avLst/>
          </a:prstGeom>
          <a:solidFill>
            <a:srgbClr val="EDA021"/>
          </a:solidFill>
          <a:ln>
            <a:solidFill>
              <a:schemeClr val="bg1"/>
            </a:solidFill>
          </a:ln>
          <a:effectLst>
            <a:outerShdw dist="23000" dir="5400000" sx="0" sy="0" rotWithShape="0">
              <a:srgbClr val="000000"/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53393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 rot="16200000">
            <a:off x="3895539" y="2982632"/>
            <a:ext cx="6041464" cy="76201"/>
          </a:xfrm>
          <a:prstGeom prst="rect">
            <a:avLst/>
          </a:prstGeom>
          <a:solidFill>
            <a:srgbClr val="EDA021"/>
          </a:solidFill>
          <a:ln>
            <a:solidFill>
              <a:schemeClr val="bg1"/>
            </a:solidFill>
          </a:ln>
          <a:effectLst>
            <a:outerShdw dist="23000" dir="5400000" sx="0" sy="0" rotWithShape="0">
              <a:srgbClr val="000000"/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98597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>
                <a:solidFill>
                  <a:srgbClr val="4D4D4D"/>
                </a:solidFill>
                <a:latin typeface="Arial"/>
                <a:cs typeface="Arial"/>
              </a:defRPr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4D4D4D"/>
                </a:solidFill>
                <a:latin typeface="Arial"/>
                <a:cs typeface="Arial"/>
              </a:defRPr>
            </a:lvl1pPr>
            <a:lvl2pPr>
              <a:defRPr>
                <a:solidFill>
                  <a:srgbClr val="4D4D4D"/>
                </a:solidFill>
                <a:latin typeface="Arial"/>
                <a:cs typeface="Arial"/>
              </a:defRPr>
            </a:lvl2pPr>
            <a:lvl3pPr>
              <a:defRPr>
                <a:solidFill>
                  <a:srgbClr val="4D4D4D"/>
                </a:solidFill>
                <a:latin typeface="Arial"/>
                <a:cs typeface="Arial"/>
              </a:defRPr>
            </a:lvl3pPr>
            <a:lvl4pPr>
              <a:defRPr>
                <a:solidFill>
                  <a:srgbClr val="4D4D4D"/>
                </a:solidFill>
                <a:latin typeface="Arial"/>
                <a:cs typeface="Arial"/>
              </a:defRPr>
            </a:lvl4pPr>
            <a:lvl5pPr>
              <a:defRPr>
                <a:solidFill>
                  <a:srgbClr val="4D4D4D"/>
                </a:solidFill>
                <a:latin typeface="Arial"/>
                <a:cs typeface="Arial"/>
              </a:defRPr>
            </a:lvl5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457200" y="1219200"/>
            <a:ext cx="8686800" cy="76200"/>
          </a:xfrm>
          <a:prstGeom prst="rect">
            <a:avLst/>
          </a:prstGeom>
          <a:solidFill>
            <a:srgbClr val="EDA021"/>
          </a:solidFill>
          <a:ln>
            <a:solidFill>
              <a:schemeClr val="bg1"/>
            </a:solidFill>
          </a:ln>
          <a:effectLst>
            <a:outerShdw dist="23000" dir="5400000" sx="0" sy="0" rotWithShape="0">
              <a:srgbClr val="000000"/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53524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solidFill>
                  <a:srgbClr val="4D4D4D"/>
                </a:solidFill>
              </a:defRPr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rgbClr val="4D4D4D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762000" y="4430805"/>
            <a:ext cx="8382000" cy="76200"/>
          </a:xfrm>
          <a:prstGeom prst="rect">
            <a:avLst/>
          </a:prstGeom>
          <a:solidFill>
            <a:srgbClr val="EDA021"/>
          </a:solidFill>
          <a:ln>
            <a:solidFill>
              <a:schemeClr val="bg1"/>
            </a:solidFill>
          </a:ln>
          <a:effectLst>
            <a:outerShdw dist="23000" dir="5400000" sx="0" sy="0" rotWithShape="0">
              <a:srgbClr val="000000"/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35684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4D4D4D"/>
                </a:solidFill>
              </a:defRPr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>
                <a:solidFill>
                  <a:srgbClr val="4D4D4D"/>
                </a:solidFill>
              </a:defRPr>
            </a:lvl1pPr>
            <a:lvl2pPr>
              <a:defRPr sz="2400">
                <a:solidFill>
                  <a:srgbClr val="4D4D4D"/>
                </a:solidFill>
              </a:defRPr>
            </a:lvl2pPr>
            <a:lvl3pPr>
              <a:defRPr sz="2000">
                <a:solidFill>
                  <a:srgbClr val="4D4D4D"/>
                </a:solidFill>
              </a:defRPr>
            </a:lvl3pPr>
            <a:lvl4pPr>
              <a:defRPr sz="1800">
                <a:solidFill>
                  <a:srgbClr val="4D4D4D"/>
                </a:solidFill>
              </a:defRPr>
            </a:lvl4pPr>
            <a:lvl5pPr>
              <a:defRPr sz="1800">
                <a:solidFill>
                  <a:srgbClr val="4D4D4D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762000" y="1219200"/>
            <a:ext cx="8382000" cy="76200"/>
          </a:xfrm>
          <a:prstGeom prst="rect">
            <a:avLst/>
          </a:prstGeom>
          <a:solidFill>
            <a:srgbClr val="EDA021"/>
          </a:solidFill>
          <a:ln>
            <a:solidFill>
              <a:schemeClr val="bg1"/>
            </a:solidFill>
          </a:ln>
          <a:effectLst>
            <a:outerShdw dist="23000" dir="5400000" sx="0" sy="0" rotWithShape="0">
              <a:srgbClr val="000000"/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64168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40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10" name="Rectangle 9"/>
          <p:cNvSpPr/>
          <p:nvPr userDrawn="1"/>
        </p:nvSpPr>
        <p:spPr>
          <a:xfrm>
            <a:off x="762000" y="1219200"/>
            <a:ext cx="8382000" cy="76200"/>
          </a:xfrm>
          <a:prstGeom prst="rect">
            <a:avLst/>
          </a:prstGeom>
          <a:solidFill>
            <a:srgbClr val="EDA021"/>
          </a:solidFill>
          <a:ln>
            <a:solidFill>
              <a:schemeClr val="bg1"/>
            </a:solidFill>
          </a:ln>
          <a:effectLst>
            <a:outerShdw dist="23000" dir="5400000" sx="0" sy="0" rotWithShape="0">
              <a:srgbClr val="000000"/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26176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90982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930333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</p:spTree>
    <p:extLst>
      <p:ext uri="{BB962C8B-B14F-4D97-AF65-F5344CB8AC3E}">
        <p14:creationId xmlns:p14="http://schemas.microsoft.com/office/powerpoint/2010/main" val="11140341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u-HU" smtClean="0"/>
              <a:t>Kép beszúrásához kattintson az ikonra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</p:spTree>
    <p:extLst>
      <p:ext uri="{BB962C8B-B14F-4D97-AF65-F5344CB8AC3E}">
        <p14:creationId xmlns:p14="http://schemas.microsoft.com/office/powerpoint/2010/main" val="8032001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92824" y="411480"/>
            <a:ext cx="2551176" cy="507492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2108" y="6063144"/>
            <a:ext cx="1788894" cy="4844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72299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4400" kern="1200">
          <a:solidFill>
            <a:srgbClr val="4D4D4D"/>
          </a:solidFill>
          <a:latin typeface="Arial"/>
          <a:ea typeface="+mj-ea"/>
          <a:cs typeface="Arial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rgbClr val="4D4D4D"/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rgbClr val="4D4D4D"/>
          </a:solidFill>
          <a:latin typeface="Arial"/>
          <a:ea typeface="+mn-ea"/>
          <a:cs typeface="Arial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rgbClr val="4D4D4D"/>
          </a:solidFill>
          <a:latin typeface="Arial"/>
          <a:ea typeface="+mn-ea"/>
          <a:cs typeface="Arial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rgbClr val="4D4D4D"/>
          </a:solidFill>
          <a:latin typeface="Arial"/>
          <a:ea typeface="+mn-ea"/>
          <a:cs typeface="Arial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rgbClr val="4D4D4D"/>
          </a:solidFill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hoffman.istvan@ajk.elte.hu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ím 3"/>
          <p:cNvSpPr>
            <a:spLocks noGrp="1"/>
          </p:cNvSpPr>
          <p:nvPr>
            <p:ph type="ctrTitle"/>
          </p:nvPr>
        </p:nvSpPr>
        <p:spPr>
          <a:xfrm>
            <a:off x="685800" y="1872519"/>
            <a:ext cx="7772400" cy="1470025"/>
          </a:xfrm>
        </p:spPr>
        <p:txBody>
          <a:bodyPr>
            <a:normAutofit/>
          </a:bodyPr>
          <a:lstStyle/>
          <a:p>
            <a:r>
              <a:rPr lang="hu-HU" b="1" cap="small" dirty="0" err="1" smtClean="0"/>
              <a:t>Comparative</a:t>
            </a:r>
            <a:r>
              <a:rPr lang="hu-HU" b="1" cap="small" dirty="0" smtClean="0"/>
              <a:t> </a:t>
            </a:r>
            <a:r>
              <a:rPr lang="hu-HU" b="1" cap="small" dirty="0" err="1" smtClean="0"/>
              <a:t>analysis</a:t>
            </a:r>
            <a:r>
              <a:rPr lang="hu-HU" b="1" cap="small" dirty="0" smtClean="0"/>
              <a:t> of </a:t>
            </a:r>
            <a:r>
              <a:rPr lang="en-GB" b="1" cap="small" dirty="0" smtClean="0"/>
              <a:t>municipal </a:t>
            </a:r>
            <a:r>
              <a:rPr lang="hu-HU" b="1" cap="small" dirty="0" err="1" smtClean="0"/>
              <a:t>services</a:t>
            </a:r>
            <a:endParaRPr lang="hu-HU" cap="small" dirty="0"/>
          </a:p>
        </p:txBody>
      </p:sp>
      <p:sp>
        <p:nvSpPr>
          <p:cNvPr id="5" name="Alcím 4"/>
          <p:cNvSpPr>
            <a:spLocks noGrp="1"/>
          </p:cNvSpPr>
          <p:nvPr>
            <p:ph type="subTitle" idx="1"/>
          </p:nvPr>
        </p:nvSpPr>
        <p:spPr>
          <a:xfrm>
            <a:off x="931458" y="4547252"/>
            <a:ext cx="7772401" cy="2182066"/>
          </a:xfrm>
        </p:spPr>
        <p:txBody>
          <a:bodyPr>
            <a:normAutofit fontScale="55000" lnSpcReduction="20000"/>
          </a:bodyPr>
          <a:lstStyle/>
          <a:p>
            <a:r>
              <a:rPr lang="de-DE" sz="4500" b="1" dirty="0" err="1" smtClean="0">
                <a:latin typeface="+mn-lt"/>
              </a:rPr>
              <a:t>István</a:t>
            </a:r>
            <a:r>
              <a:rPr lang="de-DE" sz="4500" b="1" dirty="0" smtClean="0">
                <a:latin typeface="+mn-lt"/>
              </a:rPr>
              <a:t> Hoffman </a:t>
            </a:r>
            <a:r>
              <a:rPr lang="de-DE" sz="4500" b="1" dirty="0" err="1" smtClean="0">
                <a:latin typeface="+mn-lt"/>
              </a:rPr>
              <a:t>PhD</a:t>
            </a:r>
            <a:r>
              <a:rPr lang="de-DE" sz="4500" b="1" dirty="0" smtClean="0">
                <a:latin typeface="+mn-lt"/>
              </a:rPr>
              <a:t>, </a:t>
            </a:r>
            <a:r>
              <a:rPr lang="de-DE" sz="4500" b="1" dirty="0" err="1" smtClean="0">
                <a:latin typeface="+mn-lt"/>
              </a:rPr>
              <a:t>dr.</a:t>
            </a:r>
            <a:r>
              <a:rPr lang="de-DE" sz="4500" b="1" dirty="0" smtClean="0">
                <a:latin typeface="+mn-lt"/>
              </a:rPr>
              <a:t> habil.</a:t>
            </a:r>
            <a:endParaRPr lang="hu-HU" sz="4500" b="1" dirty="0" smtClean="0">
              <a:latin typeface="+mn-lt"/>
            </a:endParaRPr>
          </a:p>
          <a:p>
            <a:r>
              <a:rPr lang="en-GB" dirty="0" smtClean="0">
                <a:latin typeface="+mn-lt"/>
              </a:rPr>
              <a:t>Associate </a:t>
            </a:r>
            <a:r>
              <a:rPr lang="hu-HU" dirty="0" smtClean="0">
                <a:latin typeface="+mn-lt"/>
              </a:rPr>
              <a:t>P</a:t>
            </a:r>
            <a:r>
              <a:rPr lang="en-GB" dirty="0" err="1" smtClean="0">
                <a:latin typeface="+mn-lt"/>
              </a:rPr>
              <a:t>rofessor</a:t>
            </a:r>
            <a:r>
              <a:rPr lang="en-GB" dirty="0" smtClean="0">
                <a:latin typeface="+mn-lt"/>
              </a:rPr>
              <a:t> </a:t>
            </a:r>
            <a:endParaRPr lang="hu-HU" dirty="0" smtClean="0">
              <a:latin typeface="+mn-lt"/>
            </a:endParaRPr>
          </a:p>
          <a:p>
            <a:r>
              <a:rPr lang="hu-HU" dirty="0" smtClean="0">
                <a:latin typeface="+mn-lt"/>
              </a:rPr>
              <a:t>Eötvös Loránd University (Budapest), </a:t>
            </a:r>
            <a:r>
              <a:rPr lang="hu-HU" dirty="0" err="1" smtClean="0">
                <a:latin typeface="+mn-lt"/>
              </a:rPr>
              <a:t>Faculty</a:t>
            </a:r>
            <a:r>
              <a:rPr lang="hu-HU" dirty="0" smtClean="0">
                <a:latin typeface="+mn-lt"/>
              </a:rPr>
              <a:t> of Law</a:t>
            </a:r>
          </a:p>
          <a:p>
            <a:r>
              <a:rPr lang="hu-HU" dirty="0" err="1" smtClean="0">
                <a:latin typeface="+mn-lt"/>
              </a:rPr>
              <a:t>Department</a:t>
            </a:r>
            <a:r>
              <a:rPr lang="hu-HU" dirty="0" smtClean="0">
                <a:latin typeface="+mn-lt"/>
              </a:rPr>
              <a:t> of </a:t>
            </a:r>
            <a:r>
              <a:rPr lang="hu-HU" dirty="0" err="1" smtClean="0">
                <a:latin typeface="+mn-lt"/>
              </a:rPr>
              <a:t>Administrative</a:t>
            </a:r>
            <a:r>
              <a:rPr lang="hu-HU" dirty="0" smtClean="0">
                <a:latin typeface="+mn-lt"/>
              </a:rPr>
              <a:t> Law</a:t>
            </a:r>
          </a:p>
          <a:p>
            <a:r>
              <a:rPr lang="hu-HU" dirty="0" err="1" smtClean="0">
                <a:latin typeface="+mn-lt"/>
                <a:hlinkClick r:id="rId2"/>
              </a:rPr>
              <a:t>hoffman.istvan</a:t>
            </a:r>
            <a:r>
              <a:rPr lang="hu-HU" dirty="0" smtClean="0">
                <a:latin typeface="+mn-lt"/>
                <a:hlinkClick r:id="rId2"/>
              </a:rPr>
              <a:t>@</a:t>
            </a:r>
            <a:r>
              <a:rPr lang="hu-HU" dirty="0" err="1" smtClean="0">
                <a:latin typeface="+mn-lt"/>
                <a:hlinkClick r:id="rId2"/>
              </a:rPr>
              <a:t>ajk.elte.hu</a:t>
            </a:r>
            <a:r>
              <a:rPr lang="hu-HU" dirty="0" smtClean="0">
                <a:latin typeface="+mn-lt"/>
              </a:rPr>
              <a:t> </a:t>
            </a:r>
          </a:p>
          <a:p>
            <a:r>
              <a:rPr lang="hu-HU" dirty="0" smtClean="0">
                <a:latin typeface="+mn-lt"/>
              </a:rPr>
              <a:t/>
            </a:r>
            <a:br>
              <a:rPr lang="hu-HU" dirty="0" smtClean="0">
                <a:latin typeface="+mn-lt"/>
              </a:rPr>
            </a:br>
            <a:endParaRPr lang="hu-HU" dirty="0" smtClean="0">
              <a:latin typeface="+mn-lt"/>
            </a:endParaRPr>
          </a:p>
        </p:txBody>
      </p:sp>
      <p:sp>
        <p:nvSpPr>
          <p:cNvPr id="8" name="Szövegdoboz 7"/>
          <p:cNvSpPr txBox="1"/>
          <p:nvPr/>
        </p:nvSpPr>
        <p:spPr>
          <a:xfrm>
            <a:off x="946638" y="3446241"/>
            <a:ext cx="725072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3200" dirty="0" err="1" smtClean="0">
                <a:latin typeface="+mj-lt"/>
              </a:rPr>
              <a:t>Block</a:t>
            </a:r>
            <a:r>
              <a:rPr lang="hu-HU" sz="3200" dirty="0" smtClean="0">
                <a:latin typeface="+mj-lt"/>
              </a:rPr>
              <a:t> </a:t>
            </a:r>
            <a:r>
              <a:rPr lang="hu-HU" sz="3200" dirty="0" err="1" smtClean="0">
                <a:latin typeface="+mj-lt"/>
              </a:rPr>
              <a:t>seminar</a:t>
            </a:r>
            <a:endParaRPr lang="hu-HU" sz="32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2576846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440668"/>
            <a:ext cx="8229600" cy="792088"/>
          </a:xfrm>
        </p:spPr>
        <p:txBody>
          <a:bodyPr/>
          <a:lstStyle/>
          <a:p>
            <a:r>
              <a:rPr lang="hu-HU" dirty="0" err="1" smtClean="0"/>
              <a:t>Anglo-Saxon</a:t>
            </a:r>
            <a:r>
              <a:rPr lang="hu-HU" dirty="0" smtClean="0"/>
              <a:t> </a:t>
            </a:r>
            <a:r>
              <a:rPr lang="hu-HU" dirty="0" err="1" smtClean="0"/>
              <a:t>model</a:t>
            </a:r>
            <a:r>
              <a:rPr lang="hu-HU" dirty="0" smtClean="0"/>
              <a:t> 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496" y="1351128"/>
            <a:ext cx="8651304" cy="4814176"/>
          </a:xfrm>
        </p:spPr>
        <p:txBody>
          <a:bodyPr>
            <a:normAutofit fontScale="85000" lnSpcReduction="10000"/>
          </a:bodyPr>
          <a:lstStyle/>
          <a:p>
            <a:r>
              <a:rPr lang="hu-HU" dirty="0" smtClean="0"/>
              <a:t>Ultra </a:t>
            </a:r>
            <a:r>
              <a:rPr lang="hu-HU" dirty="0" err="1" smtClean="0"/>
              <a:t>vires</a:t>
            </a:r>
            <a:r>
              <a:rPr lang="hu-HU" dirty="0" smtClean="0"/>
              <a:t> </a:t>
            </a:r>
            <a:r>
              <a:rPr lang="hu-HU" dirty="0" err="1" smtClean="0"/>
              <a:t>model</a:t>
            </a:r>
            <a:r>
              <a:rPr lang="hu-HU" dirty="0" smtClean="0"/>
              <a:t> and </a:t>
            </a:r>
            <a:r>
              <a:rPr lang="hu-HU" dirty="0" err="1" smtClean="0"/>
              <a:t>its</a:t>
            </a:r>
            <a:r>
              <a:rPr lang="hu-HU" dirty="0" smtClean="0"/>
              <a:t> </a:t>
            </a:r>
            <a:r>
              <a:rPr lang="hu-HU" dirty="0" err="1" smtClean="0"/>
              <a:t>transformation</a:t>
            </a:r>
            <a:r>
              <a:rPr lang="hu-HU" dirty="0" smtClean="0"/>
              <a:t> </a:t>
            </a:r>
          </a:p>
          <a:p>
            <a:pPr lvl="1"/>
            <a:r>
              <a:rPr lang="hu-HU" dirty="0" err="1" smtClean="0"/>
              <a:t>Concept</a:t>
            </a:r>
            <a:r>
              <a:rPr lang="hu-HU" dirty="0" smtClean="0"/>
              <a:t> of </a:t>
            </a:r>
            <a:r>
              <a:rPr lang="hu-HU" dirty="0" err="1" smtClean="0"/>
              <a:t>sovereignty</a:t>
            </a:r>
            <a:r>
              <a:rPr lang="hu-HU" dirty="0" smtClean="0"/>
              <a:t> </a:t>
            </a:r>
          </a:p>
          <a:p>
            <a:pPr lvl="1"/>
            <a:r>
              <a:rPr lang="hu-HU" dirty="0" err="1" smtClean="0"/>
              <a:t>Transformation</a:t>
            </a:r>
            <a:r>
              <a:rPr lang="hu-HU" dirty="0" smtClean="0"/>
              <a:t> in England: </a:t>
            </a:r>
            <a:r>
              <a:rPr lang="hu-HU" dirty="0" err="1" smtClean="0"/>
              <a:t>from</a:t>
            </a:r>
            <a:r>
              <a:rPr lang="hu-HU" dirty="0" smtClean="0"/>
              <a:t> ultra </a:t>
            </a:r>
            <a:r>
              <a:rPr lang="hu-HU" dirty="0" err="1" smtClean="0"/>
              <a:t>vires</a:t>
            </a:r>
            <a:r>
              <a:rPr lang="hu-HU" dirty="0" smtClean="0"/>
              <a:t> </a:t>
            </a:r>
            <a:r>
              <a:rPr lang="hu-HU" dirty="0" err="1" smtClean="0"/>
              <a:t>to</a:t>
            </a:r>
            <a:r>
              <a:rPr lang="hu-HU" dirty="0" smtClean="0"/>
              <a:t> </a:t>
            </a:r>
            <a:r>
              <a:rPr lang="hu-HU" dirty="0" err="1" smtClean="0"/>
              <a:t>general</a:t>
            </a:r>
            <a:r>
              <a:rPr lang="hu-HU" dirty="0" smtClean="0"/>
              <a:t> </a:t>
            </a:r>
            <a:r>
              <a:rPr lang="hu-HU" dirty="0" err="1" smtClean="0"/>
              <a:t>clause</a:t>
            </a:r>
            <a:r>
              <a:rPr lang="hu-HU" dirty="0" smtClean="0"/>
              <a:t> </a:t>
            </a:r>
            <a:r>
              <a:rPr lang="hu-HU" dirty="0" err="1" smtClean="0"/>
              <a:t>model</a:t>
            </a:r>
            <a:r>
              <a:rPr lang="hu-HU" dirty="0" smtClean="0"/>
              <a:t> </a:t>
            </a:r>
          </a:p>
          <a:p>
            <a:pPr lvl="1"/>
            <a:r>
              <a:rPr lang="hu-HU" dirty="0" smtClean="0"/>
              <a:t>United </a:t>
            </a:r>
            <a:r>
              <a:rPr lang="hu-HU" dirty="0" err="1" smtClean="0"/>
              <a:t>States</a:t>
            </a:r>
            <a:r>
              <a:rPr lang="hu-HU" dirty="0" smtClean="0"/>
              <a:t>: </a:t>
            </a:r>
            <a:r>
              <a:rPr lang="hu-HU" dirty="0" err="1" smtClean="0"/>
              <a:t>Dillon</a:t>
            </a:r>
            <a:r>
              <a:rPr lang="hu-HU" dirty="0" smtClean="0"/>
              <a:t>, </a:t>
            </a:r>
            <a:r>
              <a:rPr lang="hu-HU" dirty="0" err="1" smtClean="0"/>
              <a:t>home</a:t>
            </a:r>
            <a:r>
              <a:rPr lang="hu-HU" dirty="0" smtClean="0"/>
              <a:t> </a:t>
            </a:r>
            <a:r>
              <a:rPr lang="hu-HU" dirty="0" err="1" smtClean="0"/>
              <a:t>rule</a:t>
            </a:r>
            <a:r>
              <a:rPr lang="hu-HU" dirty="0" smtClean="0"/>
              <a:t>, </a:t>
            </a:r>
            <a:r>
              <a:rPr lang="hu-HU" dirty="0" err="1" smtClean="0"/>
              <a:t>municipal</a:t>
            </a:r>
            <a:r>
              <a:rPr lang="hu-HU" dirty="0" smtClean="0"/>
              <a:t> </a:t>
            </a:r>
            <a:r>
              <a:rPr lang="hu-HU" dirty="0" err="1" smtClean="0"/>
              <a:t>home</a:t>
            </a:r>
            <a:r>
              <a:rPr lang="hu-HU" dirty="0" smtClean="0"/>
              <a:t> </a:t>
            </a:r>
            <a:r>
              <a:rPr lang="hu-HU" dirty="0" err="1" smtClean="0"/>
              <a:t>rule</a:t>
            </a:r>
            <a:endParaRPr lang="hu-HU" dirty="0" smtClean="0"/>
          </a:p>
          <a:p>
            <a:r>
              <a:rPr lang="hu-HU" dirty="0" err="1" smtClean="0"/>
              <a:t>Municipal</a:t>
            </a:r>
            <a:r>
              <a:rPr lang="hu-HU" dirty="0" smtClean="0"/>
              <a:t> </a:t>
            </a:r>
            <a:r>
              <a:rPr lang="hu-HU" dirty="0" err="1" smtClean="0"/>
              <a:t>tasks</a:t>
            </a:r>
            <a:r>
              <a:rPr lang="hu-HU" dirty="0" smtClean="0"/>
              <a:t>: a </a:t>
            </a:r>
            <a:r>
              <a:rPr lang="hu-HU" dirty="0" err="1" smtClean="0"/>
              <a:t>monist</a:t>
            </a:r>
            <a:r>
              <a:rPr lang="hu-HU" dirty="0" smtClean="0"/>
              <a:t> </a:t>
            </a:r>
            <a:r>
              <a:rPr lang="hu-HU" dirty="0" err="1" smtClean="0"/>
              <a:t>approach</a:t>
            </a:r>
            <a:endParaRPr lang="hu-HU" dirty="0" smtClean="0"/>
          </a:p>
          <a:p>
            <a:r>
              <a:rPr lang="hu-HU" dirty="0" err="1" smtClean="0"/>
              <a:t>Organisation</a:t>
            </a:r>
            <a:endParaRPr lang="hu-HU" dirty="0" smtClean="0"/>
          </a:p>
          <a:p>
            <a:pPr lvl="1"/>
            <a:r>
              <a:rPr lang="hu-HU" dirty="0" err="1" smtClean="0"/>
              <a:t>Different</a:t>
            </a:r>
            <a:r>
              <a:rPr lang="hu-HU" dirty="0" smtClean="0"/>
              <a:t> </a:t>
            </a:r>
            <a:r>
              <a:rPr lang="hu-HU" dirty="0" err="1" smtClean="0"/>
              <a:t>approaches</a:t>
            </a:r>
            <a:r>
              <a:rPr lang="hu-HU" dirty="0" smtClean="0"/>
              <a:t>: </a:t>
            </a:r>
            <a:r>
              <a:rPr lang="hu-HU" dirty="0" err="1" smtClean="0"/>
              <a:t>cabinet</a:t>
            </a:r>
            <a:r>
              <a:rPr lang="hu-HU" dirty="0" smtClean="0"/>
              <a:t> </a:t>
            </a:r>
            <a:r>
              <a:rPr lang="hu-HU" dirty="0" err="1" smtClean="0"/>
              <a:t>system</a:t>
            </a:r>
            <a:r>
              <a:rPr lang="hu-HU" dirty="0" smtClean="0"/>
              <a:t>, city </a:t>
            </a:r>
            <a:r>
              <a:rPr lang="hu-HU" dirty="0" err="1" smtClean="0"/>
              <a:t>manager</a:t>
            </a:r>
            <a:r>
              <a:rPr lang="hu-HU" dirty="0" smtClean="0"/>
              <a:t>, </a:t>
            </a:r>
            <a:r>
              <a:rPr lang="hu-HU" dirty="0" err="1" smtClean="0"/>
              <a:t>elected</a:t>
            </a:r>
            <a:r>
              <a:rPr lang="hu-HU" dirty="0" smtClean="0"/>
              <a:t> </a:t>
            </a:r>
            <a:r>
              <a:rPr lang="hu-HU" dirty="0" err="1" smtClean="0"/>
              <a:t>mayors</a:t>
            </a:r>
            <a:r>
              <a:rPr lang="hu-HU" dirty="0" smtClean="0"/>
              <a:t> </a:t>
            </a:r>
          </a:p>
          <a:p>
            <a:r>
              <a:rPr lang="hu-HU" dirty="0" err="1" smtClean="0"/>
              <a:t>Finance</a:t>
            </a:r>
            <a:r>
              <a:rPr lang="hu-HU" dirty="0" smtClean="0"/>
              <a:t> and </a:t>
            </a:r>
            <a:r>
              <a:rPr lang="hu-HU" dirty="0" err="1" smtClean="0"/>
              <a:t>asset</a:t>
            </a:r>
            <a:r>
              <a:rPr lang="hu-HU" dirty="0" smtClean="0"/>
              <a:t>: </a:t>
            </a:r>
            <a:r>
              <a:rPr lang="hu-HU" dirty="0" err="1" smtClean="0"/>
              <a:t>broad</a:t>
            </a:r>
            <a:r>
              <a:rPr lang="hu-HU" dirty="0" smtClean="0"/>
              <a:t> (</a:t>
            </a:r>
            <a:r>
              <a:rPr lang="hu-HU" dirty="0" err="1" smtClean="0"/>
              <a:t>legal</a:t>
            </a:r>
            <a:r>
              <a:rPr lang="hu-HU" dirty="0" smtClean="0"/>
              <a:t>) </a:t>
            </a:r>
            <a:r>
              <a:rPr lang="hu-HU" dirty="0" err="1" smtClean="0"/>
              <a:t>autonomy</a:t>
            </a:r>
            <a:r>
              <a:rPr lang="hu-HU" dirty="0" smtClean="0"/>
              <a:t> </a:t>
            </a:r>
          </a:p>
          <a:p>
            <a:r>
              <a:rPr lang="hu-HU" dirty="0" err="1" smtClean="0"/>
              <a:t>State</a:t>
            </a:r>
            <a:r>
              <a:rPr lang="hu-HU" dirty="0"/>
              <a:t> </a:t>
            </a:r>
            <a:r>
              <a:rPr lang="hu-HU" dirty="0" err="1" smtClean="0"/>
              <a:t>supervision</a:t>
            </a:r>
            <a:r>
              <a:rPr lang="hu-HU" dirty="0" smtClean="0"/>
              <a:t>: </a:t>
            </a:r>
            <a:r>
              <a:rPr lang="hu-HU" dirty="0" err="1" smtClean="0"/>
              <a:t>fragmented</a:t>
            </a:r>
            <a:r>
              <a:rPr lang="hu-HU" dirty="0" smtClean="0"/>
              <a:t>, </a:t>
            </a:r>
            <a:r>
              <a:rPr lang="hu-HU" dirty="0" err="1" smtClean="0"/>
              <a:t>but</a:t>
            </a:r>
            <a:r>
              <a:rPr lang="hu-HU" dirty="0" smtClean="0"/>
              <a:t> </a:t>
            </a:r>
            <a:r>
              <a:rPr lang="hu-HU" dirty="0" err="1" smtClean="0"/>
              <a:t>at</a:t>
            </a:r>
            <a:r>
              <a:rPr lang="hu-HU" dirty="0" smtClean="0"/>
              <a:t> </a:t>
            </a:r>
            <a:r>
              <a:rPr lang="hu-HU" dirty="0" err="1" smtClean="0"/>
              <a:t>the</a:t>
            </a:r>
            <a:r>
              <a:rPr lang="hu-HU" dirty="0" smtClean="0"/>
              <a:t> </a:t>
            </a:r>
            <a:r>
              <a:rPr lang="hu-HU" dirty="0" err="1" smtClean="0"/>
              <a:t>central</a:t>
            </a:r>
            <a:r>
              <a:rPr lang="hu-HU" dirty="0" smtClean="0"/>
              <a:t> </a:t>
            </a:r>
            <a:r>
              <a:rPr lang="hu-HU" dirty="0" err="1" smtClean="0"/>
              <a:t>level</a:t>
            </a:r>
            <a:r>
              <a:rPr lang="hu-HU" dirty="0" smtClean="0"/>
              <a:t> 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9806529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 smtClean="0"/>
              <a:t>French</a:t>
            </a:r>
            <a:r>
              <a:rPr lang="hu-HU" dirty="0" smtClean="0"/>
              <a:t> (Latin) </a:t>
            </a:r>
            <a:r>
              <a:rPr lang="hu-HU" dirty="0" err="1" smtClean="0"/>
              <a:t>model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hu-HU" dirty="0" smtClean="0"/>
              <a:t>General </a:t>
            </a:r>
            <a:r>
              <a:rPr lang="hu-HU" dirty="0" err="1" smtClean="0"/>
              <a:t>clause</a:t>
            </a:r>
            <a:r>
              <a:rPr lang="hu-HU" dirty="0"/>
              <a:t> </a:t>
            </a:r>
            <a:r>
              <a:rPr lang="hu-HU" dirty="0" smtClean="0"/>
              <a:t>(</a:t>
            </a:r>
            <a:r>
              <a:rPr lang="hu-HU" dirty="0" err="1" smtClean="0"/>
              <a:t>based</a:t>
            </a:r>
            <a:r>
              <a:rPr lang="hu-HU" dirty="0" smtClean="0"/>
              <a:t> </a:t>
            </a:r>
            <a:r>
              <a:rPr lang="hu-HU" dirty="0" err="1" smtClean="0"/>
              <a:t>on</a:t>
            </a:r>
            <a:r>
              <a:rPr lang="hu-HU" dirty="0" smtClean="0"/>
              <a:t> </a:t>
            </a:r>
            <a:r>
              <a:rPr lang="hu-HU" dirty="0" err="1" smtClean="0"/>
              <a:t>the</a:t>
            </a:r>
            <a:r>
              <a:rPr lang="hu-HU" dirty="0" smtClean="0"/>
              <a:t> </a:t>
            </a:r>
            <a:r>
              <a:rPr lang="hu-HU" dirty="0" err="1" smtClean="0"/>
              <a:t>concept</a:t>
            </a:r>
            <a:r>
              <a:rPr lang="hu-HU" dirty="0" smtClean="0"/>
              <a:t> of </a:t>
            </a:r>
            <a:r>
              <a:rPr lang="hu-HU" dirty="0" err="1" smtClean="0"/>
              <a:t>undivided</a:t>
            </a:r>
            <a:r>
              <a:rPr lang="hu-HU" dirty="0" smtClean="0"/>
              <a:t> </a:t>
            </a:r>
            <a:r>
              <a:rPr lang="hu-HU" dirty="0" err="1" smtClean="0"/>
              <a:t>state</a:t>
            </a:r>
            <a:r>
              <a:rPr lang="hu-HU" dirty="0" smtClean="0"/>
              <a:t> </a:t>
            </a:r>
            <a:r>
              <a:rPr lang="hu-HU" dirty="0" err="1" smtClean="0"/>
              <a:t>sovereignty</a:t>
            </a:r>
            <a:r>
              <a:rPr lang="hu-HU" dirty="0" smtClean="0"/>
              <a:t>)</a:t>
            </a:r>
          </a:p>
          <a:p>
            <a:r>
              <a:rPr lang="hu-HU" dirty="0" err="1" smtClean="0"/>
              <a:t>Dual</a:t>
            </a:r>
            <a:r>
              <a:rPr lang="hu-HU" dirty="0" smtClean="0"/>
              <a:t> </a:t>
            </a:r>
            <a:r>
              <a:rPr lang="hu-HU" dirty="0" err="1" smtClean="0"/>
              <a:t>task</a:t>
            </a:r>
            <a:r>
              <a:rPr lang="hu-HU" dirty="0" smtClean="0"/>
              <a:t> </a:t>
            </a:r>
            <a:r>
              <a:rPr lang="hu-HU" dirty="0" err="1" smtClean="0"/>
              <a:t>system</a:t>
            </a:r>
            <a:endParaRPr lang="hu-HU" dirty="0" smtClean="0"/>
          </a:p>
          <a:p>
            <a:pPr lvl="1"/>
            <a:r>
              <a:rPr lang="hu-HU" dirty="0" err="1" smtClean="0"/>
              <a:t>Municipal</a:t>
            </a:r>
            <a:r>
              <a:rPr lang="hu-HU" dirty="0" smtClean="0"/>
              <a:t> </a:t>
            </a:r>
            <a:r>
              <a:rPr lang="hu-HU" dirty="0" err="1" smtClean="0"/>
              <a:t>tasks</a:t>
            </a:r>
            <a:endParaRPr lang="hu-HU" dirty="0" smtClean="0"/>
          </a:p>
          <a:p>
            <a:pPr lvl="1"/>
            <a:r>
              <a:rPr lang="hu-HU" dirty="0" err="1" smtClean="0"/>
              <a:t>Delegated</a:t>
            </a:r>
            <a:r>
              <a:rPr lang="hu-HU" dirty="0" smtClean="0"/>
              <a:t> (</a:t>
            </a:r>
            <a:r>
              <a:rPr lang="hu-HU" dirty="0" err="1" smtClean="0"/>
              <a:t>state</a:t>
            </a:r>
            <a:r>
              <a:rPr lang="hu-HU" dirty="0" smtClean="0"/>
              <a:t>) </a:t>
            </a:r>
            <a:r>
              <a:rPr lang="hu-HU" dirty="0" err="1" smtClean="0"/>
              <a:t>tasks</a:t>
            </a:r>
            <a:r>
              <a:rPr lang="hu-HU" dirty="0" smtClean="0"/>
              <a:t> </a:t>
            </a:r>
            <a:endParaRPr lang="hu-HU" dirty="0"/>
          </a:p>
          <a:p>
            <a:r>
              <a:rPr lang="hu-HU" dirty="0" err="1" smtClean="0"/>
              <a:t>Organisation</a:t>
            </a:r>
            <a:endParaRPr lang="hu-HU" dirty="0" smtClean="0"/>
          </a:p>
          <a:p>
            <a:pPr lvl="1"/>
            <a:r>
              <a:rPr lang="hu-HU" dirty="0" smtClean="0"/>
              <a:t>Strong </a:t>
            </a:r>
            <a:r>
              <a:rPr lang="hu-HU" dirty="0" err="1" smtClean="0"/>
              <a:t>mayors</a:t>
            </a:r>
            <a:r>
              <a:rPr lang="hu-HU" dirty="0" smtClean="0"/>
              <a:t>, </a:t>
            </a:r>
            <a:r>
              <a:rPr lang="hu-HU" dirty="0" err="1" smtClean="0"/>
              <a:t>weak</a:t>
            </a:r>
            <a:r>
              <a:rPr lang="hu-HU" dirty="0" smtClean="0"/>
              <a:t> </a:t>
            </a:r>
            <a:r>
              <a:rPr lang="hu-HU" dirty="0" err="1" smtClean="0"/>
              <a:t>councils</a:t>
            </a:r>
            <a:r>
              <a:rPr lang="hu-HU" dirty="0" smtClean="0"/>
              <a:t>, </a:t>
            </a:r>
            <a:r>
              <a:rPr lang="hu-HU" dirty="0" err="1" smtClean="0"/>
              <a:t>inter-municipal</a:t>
            </a:r>
            <a:r>
              <a:rPr lang="hu-HU" dirty="0" smtClean="0"/>
              <a:t> </a:t>
            </a:r>
            <a:r>
              <a:rPr lang="hu-HU" dirty="0" err="1" smtClean="0"/>
              <a:t>associations</a:t>
            </a:r>
            <a:endParaRPr lang="hu-HU" dirty="0" smtClean="0"/>
          </a:p>
          <a:p>
            <a:r>
              <a:rPr lang="hu-HU" dirty="0" err="1" smtClean="0"/>
              <a:t>Finance</a:t>
            </a:r>
            <a:r>
              <a:rPr lang="hu-HU" dirty="0" smtClean="0"/>
              <a:t> and </a:t>
            </a:r>
            <a:r>
              <a:rPr lang="hu-HU" dirty="0" err="1" smtClean="0"/>
              <a:t>asset</a:t>
            </a:r>
            <a:r>
              <a:rPr lang="hu-HU" dirty="0" smtClean="0"/>
              <a:t>: </a:t>
            </a:r>
            <a:r>
              <a:rPr lang="hu-HU" dirty="0" err="1" smtClean="0"/>
              <a:t>strong</a:t>
            </a:r>
            <a:r>
              <a:rPr lang="hu-HU" dirty="0" smtClean="0"/>
              <a:t> </a:t>
            </a:r>
            <a:r>
              <a:rPr lang="hu-HU" dirty="0" err="1" smtClean="0"/>
              <a:t>central</a:t>
            </a:r>
            <a:r>
              <a:rPr lang="hu-HU" dirty="0" smtClean="0"/>
              <a:t> </a:t>
            </a:r>
            <a:r>
              <a:rPr lang="hu-HU" dirty="0" err="1" smtClean="0"/>
              <a:t>powers</a:t>
            </a:r>
            <a:r>
              <a:rPr lang="hu-HU" dirty="0" smtClean="0"/>
              <a:t> </a:t>
            </a:r>
          </a:p>
          <a:p>
            <a:r>
              <a:rPr lang="hu-HU" dirty="0" err="1" smtClean="0"/>
              <a:t>Supervision</a:t>
            </a:r>
            <a:r>
              <a:rPr lang="hu-HU" dirty="0" smtClean="0"/>
              <a:t>: </a:t>
            </a:r>
            <a:r>
              <a:rPr lang="hu-HU" dirty="0" err="1" smtClean="0"/>
              <a:t>prefectures</a:t>
            </a:r>
            <a:r>
              <a:rPr lang="hu-HU" dirty="0" smtClean="0"/>
              <a:t>! (</a:t>
            </a:r>
            <a:r>
              <a:rPr lang="hu-HU" dirty="0" err="1" smtClean="0"/>
              <a:t>Changes</a:t>
            </a:r>
            <a:r>
              <a:rPr lang="hu-HU" dirty="0" smtClean="0"/>
              <a:t> </a:t>
            </a:r>
            <a:r>
              <a:rPr lang="hu-HU" dirty="0" err="1" smtClean="0"/>
              <a:t>after</a:t>
            </a:r>
            <a:r>
              <a:rPr lang="hu-HU" dirty="0" smtClean="0"/>
              <a:t> </a:t>
            </a:r>
            <a:r>
              <a:rPr lang="hu-HU" dirty="0" err="1" smtClean="0"/>
              <a:t>the</a:t>
            </a:r>
            <a:r>
              <a:rPr lang="hu-HU" dirty="0" smtClean="0"/>
              <a:t> 80s…)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16175402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 smtClean="0"/>
              <a:t>German</a:t>
            </a:r>
            <a:r>
              <a:rPr lang="hu-HU" dirty="0" smtClean="0"/>
              <a:t> </a:t>
            </a:r>
            <a:r>
              <a:rPr lang="hu-HU" dirty="0" err="1" smtClean="0"/>
              <a:t>model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hu-HU" dirty="0" smtClean="0"/>
              <a:t>General </a:t>
            </a:r>
            <a:r>
              <a:rPr lang="hu-HU" dirty="0" err="1" smtClean="0"/>
              <a:t>clause</a:t>
            </a:r>
            <a:r>
              <a:rPr lang="hu-HU" dirty="0" smtClean="0"/>
              <a:t> (</a:t>
            </a:r>
            <a:r>
              <a:rPr lang="hu-HU" dirty="0" err="1" smtClean="0"/>
              <a:t>inherent</a:t>
            </a:r>
            <a:r>
              <a:rPr lang="hu-HU" dirty="0" smtClean="0"/>
              <a:t> </a:t>
            </a:r>
            <a:r>
              <a:rPr lang="hu-HU" dirty="0" err="1" smtClean="0"/>
              <a:t>municipal</a:t>
            </a:r>
            <a:r>
              <a:rPr lang="hu-HU" dirty="0" smtClean="0"/>
              <a:t> </a:t>
            </a:r>
            <a:r>
              <a:rPr lang="hu-HU" dirty="0" err="1" smtClean="0"/>
              <a:t>powers</a:t>
            </a:r>
            <a:r>
              <a:rPr lang="hu-HU" dirty="0" smtClean="0"/>
              <a:t>) </a:t>
            </a:r>
          </a:p>
          <a:p>
            <a:r>
              <a:rPr lang="hu-HU" dirty="0" err="1" smtClean="0"/>
              <a:t>Dual</a:t>
            </a:r>
            <a:r>
              <a:rPr lang="hu-HU" dirty="0" smtClean="0"/>
              <a:t> </a:t>
            </a:r>
            <a:r>
              <a:rPr lang="hu-HU" dirty="0" err="1" smtClean="0"/>
              <a:t>task</a:t>
            </a:r>
            <a:r>
              <a:rPr lang="hu-HU" dirty="0" smtClean="0"/>
              <a:t> </a:t>
            </a:r>
            <a:r>
              <a:rPr lang="hu-HU" dirty="0" err="1" smtClean="0"/>
              <a:t>system</a:t>
            </a:r>
            <a:endParaRPr lang="hu-HU" dirty="0" smtClean="0"/>
          </a:p>
          <a:p>
            <a:r>
              <a:rPr lang="hu-HU" dirty="0" err="1" smtClean="0"/>
              <a:t>Different</a:t>
            </a:r>
            <a:r>
              <a:rPr lang="hu-HU" dirty="0" smtClean="0"/>
              <a:t> </a:t>
            </a:r>
            <a:r>
              <a:rPr lang="hu-HU" dirty="0" err="1" smtClean="0"/>
              <a:t>municipal</a:t>
            </a:r>
            <a:r>
              <a:rPr lang="hu-HU" dirty="0" smtClean="0"/>
              <a:t> </a:t>
            </a:r>
            <a:r>
              <a:rPr lang="hu-HU" dirty="0" err="1" smtClean="0"/>
              <a:t>administration</a:t>
            </a:r>
            <a:r>
              <a:rPr lang="hu-HU" dirty="0" smtClean="0"/>
              <a:t> </a:t>
            </a:r>
            <a:r>
              <a:rPr lang="hu-HU" dirty="0" err="1" smtClean="0"/>
              <a:t>systems</a:t>
            </a:r>
            <a:r>
              <a:rPr lang="hu-HU" dirty="0" smtClean="0"/>
              <a:t> </a:t>
            </a:r>
          </a:p>
          <a:p>
            <a:r>
              <a:rPr lang="hu-HU" dirty="0" err="1" smtClean="0"/>
              <a:t>Inter-municipal</a:t>
            </a:r>
            <a:r>
              <a:rPr lang="hu-HU" dirty="0" smtClean="0"/>
              <a:t> </a:t>
            </a:r>
            <a:r>
              <a:rPr lang="hu-HU" dirty="0" err="1" smtClean="0"/>
              <a:t>associations</a:t>
            </a:r>
            <a:r>
              <a:rPr lang="hu-HU" dirty="0" smtClean="0"/>
              <a:t>: </a:t>
            </a:r>
            <a:r>
              <a:rPr lang="hu-HU" dirty="0" err="1" smtClean="0"/>
              <a:t>obligatory</a:t>
            </a:r>
            <a:r>
              <a:rPr lang="hu-HU" dirty="0" smtClean="0"/>
              <a:t> </a:t>
            </a:r>
            <a:r>
              <a:rPr lang="hu-HU" dirty="0" err="1" smtClean="0"/>
              <a:t>assocaitons</a:t>
            </a:r>
            <a:r>
              <a:rPr lang="hu-HU" dirty="0" smtClean="0"/>
              <a:t> (!)</a:t>
            </a:r>
          </a:p>
          <a:p>
            <a:r>
              <a:rPr lang="hu-HU" dirty="0" err="1" smtClean="0"/>
              <a:t>Finance</a:t>
            </a:r>
            <a:r>
              <a:rPr lang="hu-HU" dirty="0" smtClean="0"/>
              <a:t> and </a:t>
            </a:r>
            <a:r>
              <a:rPr lang="hu-HU" dirty="0" err="1" smtClean="0"/>
              <a:t>asset</a:t>
            </a:r>
            <a:endParaRPr lang="hu-HU" dirty="0" smtClean="0"/>
          </a:p>
          <a:p>
            <a:r>
              <a:rPr lang="hu-HU" dirty="0" err="1" smtClean="0"/>
              <a:t>Supervision</a:t>
            </a:r>
            <a:r>
              <a:rPr lang="hu-HU" dirty="0" smtClean="0"/>
              <a:t>: </a:t>
            </a:r>
            <a:r>
              <a:rPr lang="hu-HU" dirty="0" err="1" smtClean="0"/>
              <a:t>developed</a:t>
            </a:r>
            <a:r>
              <a:rPr lang="hu-HU" dirty="0" smtClean="0"/>
              <a:t> </a:t>
            </a:r>
            <a:r>
              <a:rPr lang="hu-HU" dirty="0" err="1" smtClean="0"/>
              <a:t>dogmatics</a:t>
            </a:r>
            <a:r>
              <a:rPr lang="hu-HU" dirty="0" smtClean="0"/>
              <a:t> (</a:t>
            </a:r>
            <a:r>
              <a:rPr lang="hu-HU" dirty="0" err="1" smtClean="0"/>
              <a:t>legal</a:t>
            </a:r>
            <a:r>
              <a:rPr lang="hu-HU" dirty="0" smtClean="0"/>
              <a:t> and </a:t>
            </a:r>
            <a:r>
              <a:rPr lang="hu-HU" dirty="0" err="1" smtClean="0"/>
              <a:t>professional</a:t>
            </a:r>
            <a:r>
              <a:rPr lang="hu-HU" dirty="0" smtClean="0"/>
              <a:t> </a:t>
            </a:r>
            <a:r>
              <a:rPr lang="hu-HU" dirty="0" err="1" smtClean="0"/>
              <a:t>supervision</a:t>
            </a:r>
            <a:r>
              <a:rPr lang="hu-HU" dirty="0" smtClean="0"/>
              <a:t>) </a:t>
            </a:r>
          </a:p>
        </p:txBody>
      </p:sp>
    </p:spTree>
    <p:extLst>
      <p:ext uri="{BB962C8B-B14F-4D97-AF65-F5344CB8AC3E}">
        <p14:creationId xmlns:p14="http://schemas.microsoft.com/office/powerpoint/2010/main" val="47117353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 smtClean="0"/>
              <a:t>Scandinavia</a:t>
            </a:r>
            <a:r>
              <a:rPr lang="hu-HU" dirty="0" smtClean="0"/>
              <a:t> 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A </a:t>
            </a:r>
            <a:r>
              <a:rPr lang="hu-HU" dirty="0" err="1" smtClean="0"/>
              <a:t>continental</a:t>
            </a:r>
            <a:r>
              <a:rPr lang="hu-HU" dirty="0" smtClean="0"/>
              <a:t> </a:t>
            </a:r>
            <a:r>
              <a:rPr lang="hu-HU" dirty="0" err="1" smtClean="0"/>
              <a:t>model</a:t>
            </a:r>
            <a:r>
              <a:rPr lang="hu-HU" dirty="0" smtClean="0"/>
              <a:t> </a:t>
            </a:r>
          </a:p>
          <a:p>
            <a:r>
              <a:rPr lang="hu-HU" dirty="0" err="1" smtClean="0"/>
              <a:t>Merge</a:t>
            </a:r>
            <a:r>
              <a:rPr lang="hu-HU" dirty="0" smtClean="0"/>
              <a:t> of </a:t>
            </a:r>
            <a:r>
              <a:rPr lang="hu-HU" dirty="0" err="1" smtClean="0"/>
              <a:t>the</a:t>
            </a:r>
            <a:r>
              <a:rPr lang="hu-HU" dirty="0" smtClean="0"/>
              <a:t> </a:t>
            </a:r>
            <a:r>
              <a:rPr lang="hu-HU" dirty="0" err="1" smtClean="0"/>
              <a:t>communities</a:t>
            </a:r>
            <a:endParaRPr lang="hu-HU" dirty="0" smtClean="0"/>
          </a:p>
          <a:p>
            <a:r>
              <a:rPr lang="hu-HU" dirty="0" smtClean="0"/>
              <a:t>Wide </a:t>
            </a:r>
            <a:r>
              <a:rPr lang="hu-HU" dirty="0" err="1" smtClean="0"/>
              <a:t>range</a:t>
            </a:r>
            <a:r>
              <a:rPr lang="hu-HU" dirty="0" smtClean="0"/>
              <a:t> of </a:t>
            </a:r>
            <a:r>
              <a:rPr lang="hu-HU" dirty="0" err="1" smtClean="0"/>
              <a:t>municipal</a:t>
            </a:r>
            <a:r>
              <a:rPr lang="hu-HU" dirty="0" smtClean="0"/>
              <a:t> </a:t>
            </a:r>
            <a:r>
              <a:rPr lang="hu-HU" dirty="0" err="1" smtClean="0"/>
              <a:t>tasks</a:t>
            </a:r>
            <a:endParaRPr lang="hu-HU" dirty="0" smtClean="0"/>
          </a:p>
          <a:p>
            <a:r>
              <a:rPr lang="hu-HU" dirty="0" err="1" smtClean="0"/>
              <a:t>Organisation</a:t>
            </a:r>
            <a:r>
              <a:rPr lang="hu-HU" dirty="0" smtClean="0"/>
              <a:t>: </a:t>
            </a:r>
            <a:r>
              <a:rPr lang="hu-HU" dirty="0" err="1" smtClean="0"/>
              <a:t>significant</a:t>
            </a:r>
            <a:r>
              <a:rPr lang="hu-HU" dirty="0" smtClean="0"/>
              <a:t> </a:t>
            </a:r>
            <a:r>
              <a:rPr lang="hu-HU" dirty="0" err="1" smtClean="0"/>
              <a:t>role</a:t>
            </a:r>
            <a:r>
              <a:rPr lang="hu-HU" dirty="0" smtClean="0"/>
              <a:t> of </a:t>
            </a:r>
            <a:r>
              <a:rPr lang="hu-HU" dirty="0" err="1" smtClean="0"/>
              <a:t>the</a:t>
            </a:r>
            <a:r>
              <a:rPr lang="hu-HU" dirty="0" smtClean="0"/>
              <a:t> </a:t>
            </a:r>
            <a:r>
              <a:rPr lang="hu-HU" dirty="0" err="1" smtClean="0"/>
              <a:t>municipal</a:t>
            </a:r>
            <a:r>
              <a:rPr lang="hu-HU" dirty="0" smtClean="0"/>
              <a:t> </a:t>
            </a:r>
            <a:r>
              <a:rPr lang="hu-HU" dirty="0" err="1" smtClean="0"/>
              <a:t>committees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13019844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 smtClean="0"/>
              <a:t>Comparison</a:t>
            </a:r>
            <a:r>
              <a:rPr lang="hu-HU" dirty="0" smtClean="0"/>
              <a:t> of </a:t>
            </a:r>
            <a:r>
              <a:rPr lang="hu-HU" dirty="0" err="1" smtClean="0"/>
              <a:t>municipal</a:t>
            </a:r>
            <a:r>
              <a:rPr lang="hu-HU" dirty="0" smtClean="0"/>
              <a:t> </a:t>
            </a:r>
            <a:r>
              <a:rPr lang="hu-HU" dirty="0" err="1" smtClean="0"/>
              <a:t>tasks</a:t>
            </a:r>
            <a:r>
              <a:rPr lang="hu-HU" dirty="0" smtClean="0"/>
              <a:t> </a:t>
            </a:r>
            <a:endParaRPr lang="hu-HU" dirty="0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u-HU" dirty="0" smtClean="0"/>
              <a:t> The </a:t>
            </a:r>
            <a:r>
              <a:rPr lang="hu-HU" dirty="0" err="1" smtClean="0"/>
              <a:t>conceptual</a:t>
            </a:r>
            <a:r>
              <a:rPr lang="hu-HU" dirty="0" smtClean="0"/>
              <a:t> </a:t>
            </a:r>
            <a:r>
              <a:rPr lang="hu-HU" dirty="0" err="1" smtClean="0"/>
              <a:t>framework</a:t>
            </a:r>
            <a:r>
              <a:rPr lang="hu-HU" dirty="0" smtClean="0"/>
              <a:t> of </a:t>
            </a:r>
            <a:r>
              <a:rPr lang="hu-HU" dirty="0" err="1" smtClean="0"/>
              <a:t>the</a:t>
            </a:r>
            <a:r>
              <a:rPr lang="hu-HU" dirty="0" smtClean="0"/>
              <a:t> </a:t>
            </a:r>
            <a:r>
              <a:rPr lang="hu-HU" dirty="0" err="1" smtClean="0"/>
              <a:t>analysis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78775507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 smtClean="0"/>
              <a:t>Introductory</a:t>
            </a:r>
            <a:r>
              <a:rPr lang="hu-HU" dirty="0" smtClean="0"/>
              <a:t> </a:t>
            </a:r>
            <a:r>
              <a:rPr lang="hu-HU" dirty="0" err="1" smtClean="0"/>
              <a:t>remarks</a:t>
            </a:r>
            <a:r>
              <a:rPr lang="hu-HU" dirty="0" smtClean="0"/>
              <a:t> 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>
                <a:sym typeface="Wingdings" panose="05000000000000000000" pitchFamily="2" charset="2"/>
              </a:rPr>
              <a:t>Analysis of the public administration:</a:t>
            </a:r>
          </a:p>
          <a:p>
            <a:pPr lvl="1"/>
            <a:r>
              <a:rPr lang="en-US" dirty="0" smtClean="0">
                <a:sym typeface="Wingdings" panose="05000000000000000000" pitchFamily="2" charset="2"/>
              </a:rPr>
              <a:t>Different approaches</a:t>
            </a:r>
          </a:p>
          <a:p>
            <a:pPr lvl="1"/>
            <a:r>
              <a:rPr lang="hu-HU" dirty="0" err="1" smtClean="0">
                <a:sym typeface="Wingdings" panose="05000000000000000000" pitchFamily="2" charset="2"/>
              </a:rPr>
              <a:t>Different</a:t>
            </a:r>
            <a:r>
              <a:rPr lang="hu-HU" dirty="0" smtClean="0">
                <a:sym typeface="Wingdings" panose="05000000000000000000" pitchFamily="2" charset="2"/>
              </a:rPr>
              <a:t> </a:t>
            </a:r>
            <a:r>
              <a:rPr lang="hu-HU" dirty="0" err="1" smtClean="0">
                <a:sym typeface="Wingdings" panose="05000000000000000000" pitchFamily="2" charset="2"/>
              </a:rPr>
              <a:t>elements</a:t>
            </a:r>
            <a:endParaRPr lang="en-US" dirty="0" smtClean="0">
              <a:sym typeface="Wingdings" panose="05000000000000000000" pitchFamily="2" charset="2"/>
            </a:endParaRPr>
          </a:p>
          <a:p>
            <a:r>
              <a:rPr lang="en-US" dirty="0" smtClean="0">
                <a:sym typeface="Wingdings" panose="05000000000000000000" pitchFamily="2" charset="2"/>
              </a:rPr>
              <a:t>Legal comparison and public administration </a:t>
            </a:r>
          </a:p>
          <a:p>
            <a:pPr lvl="1"/>
            <a:r>
              <a:rPr lang="en-US" dirty="0" smtClean="0">
                <a:sym typeface="Wingdings" panose="05000000000000000000" pitchFamily="2" charset="2"/>
              </a:rPr>
              <a:t>The main field of the comparative law</a:t>
            </a:r>
          </a:p>
          <a:p>
            <a:pPr lvl="1"/>
            <a:r>
              <a:rPr lang="en-US" dirty="0" smtClean="0">
                <a:sym typeface="Wingdings" panose="05000000000000000000" pitchFamily="2" charset="2"/>
              </a:rPr>
              <a:t>The evolvement and development of</a:t>
            </a:r>
          </a:p>
          <a:p>
            <a:pPr lvl="2"/>
            <a:r>
              <a:rPr lang="en-US" dirty="0" smtClean="0">
                <a:sym typeface="Wingdings" panose="05000000000000000000" pitchFamily="2" charset="2"/>
              </a:rPr>
              <a:t>comparative administrative law</a:t>
            </a:r>
          </a:p>
          <a:p>
            <a:pPr lvl="2"/>
            <a:r>
              <a:rPr lang="en-US" dirty="0" smtClean="0">
                <a:sym typeface="Wingdings" panose="05000000000000000000" pitchFamily="2" charset="2"/>
              </a:rPr>
              <a:t>comparative municipal law </a:t>
            </a:r>
          </a:p>
          <a:p>
            <a:endParaRPr lang="hu-HU" dirty="0" smtClean="0"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71162737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Jurisprudential comparison </a:t>
            </a:r>
            <a:endParaRPr lang="en-US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Different levels of the comparison </a:t>
            </a:r>
          </a:p>
          <a:p>
            <a:pPr lvl="1"/>
            <a:r>
              <a:rPr lang="en-US" dirty="0" smtClean="0"/>
              <a:t>First level: country studies</a:t>
            </a:r>
          </a:p>
          <a:p>
            <a:pPr lvl="1"/>
            <a:r>
              <a:rPr lang="en-US" dirty="0" smtClean="0"/>
              <a:t>Second level: comparison of the </a:t>
            </a:r>
            <a:r>
              <a:rPr lang="en-US" dirty="0" err="1" smtClean="0"/>
              <a:t>lega</a:t>
            </a:r>
            <a:r>
              <a:rPr lang="hu-HU" dirty="0" smtClean="0"/>
              <a:t>l </a:t>
            </a:r>
            <a:r>
              <a:rPr lang="hu-HU" dirty="0" err="1" smtClean="0"/>
              <a:t>institutions</a:t>
            </a:r>
            <a:r>
              <a:rPr lang="hu-HU" dirty="0" smtClean="0"/>
              <a:t>  </a:t>
            </a:r>
            <a:endParaRPr lang="en-US" dirty="0" smtClean="0"/>
          </a:p>
          <a:p>
            <a:r>
              <a:rPr lang="hu-HU" dirty="0" err="1" smtClean="0"/>
              <a:t>Formerly</a:t>
            </a:r>
            <a:r>
              <a:rPr lang="hu-HU" dirty="0" smtClean="0"/>
              <a:t> </a:t>
            </a:r>
            <a:r>
              <a:rPr lang="hu-HU" dirty="0" err="1" smtClean="0"/>
              <a:t>the</a:t>
            </a:r>
            <a:r>
              <a:rPr lang="hu-HU" dirty="0" smtClean="0"/>
              <a:t> </a:t>
            </a:r>
            <a:r>
              <a:rPr lang="hu-HU" dirty="0" err="1" smtClean="0"/>
              <a:t>majority</a:t>
            </a:r>
            <a:r>
              <a:rPr lang="hu-HU" dirty="0" smtClean="0"/>
              <a:t> of </a:t>
            </a:r>
            <a:r>
              <a:rPr lang="hu-HU" dirty="0" err="1" smtClean="0"/>
              <a:t>the</a:t>
            </a:r>
            <a:r>
              <a:rPr lang="hu-HU" dirty="0" smtClean="0"/>
              <a:t> </a:t>
            </a:r>
            <a:r>
              <a:rPr lang="hu-HU" dirty="0" err="1" smtClean="0"/>
              <a:t>books</a:t>
            </a:r>
            <a:r>
              <a:rPr lang="hu-HU" dirty="0" smtClean="0"/>
              <a:t> </a:t>
            </a:r>
            <a:r>
              <a:rPr lang="hu-HU" dirty="0" err="1" smtClean="0"/>
              <a:t>on</a:t>
            </a:r>
            <a:r>
              <a:rPr lang="hu-HU" dirty="0" smtClean="0"/>
              <a:t> </a:t>
            </a:r>
            <a:r>
              <a:rPr lang="hu-HU" dirty="0" err="1" smtClean="0"/>
              <a:t>comparative</a:t>
            </a:r>
            <a:r>
              <a:rPr lang="hu-HU" dirty="0" smtClean="0"/>
              <a:t> </a:t>
            </a:r>
            <a:r>
              <a:rPr lang="hu-HU" dirty="0" err="1" smtClean="0"/>
              <a:t>legal</a:t>
            </a:r>
            <a:r>
              <a:rPr lang="hu-HU" dirty="0" smtClean="0"/>
              <a:t> </a:t>
            </a:r>
            <a:r>
              <a:rPr lang="hu-HU" dirty="0" err="1" smtClean="0"/>
              <a:t>analysis</a:t>
            </a:r>
            <a:r>
              <a:rPr lang="hu-HU" dirty="0" smtClean="0"/>
              <a:t>: country </a:t>
            </a:r>
            <a:r>
              <a:rPr lang="hu-HU" dirty="0" err="1" smtClean="0"/>
              <a:t>studies</a:t>
            </a:r>
            <a:endParaRPr lang="hu-HU" dirty="0" smtClean="0"/>
          </a:p>
          <a:p>
            <a:r>
              <a:rPr lang="hu-HU" dirty="0" err="1" smtClean="0"/>
              <a:t>Changing</a:t>
            </a:r>
            <a:r>
              <a:rPr lang="hu-HU" dirty="0" smtClean="0"/>
              <a:t> </a:t>
            </a:r>
            <a:r>
              <a:rPr lang="hu-HU" dirty="0" err="1" smtClean="0"/>
              <a:t>methods</a:t>
            </a:r>
            <a:r>
              <a:rPr lang="hu-HU" dirty="0" smtClean="0"/>
              <a:t>: </a:t>
            </a:r>
            <a:r>
              <a:rPr lang="hu-HU" dirty="0" err="1" smtClean="0"/>
              <a:t>see</a:t>
            </a:r>
            <a:r>
              <a:rPr lang="hu-HU" dirty="0" smtClean="0"/>
              <a:t> Bogdandy et </a:t>
            </a:r>
            <a:r>
              <a:rPr lang="hu-HU" dirty="0" err="1" smtClean="0"/>
              <a:t>al</a:t>
            </a:r>
            <a:r>
              <a:rPr lang="hu-HU" dirty="0" smtClean="0"/>
              <a:t>. (2014) and </a:t>
            </a:r>
            <a:r>
              <a:rPr lang="hu-HU" dirty="0" err="1" smtClean="0"/>
              <a:t>Rose-Ackermann</a:t>
            </a:r>
            <a:r>
              <a:rPr lang="hu-HU" dirty="0" smtClean="0"/>
              <a:t> et </a:t>
            </a:r>
            <a:r>
              <a:rPr lang="hu-HU" dirty="0" err="1" smtClean="0"/>
              <a:t>al</a:t>
            </a:r>
            <a:r>
              <a:rPr lang="hu-HU" dirty="0" smtClean="0"/>
              <a:t>. (2017)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46649815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 smtClean="0"/>
              <a:t>Comparative</a:t>
            </a:r>
            <a:r>
              <a:rPr lang="hu-HU" dirty="0" smtClean="0"/>
              <a:t> </a:t>
            </a:r>
            <a:r>
              <a:rPr lang="hu-HU" dirty="0" err="1" smtClean="0"/>
              <a:t>municipal</a:t>
            </a:r>
            <a:r>
              <a:rPr lang="hu-HU" dirty="0" smtClean="0"/>
              <a:t> </a:t>
            </a:r>
            <a:r>
              <a:rPr lang="hu-HU" dirty="0" err="1" smtClean="0"/>
              <a:t>law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hu-HU" dirty="0" err="1" smtClean="0"/>
              <a:t>Federal</a:t>
            </a:r>
            <a:r>
              <a:rPr lang="hu-HU" dirty="0" smtClean="0"/>
              <a:t> </a:t>
            </a:r>
            <a:r>
              <a:rPr lang="hu-HU" dirty="0" err="1" smtClean="0"/>
              <a:t>countries</a:t>
            </a:r>
            <a:endParaRPr lang="hu-HU" dirty="0" smtClean="0"/>
          </a:p>
          <a:p>
            <a:r>
              <a:rPr lang="hu-HU" dirty="0" err="1" smtClean="0"/>
              <a:t>Approaches</a:t>
            </a:r>
            <a:r>
              <a:rPr lang="hu-HU" dirty="0" smtClean="0"/>
              <a:t> of </a:t>
            </a:r>
            <a:r>
              <a:rPr lang="hu-HU" dirty="0" err="1" smtClean="0"/>
              <a:t>the</a:t>
            </a:r>
            <a:r>
              <a:rPr lang="hu-HU" dirty="0" smtClean="0"/>
              <a:t> </a:t>
            </a:r>
            <a:r>
              <a:rPr lang="hu-HU" dirty="0" err="1" smtClean="0"/>
              <a:t>municipal</a:t>
            </a:r>
            <a:r>
              <a:rPr lang="hu-HU" dirty="0" smtClean="0"/>
              <a:t> </a:t>
            </a:r>
            <a:r>
              <a:rPr lang="hu-HU" dirty="0" err="1" smtClean="0"/>
              <a:t>law</a:t>
            </a:r>
            <a:endParaRPr lang="hu-HU" dirty="0" smtClean="0"/>
          </a:p>
          <a:p>
            <a:pPr lvl="1"/>
            <a:r>
              <a:rPr lang="hu-HU" dirty="0" err="1" smtClean="0"/>
              <a:t>Broad</a:t>
            </a:r>
            <a:r>
              <a:rPr lang="hu-HU" dirty="0" smtClean="0"/>
              <a:t> </a:t>
            </a:r>
            <a:r>
              <a:rPr lang="hu-HU" dirty="0" err="1" smtClean="0"/>
              <a:t>sense</a:t>
            </a:r>
            <a:r>
              <a:rPr lang="hu-HU" dirty="0" smtClean="0"/>
              <a:t>: </a:t>
            </a:r>
            <a:r>
              <a:rPr lang="hu-HU" dirty="0" err="1" smtClean="0"/>
              <a:t>Anglo-Saxon</a:t>
            </a:r>
            <a:endParaRPr lang="hu-HU" dirty="0" smtClean="0"/>
          </a:p>
          <a:p>
            <a:pPr lvl="1"/>
            <a:r>
              <a:rPr lang="hu-HU" dirty="0" err="1" smtClean="0"/>
              <a:t>Narrow</a:t>
            </a:r>
            <a:r>
              <a:rPr lang="hu-HU" dirty="0" smtClean="0"/>
              <a:t> </a:t>
            </a:r>
            <a:r>
              <a:rPr lang="hu-HU" dirty="0" err="1" smtClean="0"/>
              <a:t>sense</a:t>
            </a:r>
            <a:r>
              <a:rPr lang="hu-HU" dirty="0" smtClean="0"/>
              <a:t>: </a:t>
            </a:r>
            <a:r>
              <a:rPr lang="hu-HU" dirty="0" err="1" smtClean="0"/>
              <a:t>continental</a:t>
            </a:r>
            <a:r>
              <a:rPr lang="hu-HU" dirty="0" smtClean="0"/>
              <a:t> </a:t>
            </a:r>
          </a:p>
          <a:p>
            <a:pPr lvl="1"/>
            <a:r>
              <a:rPr lang="hu-HU" i="1" dirty="0" err="1"/>
              <a:t>C</a:t>
            </a:r>
            <a:r>
              <a:rPr lang="hu-HU" i="1" dirty="0" err="1" smtClean="0"/>
              <a:t>onvergence</a:t>
            </a:r>
            <a:r>
              <a:rPr lang="hu-HU" i="1" dirty="0" smtClean="0"/>
              <a:t> of </a:t>
            </a:r>
            <a:r>
              <a:rPr lang="hu-HU" i="1" dirty="0" err="1" smtClean="0"/>
              <a:t>the</a:t>
            </a:r>
            <a:r>
              <a:rPr lang="hu-HU" i="1" dirty="0" smtClean="0"/>
              <a:t> </a:t>
            </a:r>
            <a:r>
              <a:rPr lang="hu-HU" i="1" dirty="0" err="1" smtClean="0"/>
              <a:t>systems</a:t>
            </a:r>
            <a:r>
              <a:rPr lang="hu-HU" i="1" dirty="0" smtClean="0"/>
              <a:t> </a:t>
            </a:r>
            <a:r>
              <a:rPr lang="hu-HU" dirty="0" smtClean="0"/>
              <a:t>(</a:t>
            </a:r>
            <a:r>
              <a:rPr lang="hu-HU" dirty="0" err="1" smtClean="0"/>
              <a:t>see</a:t>
            </a:r>
            <a:r>
              <a:rPr lang="hu-HU" dirty="0" smtClean="0"/>
              <a:t> </a:t>
            </a:r>
            <a:r>
              <a:rPr lang="hu-HU" dirty="0" err="1" smtClean="0"/>
              <a:t>Localism</a:t>
            </a:r>
            <a:r>
              <a:rPr lang="hu-HU" dirty="0" smtClean="0"/>
              <a:t> </a:t>
            </a:r>
            <a:r>
              <a:rPr lang="hu-HU" dirty="0" err="1" smtClean="0"/>
              <a:t>Act</a:t>
            </a:r>
            <a:r>
              <a:rPr lang="hu-HU" dirty="0" smtClean="0"/>
              <a:t> 2011)</a:t>
            </a:r>
            <a:endParaRPr lang="hu-HU" dirty="0"/>
          </a:p>
          <a:p>
            <a:r>
              <a:rPr lang="hu-HU" dirty="0" smtClean="0"/>
              <a:t>The </a:t>
            </a:r>
            <a:r>
              <a:rPr lang="hu-HU" dirty="0" err="1" smtClean="0"/>
              <a:t>subject</a:t>
            </a:r>
            <a:r>
              <a:rPr lang="hu-HU" dirty="0" smtClean="0"/>
              <a:t> of </a:t>
            </a:r>
            <a:r>
              <a:rPr lang="hu-HU" dirty="0" err="1" smtClean="0"/>
              <a:t>the</a:t>
            </a:r>
            <a:r>
              <a:rPr lang="hu-HU" dirty="0" smtClean="0"/>
              <a:t> </a:t>
            </a:r>
            <a:r>
              <a:rPr lang="hu-HU" dirty="0" err="1" smtClean="0"/>
              <a:t>analysis</a:t>
            </a:r>
            <a:endParaRPr lang="hu-HU" dirty="0" smtClean="0"/>
          </a:p>
          <a:p>
            <a:pPr lvl="1"/>
            <a:r>
              <a:rPr lang="hu-HU" dirty="0" err="1" smtClean="0"/>
              <a:t>Majority</a:t>
            </a:r>
            <a:r>
              <a:rPr lang="hu-HU" dirty="0" smtClean="0"/>
              <a:t> of </a:t>
            </a:r>
            <a:r>
              <a:rPr lang="hu-HU" dirty="0" err="1" smtClean="0"/>
              <a:t>the</a:t>
            </a:r>
            <a:r>
              <a:rPr lang="hu-HU" dirty="0" smtClean="0"/>
              <a:t> </a:t>
            </a:r>
            <a:r>
              <a:rPr lang="hu-HU" dirty="0" err="1" smtClean="0"/>
              <a:t>analysis</a:t>
            </a:r>
            <a:r>
              <a:rPr lang="hu-HU" dirty="0" smtClean="0"/>
              <a:t>: </a:t>
            </a:r>
            <a:r>
              <a:rPr lang="hu-HU" dirty="0" err="1" smtClean="0"/>
              <a:t>narrow</a:t>
            </a:r>
            <a:r>
              <a:rPr lang="hu-HU" dirty="0" smtClean="0"/>
              <a:t> </a:t>
            </a:r>
            <a:r>
              <a:rPr lang="hu-HU" dirty="0" err="1" smtClean="0"/>
              <a:t>sense</a:t>
            </a:r>
            <a:r>
              <a:rPr lang="hu-HU" dirty="0" smtClean="0"/>
              <a:t>: </a:t>
            </a:r>
            <a:r>
              <a:rPr lang="hu-HU" dirty="0" err="1" smtClean="0"/>
              <a:t>focused</a:t>
            </a:r>
            <a:r>
              <a:rPr lang="hu-HU" dirty="0" smtClean="0"/>
              <a:t> </a:t>
            </a:r>
            <a:r>
              <a:rPr lang="hu-HU" dirty="0" err="1" smtClean="0"/>
              <a:t>on</a:t>
            </a:r>
            <a:r>
              <a:rPr lang="hu-HU" dirty="0" smtClean="0"/>
              <a:t> </a:t>
            </a:r>
            <a:r>
              <a:rPr lang="hu-HU" dirty="0" err="1" smtClean="0"/>
              <a:t>constitutional</a:t>
            </a:r>
            <a:r>
              <a:rPr lang="hu-HU" dirty="0" smtClean="0"/>
              <a:t> status, </a:t>
            </a:r>
            <a:r>
              <a:rPr lang="hu-HU" dirty="0" err="1" smtClean="0"/>
              <a:t>organisation</a:t>
            </a:r>
            <a:r>
              <a:rPr lang="hu-HU" dirty="0" smtClean="0"/>
              <a:t> and </a:t>
            </a:r>
            <a:r>
              <a:rPr lang="hu-HU" dirty="0" err="1" smtClean="0"/>
              <a:t>general</a:t>
            </a:r>
            <a:r>
              <a:rPr lang="hu-HU" dirty="0" smtClean="0"/>
              <a:t> </a:t>
            </a:r>
            <a:r>
              <a:rPr lang="hu-HU" dirty="0" err="1" smtClean="0"/>
              <a:t>questions</a:t>
            </a:r>
            <a:endParaRPr lang="hu-HU" dirty="0" smtClean="0"/>
          </a:p>
          <a:p>
            <a:pPr lvl="1"/>
            <a:r>
              <a:rPr lang="hu-HU" dirty="0" err="1" smtClean="0"/>
              <a:t>Broad</a:t>
            </a:r>
            <a:r>
              <a:rPr lang="hu-HU" dirty="0" smtClean="0"/>
              <a:t> </a:t>
            </a:r>
            <a:r>
              <a:rPr lang="hu-HU" dirty="0" err="1" smtClean="0"/>
              <a:t>sense</a:t>
            </a:r>
            <a:r>
              <a:rPr lang="hu-HU" dirty="0" smtClean="0"/>
              <a:t>: </a:t>
            </a:r>
            <a:r>
              <a:rPr lang="hu-HU" dirty="0" err="1" smtClean="0"/>
              <a:t>comparison</a:t>
            </a:r>
            <a:r>
              <a:rPr lang="hu-HU" dirty="0" smtClean="0"/>
              <a:t> of </a:t>
            </a:r>
            <a:r>
              <a:rPr lang="hu-HU" dirty="0" err="1" smtClean="0"/>
              <a:t>the</a:t>
            </a:r>
            <a:r>
              <a:rPr lang="hu-HU" dirty="0" smtClean="0"/>
              <a:t> </a:t>
            </a:r>
            <a:r>
              <a:rPr lang="hu-HU" dirty="0" err="1" smtClean="0"/>
              <a:t>municipal</a:t>
            </a:r>
            <a:r>
              <a:rPr lang="hu-HU" dirty="0" smtClean="0"/>
              <a:t> </a:t>
            </a:r>
            <a:r>
              <a:rPr lang="hu-HU" dirty="0" err="1" smtClean="0"/>
              <a:t>tasks</a:t>
            </a:r>
            <a:r>
              <a:rPr lang="hu-HU" dirty="0" smtClean="0"/>
              <a:t> is part of </a:t>
            </a:r>
            <a:r>
              <a:rPr lang="hu-HU" dirty="0" err="1" smtClean="0"/>
              <a:t>the</a:t>
            </a:r>
            <a:r>
              <a:rPr lang="hu-HU" dirty="0" smtClean="0"/>
              <a:t> </a:t>
            </a:r>
            <a:r>
              <a:rPr lang="hu-HU" dirty="0" err="1" smtClean="0"/>
              <a:t>analysis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53255472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 smtClean="0"/>
              <a:t>Comparative</a:t>
            </a:r>
            <a:r>
              <a:rPr lang="hu-HU" dirty="0" smtClean="0"/>
              <a:t> local </a:t>
            </a:r>
            <a:r>
              <a:rPr lang="hu-HU" dirty="0" err="1" smtClean="0"/>
              <a:t>governance</a:t>
            </a:r>
            <a:r>
              <a:rPr lang="hu-HU" dirty="0" smtClean="0"/>
              <a:t> 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hu-HU" dirty="0" err="1" smtClean="0"/>
              <a:t>Based</a:t>
            </a:r>
            <a:r>
              <a:rPr lang="hu-HU" dirty="0" smtClean="0"/>
              <a:t> </a:t>
            </a:r>
            <a:r>
              <a:rPr lang="hu-HU" dirty="0" err="1" smtClean="0"/>
              <a:t>on</a:t>
            </a:r>
            <a:r>
              <a:rPr lang="hu-HU" dirty="0" smtClean="0"/>
              <a:t> </a:t>
            </a:r>
            <a:r>
              <a:rPr lang="hu-HU" dirty="0" err="1" smtClean="0"/>
              <a:t>the</a:t>
            </a:r>
            <a:r>
              <a:rPr lang="hu-HU" dirty="0" smtClean="0"/>
              <a:t> </a:t>
            </a:r>
            <a:r>
              <a:rPr lang="hu-HU" dirty="0" err="1" smtClean="0"/>
              <a:t>methods</a:t>
            </a:r>
            <a:r>
              <a:rPr lang="hu-HU" dirty="0" smtClean="0"/>
              <a:t> of </a:t>
            </a:r>
            <a:r>
              <a:rPr lang="hu-HU" dirty="0" err="1" smtClean="0"/>
              <a:t>political</a:t>
            </a:r>
            <a:r>
              <a:rPr lang="hu-HU" dirty="0" smtClean="0"/>
              <a:t> </a:t>
            </a:r>
            <a:r>
              <a:rPr lang="hu-HU" dirty="0" err="1" smtClean="0"/>
              <a:t>sceinces</a:t>
            </a:r>
            <a:r>
              <a:rPr lang="hu-HU" dirty="0" smtClean="0"/>
              <a:t>, </a:t>
            </a:r>
            <a:r>
              <a:rPr lang="hu-HU" dirty="0" err="1" smtClean="0"/>
              <a:t>economics</a:t>
            </a:r>
            <a:r>
              <a:rPr lang="hu-HU" dirty="0" smtClean="0"/>
              <a:t> and </a:t>
            </a:r>
            <a:r>
              <a:rPr lang="hu-HU" dirty="0" err="1" smtClean="0"/>
              <a:t>partly</a:t>
            </a:r>
            <a:r>
              <a:rPr lang="hu-HU" dirty="0" smtClean="0"/>
              <a:t> </a:t>
            </a:r>
            <a:r>
              <a:rPr lang="hu-HU" dirty="0" err="1" smtClean="0"/>
              <a:t>jurisprudential</a:t>
            </a:r>
            <a:r>
              <a:rPr lang="hu-HU" dirty="0" smtClean="0"/>
              <a:t> </a:t>
            </a:r>
            <a:r>
              <a:rPr lang="hu-HU" dirty="0" err="1" smtClean="0"/>
              <a:t>elements</a:t>
            </a:r>
            <a:r>
              <a:rPr lang="hu-HU" dirty="0" smtClean="0"/>
              <a:t> </a:t>
            </a:r>
            <a:r>
              <a:rPr lang="hu-HU" dirty="0" smtClean="0">
                <a:sym typeface="Wingdings" panose="05000000000000000000" pitchFamily="2" charset="2"/>
              </a:rPr>
              <a:t> </a:t>
            </a:r>
            <a:r>
              <a:rPr lang="hu-HU" dirty="0" err="1" smtClean="0">
                <a:sym typeface="Wingdings" panose="05000000000000000000" pitchFamily="2" charset="2"/>
              </a:rPr>
              <a:t>administrative</a:t>
            </a:r>
            <a:r>
              <a:rPr lang="hu-HU" dirty="0" smtClean="0">
                <a:sym typeface="Wingdings" panose="05000000000000000000" pitchFamily="2" charset="2"/>
              </a:rPr>
              <a:t> </a:t>
            </a:r>
            <a:r>
              <a:rPr lang="hu-HU" dirty="0" err="1" smtClean="0">
                <a:sym typeface="Wingdings" panose="05000000000000000000" pitchFamily="2" charset="2"/>
              </a:rPr>
              <a:t>sciences</a:t>
            </a:r>
            <a:r>
              <a:rPr lang="hu-HU" dirty="0" smtClean="0">
                <a:sym typeface="Wingdings" panose="05000000000000000000" pitchFamily="2" charset="2"/>
              </a:rPr>
              <a:t> </a:t>
            </a:r>
          </a:p>
          <a:p>
            <a:r>
              <a:rPr lang="hu-HU" dirty="0" err="1" smtClean="0">
                <a:sym typeface="Wingdings" panose="05000000000000000000" pitchFamily="2" charset="2"/>
              </a:rPr>
              <a:t>Concept</a:t>
            </a:r>
            <a:r>
              <a:rPr lang="hu-HU" dirty="0" smtClean="0">
                <a:sym typeface="Wingdings" panose="05000000000000000000" pitchFamily="2" charset="2"/>
              </a:rPr>
              <a:t> of </a:t>
            </a:r>
            <a:r>
              <a:rPr lang="hu-HU" dirty="0" err="1" smtClean="0">
                <a:sym typeface="Wingdings" panose="05000000000000000000" pitchFamily="2" charset="2"/>
              </a:rPr>
              <a:t>subnational</a:t>
            </a:r>
            <a:r>
              <a:rPr lang="hu-HU" dirty="0" smtClean="0">
                <a:sym typeface="Wingdings" panose="05000000000000000000" pitchFamily="2" charset="2"/>
              </a:rPr>
              <a:t> (local and </a:t>
            </a:r>
            <a:r>
              <a:rPr lang="hu-HU" dirty="0" err="1" smtClean="0">
                <a:sym typeface="Wingdings" panose="05000000000000000000" pitchFamily="2" charset="2"/>
              </a:rPr>
              <a:t>regional</a:t>
            </a:r>
            <a:r>
              <a:rPr lang="hu-HU" dirty="0" smtClean="0">
                <a:sym typeface="Wingdings" panose="05000000000000000000" pitchFamily="2" charset="2"/>
              </a:rPr>
              <a:t> </a:t>
            </a:r>
            <a:r>
              <a:rPr lang="hu-HU" dirty="0" err="1" smtClean="0">
                <a:sym typeface="Wingdings" panose="05000000000000000000" pitchFamily="2" charset="2"/>
              </a:rPr>
              <a:t>governance</a:t>
            </a:r>
            <a:r>
              <a:rPr lang="hu-HU" dirty="0" smtClean="0">
                <a:sym typeface="Wingdings" panose="05000000000000000000" pitchFamily="2" charset="2"/>
              </a:rPr>
              <a:t>) (</a:t>
            </a:r>
            <a:r>
              <a:rPr lang="hu-HU" dirty="0" err="1" smtClean="0">
                <a:sym typeface="Wingdings" panose="05000000000000000000" pitchFamily="2" charset="2"/>
              </a:rPr>
              <a:t>blur</a:t>
            </a:r>
            <a:r>
              <a:rPr lang="hu-HU" dirty="0" smtClean="0">
                <a:sym typeface="Wingdings" panose="05000000000000000000" pitchFamily="2" charset="2"/>
              </a:rPr>
              <a:t> of </a:t>
            </a:r>
            <a:r>
              <a:rPr lang="hu-HU" dirty="0" err="1" smtClean="0">
                <a:sym typeface="Wingdings" panose="05000000000000000000" pitchFamily="2" charset="2"/>
              </a:rPr>
              <a:t>the</a:t>
            </a:r>
            <a:r>
              <a:rPr lang="hu-HU" dirty="0" smtClean="0">
                <a:sym typeface="Wingdings" panose="05000000000000000000" pitchFamily="2" charset="2"/>
              </a:rPr>
              <a:t> </a:t>
            </a:r>
            <a:r>
              <a:rPr lang="hu-HU" dirty="0" err="1" smtClean="0">
                <a:sym typeface="Wingdings" panose="05000000000000000000" pitchFamily="2" charset="2"/>
              </a:rPr>
              <a:t>distinctions</a:t>
            </a:r>
            <a:r>
              <a:rPr lang="hu-HU" dirty="0" smtClean="0">
                <a:sym typeface="Wingdings" panose="05000000000000000000" pitchFamily="2" charset="2"/>
              </a:rPr>
              <a:t> in </a:t>
            </a:r>
            <a:r>
              <a:rPr lang="hu-HU" dirty="0" err="1" smtClean="0">
                <a:sym typeface="Wingdings" panose="05000000000000000000" pitchFamily="2" charset="2"/>
              </a:rPr>
              <a:t>administrative</a:t>
            </a:r>
            <a:r>
              <a:rPr lang="hu-HU" dirty="0" smtClean="0">
                <a:sym typeface="Wingdings" panose="05000000000000000000" pitchFamily="2" charset="2"/>
              </a:rPr>
              <a:t> and </a:t>
            </a:r>
            <a:r>
              <a:rPr lang="hu-HU" dirty="0" err="1" smtClean="0">
                <a:sym typeface="Wingdings" panose="05000000000000000000" pitchFamily="2" charset="2"/>
              </a:rPr>
              <a:t>constitutional</a:t>
            </a:r>
            <a:r>
              <a:rPr lang="hu-HU" dirty="0" smtClean="0">
                <a:sym typeface="Wingdings" panose="05000000000000000000" pitchFamily="2" charset="2"/>
              </a:rPr>
              <a:t> </a:t>
            </a:r>
            <a:r>
              <a:rPr lang="hu-HU" dirty="0" err="1" smtClean="0">
                <a:sym typeface="Wingdings" panose="05000000000000000000" pitchFamily="2" charset="2"/>
              </a:rPr>
              <a:t>law</a:t>
            </a:r>
            <a:r>
              <a:rPr lang="hu-HU" dirty="0" smtClean="0">
                <a:sym typeface="Wingdings" panose="05000000000000000000" pitchFamily="2" charset="2"/>
              </a:rPr>
              <a:t>) </a:t>
            </a:r>
          </a:p>
          <a:p>
            <a:r>
              <a:rPr lang="hu-HU" dirty="0" err="1" smtClean="0">
                <a:sym typeface="Wingdings" panose="05000000000000000000" pitchFamily="2" charset="2"/>
              </a:rPr>
              <a:t>Approaches</a:t>
            </a:r>
            <a:endParaRPr lang="hu-HU" dirty="0" smtClean="0">
              <a:sym typeface="Wingdings" panose="05000000000000000000" pitchFamily="2" charset="2"/>
            </a:endParaRPr>
          </a:p>
          <a:p>
            <a:pPr lvl="1"/>
            <a:r>
              <a:rPr lang="hu-HU" dirty="0" err="1" smtClean="0">
                <a:sym typeface="Wingdings" panose="05000000000000000000" pitchFamily="2" charset="2"/>
              </a:rPr>
              <a:t>Municipal</a:t>
            </a:r>
            <a:r>
              <a:rPr lang="hu-HU" dirty="0" smtClean="0">
                <a:sym typeface="Wingdings" panose="05000000000000000000" pitchFamily="2" charset="2"/>
              </a:rPr>
              <a:t> </a:t>
            </a:r>
            <a:r>
              <a:rPr lang="hu-HU" dirty="0" err="1" smtClean="0">
                <a:sym typeface="Wingdings" panose="05000000000000000000" pitchFamily="2" charset="2"/>
              </a:rPr>
              <a:t>reforms</a:t>
            </a:r>
            <a:r>
              <a:rPr lang="hu-HU" dirty="0" smtClean="0">
                <a:sym typeface="Wingdings" panose="05000000000000000000" pitchFamily="2" charset="2"/>
              </a:rPr>
              <a:t> (</a:t>
            </a:r>
            <a:r>
              <a:rPr lang="hu-HU" dirty="0" err="1" smtClean="0">
                <a:sym typeface="Wingdings" panose="05000000000000000000" pitchFamily="2" charset="2"/>
              </a:rPr>
              <a:t>firstly</a:t>
            </a:r>
            <a:r>
              <a:rPr lang="hu-HU" dirty="0" smtClean="0">
                <a:sym typeface="Wingdings" panose="05000000000000000000" pitchFamily="2" charset="2"/>
              </a:rPr>
              <a:t> NPM, </a:t>
            </a:r>
            <a:r>
              <a:rPr lang="hu-HU" dirty="0" err="1" smtClean="0">
                <a:sym typeface="Wingdings" panose="05000000000000000000" pitchFamily="2" charset="2"/>
              </a:rPr>
              <a:t>form</a:t>
            </a:r>
            <a:r>
              <a:rPr lang="hu-HU" dirty="0" smtClean="0">
                <a:sym typeface="Wingdings" panose="05000000000000000000" pitchFamily="2" charset="2"/>
              </a:rPr>
              <a:t> </a:t>
            </a:r>
            <a:r>
              <a:rPr lang="hu-HU" dirty="0" err="1" smtClean="0">
                <a:sym typeface="Wingdings" panose="05000000000000000000" pitchFamily="2" charset="2"/>
              </a:rPr>
              <a:t>the</a:t>
            </a:r>
            <a:r>
              <a:rPr lang="hu-HU" dirty="0" smtClean="0">
                <a:sym typeface="Wingdings" panose="05000000000000000000" pitchFamily="2" charset="2"/>
              </a:rPr>
              <a:t> 2000s </a:t>
            </a:r>
            <a:r>
              <a:rPr lang="hu-HU" dirty="0" err="1" smtClean="0">
                <a:sym typeface="Wingdings" panose="05000000000000000000" pitchFamily="2" charset="2"/>
              </a:rPr>
              <a:t>post-NPM</a:t>
            </a:r>
            <a:r>
              <a:rPr lang="hu-HU" dirty="0" smtClean="0">
                <a:sym typeface="Wingdings" panose="05000000000000000000" pitchFamily="2" charset="2"/>
              </a:rPr>
              <a:t>, Good </a:t>
            </a:r>
            <a:r>
              <a:rPr lang="hu-HU" dirty="0" err="1" smtClean="0">
                <a:sym typeface="Wingdings" panose="05000000000000000000" pitchFamily="2" charset="2"/>
              </a:rPr>
              <a:t>Governance</a:t>
            </a:r>
            <a:r>
              <a:rPr lang="hu-HU" dirty="0" smtClean="0">
                <a:sym typeface="Wingdings" panose="05000000000000000000" pitchFamily="2" charset="2"/>
              </a:rPr>
              <a:t>, NWS </a:t>
            </a:r>
            <a:r>
              <a:rPr lang="hu-HU" dirty="0" err="1" smtClean="0">
                <a:sym typeface="Wingdings" panose="05000000000000000000" pitchFamily="2" charset="2"/>
              </a:rPr>
              <a:t>based</a:t>
            </a:r>
            <a:r>
              <a:rPr lang="hu-HU" dirty="0" smtClean="0">
                <a:sym typeface="Wingdings" panose="05000000000000000000" pitchFamily="2" charset="2"/>
              </a:rPr>
              <a:t> etc.)</a:t>
            </a:r>
          </a:p>
          <a:p>
            <a:pPr lvl="1"/>
            <a:r>
              <a:rPr lang="hu-HU" dirty="0" err="1" smtClean="0">
                <a:sym typeface="Wingdings" panose="05000000000000000000" pitchFamily="2" charset="2"/>
              </a:rPr>
              <a:t>Territorial</a:t>
            </a:r>
            <a:r>
              <a:rPr lang="hu-HU" dirty="0" smtClean="0">
                <a:sym typeface="Wingdings" panose="05000000000000000000" pitchFamily="2" charset="2"/>
              </a:rPr>
              <a:t> </a:t>
            </a:r>
            <a:r>
              <a:rPr lang="hu-HU" dirty="0" err="1" smtClean="0">
                <a:sym typeface="Wingdings" panose="05000000000000000000" pitchFamily="2" charset="2"/>
              </a:rPr>
              <a:t>aspects</a:t>
            </a:r>
            <a:r>
              <a:rPr lang="hu-HU" dirty="0" smtClean="0">
                <a:sym typeface="Wingdings" panose="05000000000000000000" pitchFamily="2" charset="2"/>
              </a:rPr>
              <a:t> (</a:t>
            </a:r>
            <a:r>
              <a:rPr lang="hu-HU" dirty="0" err="1" smtClean="0">
                <a:sym typeface="Wingdings" panose="05000000000000000000" pitchFamily="2" charset="2"/>
              </a:rPr>
              <a:t>economies</a:t>
            </a:r>
            <a:r>
              <a:rPr lang="hu-HU" dirty="0" smtClean="0">
                <a:sym typeface="Wingdings" panose="05000000000000000000" pitchFamily="2" charset="2"/>
              </a:rPr>
              <a:t> of </a:t>
            </a:r>
            <a:r>
              <a:rPr lang="hu-HU" dirty="0" err="1" smtClean="0">
                <a:sym typeface="Wingdings" panose="05000000000000000000" pitchFamily="2" charset="2"/>
              </a:rPr>
              <a:t>scale</a:t>
            </a:r>
            <a:r>
              <a:rPr lang="hu-HU" dirty="0" smtClean="0">
                <a:sym typeface="Wingdings" panose="05000000000000000000" pitchFamily="2" charset="2"/>
              </a:rPr>
              <a:t>, </a:t>
            </a:r>
            <a:r>
              <a:rPr lang="hu-HU" dirty="0" err="1" smtClean="0">
                <a:sym typeface="Wingdings" panose="05000000000000000000" pitchFamily="2" charset="2"/>
              </a:rPr>
              <a:t>borders</a:t>
            </a:r>
            <a:r>
              <a:rPr lang="hu-HU" dirty="0" smtClean="0">
                <a:sym typeface="Wingdings" panose="05000000000000000000" pitchFamily="2" charset="2"/>
              </a:rPr>
              <a:t>, </a:t>
            </a:r>
            <a:r>
              <a:rPr lang="hu-HU" dirty="0" err="1" smtClean="0">
                <a:sym typeface="Wingdings" panose="05000000000000000000" pitchFamily="2" charset="2"/>
              </a:rPr>
              <a:t>merge</a:t>
            </a:r>
            <a:r>
              <a:rPr lang="hu-HU" dirty="0" smtClean="0">
                <a:sym typeface="Wingdings" panose="05000000000000000000" pitchFamily="2" charset="2"/>
              </a:rPr>
              <a:t> </a:t>
            </a:r>
            <a:r>
              <a:rPr lang="hu-HU" dirty="0" err="1" smtClean="0">
                <a:sym typeface="Wingdings" panose="05000000000000000000" pitchFamily="2" charset="2"/>
              </a:rPr>
              <a:t>of</a:t>
            </a:r>
            <a:r>
              <a:rPr lang="hu-HU" dirty="0" smtClean="0">
                <a:sym typeface="Wingdings" panose="05000000000000000000" pitchFamily="2" charset="2"/>
              </a:rPr>
              <a:t> </a:t>
            </a:r>
            <a:r>
              <a:rPr lang="hu-HU" dirty="0" err="1" smtClean="0">
                <a:sym typeface="Wingdings" panose="05000000000000000000" pitchFamily="2" charset="2"/>
              </a:rPr>
              <a:t>municipalities</a:t>
            </a:r>
            <a:r>
              <a:rPr lang="hu-HU" dirty="0" smtClean="0">
                <a:sym typeface="Wingdings" panose="05000000000000000000" pitchFamily="2" charset="2"/>
              </a:rPr>
              <a:t>)</a:t>
            </a:r>
          </a:p>
          <a:p>
            <a:pPr lvl="1"/>
            <a:r>
              <a:rPr lang="hu-HU" dirty="0" err="1" smtClean="0">
                <a:sym typeface="Wingdings" panose="05000000000000000000" pitchFamily="2" charset="2"/>
              </a:rPr>
              <a:t>Decision</a:t>
            </a:r>
            <a:r>
              <a:rPr lang="hu-HU" dirty="0" smtClean="0">
                <a:sym typeface="Wingdings" panose="05000000000000000000" pitchFamily="2" charset="2"/>
              </a:rPr>
              <a:t> </a:t>
            </a:r>
            <a:r>
              <a:rPr lang="hu-HU" dirty="0" err="1" smtClean="0">
                <a:sym typeface="Wingdings" panose="05000000000000000000" pitchFamily="2" charset="2"/>
              </a:rPr>
              <a:t>making</a:t>
            </a:r>
            <a:r>
              <a:rPr lang="hu-HU" dirty="0" smtClean="0">
                <a:sym typeface="Wingdings" panose="05000000000000000000" pitchFamily="2" charset="2"/>
              </a:rPr>
              <a:t> </a:t>
            </a:r>
          </a:p>
          <a:p>
            <a:pPr lvl="1"/>
            <a:endParaRPr lang="hu-HU" dirty="0">
              <a:sym typeface="Wingdings" panose="05000000000000000000" pitchFamily="2" charset="2"/>
            </a:endParaRPr>
          </a:p>
          <a:p>
            <a:endParaRPr lang="hu-HU" dirty="0" smtClean="0">
              <a:sym typeface="Wingdings" panose="05000000000000000000" pitchFamily="2" charset="2"/>
            </a:endParaRP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33199339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err="1" smtClean="0"/>
              <a:t>Why</a:t>
            </a:r>
            <a:r>
              <a:rPr lang="hu-HU" dirty="0" smtClean="0"/>
              <a:t> </a:t>
            </a:r>
            <a:r>
              <a:rPr lang="hu-HU" dirty="0" err="1" smtClean="0"/>
              <a:t>we</a:t>
            </a:r>
            <a:r>
              <a:rPr lang="hu-HU" dirty="0" smtClean="0"/>
              <a:t> </a:t>
            </a:r>
            <a:r>
              <a:rPr lang="hu-HU" dirty="0" err="1" smtClean="0"/>
              <a:t>need</a:t>
            </a:r>
            <a:r>
              <a:rPr lang="hu-HU" dirty="0" smtClean="0"/>
              <a:t> </a:t>
            </a:r>
            <a:r>
              <a:rPr lang="hu-HU" dirty="0" err="1" smtClean="0"/>
              <a:t>comparative</a:t>
            </a:r>
            <a:r>
              <a:rPr lang="hu-HU" dirty="0" smtClean="0"/>
              <a:t> </a:t>
            </a:r>
            <a:r>
              <a:rPr lang="hu-HU" dirty="0" err="1" smtClean="0"/>
              <a:t>municipal</a:t>
            </a:r>
            <a:r>
              <a:rPr lang="hu-HU" dirty="0" smtClean="0"/>
              <a:t> </a:t>
            </a:r>
            <a:r>
              <a:rPr lang="hu-HU" dirty="0" err="1" smtClean="0"/>
              <a:t>law</a:t>
            </a:r>
            <a:r>
              <a:rPr lang="hu-HU" dirty="0" smtClean="0"/>
              <a:t>?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 dirty="0" smtClean="0"/>
              <a:t>The </a:t>
            </a:r>
            <a:r>
              <a:rPr lang="hu-HU" dirty="0" err="1" smtClean="0"/>
              <a:t>significance</a:t>
            </a:r>
            <a:r>
              <a:rPr lang="hu-HU" dirty="0" smtClean="0"/>
              <a:t> of </a:t>
            </a:r>
            <a:r>
              <a:rPr lang="hu-HU" dirty="0" err="1" smtClean="0"/>
              <a:t>the</a:t>
            </a:r>
            <a:r>
              <a:rPr lang="hu-HU" dirty="0" smtClean="0"/>
              <a:t> </a:t>
            </a:r>
            <a:r>
              <a:rPr lang="hu-HU" dirty="0" err="1" smtClean="0"/>
              <a:t>legal</a:t>
            </a:r>
            <a:r>
              <a:rPr lang="hu-HU" dirty="0" smtClean="0"/>
              <a:t> </a:t>
            </a:r>
            <a:r>
              <a:rPr lang="hu-HU" dirty="0" err="1" smtClean="0"/>
              <a:t>institutions</a:t>
            </a:r>
            <a:endParaRPr lang="hu-HU" dirty="0" smtClean="0"/>
          </a:p>
          <a:p>
            <a:r>
              <a:rPr lang="hu-HU" dirty="0" err="1" smtClean="0"/>
              <a:t>Questions</a:t>
            </a:r>
            <a:r>
              <a:rPr lang="hu-HU" dirty="0" smtClean="0"/>
              <a:t> </a:t>
            </a:r>
            <a:r>
              <a:rPr lang="hu-HU" dirty="0" err="1" smtClean="0"/>
              <a:t>on</a:t>
            </a:r>
            <a:r>
              <a:rPr lang="hu-HU" dirty="0" smtClean="0"/>
              <a:t> </a:t>
            </a:r>
            <a:r>
              <a:rPr lang="hu-HU" dirty="0" err="1" smtClean="0"/>
              <a:t>the</a:t>
            </a:r>
            <a:r>
              <a:rPr lang="hu-HU" dirty="0" smtClean="0"/>
              <a:t> </a:t>
            </a:r>
            <a:r>
              <a:rPr lang="hu-HU" dirty="0" err="1" smtClean="0"/>
              <a:t>nature</a:t>
            </a:r>
            <a:r>
              <a:rPr lang="hu-HU" dirty="0" smtClean="0"/>
              <a:t> of </a:t>
            </a:r>
            <a:r>
              <a:rPr lang="hu-HU" dirty="0" err="1" smtClean="0"/>
              <a:t>the</a:t>
            </a:r>
            <a:r>
              <a:rPr lang="hu-HU" dirty="0" smtClean="0"/>
              <a:t> </a:t>
            </a:r>
            <a:r>
              <a:rPr lang="hu-HU" dirty="0" err="1" smtClean="0"/>
              <a:t>subnational</a:t>
            </a:r>
            <a:r>
              <a:rPr lang="hu-HU" dirty="0" smtClean="0"/>
              <a:t> </a:t>
            </a:r>
            <a:r>
              <a:rPr lang="hu-HU" dirty="0" err="1" smtClean="0"/>
              <a:t>units</a:t>
            </a:r>
            <a:endParaRPr lang="hu-HU" dirty="0" smtClean="0"/>
          </a:p>
          <a:p>
            <a:r>
              <a:rPr lang="hu-HU" dirty="0" err="1"/>
              <a:t>Broad</a:t>
            </a:r>
            <a:r>
              <a:rPr lang="hu-HU" dirty="0"/>
              <a:t> </a:t>
            </a:r>
            <a:r>
              <a:rPr lang="hu-HU" dirty="0" err="1"/>
              <a:t>sense</a:t>
            </a:r>
            <a:r>
              <a:rPr lang="hu-HU" dirty="0"/>
              <a:t>: </a:t>
            </a:r>
          </a:p>
          <a:p>
            <a:pPr lvl="1"/>
            <a:r>
              <a:rPr lang="hu-HU" dirty="0" err="1"/>
              <a:t>Organisation</a:t>
            </a:r>
            <a:r>
              <a:rPr lang="hu-HU" dirty="0"/>
              <a:t> is </a:t>
            </a:r>
            <a:r>
              <a:rPr lang="hu-HU" dirty="0" err="1"/>
              <a:t>important</a:t>
            </a:r>
            <a:r>
              <a:rPr lang="hu-HU" dirty="0"/>
              <a:t>, BUT</a:t>
            </a:r>
          </a:p>
          <a:p>
            <a:pPr lvl="1"/>
            <a:r>
              <a:rPr lang="hu-HU" dirty="0"/>
              <a:t>…</a:t>
            </a:r>
            <a:r>
              <a:rPr lang="hu-HU" dirty="0" err="1"/>
              <a:t>the</a:t>
            </a:r>
            <a:r>
              <a:rPr lang="hu-HU" dirty="0"/>
              <a:t> </a:t>
            </a:r>
            <a:r>
              <a:rPr lang="hu-HU" dirty="0" err="1"/>
              <a:t>analysis</a:t>
            </a:r>
            <a:r>
              <a:rPr lang="hu-HU" dirty="0"/>
              <a:t> of </a:t>
            </a:r>
            <a:r>
              <a:rPr lang="hu-HU" dirty="0" err="1"/>
              <a:t>the</a:t>
            </a:r>
            <a:r>
              <a:rPr lang="hu-HU" dirty="0"/>
              <a:t> </a:t>
            </a:r>
            <a:r>
              <a:rPr lang="hu-HU" dirty="0" err="1"/>
              <a:t>tasks</a:t>
            </a:r>
            <a:r>
              <a:rPr lang="hu-HU" dirty="0"/>
              <a:t> </a:t>
            </a:r>
            <a:r>
              <a:rPr lang="hu-HU" dirty="0" err="1"/>
              <a:t>are</a:t>
            </a:r>
            <a:r>
              <a:rPr lang="hu-HU" dirty="0"/>
              <a:t> </a:t>
            </a:r>
            <a:r>
              <a:rPr lang="hu-HU" dirty="0" err="1"/>
              <a:t>required</a:t>
            </a:r>
            <a:r>
              <a:rPr lang="hu-HU" dirty="0"/>
              <a:t> (</a:t>
            </a:r>
            <a:r>
              <a:rPr lang="hu-HU" dirty="0" err="1"/>
              <a:t>see</a:t>
            </a:r>
            <a:r>
              <a:rPr lang="hu-HU" dirty="0"/>
              <a:t> </a:t>
            </a:r>
            <a:r>
              <a:rPr lang="hu-HU" dirty="0" err="1"/>
              <a:t>the</a:t>
            </a:r>
            <a:r>
              <a:rPr lang="hu-HU" dirty="0"/>
              <a:t> </a:t>
            </a:r>
            <a:r>
              <a:rPr lang="hu-HU" dirty="0" err="1"/>
              <a:t>example</a:t>
            </a:r>
            <a:r>
              <a:rPr lang="hu-HU" dirty="0"/>
              <a:t> </a:t>
            </a:r>
            <a:r>
              <a:rPr lang="hu-HU" dirty="0" err="1"/>
              <a:t>pf</a:t>
            </a:r>
            <a:r>
              <a:rPr lang="hu-HU" dirty="0"/>
              <a:t> Hungary) </a:t>
            </a:r>
          </a:p>
          <a:p>
            <a:r>
              <a:rPr lang="hu-HU" dirty="0" err="1" smtClean="0"/>
              <a:t>Multidimensional</a:t>
            </a:r>
            <a:r>
              <a:rPr lang="hu-HU" dirty="0" smtClean="0"/>
              <a:t> </a:t>
            </a:r>
            <a:r>
              <a:rPr lang="hu-HU" dirty="0" err="1" smtClean="0"/>
              <a:t>model</a:t>
            </a:r>
            <a:endParaRPr lang="hu-HU" dirty="0" smtClean="0"/>
          </a:p>
        </p:txBody>
      </p:sp>
    </p:spTree>
    <p:extLst>
      <p:ext uri="{BB962C8B-B14F-4D97-AF65-F5344CB8AC3E}">
        <p14:creationId xmlns:p14="http://schemas.microsoft.com/office/powerpoint/2010/main" val="6896113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 smtClean="0"/>
              <a:t>Introduction</a:t>
            </a:r>
            <a:endParaRPr lang="hu-HU" dirty="0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u-HU" dirty="0" smtClean="0"/>
              <a:t>General </a:t>
            </a:r>
            <a:r>
              <a:rPr lang="hu-HU" dirty="0" err="1" smtClean="0"/>
              <a:t>theory</a:t>
            </a:r>
            <a:r>
              <a:rPr lang="hu-HU" dirty="0" smtClean="0"/>
              <a:t> of </a:t>
            </a:r>
            <a:r>
              <a:rPr lang="hu-HU" dirty="0" err="1" smtClean="0"/>
              <a:t>public</a:t>
            </a:r>
            <a:r>
              <a:rPr lang="hu-HU" dirty="0" smtClean="0"/>
              <a:t> </a:t>
            </a:r>
            <a:r>
              <a:rPr lang="hu-HU" dirty="0" err="1" smtClean="0"/>
              <a:t>services</a:t>
            </a:r>
            <a:r>
              <a:rPr lang="hu-HU" dirty="0" smtClean="0"/>
              <a:t> 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80560799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First </a:t>
            </a:r>
            <a:r>
              <a:rPr lang="hu-HU" dirty="0" err="1" smtClean="0"/>
              <a:t>dimension</a:t>
            </a:r>
            <a:r>
              <a:rPr lang="hu-HU" dirty="0" smtClean="0"/>
              <a:t>: </a:t>
            </a:r>
            <a:r>
              <a:rPr lang="hu-HU" dirty="0" err="1" smtClean="0"/>
              <a:t>constitutional</a:t>
            </a:r>
            <a:r>
              <a:rPr lang="hu-HU" dirty="0" smtClean="0"/>
              <a:t> </a:t>
            </a:r>
            <a:r>
              <a:rPr lang="hu-HU" dirty="0" err="1" smtClean="0"/>
              <a:t>staus</a:t>
            </a:r>
            <a:r>
              <a:rPr lang="hu-HU" dirty="0" smtClean="0"/>
              <a:t> and </a:t>
            </a:r>
            <a:r>
              <a:rPr lang="hu-HU" dirty="0" err="1" smtClean="0"/>
              <a:t>traditions</a:t>
            </a:r>
            <a:r>
              <a:rPr lang="hu-HU" dirty="0" smtClean="0"/>
              <a:t> 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err="1" smtClean="0"/>
              <a:t>Constitutional</a:t>
            </a:r>
            <a:r>
              <a:rPr lang="hu-HU" dirty="0" smtClean="0"/>
              <a:t> status is </a:t>
            </a:r>
            <a:r>
              <a:rPr lang="hu-HU" dirty="0" err="1" smtClean="0"/>
              <a:t>important</a:t>
            </a:r>
            <a:r>
              <a:rPr lang="hu-HU" dirty="0" smtClean="0"/>
              <a:t>: </a:t>
            </a:r>
            <a:r>
              <a:rPr lang="hu-HU" dirty="0" err="1" smtClean="0"/>
              <a:t>the</a:t>
            </a:r>
            <a:r>
              <a:rPr lang="hu-HU" dirty="0" smtClean="0"/>
              <a:t> </a:t>
            </a:r>
            <a:r>
              <a:rPr lang="hu-HU" dirty="0" err="1" smtClean="0"/>
              <a:t>framework</a:t>
            </a:r>
            <a:r>
              <a:rPr lang="hu-HU" dirty="0" smtClean="0"/>
              <a:t> of </a:t>
            </a:r>
            <a:r>
              <a:rPr lang="hu-HU" dirty="0" err="1" smtClean="0"/>
              <a:t>the</a:t>
            </a:r>
            <a:r>
              <a:rPr lang="hu-HU" dirty="0" smtClean="0"/>
              <a:t> </a:t>
            </a:r>
            <a:r>
              <a:rPr lang="hu-HU" dirty="0" err="1" smtClean="0"/>
              <a:t>system</a:t>
            </a:r>
            <a:endParaRPr lang="hu-HU" dirty="0" smtClean="0"/>
          </a:p>
          <a:p>
            <a:pPr lvl="1"/>
            <a:r>
              <a:rPr lang="hu-HU" i="1" dirty="0" smtClean="0"/>
              <a:t>ultra </a:t>
            </a:r>
            <a:r>
              <a:rPr lang="hu-HU" i="1" dirty="0" err="1" smtClean="0"/>
              <a:t>vires</a:t>
            </a:r>
            <a:r>
              <a:rPr lang="hu-HU" i="1" dirty="0" smtClean="0"/>
              <a:t> </a:t>
            </a:r>
            <a:r>
              <a:rPr lang="hu-HU" dirty="0" smtClean="0"/>
              <a:t>vs. </a:t>
            </a:r>
            <a:r>
              <a:rPr lang="hu-HU" dirty="0" err="1"/>
              <a:t>c</a:t>
            </a:r>
            <a:r>
              <a:rPr lang="hu-HU" dirty="0" err="1" smtClean="0"/>
              <a:t>ontinental</a:t>
            </a:r>
            <a:r>
              <a:rPr lang="hu-HU" dirty="0" smtClean="0"/>
              <a:t> </a:t>
            </a:r>
            <a:r>
              <a:rPr lang="hu-HU" dirty="0" err="1" smtClean="0"/>
              <a:t>model</a:t>
            </a:r>
            <a:r>
              <a:rPr lang="hu-HU" dirty="0" smtClean="0"/>
              <a:t> </a:t>
            </a:r>
          </a:p>
          <a:p>
            <a:pPr lvl="1"/>
            <a:r>
              <a:rPr lang="hu-HU" dirty="0" err="1" smtClean="0"/>
              <a:t>Convergence</a:t>
            </a:r>
            <a:r>
              <a:rPr lang="hu-HU" dirty="0" smtClean="0"/>
              <a:t> of </a:t>
            </a:r>
            <a:r>
              <a:rPr lang="hu-HU" dirty="0" err="1" smtClean="0"/>
              <a:t>the</a:t>
            </a:r>
            <a:r>
              <a:rPr lang="hu-HU" dirty="0" smtClean="0"/>
              <a:t> </a:t>
            </a:r>
            <a:r>
              <a:rPr lang="hu-HU" dirty="0" err="1" smtClean="0"/>
              <a:t>models</a:t>
            </a:r>
            <a:endParaRPr lang="hu-HU" dirty="0"/>
          </a:p>
          <a:p>
            <a:r>
              <a:rPr lang="hu-HU" dirty="0" err="1" smtClean="0"/>
              <a:t>Multi-level</a:t>
            </a:r>
            <a:r>
              <a:rPr lang="hu-HU" dirty="0" smtClean="0"/>
              <a:t> </a:t>
            </a:r>
            <a:r>
              <a:rPr lang="hu-HU" dirty="0" err="1" smtClean="0"/>
              <a:t>governance</a:t>
            </a:r>
            <a:r>
              <a:rPr lang="hu-HU" dirty="0" smtClean="0"/>
              <a:t> </a:t>
            </a:r>
            <a:r>
              <a:rPr lang="hu-HU" dirty="0" err="1" smtClean="0"/>
              <a:t>systems</a:t>
            </a:r>
            <a:r>
              <a:rPr lang="hu-HU" dirty="0" smtClean="0"/>
              <a:t> (and </a:t>
            </a:r>
            <a:r>
              <a:rPr lang="hu-HU" dirty="0" err="1" smtClean="0"/>
              <a:t>the</a:t>
            </a:r>
            <a:r>
              <a:rPr lang="hu-HU" dirty="0" smtClean="0"/>
              <a:t> European </a:t>
            </a:r>
            <a:r>
              <a:rPr lang="hu-HU" dirty="0" err="1" smtClean="0"/>
              <a:t>integration</a:t>
            </a:r>
            <a:r>
              <a:rPr lang="hu-HU" dirty="0" smtClean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46921325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err="1" smtClean="0"/>
              <a:t>Second</a:t>
            </a:r>
            <a:r>
              <a:rPr lang="hu-HU" dirty="0" smtClean="0"/>
              <a:t> </a:t>
            </a:r>
            <a:r>
              <a:rPr lang="hu-HU" dirty="0" err="1" smtClean="0"/>
              <a:t>dimension</a:t>
            </a:r>
            <a:r>
              <a:rPr lang="hu-HU" dirty="0" smtClean="0"/>
              <a:t>: </a:t>
            </a:r>
            <a:r>
              <a:rPr lang="hu-HU" dirty="0" err="1" smtClean="0"/>
              <a:t>the</a:t>
            </a:r>
            <a:r>
              <a:rPr lang="hu-HU" dirty="0" smtClean="0"/>
              <a:t> </a:t>
            </a:r>
            <a:r>
              <a:rPr lang="hu-HU" dirty="0" err="1" smtClean="0"/>
              <a:t>role</a:t>
            </a:r>
            <a:r>
              <a:rPr lang="hu-HU" dirty="0" smtClean="0"/>
              <a:t> of </a:t>
            </a:r>
            <a:r>
              <a:rPr lang="hu-HU" dirty="0" err="1" smtClean="0"/>
              <a:t>the</a:t>
            </a:r>
            <a:r>
              <a:rPr lang="hu-HU" dirty="0" smtClean="0"/>
              <a:t> </a:t>
            </a:r>
            <a:r>
              <a:rPr lang="hu-HU" dirty="0" err="1" smtClean="0"/>
              <a:t>sectoral</a:t>
            </a:r>
            <a:r>
              <a:rPr lang="hu-HU" dirty="0" smtClean="0"/>
              <a:t> </a:t>
            </a:r>
            <a:r>
              <a:rPr lang="hu-HU" dirty="0" err="1" smtClean="0"/>
              <a:t>policies</a:t>
            </a:r>
            <a:r>
              <a:rPr lang="hu-HU" dirty="0" smtClean="0"/>
              <a:t> and </a:t>
            </a:r>
            <a:r>
              <a:rPr lang="hu-HU" dirty="0" err="1" smtClean="0"/>
              <a:t>approaches</a:t>
            </a:r>
            <a:r>
              <a:rPr lang="hu-HU" dirty="0" smtClean="0"/>
              <a:t> 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The tasks of the municipalities are strongly impacted by sectoral policies</a:t>
            </a:r>
            <a:endParaRPr lang="hu-HU" dirty="0" smtClean="0"/>
          </a:p>
          <a:p>
            <a:r>
              <a:rPr lang="en-US" dirty="0"/>
              <a:t>Interaction between the sectoral policies and the constitutional model of the municipalities</a:t>
            </a:r>
          </a:p>
          <a:p>
            <a:pPr lvl="1"/>
            <a:r>
              <a:rPr lang="en-US" dirty="0"/>
              <a:t>Interaction between the Nordic municipal system and the Nordic welfare model</a:t>
            </a:r>
            <a:endParaRPr lang="hu-HU" dirty="0"/>
          </a:p>
          <a:p>
            <a:r>
              <a:rPr lang="hu-HU" dirty="0" err="1" smtClean="0"/>
              <a:t>Spatial</a:t>
            </a:r>
            <a:r>
              <a:rPr lang="hu-HU" dirty="0" smtClean="0"/>
              <a:t> </a:t>
            </a:r>
            <a:r>
              <a:rPr lang="hu-HU" dirty="0" err="1" smtClean="0"/>
              <a:t>structure</a:t>
            </a:r>
            <a:endParaRPr lang="hu-HU" dirty="0" smtClean="0"/>
          </a:p>
          <a:p>
            <a:pPr lvl="1"/>
            <a:r>
              <a:rPr lang="hu-HU" dirty="0" err="1" smtClean="0"/>
              <a:t>Tiers</a:t>
            </a:r>
            <a:r>
              <a:rPr lang="hu-HU" dirty="0" smtClean="0"/>
              <a:t> of </a:t>
            </a:r>
            <a:r>
              <a:rPr lang="hu-HU" dirty="0" err="1" smtClean="0"/>
              <a:t>the</a:t>
            </a:r>
            <a:r>
              <a:rPr lang="hu-HU" dirty="0" smtClean="0"/>
              <a:t> local </a:t>
            </a:r>
            <a:r>
              <a:rPr lang="hu-HU" dirty="0" err="1" smtClean="0"/>
              <a:t>governments</a:t>
            </a:r>
            <a:r>
              <a:rPr lang="hu-HU" dirty="0" smtClean="0"/>
              <a:t> </a:t>
            </a:r>
            <a:r>
              <a:rPr lang="hu-HU" dirty="0" err="1" smtClean="0"/>
              <a:t>as</a:t>
            </a:r>
            <a:r>
              <a:rPr lang="hu-HU" dirty="0" smtClean="0"/>
              <a:t> </a:t>
            </a:r>
            <a:r>
              <a:rPr lang="hu-HU" dirty="0" err="1" smtClean="0"/>
              <a:t>influencing</a:t>
            </a:r>
            <a:r>
              <a:rPr lang="hu-HU" dirty="0" smtClean="0"/>
              <a:t> </a:t>
            </a:r>
            <a:r>
              <a:rPr lang="hu-HU" dirty="0" err="1" smtClean="0"/>
              <a:t>factor</a:t>
            </a:r>
            <a:endParaRPr lang="hu-HU" dirty="0" smtClean="0"/>
          </a:p>
          <a:p>
            <a:pPr lvl="1"/>
            <a:r>
              <a:rPr lang="hu-HU" dirty="0" err="1" smtClean="0"/>
              <a:t>Size</a:t>
            </a:r>
            <a:r>
              <a:rPr lang="hu-HU" dirty="0" smtClean="0"/>
              <a:t> of </a:t>
            </a:r>
            <a:r>
              <a:rPr lang="hu-HU" dirty="0" err="1" smtClean="0"/>
              <a:t>the</a:t>
            </a:r>
            <a:r>
              <a:rPr lang="hu-HU" dirty="0" smtClean="0"/>
              <a:t> </a:t>
            </a:r>
            <a:r>
              <a:rPr lang="hu-HU" dirty="0" err="1" smtClean="0"/>
              <a:t>municipalities</a:t>
            </a:r>
            <a:r>
              <a:rPr lang="hu-HU" dirty="0" smtClean="0"/>
              <a:t>, </a:t>
            </a:r>
            <a:r>
              <a:rPr lang="hu-HU" dirty="0" err="1" smtClean="0"/>
              <a:t>economy</a:t>
            </a:r>
            <a:r>
              <a:rPr lang="hu-HU" dirty="0" smtClean="0"/>
              <a:t> </a:t>
            </a:r>
            <a:r>
              <a:rPr lang="hu-HU" dirty="0" err="1" smtClean="0"/>
              <a:t>of</a:t>
            </a:r>
            <a:r>
              <a:rPr lang="hu-HU" dirty="0" smtClean="0"/>
              <a:t> </a:t>
            </a:r>
            <a:r>
              <a:rPr lang="hu-HU" dirty="0" err="1" smtClean="0"/>
              <a:t>scale</a:t>
            </a:r>
            <a:r>
              <a:rPr lang="hu-HU" dirty="0" smtClean="0"/>
              <a:t> </a:t>
            </a:r>
            <a:r>
              <a:rPr lang="hu-HU" dirty="0" err="1" smtClean="0"/>
              <a:t>problems</a:t>
            </a:r>
            <a:r>
              <a:rPr lang="hu-HU" dirty="0" smtClean="0"/>
              <a:t> </a:t>
            </a:r>
          </a:p>
          <a:p>
            <a:pPr lvl="2"/>
            <a:r>
              <a:rPr lang="hu-HU" dirty="0" err="1" smtClean="0"/>
              <a:t>Centralization</a:t>
            </a:r>
            <a:endParaRPr lang="hu-HU" dirty="0" smtClean="0"/>
          </a:p>
          <a:p>
            <a:pPr lvl="2"/>
            <a:r>
              <a:rPr lang="hu-HU" dirty="0" err="1" smtClean="0"/>
              <a:t>Merge</a:t>
            </a:r>
            <a:r>
              <a:rPr lang="hu-HU" dirty="0" smtClean="0"/>
              <a:t> of </a:t>
            </a:r>
            <a:r>
              <a:rPr lang="hu-HU" dirty="0" err="1" smtClean="0"/>
              <a:t>municipalities</a:t>
            </a:r>
            <a:endParaRPr lang="hu-HU" dirty="0" smtClean="0"/>
          </a:p>
          <a:p>
            <a:pPr lvl="2"/>
            <a:r>
              <a:rPr lang="hu-HU" dirty="0" err="1" smtClean="0"/>
              <a:t>Inter-municipal</a:t>
            </a:r>
            <a:r>
              <a:rPr lang="hu-HU" dirty="0" smtClean="0"/>
              <a:t> </a:t>
            </a:r>
            <a:r>
              <a:rPr lang="hu-HU" dirty="0" err="1" smtClean="0"/>
              <a:t>cooperation</a:t>
            </a:r>
            <a:r>
              <a:rPr lang="hu-HU" dirty="0" smtClean="0"/>
              <a:t> </a:t>
            </a:r>
            <a:endParaRPr lang="hu-HU" dirty="0"/>
          </a:p>
          <a:p>
            <a:endParaRPr lang="hu-HU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75678053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err="1" smtClean="0"/>
              <a:t>Third</a:t>
            </a:r>
            <a:r>
              <a:rPr lang="hu-HU" dirty="0" smtClean="0"/>
              <a:t> </a:t>
            </a:r>
            <a:r>
              <a:rPr lang="hu-HU" dirty="0" err="1" smtClean="0"/>
              <a:t>dimension</a:t>
            </a:r>
            <a:r>
              <a:rPr lang="hu-HU" dirty="0" smtClean="0"/>
              <a:t>: </a:t>
            </a:r>
            <a:r>
              <a:rPr lang="hu-HU" dirty="0" err="1" smtClean="0"/>
              <a:t>model</a:t>
            </a:r>
            <a:r>
              <a:rPr lang="hu-HU" dirty="0" smtClean="0"/>
              <a:t> of </a:t>
            </a:r>
            <a:r>
              <a:rPr lang="hu-HU" dirty="0" err="1" smtClean="0"/>
              <a:t>the</a:t>
            </a:r>
            <a:r>
              <a:rPr lang="hu-HU" dirty="0" smtClean="0"/>
              <a:t> </a:t>
            </a:r>
            <a:r>
              <a:rPr lang="hu-HU" dirty="0" err="1" smtClean="0"/>
              <a:t>public</a:t>
            </a:r>
            <a:r>
              <a:rPr lang="hu-HU" dirty="0" smtClean="0"/>
              <a:t> service </a:t>
            </a:r>
            <a:r>
              <a:rPr lang="hu-HU" dirty="0" err="1" smtClean="0"/>
              <a:t>provision</a:t>
            </a:r>
            <a:r>
              <a:rPr lang="hu-HU" dirty="0" smtClean="0"/>
              <a:t> </a:t>
            </a:r>
            <a:r>
              <a:rPr lang="hu-HU" dirty="0" err="1" smtClean="0"/>
              <a:t>system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hu-HU" dirty="0" err="1" smtClean="0"/>
              <a:t>Municipal</a:t>
            </a:r>
            <a:r>
              <a:rPr lang="hu-HU" dirty="0" smtClean="0"/>
              <a:t> </a:t>
            </a:r>
            <a:r>
              <a:rPr lang="hu-HU" dirty="0" err="1" smtClean="0"/>
              <a:t>tasks</a:t>
            </a:r>
            <a:r>
              <a:rPr lang="hu-HU" dirty="0" smtClean="0"/>
              <a:t> </a:t>
            </a:r>
            <a:r>
              <a:rPr lang="hu-HU" dirty="0" err="1" smtClean="0"/>
              <a:t>are</a:t>
            </a:r>
            <a:r>
              <a:rPr lang="hu-HU" dirty="0" smtClean="0"/>
              <a:t> </a:t>
            </a:r>
            <a:r>
              <a:rPr lang="hu-HU" dirty="0" err="1" smtClean="0"/>
              <a:t>strongly</a:t>
            </a:r>
            <a:r>
              <a:rPr lang="hu-HU" dirty="0" smtClean="0"/>
              <a:t> </a:t>
            </a:r>
            <a:r>
              <a:rPr lang="hu-HU" dirty="0" err="1" smtClean="0"/>
              <a:t>influenced</a:t>
            </a:r>
            <a:r>
              <a:rPr lang="hu-HU" dirty="0" smtClean="0"/>
              <a:t> </a:t>
            </a:r>
            <a:r>
              <a:rPr lang="hu-HU" dirty="0" err="1" smtClean="0"/>
              <a:t>by</a:t>
            </a:r>
            <a:r>
              <a:rPr lang="hu-HU" dirty="0" smtClean="0"/>
              <a:t> </a:t>
            </a:r>
            <a:r>
              <a:rPr lang="hu-HU" dirty="0" err="1" smtClean="0"/>
              <a:t>the</a:t>
            </a:r>
            <a:r>
              <a:rPr lang="hu-HU" dirty="0" smtClean="0"/>
              <a:t> service </a:t>
            </a:r>
            <a:r>
              <a:rPr lang="hu-HU" dirty="0" err="1" smtClean="0"/>
              <a:t>provision</a:t>
            </a:r>
            <a:r>
              <a:rPr lang="hu-HU" dirty="0" smtClean="0"/>
              <a:t> </a:t>
            </a:r>
            <a:r>
              <a:rPr lang="hu-HU" dirty="0" err="1" smtClean="0"/>
              <a:t>role</a:t>
            </a:r>
            <a:r>
              <a:rPr lang="hu-HU" dirty="0" smtClean="0"/>
              <a:t> of </a:t>
            </a:r>
            <a:r>
              <a:rPr lang="hu-HU" dirty="0" err="1" smtClean="0"/>
              <a:t>the</a:t>
            </a:r>
            <a:r>
              <a:rPr lang="hu-HU" dirty="0" smtClean="0"/>
              <a:t> </a:t>
            </a:r>
            <a:r>
              <a:rPr lang="hu-HU" dirty="0" err="1" smtClean="0"/>
              <a:t>given</a:t>
            </a:r>
            <a:r>
              <a:rPr lang="hu-HU" dirty="0" smtClean="0"/>
              <a:t> </a:t>
            </a:r>
            <a:r>
              <a:rPr lang="hu-HU" dirty="0" err="1" smtClean="0"/>
              <a:t>state</a:t>
            </a:r>
            <a:endParaRPr lang="hu-HU" dirty="0" smtClean="0"/>
          </a:p>
          <a:p>
            <a:r>
              <a:rPr lang="hu-HU" i="1" dirty="0" smtClean="0"/>
              <a:t>‚Les </a:t>
            </a:r>
            <a:r>
              <a:rPr lang="hu-HU" i="1" dirty="0" err="1" smtClean="0"/>
              <a:t>Trentes</a:t>
            </a:r>
            <a:r>
              <a:rPr lang="hu-HU" i="1" dirty="0" smtClean="0"/>
              <a:t> </a:t>
            </a:r>
            <a:r>
              <a:rPr lang="hu-HU" i="1" dirty="0" err="1" smtClean="0"/>
              <a:t>Glorieuses</a:t>
            </a:r>
            <a:r>
              <a:rPr lang="hu-HU" i="1" dirty="0" smtClean="0"/>
              <a:t>’</a:t>
            </a:r>
            <a:r>
              <a:rPr lang="hu-HU" dirty="0" smtClean="0"/>
              <a:t> and </a:t>
            </a:r>
            <a:r>
              <a:rPr lang="hu-HU" dirty="0" err="1" smtClean="0"/>
              <a:t>the</a:t>
            </a:r>
            <a:r>
              <a:rPr lang="hu-HU" dirty="0" smtClean="0"/>
              <a:t> </a:t>
            </a:r>
            <a:r>
              <a:rPr lang="hu-HU" dirty="0" err="1" smtClean="0"/>
              <a:t>welfare</a:t>
            </a:r>
            <a:r>
              <a:rPr lang="hu-HU" dirty="0" smtClean="0"/>
              <a:t> </a:t>
            </a:r>
            <a:r>
              <a:rPr lang="hu-HU" dirty="0" err="1" smtClean="0"/>
              <a:t>state</a:t>
            </a:r>
            <a:r>
              <a:rPr lang="hu-HU" dirty="0" smtClean="0"/>
              <a:t> (</a:t>
            </a:r>
            <a:r>
              <a:rPr lang="hu-HU" dirty="0" err="1" smtClean="0"/>
              <a:t>interactions</a:t>
            </a:r>
            <a:r>
              <a:rPr lang="hu-HU" dirty="0" smtClean="0"/>
              <a:t> </a:t>
            </a:r>
            <a:r>
              <a:rPr lang="hu-HU" dirty="0" err="1" smtClean="0"/>
              <a:t>between</a:t>
            </a:r>
            <a:r>
              <a:rPr lang="hu-HU" dirty="0" smtClean="0"/>
              <a:t> </a:t>
            </a:r>
            <a:r>
              <a:rPr lang="hu-HU" dirty="0" err="1" smtClean="0"/>
              <a:t>the</a:t>
            </a:r>
            <a:r>
              <a:rPr lang="hu-HU" dirty="0" smtClean="0"/>
              <a:t> service </a:t>
            </a:r>
            <a:r>
              <a:rPr lang="hu-HU" dirty="0" err="1" smtClean="0"/>
              <a:t>provider</a:t>
            </a:r>
            <a:r>
              <a:rPr lang="hu-HU" dirty="0" smtClean="0"/>
              <a:t> </a:t>
            </a:r>
            <a:r>
              <a:rPr lang="hu-HU" dirty="0" err="1" smtClean="0"/>
              <a:t>role</a:t>
            </a:r>
            <a:r>
              <a:rPr lang="hu-HU" dirty="0" smtClean="0"/>
              <a:t> and </a:t>
            </a:r>
            <a:r>
              <a:rPr lang="hu-HU" dirty="0" err="1" smtClean="0"/>
              <a:t>the</a:t>
            </a:r>
            <a:r>
              <a:rPr lang="hu-HU" dirty="0" smtClean="0"/>
              <a:t> </a:t>
            </a:r>
            <a:r>
              <a:rPr lang="hu-HU" dirty="0" err="1" smtClean="0"/>
              <a:t>municipal</a:t>
            </a:r>
            <a:r>
              <a:rPr lang="hu-HU" dirty="0" smtClean="0"/>
              <a:t> </a:t>
            </a:r>
            <a:r>
              <a:rPr lang="hu-HU" dirty="0" err="1" smtClean="0"/>
              <a:t>organization</a:t>
            </a:r>
            <a:r>
              <a:rPr lang="hu-HU" dirty="0" smtClean="0"/>
              <a:t>)</a:t>
            </a:r>
          </a:p>
          <a:p>
            <a:r>
              <a:rPr lang="hu-HU" dirty="0" smtClean="0"/>
              <a:t>The </a:t>
            </a:r>
            <a:r>
              <a:rPr lang="hu-HU" dirty="0" err="1" smtClean="0"/>
              <a:t>influence</a:t>
            </a:r>
            <a:r>
              <a:rPr lang="hu-HU" dirty="0" smtClean="0"/>
              <a:t> of </a:t>
            </a:r>
            <a:r>
              <a:rPr lang="hu-HU" dirty="0" err="1" smtClean="0"/>
              <a:t>the</a:t>
            </a:r>
            <a:r>
              <a:rPr lang="hu-HU" dirty="0" smtClean="0"/>
              <a:t> </a:t>
            </a:r>
            <a:r>
              <a:rPr lang="hu-HU" dirty="0" err="1" smtClean="0"/>
              <a:t>reforms</a:t>
            </a:r>
            <a:endParaRPr lang="hu-HU" dirty="0" smtClean="0"/>
          </a:p>
          <a:p>
            <a:pPr lvl="1"/>
            <a:r>
              <a:rPr lang="hu-HU" dirty="0" smtClean="0"/>
              <a:t>NPM</a:t>
            </a:r>
          </a:p>
          <a:p>
            <a:pPr lvl="1"/>
            <a:r>
              <a:rPr lang="hu-HU" dirty="0" smtClean="0"/>
              <a:t>Good </a:t>
            </a:r>
            <a:r>
              <a:rPr lang="hu-HU" dirty="0" err="1" smtClean="0"/>
              <a:t>Governance</a:t>
            </a:r>
            <a:endParaRPr lang="hu-HU" dirty="0" smtClean="0"/>
          </a:p>
          <a:p>
            <a:pPr lvl="1"/>
            <a:r>
              <a:rPr lang="hu-HU" dirty="0" smtClean="0"/>
              <a:t>Public </a:t>
            </a:r>
            <a:r>
              <a:rPr lang="hu-HU" dirty="0" err="1" smtClean="0"/>
              <a:t>Choices</a:t>
            </a:r>
            <a:endParaRPr lang="hu-HU" dirty="0" smtClean="0"/>
          </a:p>
          <a:p>
            <a:pPr lvl="1"/>
            <a:r>
              <a:rPr lang="hu-HU" dirty="0" smtClean="0"/>
              <a:t>NWS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42664041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 smtClean="0"/>
              <a:t>Multi-dimensiopnal</a:t>
            </a:r>
            <a:r>
              <a:rPr lang="hu-HU" dirty="0" smtClean="0"/>
              <a:t> </a:t>
            </a:r>
            <a:r>
              <a:rPr lang="hu-HU" dirty="0" err="1" smtClean="0"/>
              <a:t>analysis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hu-HU" dirty="0" err="1" smtClean="0"/>
              <a:t>Jurisprudential</a:t>
            </a:r>
            <a:r>
              <a:rPr lang="hu-HU" dirty="0" smtClean="0"/>
              <a:t> </a:t>
            </a:r>
            <a:r>
              <a:rPr lang="hu-HU" dirty="0" err="1" smtClean="0"/>
              <a:t>analysis</a:t>
            </a:r>
            <a:r>
              <a:rPr lang="hu-HU" dirty="0" smtClean="0"/>
              <a:t> </a:t>
            </a:r>
            <a:r>
              <a:rPr lang="hu-HU" dirty="0" err="1" smtClean="0"/>
              <a:t>have</a:t>
            </a:r>
            <a:r>
              <a:rPr lang="hu-HU" dirty="0" smtClean="0"/>
              <a:t> </a:t>
            </a:r>
            <a:r>
              <a:rPr lang="hu-HU" dirty="0" err="1" smtClean="0"/>
              <a:t>advantages</a:t>
            </a:r>
            <a:r>
              <a:rPr lang="hu-HU" dirty="0" smtClean="0"/>
              <a:t>!</a:t>
            </a:r>
          </a:p>
          <a:p>
            <a:r>
              <a:rPr lang="hu-HU" dirty="0" err="1" smtClean="0"/>
              <a:t>Focuesed</a:t>
            </a:r>
            <a:r>
              <a:rPr lang="hu-HU" dirty="0" smtClean="0"/>
              <a:t> </a:t>
            </a:r>
            <a:r>
              <a:rPr lang="hu-HU" dirty="0" err="1" smtClean="0"/>
              <a:t>on</a:t>
            </a:r>
            <a:r>
              <a:rPr lang="hu-HU" dirty="0" smtClean="0"/>
              <a:t> </a:t>
            </a:r>
            <a:r>
              <a:rPr lang="hu-HU" dirty="0" err="1" smtClean="0"/>
              <a:t>the</a:t>
            </a:r>
            <a:r>
              <a:rPr lang="hu-HU" dirty="0" smtClean="0"/>
              <a:t> </a:t>
            </a:r>
            <a:r>
              <a:rPr lang="hu-HU" dirty="0" err="1" smtClean="0"/>
              <a:t>analysis</a:t>
            </a:r>
            <a:r>
              <a:rPr lang="hu-HU" dirty="0" smtClean="0"/>
              <a:t> of </a:t>
            </a:r>
            <a:r>
              <a:rPr lang="hu-HU" dirty="0" err="1" smtClean="0"/>
              <a:t>legal</a:t>
            </a:r>
            <a:r>
              <a:rPr lang="hu-HU" dirty="0" smtClean="0"/>
              <a:t> </a:t>
            </a:r>
            <a:r>
              <a:rPr lang="hu-HU" dirty="0" err="1" smtClean="0"/>
              <a:t>institituions</a:t>
            </a:r>
            <a:r>
              <a:rPr lang="hu-HU" dirty="0" smtClean="0"/>
              <a:t> </a:t>
            </a:r>
            <a:r>
              <a:rPr lang="hu-HU" dirty="0" err="1" smtClean="0"/>
              <a:t>on</a:t>
            </a:r>
            <a:r>
              <a:rPr lang="hu-HU" dirty="0" smtClean="0"/>
              <a:t> </a:t>
            </a:r>
            <a:r>
              <a:rPr lang="hu-HU" dirty="0" err="1" smtClean="0"/>
              <a:t>municipal</a:t>
            </a:r>
            <a:r>
              <a:rPr lang="hu-HU" dirty="0" smtClean="0"/>
              <a:t> </a:t>
            </a:r>
            <a:r>
              <a:rPr lang="hu-HU" dirty="0" err="1" smtClean="0"/>
              <a:t>tasks</a:t>
            </a:r>
            <a:r>
              <a:rPr lang="hu-HU" dirty="0" smtClean="0"/>
              <a:t> </a:t>
            </a:r>
          </a:p>
          <a:p>
            <a:r>
              <a:rPr lang="hu-HU" dirty="0" err="1" smtClean="0"/>
              <a:t>Multi-dimensional</a:t>
            </a:r>
            <a:r>
              <a:rPr lang="hu-HU" dirty="0" smtClean="0"/>
              <a:t> </a:t>
            </a:r>
            <a:r>
              <a:rPr lang="hu-HU" dirty="0" err="1" smtClean="0"/>
              <a:t>approach</a:t>
            </a:r>
            <a:endParaRPr lang="hu-HU" dirty="0" smtClean="0"/>
          </a:p>
          <a:p>
            <a:pPr lvl="1"/>
            <a:r>
              <a:rPr lang="hu-HU" dirty="0" err="1" smtClean="0"/>
              <a:t>Analysis</a:t>
            </a:r>
            <a:r>
              <a:rPr lang="hu-HU" dirty="0" smtClean="0"/>
              <a:t> of </a:t>
            </a:r>
            <a:r>
              <a:rPr lang="hu-HU" dirty="0" err="1" smtClean="0"/>
              <a:t>legal</a:t>
            </a:r>
            <a:r>
              <a:rPr lang="hu-HU" dirty="0" smtClean="0"/>
              <a:t> </a:t>
            </a:r>
            <a:r>
              <a:rPr lang="hu-HU" dirty="0" err="1" smtClean="0"/>
              <a:t>institutions</a:t>
            </a:r>
            <a:r>
              <a:rPr lang="hu-HU" dirty="0" smtClean="0"/>
              <a:t> </a:t>
            </a:r>
            <a:r>
              <a:rPr lang="hu-HU" dirty="0" err="1" smtClean="0"/>
              <a:t>on</a:t>
            </a:r>
            <a:r>
              <a:rPr lang="hu-HU" dirty="0" smtClean="0"/>
              <a:t> </a:t>
            </a:r>
            <a:r>
              <a:rPr lang="hu-HU" dirty="0" err="1" smtClean="0"/>
              <a:t>organization</a:t>
            </a:r>
            <a:r>
              <a:rPr lang="hu-HU" dirty="0" smtClean="0"/>
              <a:t> (</a:t>
            </a:r>
            <a:r>
              <a:rPr lang="hu-HU" dirty="0" err="1" smtClean="0"/>
              <a:t>constitutional</a:t>
            </a:r>
            <a:r>
              <a:rPr lang="hu-HU" dirty="0" smtClean="0"/>
              <a:t> status)</a:t>
            </a:r>
          </a:p>
          <a:p>
            <a:pPr lvl="1"/>
            <a:r>
              <a:rPr lang="hu-HU" dirty="0" err="1" smtClean="0"/>
              <a:t>Analysis</a:t>
            </a:r>
            <a:r>
              <a:rPr lang="hu-HU" dirty="0" smtClean="0"/>
              <a:t> of </a:t>
            </a:r>
            <a:r>
              <a:rPr lang="hu-HU" dirty="0" err="1" smtClean="0"/>
              <a:t>the</a:t>
            </a:r>
            <a:r>
              <a:rPr lang="hu-HU" dirty="0" smtClean="0"/>
              <a:t> </a:t>
            </a:r>
            <a:r>
              <a:rPr lang="hu-HU" dirty="0" err="1" smtClean="0"/>
              <a:t>sectoral</a:t>
            </a:r>
            <a:r>
              <a:rPr lang="hu-HU" dirty="0" smtClean="0"/>
              <a:t> </a:t>
            </a:r>
            <a:r>
              <a:rPr lang="hu-HU" dirty="0" err="1" smtClean="0"/>
              <a:t>legal</a:t>
            </a:r>
            <a:r>
              <a:rPr lang="hu-HU" dirty="0" smtClean="0"/>
              <a:t> </a:t>
            </a:r>
            <a:r>
              <a:rPr lang="hu-HU" dirty="0" err="1" smtClean="0"/>
              <a:t>institutions</a:t>
            </a:r>
            <a:r>
              <a:rPr lang="hu-HU" dirty="0" smtClean="0"/>
              <a:t> </a:t>
            </a:r>
          </a:p>
          <a:p>
            <a:pPr lvl="1"/>
            <a:r>
              <a:rPr lang="hu-HU" dirty="0" err="1" smtClean="0"/>
              <a:t>Analysis</a:t>
            </a:r>
            <a:r>
              <a:rPr lang="hu-HU" dirty="0" smtClean="0"/>
              <a:t> of </a:t>
            </a:r>
            <a:r>
              <a:rPr lang="hu-HU" dirty="0" err="1" smtClean="0"/>
              <a:t>rules</a:t>
            </a:r>
            <a:r>
              <a:rPr lang="hu-HU" dirty="0" smtClean="0"/>
              <a:t> </a:t>
            </a:r>
            <a:r>
              <a:rPr lang="hu-HU" dirty="0" err="1" smtClean="0"/>
              <a:t>on</a:t>
            </a:r>
            <a:r>
              <a:rPr lang="hu-HU" dirty="0" smtClean="0"/>
              <a:t> </a:t>
            </a:r>
            <a:r>
              <a:rPr lang="hu-HU" dirty="0" err="1" smtClean="0"/>
              <a:t>spatial</a:t>
            </a:r>
            <a:r>
              <a:rPr lang="hu-HU" dirty="0" smtClean="0"/>
              <a:t> </a:t>
            </a:r>
            <a:r>
              <a:rPr lang="hu-HU" dirty="0" err="1" smtClean="0"/>
              <a:t>structure</a:t>
            </a:r>
            <a:endParaRPr lang="hu-HU" dirty="0" smtClean="0"/>
          </a:p>
          <a:p>
            <a:pPr lvl="1"/>
            <a:r>
              <a:rPr lang="hu-HU" dirty="0" err="1" smtClean="0"/>
              <a:t>Analysis</a:t>
            </a:r>
            <a:r>
              <a:rPr lang="hu-HU" dirty="0" smtClean="0"/>
              <a:t> of </a:t>
            </a:r>
            <a:r>
              <a:rPr lang="hu-HU" dirty="0" err="1" smtClean="0"/>
              <a:t>the</a:t>
            </a:r>
            <a:r>
              <a:rPr lang="hu-HU" dirty="0" smtClean="0"/>
              <a:t> </a:t>
            </a:r>
            <a:r>
              <a:rPr lang="hu-HU" dirty="0" err="1" smtClean="0"/>
              <a:t>legal</a:t>
            </a:r>
            <a:r>
              <a:rPr lang="hu-HU" dirty="0" smtClean="0"/>
              <a:t> </a:t>
            </a:r>
            <a:r>
              <a:rPr lang="hu-HU" dirty="0" err="1" smtClean="0"/>
              <a:t>institutions</a:t>
            </a:r>
            <a:r>
              <a:rPr lang="hu-HU" dirty="0" smtClean="0"/>
              <a:t> </a:t>
            </a:r>
            <a:r>
              <a:rPr lang="hu-HU" dirty="0" err="1" smtClean="0"/>
              <a:t>of</a:t>
            </a:r>
            <a:r>
              <a:rPr lang="hu-HU" dirty="0" smtClean="0"/>
              <a:t> </a:t>
            </a:r>
            <a:r>
              <a:rPr lang="hu-HU" dirty="0" err="1" smtClean="0"/>
              <a:t>the</a:t>
            </a:r>
            <a:r>
              <a:rPr lang="hu-HU" dirty="0" smtClean="0"/>
              <a:t> </a:t>
            </a:r>
            <a:r>
              <a:rPr lang="hu-HU" dirty="0" err="1" smtClean="0"/>
              <a:t>public</a:t>
            </a:r>
            <a:r>
              <a:rPr lang="hu-HU" dirty="0" smtClean="0"/>
              <a:t> service </a:t>
            </a:r>
            <a:r>
              <a:rPr lang="hu-HU" dirty="0" err="1" smtClean="0"/>
              <a:t>system</a:t>
            </a:r>
            <a:r>
              <a:rPr lang="hu-HU" dirty="0" smtClean="0"/>
              <a:t> 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12027253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 smtClean="0"/>
              <a:t>Municipal</a:t>
            </a:r>
            <a:r>
              <a:rPr lang="hu-HU" dirty="0" smtClean="0"/>
              <a:t> </a:t>
            </a:r>
            <a:r>
              <a:rPr lang="hu-HU" dirty="0" err="1" smtClean="0"/>
              <a:t>public</a:t>
            </a:r>
            <a:r>
              <a:rPr lang="hu-HU" dirty="0" smtClean="0"/>
              <a:t> </a:t>
            </a:r>
            <a:r>
              <a:rPr lang="hu-HU" dirty="0" err="1" smtClean="0"/>
              <a:t>utilities</a:t>
            </a:r>
            <a:r>
              <a:rPr lang="hu-HU" dirty="0" smtClean="0"/>
              <a:t> </a:t>
            </a:r>
            <a:endParaRPr lang="hu-HU" dirty="0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u-HU" dirty="0" smtClean="0"/>
              <a:t>Public </a:t>
            </a:r>
            <a:r>
              <a:rPr lang="hu-HU" dirty="0" err="1" smtClean="0"/>
              <a:t>utilities</a:t>
            </a:r>
            <a:r>
              <a:rPr lang="hu-HU" dirty="0" smtClean="0"/>
              <a:t> </a:t>
            </a:r>
            <a:r>
              <a:rPr lang="hu-HU" dirty="0" err="1" smtClean="0"/>
              <a:t>as</a:t>
            </a:r>
            <a:r>
              <a:rPr lang="hu-HU" dirty="0" smtClean="0"/>
              <a:t> </a:t>
            </a:r>
            <a:r>
              <a:rPr lang="hu-HU" dirty="0" err="1" smtClean="0"/>
              <a:t>municipal</a:t>
            </a:r>
            <a:r>
              <a:rPr lang="hu-HU" dirty="0" smtClean="0"/>
              <a:t> </a:t>
            </a:r>
            <a:r>
              <a:rPr lang="hu-HU" dirty="0" err="1" smtClean="0"/>
              <a:t>tasks</a:t>
            </a:r>
            <a:r>
              <a:rPr lang="hu-HU" dirty="0" smtClean="0"/>
              <a:t> 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68908480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16545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hu-HU" dirty="0" smtClean="0"/>
              <a:t>Public </a:t>
            </a:r>
            <a:r>
              <a:rPr lang="hu-HU" dirty="0" err="1" smtClean="0"/>
              <a:t>utilities</a:t>
            </a:r>
            <a:r>
              <a:rPr lang="hu-HU" dirty="0" smtClean="0"/>
              <a:t> and </a:t>
            </a:r>
            <a:r>
              <a:rPr lang="hu-HU" dirty="0" err="1" smtClean="0"/>
              <a:t>models</a:t>
            </a:r>
            <a:r>
              <a:rPr lang="hu-HU" dirty="0" smtClean="0"/>
              <a:t> of </a:t>
            </a:r>
            <a:r>
              <a:rPr lang="hu-HU" dirty="0" err="1" smtClean="0"/>
              <a:t>municipal</a:t>
            </a:r>
            <a:r>
              <a:rPr lang="hu-HU" dirty="0" smtClean="0"/>
              <a:t> </a:t>
            </a:r>
            <a:r>
              <a:rPr lang="hu-HU" dirty="0" err="1" smtClean="0"/>
              <a:t>tasks</a:t>
            </a:r>
            <a:r>
              <a:rPr lang="hu-HU" dirty="0" smtClean="0"/>
              <a:t> 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hu-HU" dirty="0" err="1" smtClean="0"/>
              <a:t>It</a:t>
            </a:r>
            <a:r>
              <a:rPr lang="hu-HU" dirty="0" smtClean="0"/>
              <a:t> </a:t>
            </a:r>
            <a:r>
              <a:rPr lang="hu-HU" dirty="0" err="1" smtClean="0"/>
              <a:t>depends</a:t>
            </a:r>
            <a:r>
              <a:rPr lang="hu-HU" dirty="0" smtClean="0"/>
              <a:t> </a:t>
            </a:r>
            <a:r>
              <a:rPr lang="hu-HU" dirty="0" err="1" smtClean="0"/>
              <a:t>on</a:t>
            </a:r>
            <a:r>
              <a:rPr lang="hu-HU" dirty="0" smtClean="0"/>
              <a:t> </a:t>
            </a:r>
            <a:r>
              <a:rPr lang="hu-HU" dirty="0" err="1" smtClean="0"/>
              <a:t>the</a:t>
            </a:r>
            <a:r>
              <a:rPr lang="hu-HU" dirty="0" smtClean="0"/>
              <a:t> </a:t>
            </a:r>
            <a:r>
              <a:rPr lang="hu-HU" dirty="0" err="1" smtClean="0"/>
              <a:t>concept</a:t>
            </a:r>
            <a:r>
              <a:rPr lang="hu-HU" dirty="0" smtClean="0"/>
              <a:t> of </a:t>
            </a:r>
            <a:r>
              <a:rPr lang="hu-HU" dirty="0" err="1" smtClean="0"/>
              <a:t>the</a:t>
            </a:r>
            <a:r>
              <a:rPr lang="hu-HU" dirty="0" smtClean="0"/>
              <a:t> </a:t>
            </a:r>
            <a:r>
              <a:rPr lang="hu-HU" dirty="0" err="1" smtClean="0"/>
              <a:t>public</a:t>
            </a:r>
            <a:r>
              <a:rPr lang="hu-HU" dirty="0" smtClean="0"/>
              <a:t> service </a:t>
            </a:r>
            <a:r>
              <a:rPr lang="hu-HU" dirty="0" err="1" smtClean="0"/>
              <a:t>provision</a:t>
            </a:r>
            <a:r>
              <a:rPr lang="hu-HU" dirty="0" smtClean="0"/>
              <a:t> (</a:t>
            </a:r>
            <a:r>
              <a:rPr lang="hu-HU" dirty="0" err="1" smtClean="0"/>
              <a:t>the</a:t>
            </a:r>
            <a:r>
              <a:rPr lang="hu-HU" dirty="0" smtClean="0"/>
              <a:t> </a:t>
            </a:r>
            <a:r>
              <a:rPr lang="hu-HU" dirty="0" err="1" smtClean="0"/>
              <a:t>impact</a:t>
            </a:r>
            <a:r>
              <a:rPr lang="hu-HU" dirty="0" smtClean="0"/>
              <a:t> of </a:t>
            </a:r>
            <a:r>
              <a:rPr lang="hu-HU" dirty="0" err="1" smtClean="0"/>
              <a:t>the</a:t>
            </a:r>
            <a:r>
              <a:rPr lang="hu-HU" dirty="0" smtClean="0"/>
              <a:t> </a:t>
            </a:r>
            <a:r>
              <a:rPr lang="hu-HU" dirty="0" err="1" smtClean="0"/>
              <a:t>municipal</a:t>
            </a:r>
            <a:r>
              <a:rPr lang="hu-HU" dirty="0" smtClean="0"/>
              <a:t> – </a:t>
            </a:r>
            <a:r>
              <a:rPr lang="hu-HU" dirty="0" err="1" smtClean="0"/>
              <a:t>organisational</a:t>
            </a:r>
            <a:r>
              <a:rPr lang="hu-HU" dirty="0" smtClean="0"/>
              <a:t> – </a:t>
            </a:r>
            <a:r>
              <a:rPr lang="hu-HU" dirty="0" err="1" smtClean="0"/>
              <a:t>system</a:t>
            </a:r>
            <a:r>
              <a:rPr lang="hu-HU" dirty="0" smtClean="0"/>
              <a:t> is limited)</a:t>
            </a:r>
          </a:p>
          <a:p>
            <a:r>
              <a:rPr lang="hu-HU" dirty="0" smtClean="0"/>
              <a:t>Main </a:t>
            </a:r>
            <a:r>
              <a:rPr lang="hu-HU" dirty="0" err="1" smtClean="0"/>
              <a:t>models</a:t>
            </a:r>
            <a:r>
              <a:rPr lang="hu-HU" dirty="0" smtClean="0"/>
              <a:t>: </a:t>
            </a:r>
          </a:p>
          <a:p>
            <a:pPr lvl="1"/>
            <a:r>
              <a:rPr lang="hu-HU" dirty="0" err="1" smtClean="0"/>
              <a:t>Anglo-Saxon</a:t>
            </a:r>
            <a:endParaRPr lang="hu-HU" dirty="0" smtClean="0"/>
          </a:p>
          <a:p>
            <a:pPr lvl="1"/>
            <a:r>
              <a:rPr lang="hu-HU" dirty="0" err="1" smtClean="0"/>
              <a:t>German</a:t>
            </a:r>
            <a:r>
              <a:rPr lang="hu-HU" dirty="0" smtClean="0"/>
              <a:t> (</a:t>
            </a:r>
            <a:r>
              <a:rPr lang="hu-HU" dirty="0" err="1" smtClean="0"/>
              <a:t>Daseinsvorsorge</a:t>
            </a:r>
            <a:r>
              <a:rPr lang="hu-HU" dirty="0" smtClean="0"/>
              <a:t>)</a:t>
            </a:r>
          </a:p>
          <a:p>
            <a:pPr lvl="1"/>
            <a:r>
              <a:rPr lang="hu-HU" dirty="0" err="1" smtClean="0"/>
              <a:t>French</a:t>
            </a:r>
            <a:r>
              <a:rPr lang="hu-HU" dirty="0" smtClean="0"/>
              <a:t> (service </a:t>
            </a:r>
            <a:r>
              <a:rPr lang="hu-HU" dirty="0" err="1" smtClean="0"/>
              <a:t>public</a:t>
            </a:r>
            <a:r>
              <a:rPr lang="hu-HU" dirty="0" smtClean="0"/>
              <a:t>)</a:t>
            </a:r>
          </a:p>
          <a:p>
            <a:r>
              <a:rPr lang="hu-HU" dirty="0" smtClean="0"/>
              <a:t>Main </a:t>
            </a:r>
            <a:r>
              <a:rPr lang="hu-HU" dirty="0" err="1" smtClean="0"/>
              <a:t>questions</a:t>
            </a:r>
            <a:r>
              <a:rPr lang="hu-HU" dirty="0" smtClean="0"/>
              <a:t>:</a:t>
            </a:r>
          </a:p>
          <a:p>
            <a:pPr lvl="1"/>
            <a:r>
              <a:rPr lang="hu-HU" dirty="0" err="1" smtClean="0"/>
              <a:t>Private</a:t>
            </a:r>
            <a:r>
              <a:rPr lang="hu-HU" dirty="0" smtClean="0"/>
              <a:t> </a:t>
            </a:r>
            <a:r>
              <a:rPr lang="hu-HU" dirty="0" err="1" smtClean="0"/>
              <a:t>or</a:t>
            </a:r>
            <a:r>
              <a:rPr lang="hu-HU" dirty="0" smtClean="0"/>
              <a:t> </a:t>
            </a:r>
            <a:r>
              <a:rPr lang="hu-HU" dirty="0" err="1" smtClean="0"/>
              <a:t>public</a:t>
            </a:r>
            <a:r>
              <a:rPr lang="hu-HU" dirty="0" smtClean="0"/>
              <a:t> </a:t>
            </a:r>
            <a:r>
              <a:rPr lang="hu-HU" dirty="0" err="1" smtClean="0"/>
              <a:t>providers</a:t>
            </a:r>
            <a:r>
              <a:rPr lang="hu-HU" dirty="0" smtClean="0"/>
              <a:t> </a:t>
            </a:r>
          </a:p>
          <a:p>
            <a:pPr lvl="1"/>
            <a:r>
              <a:rPr lang="hu-HU" dirty="0" err="1" smtClean="0"/>
              <a:t>Definition</a:t>
            </a:r>
            <a:r>
              <a:rPr lang="hu-HU" dirty="0" smtClean="0"/>
              <a:t> of </a:t>
            </a:r>
            <a:r>
              <a:rPr lang="hu-HU" dirty="0" err="1" smtClean="0"/>
              <a:t>the</a:t>
            </a:r>
            <a:r>
              <a:rPr lang="hu-HU" dirty="0" smtClean="0"/>
              <a:t> </a:t>
            </a:r>
            <a:r>
              <a:rPr lang="hu-HU" dirty="0" err="1" smtClean="0"/>
              <a:t>price</a:t>
            </a:r>
            <a:r>
              <a:rPr lang="hu-HU" dirty="0" smtClean="0"/>
              <a:t> </a:t>
            </a:r>
            <a:r>
              <a:rPr lang="hu-HU" dirty="0" err="1" smtClean="0"/>
              <a:t>of</a:t>
            </a:r>
            <a:r>
              <a:rPr lang="hu-HU" dirty="0" smtClean="0"/>
              <a:t> </a:t>
            </a:r>
            <a:r>
              <a:rPr lang="hu-HU" dirty="0" err="1" smtClean="0"/>
              <a:t>the</a:t>
            </a:r>
            <a:r>
              <a:rPr lang="hu-HU" dirty="0" smtClean="0"/>
              <a:t> </a:t>
            </a:r>
            <a:r>
              <a:rPr lang="hu-HU" dirty="0" err="1" smtClean="0"/>
              <a:t>public</a:t>
            </a:r>
            <a:r>
              <a:rPr lang="hu-HU" dirty="0" smtClean="0"/>
              <a:t> service</a:t>
            </a:r>
          </a:p>
          <a:p>
            <a:pPr lvl="1"/>
            <a:r>
              <a:rPr lang="hu-HU" dirty="0" err="1" smtClean="0"/>
              <a:t>Supervision</a:t>
            </a:r>
            <a:r>
              <a:rPr lang="hu-HU" dirty="0" smtClean="0"/>
              <a:t> </a:t>
            </a:r>
            <a:r>
              <a:rPr lang="hu-HU" dirty="0" err="1" smtClean="0"/>
              <a:t>by</a:t>
            </a:r>
            <a:r>
              <a:rPr lang="hu-HU" dirty="0" smtClean="0"/>
              <a:t> </a:t>
            </a:r>
            <a:r>
              <a:rPr lang="hu-HU" dirty="0" err="1" smtClean="0"/>
              <a:t>authorities</a:t>
            </a:r>
            <a:r>
              <a:rPr lang="hu-HU" dirty="0" smtClean="0"/>
              <a:t> / </a:t>
            </a:r>
            <a:r>
              <a:rPr lang="hu-HU" dirty="0" err="1" smtClean="0"/>
              <a:t>agencies</a:t>
            </a:r>
            <a:r>
              <a:rPr lang="hu-HU" dirty="0" smtClean="0"/>
              <a:t>  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68359459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 smtClean="0"/>
              <a:t>Water</a:t>
            </a:r>
            <a:r>
              <a:rPr lang="hu-HU" dirty="0" smtClean="0"/>
              <a:t> and </a:t>
            </a:r>
            <a:r>
              <a:rPr lang="hu-HU" dirty="0" err="1" smtClean="0"/>
              <a:t>sewage</a:t>
            </a:r>
            <a:r>
              <a:rPr lang="hu-HU" dirty="0" smtClean="0"/>
              <a:t> </a:t>
            </a:r>
            <a:r>
              <a:rPr lang="hu-HU" dirty="0" err="1" smtClean="0"/>
              <a:t>utilities</a:t>
            </a:r>
            <a:r>
              <a:rPr lang="hu-HU" dirty="0" smtClean="0"/>
              <a:t> 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hu-HU" dirty="0" err="1" smtClean="0"/>
              <a:t>Different</a:t>
            </a:r>
            <a:r>
              <a:rPr lang="hu-HU" dirty="0" smtClean="0"/>
              <a:t> </a:t>
            </a:r>
            <a:r>
              <a:rPr lang="hu-HU" dirty="0" err="1" smtClean="0"/>
              <a:t>models</a:t>
            </a:r>
            <a:r>
              <a:rPr lang="hu-HU" dirty="0" smtClean="0"/>
              <a:t> </a:t>
            </a:r>
          </a:p>
          <a:p>
            <a:r>
              <a:rPr lang="hu-HU" dirty="0" err="1" smtClean="0"/>
              <a:t>It</a:t>
            </a:r>
            <a:r>
              <a:rPr lang="hu-HU" dirty="0" smtClean="0"/>
              <a:t> </a:t>
            </a:r>
            <a:r>
              <a:rPr lang="hu-HU" dirty="0" err="1" smtClean="0"/>
              <a:t>can</a:t>
            </a:r>
            <a:r>
              <a:rPr lang="hu-HU" dirty="0" smtClean="0"/>
              <a:t> be </a:t>
            </a:r>
            <a:r>
              <a:rPr lang="hu-HU" dirty="0" err="1" smtClean="0"/>
              <a:t>classified</a:t>
            </a:r>
            <a:r>
              <a:rPr lang="hu-HU" dirty="0" smtClean="0"/>
              <a:t>: </a:t>
            </a:r>
            <a:r>
              <a:rPr lang="hu-HU" dirty="0" err="1" smtClean="0"/>
              <a:t>centralisation</a:t>
            </a:r>
            <a:r>
              <a:rPr lang="hu-HU" dirty="0" smtClean="0"/>
              <a:t> and </a:t>
            </a:r>
            <a:r>
              <a:rPr lang="hu-HU" dirty="0" err="1" smtClean="0"/>
              <a:t>concentration</a:t>
            </a:r>
            <a:r>
              <a:rPr lang="hu-HU" dirty="0" smtClean="0"/>
              <a:t>:</a:t>
            </a:r>
          </a:p>
          <a:p>
            <a:pPr lvl="1"/>
            <a:r>
              <a:rPr lang="hu-HU" dirty="0" err="1" smtClean="0"/>
              <a:t>First-tier</a:t>
            </a:r>
            <a:r>
              <a:rPr lang="hu-HU" dirty="0" smtClean="0"/>
              <a:t> centered (Hungary)</a:t>
            </a:r>
          </a:p>
          <a:p>
            <a:pPr lvl="1"/>
            <a:r>
              <a:rPr lang="hu-HU" dirty="0" err="1" smtClean="0"/>
              <a:t>Regional-based</a:t>
            </a:r>
            <a:r>
              <a:rPr lang="hu-HU" dirty="0" smtClean="0"/>
              <a:t> (UK, France)</a:t>
            </a:r>
          </a:p>
          <a:p>
            <a:pPr lvl="1"/>
            <a:r>
              <a:rPr lang="hu-HU" dirty="0" err="1" smtClean="0"/>
              <a:t>Shared</a:t>
            </a:r>
            <a:r>
              <a:rPr lang="hu-HU" dirty="0" smtClean="0"/>
              <a:t> </a:t>
            </a:r>
            <a:r>
              <a:rPr lang="hu-HU" dirty="0" err="1" smtClean="0"/>
              <a:t>responsibilities</a:t>
            </a:r>
            <a:r>
              <a:rPr lang="hu-HU" dirty="0" smtClean="0"/>
              <a:t> (</a:t>
            </a:r>
            <a:r>
              <a:rPr lang="hu-HU" dirty="0" err="1" smtClean="0"/>
              <a:t>Germany</a:t>
            </a:r>
            <a:r>
              <a:rPr lang="hu-HU" dirty="0" smtClean="0"/>
              <a:t>)</a:t>
            </a:r>
            <a:endParaRPr lang="hu-HU" dirty="0"/>
          </a:p>
          <a:p>
            <a:r>
              <a:rPr lang="hu-HU" dirty="0" err="1" smtClean="0"/>
              <a:t>Secondly</a:t>
            </a:r>
            <a:r>
              <a:rPr lang="hu-HU" dirty="0" smtClean="0"/>
              <a:t>: </a:t>
            </a:r>
            <a:r>
              <a:rPr lang="hu-HU" dirty="0" err="1" smtClean="0"/>
              <a:t>private</a:t>
            </a:r>
            <a:r>
              <a:rPr lang="hu-HU" dirty="0" smtClean="0"/>
              <a:t> and </a:t>
            </a:r>
            <a:r>
              <a:rPr lang="hu-HU" dirty="0" err="1" smtClean="0"/>
              <a:t>public</a:t>
            </a:r>
            <a:r>
              <a:rPr lang="hu-HU" dirty="0" smtClean="0"/>
              <a:t> </a:t>
            </a:r>
            <a:r>
              <a:rPr lang="hu-HU" dirty="0" err="1" smtClean="0"/>
              <a:t>roles</a:t>
            </a:r>
            <a:r>
              <a:rPr lang="hu-HU" dirty="0" smtClean="0"/>
              <a:t> </a:t>
            </a:r>
          </a:p>
          <a:p>
            <a:pPr lvl="1"/>
            <a:r>
              <a:rPr lang="hu-HU" dirty="0" err="1" smtClean="0"/>
              <a:t>Dual</a:t>
            </a:r>
            <a:r>
              <a:rPr lang="hu-HU" dirty="0" smtClean="0"/>
              <a:t> (parallel) </a:t>
            </a:r>
            <a:r>
              <a:rPr lang="hu-HU" dirty="0" err="1" smtClean="0"/>
              <a:t>model</a:t>
            </a:r>
            <a:r>
              <a:rPr lang="hu-HU" dirty="0" smtClean="0"/>
              <a:t> (Public/</a:t>
            </a:r>
            <a:r>
              <a:rPr lang="hu-HU" dirty="0" err="1" smtClean="0"/>
              <a:t>private</a:t>
            </a:r>
            <a:r>
              <a:rPr lang="hu-HU" dirty="0" smtClean="0"/>
              <a:t>) </a:t>
            </a:r>
            <a:r>
              <a:rPr lang="hu-HU" dirty="0" smtClean="0">
                <a:sym typeface="Wingdings" panose="05000000000000000000" pitchFamily="2" charset="2"/>
              </a:rPr>
              <a:t> </a:t>
            </a:r>
            <a:r>
              <a:rPr lang="hu-HU" dirty="0" err="1" smtClean="0">
                <a:sym typeface="Wingdings" panose="05000000000000000000" pitchFamily="2" charset="2"/>
              </a:rPr>
              <a:t>Germany</a:t>
            </a:r>
            <a:endParaRPr lang="hu-HU" dirty="0" smtClean="0">
              <a:sym typeface="Wingdings" panose="05000000000000000000" pitchFamily="2" charset="2"/>
            </a:endParaRPr>
          </a:p>
          <a:p>
            <a:pPr lvl="1"/>
            <a:r>
              <a:rPr lang="hu-HU" dirty="0" err="1" smtClean="0">
                <a:sym typeface="Wingdings" panose="05000000000000000000" pitchFamily="2" charset="2"/>
              </a:rPr>
              <a:t>Private</a:t>
            </a:r>
            <a:r>
              <a:rPr lang="hu-HU" dirty="0">
                <a:sym typeface="Wingdings" panose="05000000000000000000" pitchFamily="2" charset="2"/>
              </a:rPr>
              <a:t> </a:t>
            </a:r>
            <a:r>
              <a:rPr lang="hu-HU" dirty="0" err="1" smtClean="0">
                <a:sym typeface="Wingdings" panose="05000000000000000000" pitchFamily="2" charset="2"/>
              </a:rPr>
              <a:t>model</a:t>
            </a:r>
            <a:r>
              <a:rPr lang="hu-HU" dirty="0" smtClean="0">
                <a:sym typeface="Wingdings" panose="05000000000000000000" pitchFamily="2" charset="2"/>
              </a:rPr>
              <a:t> </a:t>
            </a:r>
            <a:r>
              <a:rPr lang="hu-HU" dirty="0" err="1" smtClean="0">
                <a:sym typeface="Wingdings" panose="05000000000000000000" pitchFamily="2" charset="2"/>
              </a:rPr>
              <a:t>with</a:t>
            </a:r>
            <a:r>
              <a:rPr lang="hu-HU" dirty="0" smtClean="0">
                <a:sym typeface="Wingdings" panose="05000000000000000000" pitchFamily="2" charset="2"/>
              </a:rPr>
              <a:t> a </a:t>
            </a:r>
            <a:r>
              <a:rPr lang="hu-HU" dirty="0" err="1" smtClean="0">
                <a:sym typeface="Wingdings" panose="05000000000000000000" pitchFamily="2" charset="2"/>
              </a:rPr>
              <a:t>strong</a:t>
            </a:r>
            <a:r>
              <a:rPr lang="hu-HU" dirty="0" smtClean="0">
                <a:sym typeface="Wingdings" panose="05000000000000000000" pitchFamily="2" charset="2"/>
              </a:rPr>
              <a:t> </a:t>
            </a:r>
            <a:r>
              <a:rPr lang="hu-HU" dirty="0" err="1" smtClean="0">
                <a:sym typeface="Wingdings" panose="05000000000000000000" pitchFamily="2" charset="2"/>
              </a:rPr>
              <a:t>supervision</a:t>
            </a:r>
            <a:r>
              <a:rPr lang="hu-HU" dirty="0" smtClean="0">
                <a:sym typeface="Wingdings" panose="05000000000000000000" pitchFamily="2" charset="2"/>
              </a:rPr>
              <a:t> </a:t>
            </a:r>
            <a:r>
              <a:rPr lang="hu-HU" dirty="0" err="1" smtClean="0">
                <a:sym typeface="Wingdings" panose="05000000000000000000" pitchFamily="2" charset="2"/>
              </a:rPr>
              <a:t>ofthe</a:t>
            </a:r>
            <a:r>
              <a:rPr lang="hu-HU" dirty="0" smtClean="0">
                <a:sym typeface="Wingdings" panose="05000000000000000000" pitchFamily="2" charset="2"/>
              </a:rPr>
              <a:t> </a:t>
            </a:r>
            <a:r>
              <a:rPr lang="hu-HU" dirty="0" err="1" smtClean="0">
                <a:sym typeface="Wingdings" panose="05000000000000000000" pitchFamily="2" charset="2"/>
              </a:rPr>
              <a:t>public</a:t>
            </a:r>
            <a:r>
              <a:rPr lang="hu-HU" dirty="0" smtClean="0">
                <a:sym typeface="Wingdings" panose="05000000000000000000" pitchFamily="2" charset="2"/>
              </a:rPr>
              <a:t> </a:t>
            </a:r>
            <a:r>
              <a:rPr lang="hu-HU" dirty="0" err="1" smtClean="0">
                <a:sym typeface="Wingdings" panose="05000000000000000000" pitchFamily="2" charset="2"/>
              </a:rPr>
              <a:t>administration</a:t>
            </a:r>
            <a:r>
              <a:rPr lang="hu-HU" dirty="0" smtClean="0">
                <a:sym typeface="Wingdings" panose="05000000000000000000" pitchFamily="2" charset="2"/>
              </a:rPr>
              <a:t> (UK)</a:t>
            </a:r>
          </a:p>
          <a:p>
            <a:pPr lvl="1"/>
            <a:r>
              <a:rPr lang="hu-HU" dirty="0" err="1" smtClean="0">
                <a:sym typeface="Wingdings" panose="05000000000000000000" pitchFamily="2" charset="2"/>
              </a:rPr>
              <a:t>Public-based</a:t>
            </a:r>
            <a:r>
              <a:rPr lang="hu-HU" dirty="0" smtClean="0">
                <a:sym typeface="Wingdings" panose="05000000000000000000" pitchFamily="2" charset="2"/>
              </a:rPr>
              <a:t> </a:t>
            </a:r>
            <a:r>
              <a:rPr lang="hu-HU" dirty="0" err="1" smtClean="0">
                <a:sym typeface="Wingdings" panose="05000000000000000000" pitchFamily="2" charset="2"/>
              </a:rPr>
              <a:t>model</a:t>
            </a:r>
            <a:r>
              <a:rPr lang="hu-HU" dirty="0" smtClean="0">
                <a:sym typeface="Wingdings" panose="05000000000000000000" pitchFamily="2" charset="2"/>
              </a:rPr>
              <a:t> </a:t>
            </a:r>
            <a:r>
              <a:rPr lang="hu-HU" dirty="0" err="1" smtClean="0">
                <a:sym typeface="Wingdings" panose="05000000000000000000" pitchFamily="2" charset="2"/>
              </a:rPr>
              <a:t>with</a:t>
            </a:r>
            <a:r>
              <a:rPr lang="hu-HU" dirty="0" smtClean="0">
                <a:sym typeface="Wingdings" panose="05000000000000000000" pitchFamily="2" charset="2"/>
              </a:rPr>
              <a:t>(</a:t>
            </a:r>
            <a:r>
              <a:rPr lang="hu-HU" dirty="0" err="1" smtClean="0">
                <a:sym typeface="Wingdings" panose="05000000000000000000" pitchFamily="2" charset="2"/>
              </a:rPr>
              <a:t>the</a:t>
            </a:r>
            <a:r>
              <a:rPr lang="hu-HU" dirty="0" smtClean="0">
                <a:sym typeface="Wingdings" panose="05000000000000000000" pitchFamily="2" charset="2"/>
              </a:rPr>
              <a:t> </a:t>
            </a:r>
            <a:r>
              <a:rPr lang="hu-HU" dirty="0" err="1" smtClean="0">
                <a:sym typeface="Wingdings" panose="05000000000000000000" pitchFamily="2" charset="2"/>
              </a:rPr>
              <a:t>possibility</a:t>
            </a:r>
            <a:r>
              <a:rPr lang="hu-HU" dirty="0" smtClean="0">
                <a:sym typeface="Wingdings" panose="05000000000000000000" pitchFamily="2" charset="2"/>
              </a:rPr>
              <a:t> of) </a:t>
            </a:r>
            <a:r>
              <a:rPr lang="hu-HU" dirty="0" err="1" smtClean="0">
                <a:sym typeface="Wingdings" panose="05000000000000000000" pitchFamily="2" charset="2"/>
              </a:rPr>
              <a:t>private</a:t>
            </a:r>
            <a:r>
              <a:rPr lang="hu-HU" dirty="0" smtClean="0">
                <a:sym typeface="Wingdings" panose="05000000000000000000" pitchFamily="2" charset="2"/>
              </a:rPr>
              <a:t> </a:t>
            </a:r>
            <a:r>
              <a:rPr lang="hu-HU" dirty="0" err="1" smtClean="0">
                <a:sym typeface="Wingdings" panose="05000000000000000000" pitchFamily="2" charset="2"/>
              </a:rPr>
              <a:t>providers</a:t>
            </a:r>
            <a:r>
              <a:rPr lang="hu-HU" dirty="0" smtClean="0">
                <a:sym typeface="Wingdings" panose="05000000000000000000" pitchFamily="2" charset="2"/>
              </a:rPr>
              <a:t> </a:t>
            </a:r>
            <a:r>
              <a:rPr lang="hu-HU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71452549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hu-HU" altLang="hu-HU" dirty="0" err="1" smtClean="0"/>
              <a:t>Waste</a:t>
            </a:r>
            <a:r>
              <a:rPr lang="hu-HU" altLang="hu-HU" dirty="0" smtClean="0"/>
              <a:t> management (1): </a:t>
            </a:r>
            <a:r>
              <a:rPr lang="hu-HU" altLang="hu-HU" dirty="0" err="1" smtClean="0"/>
              <a:t>responsibilities</a:t>
            </a:r>
            <a:r>
              <a:rPr lang="hu-HU" altLang="hu-HU" dirty="0" smtClean="0"/>
              <a:t> </a:t>
            </a:r>
          </a:p>
        </p:txBody>
      </p:sp>
      <p:graphicFrame>
        <p:nvGraphicFramePr>
          <p:cNvPr id="21525" name="Group 2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98311002"/>
              </p:ext>
            </p:extLst>
          </p:nvPr>
        </p:nvGraphicFramePr>
        <p:xfrm>
          <a:off x="457200" y="1393754"/>
          <a:ext cx="8229600" cy="5547573"/>
        </p:xfrm>
        <a:graphic>
          <a:graphicData uri="http://schemas.openxmlformats.org/drawingml/2006/table">
            <a:tbl>
              <a:tblPr/>
              <a:tblGrid>
                <a:gridCol w="2743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79843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Primarily </a:t>
                      </a:r>
                      <a:r>
                        <a:rPr kumimoji="0" lang="hu-HU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first-tier</a:t>
                      </a:r>
                      <a:r>
                        <a:rPr kumimoji="0" lang="hu-H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</a:t>
                      </a:r>
                      <a:r>
                        <a:rPr kumimoji="0" lang="en-GB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based model 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Shared responsibility 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Primarily regional</a:t>
                      </a:r>
                      <a:r>
                        <a:rPr kumimoji="0" lang="hu-H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</a:t>
                      </a:r>
                      <a:r>
                        <a:rPr kumimoji="0" lang="en-GB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based model 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6313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For example: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Austria, the </a:t>
                      </a:r>
                      <a:r>
                        <a:rPr kumimoji="0" lang="hu-HU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majority</a:t>
                      </a:r>
                      <a:r>
                        <a:rPr kumimoji="0" lang="hu-H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of </a:t>
                      </a:r>
                      <a:r>
                        <a:rPr kumimoji="0" lang="hu-HU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the</a:t>
                      </a:r>
                      <a:r>
                        <a:rPr kumimoji="0" lang="hu-H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</a:t>
                      </a:r>
                      <a:r>
                        <a:rPr kumimoji="0" lang="en-GB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German provinces (</a:t>
                      </a:r>
                      <a:r>
                        <a:rPr kumimoji="0" lang="en-GB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Länder</a:t>
                      </a:r>
                      <a:r>
                        <a:rPr kumimoji="0" lang="en-GB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) etc. 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For example: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France (commune – départ</a:t>
                      </a:r>
                      <a:r>
                        <a:rPr kumimoji="0" 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e</a:t>
                      </a: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ment – région)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Some of the German provinces </a:t>
                      </a:r>
                      <a:r>
                        <a:rPr kumimoji="0" lang="en-GB" sz="18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(Länder)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For example: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United Kingdom (especially England: counties)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Spain 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3747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Correction tool: voluntary associations (for example </a:t>
                      </a:r>
                      <a:r>
                        <a:rPr kumimoji="0" lang="hu-H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in </a:t>
                      </a:r>
                      <a:r>
                        <a:rPr kumimoji="0" lang="hu-HU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several</a:t>
                      </a:r>
                      <a:r>
                        <a:rPr kumimoji="0" lang="hu-H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</a:t>
                      </a:r>
                      <a:r>
                        <a:rPr kumimoji="0" lang="en-GB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Austrian provinces), obligatory associations (for example: Salzburg)</a:t>
                      </a:r>
                      <a:endParaRPr kumimoji="0" lang="hu-H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Hungary: </a:t>
                      </a:r>
                      <a:r>
                        <a:rPr kumimoji="0" lang="hu-HU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centralised</a:t>
                      </a:r>
                      <a:r>
                        <a:rPr kumimoji="0" lang="hu-H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</a:t>
                      </a:r>
                      <a:r>
                        <a:rPr kumimoji="0" lang="hu-HU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model</a:t>
                      </a:r>
                      <a:r>
                        <a:rPr kumimoji="0" lang="hu-H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</a:t>
                      </a:r>
                      <a:r>
                        <a:rPr kumimoji="0" lang="hu-HU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with</a:t>
                      </a:r>
                      <a:r>
                        <a:rPr kumimoji="0" lang="hu-H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IMA </a:t>
                      </a:r>
                      <a:endParaRPr kumimoji="0" lang="en-GB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Correction tool</a:t>
                      </a:r>
                      <a:r>
                        <a:rPr kumimoji="0" 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s</a:t>
                      </a: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in France: </a:t>
                      </a:r>
                      <a:r>
                        <a:rPr kumimoji="0" lang="en-GB" sz="18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intercommunales</a:t>
                      </a: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(SIVOM, SIVU, CU)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8574342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 smtClean="0"/>
              <a:t>Waste</a:t>
            </a:r>
            <a:r>
              <a:rPr lang="hu-HU" dirty="0" smtClean="0"/>
              <a:t> management (2): </a:t>
            </a:r>
            <a:r>
              <a:rPr lang="hu-HU" dirty="0" err="1" smtClean="0"/>
              <a:t>financing</a:t>
            </a:r>
            <a:r>
              <a:rPr lang="hu-HU" dirty="0" smtClean="0"/>
              <a:t> 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err="1"/>
              <a:t>Models</a:t>
            </a:r>
            <a:r>
              <a:rPr lang="hu-HU" dirty="0"/>
              <a:t> of </a:t>
            </a:r>
            <a:r>
              <a:rPr lang="hu-HU" dirty="0" err="1"/>
              <a:t>financing</a:t>
            </a:r>
            <a:endParaRPr lang="hu-HU" dirty="0"/>
          </a:p>
          <a:p>
            <a:pPr lvl="1"/>
            <a:r>
              <a:rPr lang="hu-HU" dirty="0" err="1"/>
              <a:t>Tax-based</a:t>
            </a:r>
            <a:r>
              <a:rPr lang="hu-HU" dirty="0"/>
              <a:t> </a:t>
            </a:r>
            <a:r>
              <a:rPr lang="hu-HU" dirty="0" err="1"/>
              <a:t>models</a:t>
            </a:r>
            <a:r>
              <a:rPr lang="hu-HU" dirty="0"/>
              <a:t> (</a:t>
            </a:r>
            <a:r>
              <a:rPr lang="hu-HU" dirty="0" err="1"/>
              <a:t>for</a:t>
            </a:r>
            <a:r>
              <a:rPr lang="hu-HU" dirty="0"/>
              <a:t> </a:t>
            </a:r>
            <a:r>
              <a:rPr lang="hu-HU" dirty="0" err="1"/>
              <a:t>example</a:t>
            </a:r>
            <a:r>
              <a:rPr lang="hu-HU" dirty="0"/>
              <a:t> </a:t>
            </a:r>
            <a:r>
              <a:rPr lang="hu-HU" dirty="0" err="1"/>
              <a:t>Czechia</a:t>
            </a:r>
            <a:r>
              <a:rPr lang="hu-HU" dirty="0"/>
              <a:t>, </a:t>
            </a:r>
            <a:r>
              <a:rPr lang="hu-HU" dirty="0" err="1"/>
              <a:t>formerly</a:t>
            </a:r>
            <a:r>
              <a:rPr lang="hu-HU" dirty="0"/>
              <a:t> Hungary)</a:t>
            </a:r>
          </a:p>
          <a:p>
            <a:pPr lvl="1"/>
            <a:r>
              <a:rPr lang="hu-HU" dirty="0" err="1"/>
              <a:t>Private</a:t>
            </a:r>
            <a:r>
              <a:rPr lang="hu-HU" dirty="0"/>
              <a:t> </a:t>
            </a:r>
            <a:r>
              <a:rPr lang="hu-HU" dirty="0" err="1"/>
              <a:t>providers</a:t>
            </a:r>
            <a:r>
              <a:rPr lang="hu-HU" dirty="0"/>
              <a:t> </a:t>
            </a:r>
            <a:r>
              <a:rPr lang="hu-HU" dirty="0" err="1"/>
              <a:t>under</a:t>
            </a:r>
            <a:r>
              <a:rPr lang="hu-HU" dirty="0"/>
              <a:t> </a:t>
            </a:r>
            <a:r>
              <a:rPr lang="hu-HU" dirty="0" err="1"/>
              <a:t>administrative</a:t>
            </a:r>
            <a:r>
              <a:rPr lang="hu-HU" dirty="0"/>
              <a:t> </a:t>
            </a:r>
            <a:r>
              <a:rPr lang="hu-HU" dirty="0" err="1"/>
              <a:t>control</a:t>
            </a:r>
            <a:endParaRPr lang="hu-HU" dirty="0"/>
          </a:p>
          <a:p>
            <a:pPr lvl="1"/>
            <a:r>
              <a:rPr lang="hu-HU" dirty="0"/>
              <a:t>Public </a:t>
            </a:r>
            <a:r>
              <a:rPr lang="hu-HU" dirty="0" err="1"/>
              <a:t>models</a:t>
            </a:r>
            <a:r>
              <a:rPr lang="hu-HU" dirty="0"/>
              <a:t> (</a:t>
            </a:r>
            <a:r>
              <a:rPr lang="hu-HU" dirty="0" err="1"/>
              <a:t>with</a:t>
            </a:r>
            <a:r>
              <a:rPr lang="hu-HU" dirty="0"/>
              <a:t> </a:t>
            </a:r>
            <a:r>
              <a:rPr lang="hu-HU" dirty="0" err="1"/>
              <a:t>private</a:t>
            </a:r>
            <a:r>
              <a:rPr lang="hu-HU" dirty="0"/>
              <a:t> </a:t>
            </a:r>
            <a:r>
              <a:rPr lang="hu-HU" dirty="0" err="1"/>
              <a:t>providers</a:t>
            </a:r>
            <a:r>
              <a:rPr lang="hu-HU" dirty="0"/>
              <a:t>) </a:t>
            </a:r>
          </a:p>
          <a:p>
            <a:pPr lvl="1"/>
            <a:r>
              <a:rPr lang="hu-HU" dirty="0" err="1"/>
              <a:t>Centralised</a:t>
            </a:r>
            <a:r>
              <a:rPr lang="hu-HU" dirty="0"/>
              <a:t> </a:t>
            </a:r>
            <a:r>
              <a:rPr lang="hu-HU" dirty="0" err="1"/>
              <a:t>model</a:t>
            </a:r>
            <a:r>
              <a:rPr lang="hu-HU" dirty="0"/>
              <a:t> (Hungary) </a:t>
            </a:r>
          </a:p>
          <a:p>
            <a:r>
              <a:rPr lang="hu-HU" dirty="0" err="1" smtClean="0"/>
              <a:t>Remunicipalitsation</a:t>
            </a:r>
            <a:r>
              <a:rPr lang="hu-HU" dirty="0" smtClean="0"/>
              <a:t> 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42806960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Cím 1"/>
          <p:cNvSpPr>
            <a:spLocks noGrp="1"/>
          </p:cNvSpPr>
          <p:nvPr>
            <p:ph type="title"/>
          </p:nvPr>
        </p:nvSpPr>
        <p:spPr>
          <a:xfrm>
            <a:off x="468313" y="260350"/>
            <a:ext cx="8229600" cy="11430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hu-HU" altLang="hu-HU" dirty="0" err="1" smtClean="0"/>
              <a:t>Waste</a:t>
            </a:r>
            <a:r>
              <a:rPr lang="hu-HU" altLang="hu-HU" dirty="0" smtClean="0"/>
              <a:t> management (3): t</a:t>
            </a:r>
            <a:r>
              <a:rPr lang="en-GB" altLang="hu-HU" dirty="0" smtClean="0"/>
              <a:t>he </a:t>
            </a:r>
            <a:r>
              <a:rPr lang="hu-HU" altLang="hu-HU" dirty="0" err="1" smtClean="0"/>
              <a:t>impact</a:t>
            </a:r>
            <a:r>
              <a:rPr lang="hu-HU" altLang="hu-HU" dirty="0" smtClean="0"/>
              <a:t> </a:t>
            </a:r>
            <a:r>
              <a:rPr lang="en-GB" altLang="hu-HU" dirty="0" smtClean="0"/>
              <a:t>of the EU r</a:t>
            </a:r>
            <a:r>
              <a:rPr lang="hu-HU" altLang="hu-HU" dirty="0" err="1" smtClean="0"/>
              <a:t>egulations</a:t>
            </a:r>
            <a:endParaRPr lang="en-GB" altLang="hu-HU" dirty="0" smtClean="0"/>
          </a:p>
        </p:txBody>
      </p:sp>
      <p:sp>
        <p:nvSpPr>
          <p:cNvPr id="18434" name="Tartalom helye 2"/>
          <p:cNvSpPr>
            <a:spLocks noGrp="1"/>
          </p:cNvSpPr>
          <p:nvPr>
            <p:ph idx="1"/>
          </p:nvPr>
        </p:nvSpPr>
        <p:spPr>
          <a:xfrm>
            <a:off x="468313" y="1628775"/>
            <a:ext cx="8229600" cy="4525963"/>
          </a:xfrm>
        </p:spPr>
        <p:txBody>
          <a:bodyPr>
            <a:normAutofit fontScale="92500" lnSpcReduction="20000"/>
          </a:bodyPr>
          <a:lstStyle/>
          <a:p>
            <a:pPr eaLnBrk="1" hangingPunct="1"/>
            <a:r>
              <a:rPr lang="en-GB" altLang="hu-HU" dirty="0" smtClean="0"/>
              <a:t>Environmental law: the general requirements </a:t>
            </a:r>
          </a:p>
          <a:p>
            <a:pPr eaLnBrk="1" hangingPunct="1"/>
            <a:r>
              <a:rPr lang="hu-HU" altLang="hu-HU" dirty="0" smtClean="0"/>
              <a:t>C</a:t>
            </a:r>
            <a:r>
              <a:rPr lang="en-GB" altLang="hu-HU" dirty="0" err="1" smtClean="0"/>
              <a:t>ompetition</a:t>
            </a:r>
            <a:r>
              <a:rPr lang="en-GB" altLang="hu-HU" dirty="0" smtClean="0"/>
              <a:t> law</a:t>
            </a:r>
            <a:r>
              <a:rPr lang="hu-HU" altLang="hu-HU" dirty="0" smtClean="0"/>
              <a:t> (</a:t>
            </a:r>
            <a:r>
              <a:rPr lang="hu-HU" altLang="hu-HU" dirty="0" err="1" smtClean="0"/>
              <a:t>broad</a:t>
            </a:r>
            <a:r>
              <a:rPr lang="hu-HU" altLang="hu-HU" dirty="0" smtClean="0"/>
              <a:t> </a:t>
            </a:r>
            <a:r>
              <a:rPr lang="hu-HU" altLang="hu-HU" dirty="0" err="1" smtClean="0"/>
              <a:t>sense</a:t>
            </a:r>
            <a:r>
              <a:rPr lang="hu-HU" altLang="hu-HU" dirty="0" smtClean="0"/>
              <a:t>)</a:t>
            </a:r>
            <a:r>
              <a:rPr lang="en-GB" altLang="hu-HU" dirty="0" smtClean="0"/>
              <a:t>:</a:t>
            </a:r>
          </a:p>
          <a:p>
            <a:pPr lvl="1" eaLnBrk="1" hangingPunct="1"/>
            <a:r>
              <a:rPr lang="en-GB" altLang="hu-HU" dirty="0" smtClean="0"/>
              <a:t>Rules on involvement of private sector</a:t>
            </a:r>
          </a:p>
          <a:p>
            <a:pPr lvl="1" eaLnBrk="1" hangingPunct="1"/>
            <a:r>
              <a:rPr lang="en-GB" altLang="hu-HU" dirty="0" smtClean="0"/>
              <a:t>State aid of private sector</a:t>
            </a:r>
            <a:endParaRPr lang="hu-HU" altLang="hu-HU" dirty="0" smtClean="0"/>
          </a:p>
          <a:p>
            <a:pPr lvl="1"/>
            <a:r>
              <a:rPr lang="hu-HU" altLang="hu-HU" dirty="0" err="1" smtClean="0"/>
              <a:t>Landmark</a:t>
            </a:r>
            <a:r>
              <a:rPr lang="hu-HU" altLang="hu-HU" dirty="0" smtClean="0"/>
              <a:t> </a:t>
            </a:r>
            <a:r>
              <a:rPr lang="hu-HU" altLang="hu-HU" dirty="0" err="1" smtClean="0"/>
              <a:t>case</a:t>
            </a:r>
            <a:r>
              <a:rPr lang="hu-HU" altLang="hu-HU" dirty="0" smtClean="0"/>
              <a:t>: </a:t>
            </a:r>
            <a:r>
              <a:rPr lang="en-GB" altLang="hu-HU" dirty="0"/>
              <a:t>C-26/03 </a:t>
            </a:r>
            <a:r>
              <a:rPr lang="hu-HU" altLang="hu-HU" dirty="0" smtClean="0"/>
              <a:t>(</a:t>
            </a:r>
            <a:r>
              <a:rPr lang="en-GB" altLang="hu-HU" dirty="0" err="1" smtClean="0"/>
              <a:t>Stadt</a:t>
            </a:r>
            <a:r>
              <a:rPr lang="en-GB" altLang="hu-HU" dirty="0" smtClean="0"/>
              <a:t> Halle</a:t>
            </a:r>
            <a:r>
              <a:rPr lang="hu-HU" altLang="hu-HU" dirty="0" smtClean="0"/>
              <a:t>)</a:t>
            </a:r>
            <a:r>
              <a:rPr lang="en-GB" altLang="hu-HU" dirty="0" smtClean="0"/>
              <a:t> </a:t>
            </a:r>
            <a:r>
              <a:rPr lang="hu-HU" altLang="hu-HU" dirty="0" smtClean="0"/>
              <a:t> </a:t>
            </a:r>
            <a:r>
              <a:rPr lang="hu-HU" altLang="hu-HU" dirty="0" err="1" smtClean="0"/>
              <a:t>based</a:t>
            </a:r>
            <a:r>
              <a:rPr lang="hu-HU" altLang="hu-HU" dirty="0" smtClean="0"/>
              <a:t> </a:t>
            </a:r>
            <a:r>
              <a:rPr lang="hu-HU" altLang="hu-HU" dirty="0" err="1" smtClean="0"/>
              <a:t>on</a:t>
            </a:r>
            <a:r>
              <a:rPr lang="hu-HU" altLang="hu-HU" dirty="0" smtClean="0"/>
              <a:t> C-280/00 (Altmark)</a:t>
            </a:r>
            <a:endParaRPr lang="en-GB" altLang="hu-HU" dirty="0" smtClean="0"/>
          </a:p>
          <a:p>
            <a:pPr eaLnBrk="1" hangingPunct="1">
              <a:buFont typeface="Arial" panose="020B0604020202020204" pitchFamily="34" charset="0"/>
              <a:buNone/>
            </a:pPr>
            <a:endParaRPr lang="en-GB" altLang="hu-HU" dirty="0" smtClean="0"/>
          </a:p>
          <a:p>
            <a:pPr eaLnBrk="1" hangingPunct="1">
              <a:buFont typeface="Arial" panose="020B0604020202020204" pitchFamily="34" charset="0"/>
              <a:buNone/>
            </a:pPr>
            <a:endParaRPr lang="en-GB" altLang="hu-HU" dirty="0" smtClean="0"/>
          </a:p>
          <a:p>
            <a:pPr algn="ctr" eaLnBrk="1" hangingPunct="1">
              <a:buFont typeface="Arial" panose="020B0604020202020204" pitchFamily="34" charset="0"/>
              <a:buNone/>
            </a:pPr>
            <a:r>
              <a:rPr lang="en-GB" altLang="hu-HU" b="1" dirty="0" smtClean="0"/>
              <a:t>The principles of establishing prices and fees of waste management services</a:t>
            </a:r>
            <a:endParaRPr lang="hu-HU" altLang="hu-HU" dirty="0" smtClean="0"/>
          </a:p>
        </p:txBody>
      </p:sp>
      <p:sp>
        <p:nvSpPr>
          <p:cNvPr id="5" name="Lefelé nyíl 4"/>
          <p:cNvSpPr/>
          <p:nvPr/>
        </p:nvSpPr>
        <p:spPr>
          <a:xfrm>
            <a:off x="3995738" y="4179485"/>
            <a:ext cx="720725" cy="93503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4646542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dirty="0" smtClean="0"/>
              <a:t>Public </a:t>
            </a:r>
            <a:r>
              <a:rPr lang="hu-HU" dirty="0" err="1" smtClean="0"/>
              <a:t>services</a:t>
            </a:r>
            <a:r>
              <a:rPr lang="hu-HU" dirty="0" smtClean="0"/>
              <a:t> and </a:t>
            </a:r>
            <a:r>
              <a:rPr lang="hu-HU" dirty="0" err="1" smtClean="0"/>
              <a:t>public</a:t>
            </a:r>
            <a:r>
              <a:rPr lang="hu-HU" dirty="0" smtClean="0"/>
              <a:t> </a:t>
            </a:r>
            <a:r>
              <a:rPr lang="hu-HU" dirty="0" err="1" smtClean="0"/>
              <a:t>law</a:t>
            </a:r>
            <a:r>
              <a:rPr lang="hu-HU" dirty="0" smtClean="0"/>
              <a:t> 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 dirty="0" err="1" smtClean="0"/>
              <a:t>Traditional</a:t>
            </a:r>
            <a:r>
              <a:rPr lang="hu-HU" dirty="0" smtClean="0"/>
              <a:t> </a:t>
            </a:r>
            <a:r>
              <a:rPr lang="hu-HU" dirty="0" err="1" smtClean="0"/>
              <a:t>approach</a:t>
            </a:r>
            <a:r>
              <a:rPr lang="hu-HU" dirty="0" smtClean="0"/>
              <a:t>: </a:t>
            </a:r>
            <a:r>
              <a:rPr lang="hu-HU" dirty="0" err="1" smtClean="0"/>
              <a:t>public</a:t>
            </a:r>
            <a:r>
              <a:rPr lang="hu-HU" dirty="0" smtClean="0"/>
              <a:t> </a:t>
            </a:r>
            <a:r>
              <a:rPr lang="hu-HU" dirty="0" err="1" smtClean="0"/>
              <a:t>administration</a:t>
            </a:r>
            <a:r>
              <a:rPr lang="hu-HU" dirty="0" smtClean="0"/>
              <a:t> </a:t>
            </a:r>
            <a:r>
              <a:rPr lang="hu-HU" dirty="0" err="1" smtClean="0"/>
              <a:t>as</a:t>
            </a:r>
            <a:r>
              <a:rPr lang="hu-HU" dirty="0" smtClean="0"/>
              <a:t> </a:t>
            </a:r>
            <a:r>
              <a:rPr lang="hu-HU" dirty="0" err="1" smtClean="0"/>
              <a:t>public</a:t>
            </a:r>
            <a:r>
              <a:rPr lang="hu-HU" dirty="0" smtClean="0"/>
              <a:t> </a:t>
            </a:r>
            <a:r>
              <a:rPr lang="hu-HU" dirty="0" err="1" smtClean="0"/>
              <a:t>power</a:t>
            </a:r>
            <a:endParaRPr lang="hu-HU" dirty="0" smtClean="0"/>
          </a:p>
          <a:p>
            <a:r>
              <a:rPr lang="hu-HU" dirty="0" smtClean="0"/>
              <a:t>Service </a:t>
            </a:r>
            <a:r>
              <a:rPr lang="hu-HU" dirty="0" err="1" smtClean="0"/>
              <a:t>provider</a:t>
            </a:r>
            <a:r>
              <a:rPr lang="hu-HU" dirty="0" smtClean="0"/>
              <a:t> </a:t>
            </a:r>
            <a:r>
              <a:rPr lang="hu-HU" dirty="0" err="1" smtClean="0"/>
              <a:t>role</a:t>
            </a:r>
            <a:r>
              <a:rPr lang="hu-HU" dirty="0" smtClean="0"/>
              <a:t> of </a:t>
            </a:r>
            <a:r>
              <a:rPr lang="hu-HU" dirty="0" err="1" smtClean="0"/>
              <a:t>the</a:t>
            </a:r>
            <a:r>
              <a:rPr lang="hu-HU" dirty="0" smtClean="0"/>
              <a:t> </a:t>
            </a:r>
            <a:r>
              <a:rPr lang="hu-HU" dirty="0" err="1" smtClean="0"/>
              <a:t>public</a:t>
            </a:r>
            <a:r>
              <a:rPr lang="hu-HU" dirty="0" smtClean="0"/>
              <a:t> </a:t>
            </a:r>
            <a:r>
              <a:rPr lang="hu-HU" dirty="0" err="1" smtClean="0"/>
              <a:t>administration</a:t>
            </a:r>
            <a:r>
              <a:rPr lang="hu-HU" dirty="0" smtClean="0"/>
              <a:t> </a:t>
            </a:r>
          </a:p>
          <a:p>
            <a:r>
              <a:rPr lang="hu-HU" dirty="0" err="1" smtClean="0"/>
              <a:t>Changing</a:t>
            </a:r>
            <a:r>
              <a:rPr lang="hu-HU" dirty="0" smtClean="0"/>
              <a:t> </a:t>
            </a:r>
            <a:r>
              <a:rPr lang="hu-HU" dirty="0" err="1" smtClean="0"/>
              <a:t>role</a:t>
            </a:r>
            <a:r>
              <a:rPr lang="hu-HU" dirty="0" smtClean="0"/>
              <a:t> of </a:t>
            </a:r>
            <a:r>
              <a:rPr lang="hu-HU" dirty="0" err="1" smtClean="0"/>
              <a:t>the</a:t>
            </a:r>
            <a:r>
              <a:rPr lang="hu-HU" dirty="0" smtClean="0"/>
              <a:t> </a:t>
            </a:r>
            <a:r>
              <a:rPr lang="hu-HU" dirty="0" err="1" smtClean="0"/>
              <a:t>public</a:t>
            </a:r>
            <a:r>
              <a:rPr lang="hu-HU" dirty="0" smtClean="0"/>
              <a:t> </a:t>
            </a:r>
            <a:r>
              <a:rPr lang="hu-HU" dirty="0" err="1" smtClean="0"/>
              <a:t>administration</a:t>
            </a:r>
            <a:r>
              <a:rPr lang="hu-HU" dirty="0" smtClean="0"/>
              <a:t> in </a:t>
            </a:r>
            <a:r>
              <a:rPr lang="hu-HU" dirty="0" err="1" smtClean="0"/>
              <a:t>the</a:t>
            </a:r>
            <a:r>
              <a:rPr lang="hu-HU" dirty="0" smtClean="0"/>
              <a:t> 20th </a:t>
            </a:r>
            <a:r>
              <a:rPr lang="hu-HU" dirty="0" err="1" smtClean="0"/>
              <a:t>century</a:t>
            </a:r>
            <a:r>
              <a:rPr lang="hu-HU" dirty="0" smtClean="0"/>
              <a:t>: </a:t>
            </a:r>
            <a:r>
              <a:rPr lang="hu-HU" dirty="0" err="1" smtClean="0"/>
              <a:t>Forsthoff</a:t>
            </a:r>
            <a:r>
              <a:rPr lang="hu-HU" dirty="0" smtClean="0"/>
              <a:t>: </a:t>
            </a:r>
            <a:r>
              <a:rPr lang="hu-HU" dirty="0" err="1" smtClean="0"/>
              <a:t>administration</a:t>
            </a:r>
            <a:r>
              <a:rPr lang="hu-HU" dirty="0" smtClean="0"/>
              <a:t> </a:t>
            </a:r>
            <a:r>
              <a:rPr lang="hu-HU" dirty="0" err="1" smtClean="0"/>
              <a:t>as</a:t>
            </a:r>
            <a:r>
              <a:rPr lang="hu-HU" dirty="0" smtClean="0"/>
              <a:t> service </a:t>
            </a:r>
            <a:r>
              <a:rPr lang="hu-HU" dirty="0" err="1" smtClean="0"/>
              <a:t>provider</a:t>
            </a:r>
            <a:r>
              <a:rPr lang="hu-HU" dirty="0" smtClean="0"/>
              <a:t> </a:t>
            </a:r>
            <a:endParaRPr lang="hu-HU" dirty="0" smtClean="0"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2830744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 smtClean="0"/>
              <a:t>District</a:t>
            </a:r>
            <a:r>
              <a:rPr lang="hu-HU" dirty="0" smtClean="0"/>
              <a:t> </a:t>
            </a:r>
            <a:r>
              <a:rPr lang="hu-HU" dirty="0" err="1" smtClean="0"/>
              <a:t>heating</a:t>
            </a:r>
            <a:r>
              <a:rPr lang="hu-HU" dirty="0" smtClean="0"/>
              <a:t> 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u-HU" dirty="0" err="1" smtClean="0"/>
              <a:t>First-tier</a:t>
            </a:r>
            <a:r>
              <a:rPr lang="hu-HU" dirty="0" smtClean="0"/>
              <a:t> </a:t>
            </a:r>
            <a:r>
              <a:rPr lang="hu-HU" dirty="0" err="1" smtClean="0"/>
              <a:t>based</a:t>
            </a:r>
            <a:r>
              <a:rPr lang="hu-HU" dirty="0" smtClean="0"/>
              <a:t> </a:t>
            </a:r>
            <a:r>
              <a:rPr lang="hu-HU" dirty="0" err="1" smtClean="0"/>
              <a:t>model</a:t>
            </a:r>
            <a:r>
              <a:rPr lang="hu-HU" dirty="0" smtClean="0"/>
              <a:t> </a:t>
            </a:r>
          </a:p>
          <a:p>
            <a:r>
              <a:rPr lang="hu-HU" dirty="0" err="1" smtClean="0"/>
              <a:t>Especially</a:t>
            </a:r>
            <a:r>
              <a:rPr lang="hu-HU" dirty="0" smtClean="0"/>
              <a:t> in </a:t>
            </a:r>
            <a:r>
              <a:rPr lang="hu-HU" dirty="0" err="1" smtClean="0"/>
              <a:t>urban</a:t>
            </a:r>
            <a:r>
              <a:rPr lang="hu-HU" dirty="0" smtClean="0"/>
              <a:t> </a:t>
            </a:r>
            <a:r>
              <a:rPr lang="hu-HU" dirty="0" err="1" smtClean="0"/>
              <a:t>municipalities</a:t>
            </a:r>
            <a:endParaRPr lang="hu-HU" dirty="0" smtClean="0"/>
          </a:p>
          <a:p>
            <a:r>
              <a:rPr lang="hu-HU" dirty="0" err="1"/>
              <a:t>Different</a:t>
            </a:r>
            <a:r>
              <a:rPr lang="hu-HU" dirty="0"/>
              <a:t> </a:t>
            </a:r>
            <a:r>
              <a:rPr lang="hu-HU" dirty="0" err="1"/>
              <a:t>solutions</a:t>
            </a:r>
            <a:r>
              <a:rPr lang="hu-HU" dirty="0"/>
              <a:t>:</a:t>
            </a:r>
          </a:p>
          <a:p>
            <a:pPr lvl="1"/>
            <a:r>
              <a:rPr lang="hu-HU" dirty="0"/>
              <a:t>Public </a:t>
            </a:r>
            <a:r>
              <a:rPr lang="hu-HU" dirty="0" err="1"/>
              <a:t>provider</a:t>
            </a:r>
            <a:endParaRPr lang="hu-HU" dirty="0"/>
          </a:p>
          <a:p>
            <a:pPr lvl="2"/>
            <a:r>
              <a:rPr lang="hu-HU" dirty="0" err="1"/>
              <a:t>Private</a:t>
            </a:r>
            <a:r>
              <a:rPr lang="hu-HU" dirty="0"/>
              <a:t> </a:t>
            </a:r>
            <a:r>
              <a:rPr lang="hu-HU" dirty="0" err="1"/>
              <a:t>form</a:t>
            </a:r>
            <a:r>
              <a:rPr lang="hu-HU" dirty="0"/>
              <a:t> </a:t>
            </a:r>
          </a:p>
          <a:p>
            <a:pPr lvl="2"/>
            <a:r>
              <a:rPr lang="hu-HU" dirty="0"/>
              <a:t>Public </a:t>
            </a:r>
            <a:r>
              <a:rPr lang="hu-HU" dirty="0" err="1"/>
              <a:t>utility</a:t>
            </a:r>
            <a:endParaRPr lang="hu-HU" dirty="0"/>
          </a:p>
          <a:p>
            <a:pPr lvl="1"/>
            <a:r>
              <a:rPr lang="hu-HU" dirty="0" err="1"/>
              <a:t>Provate</a:t>
            </a:r>
            <a:r>
              <a:rPr lang="hu-HU" dirty="0"/>
              <a:t> </a:t>
            </a:r>
            <a:r>
              <a:rPr lang="hu-HU" dirty="0" err="1"/>
              <a:t>provider</a:t>
            </a:r>
            <a:r>
              <a:rPr lang="hu-HU" dirty="0"/>
              <a:t> </a:t>
            </a:r>
            <a:r>
              <a:rPr lang="hu-HU" dirty="0" err="1"/>
              <a:t>under</a:t>
            </a:r>
            <a:r>
              <a:rPr lang="hu-HU" dirty="0"/>
              <a:t> </a:t>
            </a:r>
            <a:r>
              <a:rPr lang="hu-HU" dirty="0" err="1"/>
              <a:t>administrative</a:t>
            </a:r>
            <a:r>
              <a:rPr lang="hu-HU" dirty="0"/>
              <a:t> </a:t>
            </a:r>
            <a:r>
              <a:rPr lang="hu-HU" dirty="0" err="1"/>
              <a:t>supervision</a:t>
            </a:r>
            <a:endParaRPr lang="hu-HU" dirty="0"/>
          </a:p>
          <a:p>
            <a:r>
              <a:rPr lang="hu-HU" dirty="0" err="1" smtClean="0"/>
              <a:t>Remunicipalisation</a:t>
            </a:r>
            <a:endParaRPr lang="hu-HU" dirty="0"/>
          </a:p>
          <a:p>
            <a:endParaRPr lang="hu-HU" dirty="0" smtClean="0"/>
          </a:p>
        </p:txBody>
      </p:sp>
    </p:spTree>
    <p:extLst>
      <p:ext uri="{BB962C8B-B14F-4D97-AF65-F5344CB8AC3E}">
        <p14:creationId xmlns:p14="http://schemas.microsoft.com/office/powerpoint/2010/main" val="283874464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Public </a:t>
            </a:r>
            <a:r>
              <a:rPr lang="hu-HU" dirty="0" err="1" smtClean="0"/>
              <a:t>transport</a:t>
            </a:r>
            <a:r>
              <a:rPr lang="hu-HU" dirty="0" smtClean="0"/>
              <a:t> 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hu-HU" dirty="0" err="1" smtClean="0"/>
              <a:t>Different</a:t>
            </a:r>
            <a:r>
              <a:rPr lang="hu-HU" dirty="0" smtClean="0"/>
              <a:t> </a:t>
            </a:r>
            <a:r>
              <a:rPr lang="hu-HU" dirty="0" err="1" smtClean="0"/>
              <a:t>tiers</a:t>
            </a:r>
            <a:r>
              <a:rPr lang="hu-HU" dirty="0" smtClean="0"/>
              <a:t>:</a:t>
            </a:r>
          </a:p>
          <a:p>
            <a:pPr lvl="1"/>
            <a:r>
              <a:rPr lang="hu-HU" dirty="0" smtClean="0"/>
              <a:t>Local</a:t>
            </a:r>
          </a:p>
          <a:p>
            <a:pPr lvl="2"/>
            <a:r>
              <a:rPr lang="hu-HU" dirty="0" err="1" smtClean="0"/>
              <a:t>First-tier</a:t>
            </a:r>
            <a:r>
              <a:rPr lang="hu-HU" dirty="0" smtClean="0"/>
              <a:t> </a:t>
            </a:r>
            <a:r>
              <a:rPr lang="hu-HU" dirty="0" err="1" smtClean="0"/>
              <a:t>municipalities</a:t>
            </a:r>
            <a:r>
              <a:rPr lang="hu-HU" dirty="0" smtClean="0"/>
              <a:t> </a:t>
            </a:r>
          </a:p>
          <a:p>
            <a:pPr lvl="1"/>
            <a:r>
              <a:rPr lang="hu-HU" dirty="0" err="1" smtClean="0"/>
              <a:t>Regional</a:t>
            </a:r>
            <a:r>
              <a:rPr lang="hu-HU" dirty="0" smtClean="0"/>
              <a:t> </a:t>
            </a:r>
          </a:p>
          <a:p>
            <a:pPr lvl="2"/>
            <a:r>
              <a:rPr lang="hu-HU" dirty="0" err="1" smtClean="0"/>
              <a:t>Regional</a:t>
            </a:r>
            <a:r>
              <a:rPr lang="hu-HU" dirty="0" smtClean="0"/>
              <a:t> </a:t>
            </a:r>
            <a:r>
              <a:rPr lang="hu-HU" dirty="0" err="1" smtClean="0"/>
              <a:t>municipalities</a:t>
            </a:r>
            <a:r>
              <a:rPr lang="hu-HU" dirty="0" smtClean="0"/>
              <a:t> </a:t>
            </a:r>
          </a:p>
          <a:p>
            <a:pPr lvl="2"/>
            <a:r>
              <a:rPr lang="hu-HU" dirty="0" err="1" smtClean="0"/>
              <a:t>Inter-municipal</a:t>
            </a:r>
            <a:r>
              <a:rPr lang="hu-HU" dirty="0" smtClean="0"/>
              <a:t> </a:t>
            </a:r>
            <a:r>
              <a:rPr lang="hu-HU" dirty="0" err="1" smtClean="0"/>
              <a:t>associations</a:t>
            </a:r>
            <a:r>
              <a:rPr lang="hu-HU" dirty="0" smtClean="0"/>
              <a:t> </a:t>
            </a:r>
            <a:endParaRPr lang="hu-HU" dirty="0"/>
          </a:p>
          <a:p>
            <a:r>
              <a:rPr lang="hu-HU" dirty="0" smtClean="0"/>
              <a:t>Service </a:t>
            </a:r>
            <a:r>
              <a:rPr lang="hu-HU" dirty="0" err="1" smtClean="0"/>
              <a:t>provision</a:t>
            </a:r>
            <a:r>
              <a:rPr lang="hu-HU" dirty="0" smtClean="0"/>
              <a:t>:</a:t>
            </a:r>
          </a:p>
          <a:p>
            <a:pPr lvl="1"/>
            <a:r>
              <a:rPr lang="hu-HU" dirty="0" smtClean="0"/>
              <a:t>Public </a:t>
            </a:r>
            <a:r>
              <a:rPr lang="hu-HU" dirty="0" err="1" smtClean="0"/>
              <a:t>providers</a:t>
            </a:r>
            <a:r>
              <a:rPr lang="hu-HU" dirty="0" smtClean="0"/>
              <a:t> </a:t>
            </a:r>
            <a:r>
              <a:rPr lang="hu-HU" dirty="0" smtClean="0">
                <a:sym typeface="Wingdings" panose="05000000000000000000" pitchFamily="2" charset="2"/>
              </a:rPr>
              <a:t> </a:t>
            </a:r>
            <a:r>
              <a:rPr lang="hu-HU" dirty="0" err="1" smtClean="0">
                <a:sym typeface="Wingdings" panose="05000000000000000000" pitchFamily="2" charset="2"/>
              </a:rPr>
              <a:t>see</a:t>
            </a:r>
            <a:r>
              <a:rPr lang="hu-HU" dirty="0" smtClean="0">
                <a:sym typeface="Wingdings" panose="05000000000000000000" pitchFamily="2" charset="2"/>
              </a:rPr>
              <a:t> C-280/00 (Altmark)</a:t>
            </a:r>
          </a:p>
          <a:p>
            <a:pPr lvl="2"/>
            <a:r>
              <a:rPr lang="hu-HU" dirty="0" smtClean="0">
                <a:sym typeface="Wingdings" panose="05000000000000000000" pitchFamily="2" charset="2"/>
              </a:rPr>
              <a:t>In </a:t>
            </a:r>
            <a:r>
              <a:rPr lang="hu-HU" dirty="0" err="1" smtClean="0">
                <a:sym typeface="Wingdings" panose="05000000000000000000" pitchFamily="2" charset="2"/>
              </a:rPr>
              <a:t>several</a:t>
            </a:r>
            <a:r>
              <a:rPr lang="hu-HU" dirty="0" smtClean="0">
                <a:sym typeface="Wingdings" panose="05000000000000000000" pitchFamily="2" charset="2"/>
              </a:rPr>
              <a:t> </a:t>
            </a:r>
            <a:r>
              <a:rPr lang="hu-HU" dirty="0" err="1" smtClean="0">
                <a:sym typeface="Wingdings" panose="05000000000000000000" pitchFamily="2" charset="2"/>
              </a:rPr>
              <a:t>countries</a:t>
            </a:r>
            <a:r>
              <a:rPr lang="hu-HU" dirty="0" smtClean="0">
                <a:sym typeface="Wingdings" panose="05000000000000000000" pitchFamily="2" charset="2"/>
              </a:rPr>
              <a:t>: </a:t>
            </a:r>
            <a:r>
              <a:rPr lang="hu-HU" dirty="0" err="1" smtClean="0">
                <a:sym typeface="Wingdings" panose="05000000000000000000" pitchFamily="2" charset="2"/>
              </a:rPr>
              <a:t>priority</a:t>
            </a:r>
            <a:r>
              <a:rPr lang="hu-HU" dirty="0" smtClean="0">
                <a:sym typeface="Wingdings" panose="05000000000000000000" pitchFamily="2" charset="2"/>
              </a:rPr>
              <a:t> of </a:t>
            </a:r>
            <a:r>
              <a:rPr lang="hu-HU" dirty="0" err="1" smtClean="0">
                <a:sym typeface="Wingdings" panose="05000000000000000000" pitchFamily="2" charset="2"/>
              </a:rPr>
              <a:t>public</a:t>
            </a:r>
            <a:r>
              <a:rPr lang="hu-HU" dirty="0" smtClean="0">
                <a:sym typeface="Wingdings" panose="05000000000000000000" pitchFamily="2" charset="2"/>
              </a:rPr>
              <a:t> </a:t>
            </a:r>
            <a:r>
              <a:rPr lang="hu-HU" dirty="0" err="1" smtClean="0">
                <a:sym typeface="Wingdings" panose="05000000000000000000" pitchFamily="2" charset="2"/>
              </a:rPr>
              <a:t>provision</a:t>
            </a:r>
            <a:r>
              <a:rPr lang="hu-HU" dirty="0" smtClean="0">
                <a:sym typeface="Wingdings" panose="05000000000000000000" pitchFamily="2" charset="2"/>
              </a:rPr>
              <a:t> (?)</a:t>
            </a:r>
          </a:p>
          <a:p>
            <a:pPr lvl="2"/>
            <a:r>
              <a:rPr lang="hu-HU" dirty="0" smtClean="0">
                <a:sym typeface="Wingdings" panose="05000000000000000000" pitchFamily="2" charset="2"/>
              </a:rPr>
              <a:t>Corporation </a:t>
            </a:r>
            <a:r>
              <a:rPr lang="hu-HU" dirty="0" err="1" smtClean="0">
                <a:sym typeface="Wingdings" panose="05000000000000000000" pitchFamily="2" charset="2"/>
              </a:rPr>
              <a:t>ownded</a:t>
            </a:r>
            <a:r>
              <a:rPr lang="hu-HU" dirty="0" smtClean="0">
                <a:sym typeface="Wingdings" panose="05000000000000000000" pitchFamily="2" charset="2"/>
              </a:rPr>
              <a:t> </a:t>
            </a:r>
            <a:r>
              <a:rPr lang="hu-HU" dirty="0" err="1" smtClean="0">
                <a:sym typeface="Wingdings" panose="05000000000000000000" pitchFamily="2" charset="2"/>
              </a:rPr>
              <a:t>by</a:t>
            </a:r>
            <a:r>
              <a:rPr lang="hu-HU" dirty="0" smtClean="0">
                <a:sym typeface="Wingdings" panose="05000000000000000000" pitchFamily="2" charset="2"/>
              </a:rPr>
              <a:t> </a:t>
            </a:r>
            <a:r>
              <a:rPr lang="hu-HU" dirty="0" err="1" smtClean="0">
                <a:sym typeface="Wingdings" panose="05000000000000000000" pitchFamily="2" charset="2"/>
              </a:rPr>
              <a:t>the</a:t>
            </a:r>
            <a:r>
              <a:rPr lang="hu-HU" dirty="0" smtClean="0">
                <a:sym typeface="Wingdings" panose="05000000000000000000" pitchFamily="2" charset="2"/>
              </a:rPr>
              <a:t> </a:t>
            </a:r>
            <a:r>
              <a:rPr lang="hu-HU" dirty="0" err="1" smtClean="0">
                <a:sym typeface="Wingdings" panose="05000000000000000000" pitchFamily="2" charset="2"/>
              </a:rPr>
              <a:t>municipalities</a:t>
            </a:r>
            <a:r>
              <a:rPr lang="hu-HU" dirty="0" smtClean="0">
                <a:sym typeface="Wingdings" panose="05000000000000000000" pitchFamily="2" charset="2"/>
              </a:rPr>
              <a:t> </a:t>
            </a:r>
          </a:p>
          <a:p>
            <a:pPr lvl="2"/>
            <a:r>
              <a:rPr lang="hu-HU" dirty="0" smtClean="0">
                <a:sym typeface="Wingdings" panose="05000000000000000000" pitchFamily="2" charset="2"/>
              </a:rPr>
              <a:t>Central and local relations (</a:t>
            </a:r>
            <a:r>
              <a:rPr lang="hu-HU" dirty="0" err="1" smtClean="0">
                <a:sym typeface="Wingdings" panose="05000000000000000000" pitchFamily="2" charset="2"/>
              </a:rPr>
              <a:t>trains</a:t>
            </a:r>
            <a:r>
              <a:rPr lang="hu-HU" dirty="0" smtClean="0">
                <a:sym typeface="Wingdings" panose="05000000000000000000" pitchFamily="2" charset="2"/>
              </a:rPr>
              <a:t>…) </a:t>
            </a:r>
          </a:p>
          <a:p>
            <a:pPr lvl="1"/>
            <a:r>
              <a:rPr lang="hu-HU" dirty="0" err="1" smtClean="0">
                <a:sym typeface="Wingdings" panose="05000000000000000000" pitchFamily="2" charset="2"/>
              </a:rPr>
              <a:t>Private</a:t>
            </a:r>
            <a:r>
              <a:rPr lang="hu-HU" dirty="0" smtClean="0">
                <a:sym typeface="Wingdings" panose="05000000000000000000" pitchFamily="2" charset="2"/>
              </a:rPr>
              <a:t> </a:t>
            </a:r>
            <a:r>
              <a:rPr lang="hu-HU" dirty="0" err="1" smtClean="0">
                <a:sym typeface="Wingdings" panose="05000000000000000000" pitchFamily="2" charset="2"/>
              </a:rPr>
              <a:t>contractors</a:t>
            </a:r>
            <a:r>
              <a:rPr lang="hu-HU" dirty="0" smtClean="0">
                <a:sym typeface="Wingdings" panose="05000000000000000000" pitchFamily="2" charset="2"/>
              </a:rPr>
              <a:t> </a:t>
            </a:r>
          </a:p>
          <a:p>
            <a:pPr lvl="1"/>
            <a:r>
              <a:rPr lang="hu-HU" dirty="0" err="1" smtClean="0">
                <a:sym typeface="Wingdings" panose="05000000000000000000" pitchFamily="2" charset="2"/>
              </a:rPr>
              <a:t>Definition</a:t>
            </a:r>
            <a:r>
              <a:rPr lang="hu-HU" dirty="0" smtClean="0">
                <a:sym typeface="Wingdings" panose="05000000000000000000" pitchFamily="2" charset="2"/>
              </a:rPr>
              <a:t> of </a:t>
            </a:r>
            <a:r>
              <a:rPr lang="hu-HU" dirty="0" err="1" smtClean="0">
                <a:sym typeface="Wingdings" panose="05000000000000000000" pitchFamily="2" charset="2"/>
              </a:rPr>
              <a:t>the</a:t>
            </a:r>
            <a:r>
              <a:rPr lang="hu-HU" dirty="0" smtClean="0">
                <a:sym typeface="Wingdings" panose="05000000000000000000" pitchFamily="2" charset="2"/>
              </a:rPr>
              <a:t> </a:t>
            </a:r>
            <a:r>
              <a:rPr lang="hu-HU" dirty="0" err="1" smtClean="0">
                <a:sym typeface="Wingdings" panose="05000000000000000000" pitchFamily="2" charset="2"/>
              </a:rPr>
              <a:t>prices</a:t>
            </a:r>
            <a:r>
              <a:rPr lang="hu-HU" dirty="0" smtClean="0">
                <a:sym typeface="Wingdings" panose="05000000000000000000" pitchFamily="2" charset="2"/>
              </a:rPr>
              <a:t> </a:t>
            </a:r>
            <a:endParaRPr lang="hu-HU" dirty="0"/>
          </a:p>
          <a:p>
            <a:endParaRPr lang="hu-HU" dirty="0" smtClean="0"/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413952811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 smtClean="0"/>
              <a:t>Municipal</a:t>
            </a:r>
            <a:r>
              <a:rPr lang="hu-HU" dirty="0" smtClean="0"/>
              <a:t> </a:t>
            </a:r>
            <a:r>
              <a:rPr lang="hu-HU" dirty="0" err="1" smtClean="0"/>
              <a:t>roads</a:t>
            </a:r>
            <a:r>
              <a:rPr lang="hu-HU" dirty="0" smtClean="0"/>
              <a:t> 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hu-HU" dirty="0" err="1"/>
              <a:t>Models</a:t>
            </a:r>
            <a:r>
              <a:rPr lang="hu-HU" dirty="0"/>
              <a:t> of </a:t>
            </a:r>
            <a:r>
              <a:rPr lang="hu-HU" dirty="0" err="1"/>
              <a:t>responsibilities</a:t>
            </a:r>
            <a:r>
              <a:rPr lang="hu-HU" dirty="0"/>
              <a:t>:</a:t>
            </a:r>
          </a:p>
          <a:p>
            <a:pPr lvl="1"/>
            <a:r>
              <a:rPr lang="hu-HU" dirty="0" err="1"/>
              <a:t>First-tier</a:t>
            </a:r>
            <a:r>
              <a:rPr lang="hu-HU" dirty="0"/>
              <a:t> centered </a:t>
            </a:r>
            <a:r>
              <a:rPr lang="hu-HU" dirty="0" err="1"/>
              <a:t>models</a:t>
            </a:r>
            <a:r>
              <a:rPr lang="hu-HU" dirty="0"/>
              <a:t> (</a:t>
            </a:r>
            <a:r>
              <a:rPr lang="hu-HU" dirty="0" err="1"/>
              <a:t>only</a:t>
            </a:r>
            <a:r>
              <a:rPr lang="hu-HU" dirty="0"/>
              <a:t> </a:t>
            </a:r>
            <a:r>
              <a:rPr lang="hu-HU" dirty="0" err="1"/>
              <a:t>the</a:t>
            </a:r>
            <a:r>
              <a:rPr lang="hu-HU" dirty="0"/>
              <a:t> </a:t>
            </a:r>
            <a:r>
              <a:rPr lang="hu-HU" dirty="0" err="1"/>
              <a:t>roads</a:t>
            </a:r>
            <a:r>
              <a:rPr lang="hu-HU" dirty="0"/>
              <a:t> of </a:t>
            </a:r>
            <a:r>
              <a:rPr lang="hu-HU" dirty="0" err="1"/>
              <a:t>the</a:t>
            </a:r>
            <a:r>
              <a:rPr lang="hu-HU" dirty="0"/>
              <a:t> </a:t>
            </a:r>
            <a:r>
              <a:rPr lang="hu-HU" dirty="0" err="1"/>
              <a:t>communities</a:t>
            </a:r>
            <a:r>
              <a:rPr lang="hu-HU" dirty="0"/>
              <a:t>)</a:t>
            </a:r>
          </a:p>
          <a:p>
            <a:pPr lvl="1"/>
            <a:r>
              <a:rPr lang="hu-HU" dirty="0" err="1"/>
              <a:t>Second-tier</a:t>
            </a:r>
            <a:r>
              <a:rPr lang="hu-HU" dirty="0"/>
              <a:t> centered </a:t>
            </a:r>
            <a:r>
              <a:rPr lang="hu-HU" dirty="0" err="1"/>
              <a:t>roles</a:t>
            </a:r>
            <a:r>
              <a:rPr lang="hu-HU" dirty="0"/>
              <a:t> (</a:t>
            </a:r>
            <a:r>
              <a:rPr lang="hu-HU" dirty="0" err="1"/>
              <a:t>regional</a:t>
            </a:r>
            <a:r>
              <a:rPr lang="hu-HU" dirty="0"/>
              <a:t> </a:t>
            </a:r>
            <a:r>
              <a:rPr lang="hu-HU" dirty="0" err="1"/>
              <a:t>roads</a:t>
            </a:r>
            <a:r>
              <a:rPr lang="hu-HU" dirty="0"/>
              <a:t> </a:t>
            </a:r>
            <a:r>
              <a:rPr lang="hu-HU" dirty="0" err="1"/>
              <a:t>are</a:t>
            </a:r>
            <a:r>
              <a:rPr lang="hu-HU" dirty="0"/>
              <a:t> </a:t>
            </a:r>
            <a:r>
              <a:rPr lang="hu-HU" dirty="0" err="1"/>
              <a:t>maintained</a:t>
            </a:r>
            <a:r>
              <a:rPr lang="hu-HU" dirty="0"/>
              <a:t> </a:t>
            </a:r>
            <a:r>
              <a:rPr lang="hu-HU" dirty="0" err="1"/>
              <a:t>by</a:t>
            </a:r>
            <a:r>
              <a:rPr lang="hu-HU" dirty="0"/>
              <a:t> </a:t>
            </a:r>
            <a:r>
              <a:rPr lang="hu-HU" dirty="0" err="1"/>
              <a:t>regional</a:t>
            </a:r>
            <a:r>
              <a:rPr lang="hu-HU" dirty="0"/>
              <a:t> </a:t>
            </a:r>
            <a:r>
              <a:rPr lang="hu-HU" dirty="0" err="1"/>
              <a:t>governments</a:t>
            </a:r>
            <a:r>
              <a:rPr lang="hu-HU" dirty="0"/>
              <a:t>)</a:t>
            </a:r>
          </a:p>
          <a:p>
            <a:r>
              <a:rPr lang="hu-HU" dirty="0" err="1" smtClean="0"/>
              <a:t>Models</a:t>
            </a:r>
            <a:r>
              <a:rPr lang="hu-HU" dirty="0" smtClean="0"/>
              <a:t>:</a:t>
            </a:r>
          </a:p>
          <a:p>
            <a:pPr lvl="1"/>
            <a:r>
              <a:rPr lang="hu-HU" dirty="0" smtClean="0"/>
              <a:t>Public </a:t>
            </a:r>
            <a:r>
              <a:rPr lang="hu-HU" dirty="0" err="1"/>
              <a:t>providers</a:t>
            </a:r>
            <a:r>
              <a:rPr lang="hu-HU" dirty="0"/>
              <a:t> </a:t>
            </a:r>
            <a:r>
              <a:rPr lang="hu-HU" dirty="0">
                <a:sym typeface="Wingdings" panose="05000000000000000000" pitchFamily="2" charset="2"/>
              </a:rPr>
              <a:t> </a:t>
            </a:r>
            <a:r>
              <a:rPr lang="hu-HU" dirty="0" err="1">
                <a:sym typeface="Wingdings" panose="05000000000000000000" pitchFamily="2" charset="2"/>
              </a:rPr>
              <a:t>see</a:t>
            </a:r>
            <a:r>
              <a:rPr lang="hu-HU" dirty="0">
                <a:sym typeface="Wingdings" panose="05000000000000000000" pitchFamily="2" charset="2"/>
              </a:rPr>
              <a:t> C-280/00 (Altmark)</a:t>
            </a:r>
          </a:p>
          <a:p>
            <a:pPr lvl="2"/>
            <a:r>
              <a:rPr lang="hu-HU" dirty="0">
                <a:sym typeface="Wingdings" panose="05000000000000000000" pitchFamily="2" charset="2"/>
              </a:rPr>
              <a:t>In </a:t>
            </a:r>
            <a:r>
              <a:rPr lang="hu-HU" dirty="0" err="1">
                <a:sym typeface="Wingdings" panose="05000000000000000000" pitchFamily="2" charset="2"/>
              </a:rPr>
              <a:t>several</a:t>
            </a:r>
            <a:r>
              <a:rPr lang="hu-HU" dirty="0">
                <a:sym typeface="Wingdings" panose="05000000000000000000" pitchFamily="2" charset="2"/>
              </a:rPr>
              <a:t> </a:t>
            </a:r>
            <a:r>
              <a:rPr lang="hu-HU" dirty="0" err="1">
                <a:sym typeface="Wingdings" panose="05000000000000000000" pitchFamily="2" charset="2"/>
              </a:rPr>
              <a:t>countries</a:t>
            </a:r>
            <a:r>
              <a:rPr lang="hu-HU" dirty="0">
                <a:sym typeface="Wingdings" panose="05000000000000000000" pitchFamily="2" charset="2"/>
              </a:rPr>
              <a:t>: </a:t>
            </a:r>
            <a:r>
              <a:rPr lang="hu-HU" dirty="0" err="1">
                <a:sym typeface="Wingdings" panose="05000000000000000000" pitchFamily="2" charset="2"/>
              </a:rPr>
              <a:t>priority</a:t>
            </a:r>
            <a:r>
              <a:rPr lang="hu-HU" dirty="0">
                <a:sym typeface="Wingdings" panose="05000000000000000000" pitchFamily="2" charset="2"/>
              </a:rPr>
              <a:t> of </a:t>
            </a:r>
            <a:r>
              <a:rPr lang="hu-HU" dirty="0" err="1">
                <a:sym typeface="Wingdings" panose="05000000000000000000" pitchFamily="2" charset="2"/>
              </a:rPr>
              <a:t>public</a:t>
            </a:r>
            <a:r>
              <a:rPr lang="hu-HU" dirty="0">
                <a:sym typeface="Wingdings" panose="05000000000000000000" pitchFamily="2" charset="2"/>
              </a:rPr>
              <a:t> </a:t>
            </a:r>
            <a:r>
              <a:rPr lang="hu-HU" dirty="0" err="1" smtClean="0">
                <a:sym typeface="Wingdings" panose="05000000000000000000" pitchFamily="2" charset="2"/>
              </a:rPr>
              <a:t>provision</a:t>
            </a:r>
            <a:endParaRPr lang="hu-HU" dirty="0">
              <a:sym typeface="Wingdings" panose="05000000000000000000" pitchFamily="2" charset="2"/>
            </a:endParaRPr>
          </a:p>
          <a:p>
            <a:pPr lvl="2"/>
            <a:r>
              <a:rPr lang="hu-HU" dirty="0">
                <a:sym typeface="Wingdings" panose="05000000000000000000" pitchFamily="2" charset="2"/>
              </a:rPr>
              <a:t>Corporation </a:t>
            </a:r>
            <a:r>
              <a:rPr lang="hu-HU" dirty="0" err="1">
                <a:sym typeface="Wingdings" panose="05000000000000000000" pitchFamily="2" charset="2"/>
              </a:rPr>
              <a:t>ownded</a:t>
            </a:r>
            <a:r>
              <a:rPr lang="hu-HU" dirty="0">
                <a:sym typeface="Wingdings" panose="05000000000000000000" pitchFamily="2" charset="2"/>
              </a:rPr>
              <a:t> </a:t>
            </a:r>
            <a:r>
              <a:rPr lang="hu-HU" dirty="0" err="1">
                <a:sym typeface="Wingdings" panose="05000000000000000000" pitchFamily="2" charset="2"/>
              </a:rPr>
              <a:t>by</a:t>
            </a:r>
            <a:r>
              <a:rPr lang="hu-HU" dirty="0">
                <a:sym typeface="Wingdings" panose="05000000000000000000" pitchFamily="2" charset="2"/>
              </a:rPr>
              <a:t> </a:t>
            </a:r>
            <a:r>
              <a:rPr lang="hu-HU" dirty="0" err="1">
                <a:sym typeface="Wingdings" panose="05000000000000000000" pitchFamily="2" charset="2"/>
              </a:rPr>
              <a:t>the</a:t>
            </a:r>
            <a:r>
              <a:rPr lang="hu-HU" dirty="0">
                <a:sym typeface="Wingdings" panose="05000000000000000000" pitchFamily="2" charset="2"/>
              </a:rPr>
              <a:t> </a:t>
            </a:r>
            <a:r>
              <a:rPr lang="hu-HU" dirty="0" err="1" smtClean="0">
                <a:sym typeface="Wingdings" panose="05000000000000000000" pitchFamily="2" charset="2"/>
              </a:rPr>
              <a:t>municipalities</a:t>
            </a:r>
            <a:endParaRPr lang="hu-HU" dirty="0" smtClean="0">
              <a:sym typeface="Wingdings" panose="05000000000000000000" pitchFamily="2" charset="2"/>
            </a:endParaRPr>
          </a:p>
          <a:p>
            <a:pPr lvl="2"/>
            <a:r>
              <a:rPr lang="hu-HU" dirty="0" smtClean="0">
                <a:sym typeface="Wingdings" panose="05000000000000000000" pitchFamily="2" charset="2"/>
              </a:rPr>
              <a:t>Local, </a:t>
            </a:r>
            <a:r>
              <a:rPr lang="hu-HU" dirty="0" err="1" smtClean="0">
                <a:sym typeface="Wingdings" panose="05000000000000000000" pitchFamily="2" charset="2"/>
              </a:rPr>
              <a:t>regional</a:t>
            </a:r>
            <a:r>
              <a:rPr lang="hu-HU" dirty="0" smtClean="0">
                <a:sym typeface="Wingdings" panose="05000000000000000000" pitchFamily="2" charset="2"/>
              </a:rPr>
              <a:t> and </a:t>
            </a:r>
            <a:r>
              <a:rPr lang="hu-HU" dirty="0" err="1" smtClean="0">
                <a:sym typeface="Wingdings" panose="05000000000000000000" pitchFamily="2" charset="2"/>
              </a:rPr>
              <a:t>national</a:t>
            </a:r>
            <a:r>
              <a:rPr lang="hu-HU" dirty="0" smtClean="0">
                <a:sym typeface="Wingdings" panose="05000000000000000000" pitchFamily="2" charset="2"/>
              </a:rPr>
              <a:t> </a:t>
            </a:r>
            <a:r>
              <a:rPr lang="hu-HU" dirty="0" err="1" smtClean="0">
                <a:sym typeface="Wingdings" panose="05000000000000000000" pitchFamily="2" charset="2"/>
              </a:rPr>
              <a:t>roads</a:t>
            </a:r>
            <a:r>
              <a:rPr lang="hu-HU" dirty="0" smtClean="0">
                <a:sym typeface="Wingdings" panose="05000000000000000000" pitchFamily="2" charset="2"/>
              </a:rPr>
              <a:t> </a:t>
            </a:r>
            <a:endParaRPr lang="hu-HU" dirty="0">
              <a:sym typeface="Wingdings" panose="05000000000000000000" pitchFamily="2" charset="2"/>
            </a:endParaRPr>
          </a:p>
          <a:p>
            <a:pPr lvl="1"/>
            <a:r>
              <a:rPr lang="hu-HU" dirty="0" smtClean="0">
                <a:sym typeface="Wingdings" panose="05000000000000000000" pitchFamily="2" charset="2"/>
              </a:rPr>
              <a:t>Limited </a:t>
            </a:r>
            <a:r>
              <a:rPr lang="hu-HU" dirty="0" err="1" smtClean="0">
                <a:sym typeface="Wingdings" panose="05000000000000000000" pitchFamily="2" charset="2"/>
              </a:rPr>
              <a:t>role</a:t>
            </a:r>
            <a:r>
              <a:rPr lang="hu-HU" dirty="0" smtClean="0">
                <a:sym typeface="Wingdings" panose="05000000000000000000" pitchFamily="2" charset="2"/>
              </a:rPr>
              <a:t> of </a:t>
            </a:r>
            <a:r>
              <a:rPr lang="hu-HU" dirty="0" err="1" smtClean="0">
                <a:sym typeface="Wingdings" panose="05000000000000000000" pitchFamily="2" charset="2"/>
              </a:rPr>
              <a:t>the</a:t>
            </a:r>
            <a:r>
              <a:rPr lang="hu-HU" dirty="0" smtClean="0">
                <a:sym typeface="Wingdings" panose="05000000000000000000" pitchFamily="2" charset="2"/>
              </a:rPr>
              <a:t> </a:t>
            </a:r>
            <a:r>
              <a:rPr lang="hu-HU" dirty="0" err="1" smtClean="0">
                <a:sym typeface="Wingdings" panose="05000000000000000000" pitchFamily="2" charset="2"/>
              </a:rPr>
              <a:t>private</a:t>
            </a:r>
            <a:r>
              <a:rPr lang="hu-HU" dirty="0" smtClean="0">
                <a:sym typeface="Wingdings" panose="05000000000000000000" pitchFamily="2" charset="2"/>
              </a:rPr>
              <a:t> </a:t>
            </a:r>
            <a:r>
              <a:rPr lang="hu-HU" dirty="0" err="1">
                <a:sym typeface="Wingdings" panose="05000000000000000000" pitchFamily="2" charset="2"/>
              </a:rPr>
              <a:t>contractors</a:t>
            </a:r>
            <a:endParaRPr lang="hu-HU" dirty="0" smtClean="0"/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53766909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 smtClean="0"/>
              <a:t>Other</a:t>
            </a:r>
            <a:r>
              <a:rPr lang="hu-HU" dirty="0" smtClean="0"/>
              <a:t> </a:t>
            </a:r>
            <a:r>
              <a:rPr lang="hu-HU" dirty="0" err="1" smtClean="0"/>
              <a:t>municipal</a:t>
            </a:r>
            <a:r>
              <a:rPr lang="hu-HU" dirty="0" smtClean="0"/>
              <a:t> </a:t>
            </a:r>
            <a:r>
              <a:rPr lang="hu-HU" dirty="0" err="1" smtClean="0"/>
              <a:t>public</a:t>
            </a:r>
            <a:r>
              <a:rPr lang="hu-HU" dirty="0" smtClean="0"/>
              <a:t> </a:t>
            </a:r>
            <a:r>
              <a:rPr lang="hu-HU" dirty="0" err="1" smtClean="0"/>
              <a:t>utilities</a:t>
            </a:r>
            <a:r>
              <a:rPr lang="hu-HU" dirty="0" smtClean="0"/>
              <a:t> 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hu-HU" dirty="0" err="1" smtClean="0"/>
              <a:t>Models</a:t>
            </a:r>
            <a:r>
              <a:rPr lang="hu-HU" dirty="0" smtClean="0"/>
              <a:t>:</a:t>
            </a:r>
          </a:p>
          <a:p>
            <a:pPr lvl="1"/>
            <a:r>
              <a:rPr lang="hu-HU" dirty="0" err="1" smtClean="0"/>
              <a:t>Dominantly</a:t>
            </a:r>
            <a:r>
              <a:rPr lang="hu-HU" dirty="0" smtClean="0"/>
              <a:t>: </a:t>
            </a:r>
            <a:r>
              <a:rPr lang="hu-HU" dirty="0" err="1" smtClean="0"/>
              <a:t>first-tier</a:t>
            </a:r>
            <a:r>
              <a:rPr lang="hu-HU" dirty="0" smtClean="0"/>
              <a:t> </a:t>
            </a:r>
            <a:r>
              <a:rPr lang="hu-HU" dirty="0" err="1" smtClean="0"/>
              <a:t>based</a:t>
            </a:r>
            <a:r>
              <a:rPr lang="hu-HU" dirty="0" smtClean="0"/>
              <a:t>, </a:t>
            </a:r>
            <a:r>
              <a:rPr lang="hu-HU" dirty="0" err="1" smtClean="0"/>
              <a:t>but</a:t>
            </a:r>
            <a:endParaRPr lang="hu-HU" dirty="0" smtClean="0"/>
          </a:p>
          <a:p>
            <a:pPr lvl="2"/>
            <a:r>
              <a:rPr lang="hu-HU" dirty="0" err="1" smtClean="0"/>
              <a:t>Inter-municipal</a:t>
            </a:r>
            <a:r>
              <a:rPr lang="hu-HU" dirty="0" smtClean="0"/>
              <a:t> </a:t>
            </a:r>
            <a:r>
              <a:rPr lang="hu-HU" dirty="0" err="1" smtClean="0"/>
              <a:t>associations</a:t>
            </a:r>
            <a:endParaRPr lang="hu-HU" dirty="0" smtClean="0"/>
          </a:p>
          <a:p>
            <a:pPr lvl="2"/>
            <a:r>
              <a:rPr lang="hu-HU" dirty="0" err="1" smtClean="0"/>
              <a:t>Role</a:t>
            </a:r>
            <a:r>
              <a:rPr lang="hu-HU" dirty="0" smtClean="0"/>
              <a:t> of </a:t>
            </a:r>
            <a:r>
              <a:rPr lang="hu-HU" dirty="0" err="1" smtClean="0"/>
              <a:t>the</a:t>
            </a:r>
            <a:r>
              <a:rPr lang="hu-HU" dirty="0" smtClean="0"/>
              <a:t> </a:t>
            </a:r>
            <a:r>
              <a:rPr lang="hu-HU" dirty="0" err="1" smtClean="0"/>
              <a:t>regional</a:t>
            </a:r>
            <a:r>
              <a:rPr lang="hu-HU" dirty="0" smtClean="0"/>
              <a:t> </a:t>
            </a:r>
            <a:r>
              <a:rPr lang="hu-HU" dirty="0" err="1" smtClean="0"/>
              <a:t>governments</a:t>
            </a:r>
            <a:r>
              <a:rPr lang="hu-HU" dirty="0" smtClean="0"/>
              <a:t> </a:t>
            </a:r>
          </a:p>
          <a:p>
            <a:pPr lvl="1"/>
            <a:r>
              <a:rPr lang="hu-HU" dirty="0" err="1" smtClean="0"/>
              <a:t>Role</a:t>
            </a:r>
            <a:r>
              <a:rPr lang="hu-HU" dirty="0" smtClean="0"/>
              <a:t> of </a:t>
            </a:r>
            <a:r>
              <a:rPr lang="hu-HU" dirty="0" err="1" smtClean="0"/>
              <a:t>the</a:t>
            </a:r>
            <a:r>
              <a:rPr lang="hu-HU" dirty="0" smtClean="0"/>
              <a:t> </a:t>
            </a:r>
            <a:r>
              <a:rPr lang="hu-HU" dirty="0" err="1" smtClean="0"/>
              <a:t>central</a:t>
            </a:r>
            <a:r>
              <a:rPr lang="hu-HU" dirty="0" smtClean="0"/>
              <a:t> </a:t>
            </a:r>
            <a:r>
              <a:rPr lang="hu-HU" dirty="0" err="1" smtClean="0"/>
              <a:t>administration</a:t>
            </a:r>
            <a:r>
              <a:rPr lang="hu-HU" dirty="0" smtClean="0"/>
              <a:t> </a:t>
            </a:r>
            <a:endParaRPr lang="hu-HU" dirty="0"/>
          </a:p>
          <a:p>
            <a:r>
              <a:rPr lang="hu-HU" dirty="0" err="1" smtClean="0"/>
              <a:t>Models</a:t>
            </a:r>
            <a:r>
              <a:rPr lang="hu-HU" dirty="0" smtClean="0"/>
              <a:t>:</a:t>
            </a:r>
          </a:p>
          <a:p>
            <a:pPr lvl="1"/>
            <a:r>
              <a:rPr lang="hu-HU" dirty="0"/>
              <a:t>Public </a:t>
            </a:r>
            <a:r>
              <a:rPr lang="hu-HU" dirty="0" err="1"/>
              <a:t>providers</a:t>
            </a:r>
            <a:endParaRPr lang="hu-HU" dirty="0"/>
          </a:p>
          <a:p>
            <a:pPr lvl="2"/>
            <a:r>
              <a:rPr lang="hu-HU" dirty="0"/>
              <a:t>Public </a:t>
            </a:r>
            <a:r>
              <a:rPr lang="hu-HU" dirty="0" err="1"/>
              <a:t>utilities</a:t>
            </a:r>
            <a:endParaRPr lang="hu-HU" dirty="0"/>
          </a:p>
          <a:p>
            <a:pPr lvl="2"/>
            <a:r>
              <a:rPr lang="hu-HU" dirty="0" err="1"/>
              <a:t>Publicly</a:t>
            </a:r>
            <a:r>
              <a:rPr lang="hu-HU" dirty="0"/>
              <a:t> </a:t>
            </a:r>
            <a:r>
              <a:rPr lang="hu-HU" dirty="0" err="1"/>
              <a:t>owned</a:t>
            </a:r>
            <a:r>
              <a:rPr lang="hu-HU" dirty="0"/>
              <a:t> </a:t>
            </a:r>
            <a:r>
              <a:rPr lang="hu-HU" dirty="0" err="1"/>
              <a:t>corporations</a:t>
            </a:r>
            <a:r>
              <a:rPr lang="hu-HU" dirty="0"/>
              <a:t> </a:t>
            </a:r>
            <a:r>
              <a:rPr lang="hu-HU" dirty="0" smtClean="0"/>
              <a:t>(and </a:t>
            </a:r>
            <a:r>
              <a:rPr lang="hu-HU" dirty="0" err="1" smtClean="0"/>
              <a:t>municipal</a:t>
            </a:r>
            <a:r>
              <a:rPr lang="hu-HU" dirty="0" smtClean="0"/>
              <a:t> </a:t>
            </a:r>
            <a:r>
              <a:rPr lang="hu-HU" dirty="0" err="1" smtClean="0"/>
              <a:t>holdings</a:t>
            </a:r>
            <a:r>
              <a:rPr lang="hu-HU" dirty="0" smtClean="0"/>
              <a:t>)</a:t>
            </a:r>
            <a:endParaRPr lang="hu-HU" dirty="0"/>
          </a:p>
          <a:p>
            <a:pPr lvl="1"/>
            <a:r>
              <a:rPr lang="hu-HU" dirty="0" err="1" smtClean="0"/>
              <a:t>Private</a:t>
            </a:r>
            <a:r>
              <a:rPr lang="hu-HU" dirty="0" smtClean="0"/>
              <a:t> </a:t>
            </a:r>
            <a:r>
              <a:rPr lang="hu-HU" dirty="0" err="1" smtClean="0"/>
              <a:t>providers</a:t>
            </a:r>
            <a:endParaRPr lang="hu-HU" dirty="0"/>
          </a:p>
          <a:p>
            <a:pPr lvl="1"/>
            <a:r>
              <a:rPr lang="hu-HU" dirty="0" err="1" smtClean="0"/>
              <a:t>Remunicipalisation</a:t>
            </a:r>
            <a:endParaRPr lang="hu-HU" dirty="0" smtClean="0"/>
          </a:p>
          <a:p>
            <a:pPr lvl="1"/>
            <a:r>
              <a:rPr lang="hu-HU" dirty="0" err="1" smtClean="0"/>
              <a:t>Prices</a:t>
            </a:r>
            <a:r>
              <a:rPr lang="hu-HU" dirty="0" smtClean="0"/>
              <a:t> and </a:t>
            </a:r>
            <a:r>
              <a:rPr lang="hu-HU" dirty="0" err="1" smtClean="0"/>
              <a:t>investments</a:t>
            </a:r>
            <a:r>
              <a:rPr lang="hu-HU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73515282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Education </a:t>
            </a:r>
            <a:endParaRPr lang="hu-HU" dirty="0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u-HU" dirty="0" smtClean="0"/>
              <a:t>The </a:t>
            </a:r>
            <a:r>
              <a:rPr lang="hu-HU" dirty="0" err="1" smtClean="0"/>
              <a:t>role</a:t>
            </a:r>
            <a:r>
              <a:rPr lang="hu-HU" dirty="0" smtClean="0"/>
              <a:t> of </a:t>
            </a:r>
            <a:r>
              <a:rPr lang="hu-HU" dirty="0" err="1" smtClean="0"/>
              <a:t>the</a:t>
            </a:r>
            <a:r>
              <a:rPr lang="hu-HU" dirty="0" smtClean="0"/>
              <a:t> </a:t>
            </a:r>
            <a:r>
              <a:rPr lang="hu-HU" dirty="0" err="1" smtClean="0"/>
              <a:t>municipalities</a:t>
            </a:r>
            <a:r>
              <a:rPr lang="hu-HU" dirty="0" smtClean="0"/>
              <a:t> in </a:t>
            </a:r>
            <a:r>
              <a:rPr lang="hu-HU" dirty="0" err="1" smtClean="0"/>
              <a:t>the</a:t>
            </a:r>
            <a:r>
              <a:rPr lang="hu-HU" dirty="0" smtClean="0"/>
              <a:t> </a:t>
            </a:r>
            <a:r>
              <a:rPr lang="hu-HU" dirty="0" err="1" smtClean="0"/>
              <a:t>field</a:t>
            </a:r>
            <a:r>
              <a:rPr lang="hu-HU" dirty="0" smtClean="0"/>
              <a:t> of </a:t>
            </a:r>
            <a:r>
              <a:rPr lang="hu-HU" dirty="0" err="1" smtClean="0"/>
              <a:t>education</a:t>
            </a:r>
            <a:r>
              <a:rPr lang="hu-HU" dirty="0" smtClean="0"/>
              <a:t> 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07079911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err="1" smtClean="0"/>
              <a:t>Models</a:t>
            </a:r>
            <a:r>
              <a:rPr lang="hu-HU" dirty="0" smtClean="0"/>
              <a:t> of </a:t>
            </a:r>
            <a:r>
              <a:rPr lang="hu-HU" dirty="0" err="1" smtClean="0"/>
              <a:t>the</a:t>
            </a:r>
            <a:r>
              <a:rPr lang="hu-HU" dirty="0" smtClean="0"/>
              <a:t> </a:t>
            </a:r>
            <a:r>
              <a:rPr lang="hu-HU" dirty="0" err="1" smtClean="0"/>
              <a:t>concept</a:t>
            </a:r>
            <a:r>
              <a:rPr lang="hu-HU" dirty="0" smtClean="0"/>
              <a:t> </a:t>
            </a:r>
            <a:r>
              <a:rPr lang="hu-HU" dirty="0" err="1" smtClean="0"/>
              <a:t>of</a:t>
            </a:r>
            <a:r>
              <a:rPr lang="hu-HU" dirty="0" smtClean="0"/>
              <a:t> </a:t>
            </a:r>
            <a:r>
              <a:rPr lang="hu-HU" dirty="0" err="1" smtClean="0"/>
              <a:t>public</a:t>
            </a:r>
            <a:r>
              <a:rPr lang="hu-HU" dirty="0" smtClean="0"/>
              <a:t> </a:t>
            </a:r>
            <a:r>
              <a:rPr lang="hu-HU" dirty="0" err="1" smtClean="0"/>
              <a:t>education</a:t>
            </a:r>
            <a:r>
              <a:rPr lang="hu-HU" dirty="0" smtClean="0"/>
              <a:t> (1) 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u-HU" dirty="0" err="1" smtClean="0"/>
              <a:t>French</a:t>
            </a:r>
            <a:r>
              <a:rPr lang="hu-HU" dirty="0" smtClean="0"/>
              <a:t> </a:t>
            </a:r>
            <a:r>
              <a:rPr lang="hu-HU" dirty="0" err="1" smtClean="0"/>
              <a:t>model</a:t>
            </a:r>
            <a:r>
              <a:rPr lang="hu-HU" dirty="0" smtClean="0"/>
              <a:t> </a:t>
            </a:r>
          </a:p>
          <a:p>
            <a:pPr lvl="1"/>
            <a:r>
              <a:rPr lang="hu-HU" dirty="0" err="1" smtClean="0"/>
              <a:t>Based</a:t>
            </a:r>
            <a:r>
              <a:rPr lang="hu-HU" dirty="0" smtClean="0"/>
              <a:t> </a:t>
            </a:r>
            <a:r>
              <a:rPr lang="hu-HU" dirty="0" err="1" smtClean="0"/>
              <a:t>on</a:t>
            </a:r>
            <a:r>
              <a:rPr lang="hu-HU" dirty="0" smtClean="0"/>
              <a:t> </a:t>
            </a:r>
            <a:r>
              <a:rPr lang="hu-HU" dirty="0" err="1" smtClean="0"/>
              <a:t>the</a:t>
            </a:r>
            <a:r>
              <a:rPr lang="hu-HU" dirty="0" smtClean="0"/>
              <a:t> </a:t>
            </a:r>
            <a:r>
              <a:rPr lang="hu-HU" dirty="0" err="1" smtClean="0"/>
              <a:t>dominant</a:t>
            </a:r>
            <a:r>
              <a:rPr lang="hu-HU" dirty="0" smtClean="0"/>
              <a:t> </a:t>
            </a:r>
            <a:r>
              <a:rPr lang="hu-HU" dirty="0" err="1" smtClean="0"/>
              <a:t>role</a:t>
            </a:r>
            <a:r>
              <a:rPr lang="hu-HU" dirty="0" smtClean="0"/>
              <a:t> of </a:t>
            </a:r>
            <a:r>
              <a:rPr lang="hu-HU" dirty="0" err="1" smtClean="0"/>
              <a:t>the</a:t>
            </a:r>
            <a:r>
              <a:rPr lang="hu-HU" dirty="0" smtClean="0"/>
              <a:t> </a:t>
            </a:r>
            <a:r>
              <a:rPr lang="hu-HU" dirty="0" err="1" smtClean="0"/>
              <a:t>central</a:t>
            </a:r>
            <a:r>
              <a:rPr lang="hu-HU" dirty="0" smtClean="0"/>
              <a:t> </a:t>
            </a:r>
            <a:r>
              <a:rPr lang="hu-HU" dirty="0" err="1" smtClean="0"/>
              <a:t>government</a:t>
            </a:r>
            <a:r>
              <a:rPr lang="hu-HU" dirty="0" smtClean="0"/>
              <a:t> and </a:t>
            </a:r>
            <a:r>
              <a:rPr lang="hu-HU" dirty="0" err="1" smtClean="0"/>
              <a:t>its</a:t>
            </a:r>
            <a:r>
              <a:rPr lang="hu-HU" dirty="0" smtClean="0"/>
              <a:t> </a:t>
            </a:r>
            <a:r>
              <a:rPr lang="hu-HU" dirty="0" err="1" smtClean="0"/>
              <a:t>agencies</a:t>
            </a:r>
            <a:r>
              <a:rPr lang="hu-HU" dirty="0" smtClean="0"/>
              <a:t> </a:t>
            </a:r>
          </a:p>
          <a:p>
            <a:pPr lvl="1"/>
            <a:r>
              <a:rPr lang="hu-HU" dirty="0" err="1" smtClean="0"/>
              <a:t>Shared</a:t>
            </a:r>
            <a:r>
              <a:rPr lang="hu-HU" dirty="0" smtClean="0"/>
              <a:t> </a:t>
            </a:r>
            <a:r>
              <a:rPr lang="hu-HU" dirty="0" err="1" smtClean="0"/>
              <a:t>responsibilites</a:t>
            </a:r>
            <a:r>
              <a:rPr lang="hu-HU" dirty="0" smtClean="0"/>
              <a:t> </a:t>
            </a:r>
            <a:r>
              <a:rPr lang="hu-HU" dirty="0" err="1" smtClean="0"/>
              <a:t>with</a:t>
            </a:r>
            <a:r>
              <a:rPr lang="hu-HU" dirty="0" smtClean="0"/>
              <a:t> </a:t>
            </a:r>
            <a:r>
              <a:rPr lang="hu-HU" dirty="0" err="1" smtClean="0"/>
              <a:t>the</a:t>
            </a:r>
            <a:r>
              <a:rPr lang="hu-HU" dirty="0" smtClean="0"/>
              <a:t> </a:t>
            </a:r>
            <a:r>
              <a:rPr lang="hu-HU" dirty="0" err="1" smtClean="0"/>
              <a:t>municipalities</a:t>
            </a:r>
            <a:r>
              <a:rPr lang="hu-HU" dirty="0" smtClean="0"/>
              <a:t> </a:t>
            </a:r>
          </a:p>
          <a:p>
            <a:pPr lvl="1"/>
            <a:r>
              <a:rPr lang="hu-HU" dirty="0" err="1" smtClean="0"/>
              <a:t>La</a:t>
            </a:r>
            <a:r>
              <a:rPr lang="hu-H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ïcité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hu-HU" dirty="0"/>
          </a:p>
          <a:p>
            <a:r>
              <a:rPr lang="hu-HU" dirty="0" err="1" smtClean="0"/>
              <a:t>Anglo-Saxon</a:t>
            </a:r>
            <a:r>
              <a:rPr lang="hu-HU" dirty="0" smtClean="0"/>
              <a:t> </a:t>
            </a:r>
            <a:r>
              <a:rPr lang="hu-HU" dirty="0" err="1" smtClean="0"/>
              <a:t>model</a:t>
            </a:r>
            <a:endParaRPr lang="hu-HU" dirty="0" smtClean="0"/>
          </a:p>
          <a:p>
            <a:pPr lvl="1"/>
            <a:r>
              <a:rPr lang="hu-HU" dirty="0" smtClean="0"/>
              <a:t>General (</a:t>
            </a:r>
            <a:r>
              <a:rPr lang="hu-HU" dirty="0" err="1" smtClean="0"/>
              <a:t>multi-purpose</a:t>
            </a:r>
            <a:r>
              <a:rPr lang="hu-HU" dirty="0" smtClean="0"/>
              <a:t>) local </a:t>
            </a:r>
            <a:r>
              <a:rPr lang="hu-HU" dirty="0" err="1" smtClean="0"/>
              <a:t>governments</a:t>
            </a:r>
            <a:r>
              <a:rPr lang="hu-HU" dirty="0" smtClean="0"/>
              <a:t> and </a:t>
            </a:r>
            <a:r>
              <a:rPr lang="hu-HU" dirty="0" err="1" smtClean="0"/>
              <a:t>single-purpose</a:t>
            </a:r>
            <a:r>
              <a:rPr lang="hu-HU" dirty="0" smtClean="0"/>
              <a:t> local </a:t>
            </a:r>
            <a:r>
              <a:rPr lang="hu-HU" dirty="0" err="1" smtClean="0"/>
              <a:t>goverments</a:t>
            </a:r>
            <a:endParaRPr lang="hu-HU" dirty="0" smtClean="0"/>
          </a:p>
          <a:p>
            <a:pPr lvl="1"/>
            <a:r>
              <a:rPr lang="hu-HU" dirty="0" err="1" smtClean="0"/>
              <a:t>Impact</a:t>
            </a:r>
            <a:r>
              <a:rPr lang="hu-HU" dirty="0" smtClean="0"/>
              <a:t> of </a:t>
            </a:r>
            <a:r>
              <a:rPr lang="hu-HU" dirty="0" err="1" smtClean="0"/>
              <a:t>the</a:t>
            </a:r>
            <a:r>
              <a:rPr lang="hu-HU" dirty="0" smtClean="0"/>
              <a:t> NPM </a:t>
            </a:r>
            <a:r>
              <a:rPr lang="hu-HU" dirty="0" err="1" smtClean="0"/>
              <a:t>based</a:t>
            </a:r>
            <a:r>
              <a:rPr lang="hu-HU" dirty="0" smtClean="0"/>
              <a:t> </a:t>
            </a:r>
            <a:r>
              <a:rPr lang="hu-HU" dirty="0" err="1" smtClean="0"/>
              <a:t>reforms</a:t>
            </a:r>
            <a:r>
              <a:rPr lang="hu-HU" dirty="0" smtClean="0"/>
              <a:t> 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26843277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err="1"/>
              <a:t>Models</a:t>
            </a:r>
            <a:r>
              <a:rPr lang="hu-HU" dirty="0"/>
              <a:t> of </a:t>
            </a:r>
            <a:r>
              <a:rPr lang="hu-HU" dirty="0" err="1"/>
              <a:t>the</a:t>
            </a:r>
            <a:r>
              <a:rPr lang="hu-HU" dirty="0"/>
              <a:t> </a:t>
            </a:r>
            <a:r>
              <a:rPr lang="hu-HU" dirty="0" err="1"/>
              <a:t>concept</a:t>
            </a:r>
            <a:r>
              <a:rPr lang="hu-HU" dirty="0"/>
              <a:t> </a:t>
            </a:r>
            <a:r>
              <a:rPr lang="hu-HU" dirty="0" err="1"/>
              <a:t>of</a:t>
            </a:r>
            <a:r>
              <a:rPr lang="hu-HU" dirty="0"/>
              <a:t> </a:t>
            </a:r>
            <a:r>
              <a:rPr lang="hu-HU" dirty="0" err="1"/>
              <a:t>public</a:t>
            </a:r>
            <a:r>
              <a:rPr lang="hu-HU" dirty="0"/>
              <a:t> </a:t>
            </a:r>
            <a:r>
              <a:rPr lang="hu-HU" dirty="0" err="1"/>
              <a:t>education</a:t>
            </a:r>
            <a:r>
              <a:rPr lang="hu-HU" dirty="0"/>
              <a:t> </a:t>
            </a:r>
            <a:r>
              <a:rPr lang="hu-HU" dirty="0" smtClean="0"/>
              <a:t>(2) 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Mixed </a:t>
            </a:r>
            <a:r>
              <a:rPr lang="hu-HU" dirty="0" err="1" smtClean="0"/>
              <a:t>models</a:t>
            </a:r>
            <a:endParaRPr lang="hu-HU" dirty="0" smtClean="0"/>
          </a:p>
          <a:p>
            <a:pPr lvl="1"/>
            <a:r>
              <a:rPr lang="hu-HU" dirty="0" err="1" smtClean="0"/>
              <a:t>Shared</a:t>
            </a:r>
            <a:r>
              <a:rPr lang="hu-HU" dirty="0" smtClean="0"/>
              <a:t> </a:t>
            </a:r>
            <a:r>
              <a:rPr lang="hu-HU" dirty="0" err="1" smtClean="0"/>
              <a:t>responsibilites</a:t>
            </a:r>
            <a:r>
              <a:rPr lang="hu-HU" dirty="0" smtClean="0"/>
              <a:t> of </a:t>
            </a:r>
            <a:r>
              <a:rPr lang="hu-HU" dirty="0" err="1" smtClean="0"/>
              <a:t>municipalities</a:t>
            </a:r>
            <a:r>
              <a:rPr lang="hu-HU" dirty="0" smtClean="0"/>
              <a:t> and </a:t>
            </a:r>
            <a:r>
              <a:rPr lang="hu-HU" dirty="0" err="1" smtClean="0"/>
              <a:t>central</a:t>
            </a:r>
            <a:r>
              <a:rPr lang="hu-HU" dirty="0" smtClean="0"/>
              <a:t> </a:t>
            </a:r>
            <a:r>
              <a:rPr lang="hu-HU" dirty="0" err="1" smtClean="0"/>
              <a:t>government</a:t>
            </a:r>
            <a:r>
              <a:rPr lang="hu-HU" dirty="0" smtClean="0"/>
              <a:t> </a:t>
            </a:r>
          </a:p>
          <a:p>
            <a:pPr lvl="1"/>
            <a:r>
              <a:rPr lang="hu-HU" dirty="0" err="1" smtClean="0"/>
              <a:t>School</a:t>
            </a:r>
            <a:r>
              <a:rPr lang="hu-HU" dirty="0" smtClean="0"/>
              <a:t> </a:t>
            </a:r>
            <a:r>
              <a:rPr lang="hu-HU" dirty="0" err="1" smtClean="0"/>
              <a:t>based</a:t>
            </a:r>
            <a:r>
              <a:rPr lang="hu-HU" dirty="0" smtClean="0"/>
              <a:t> </a:t>
            </a:r>
            <a:r>
              <a:rPr lang="hu-HU" dirty="0" err="1" smtClean="0"/>
              <a:t>staffing</a:t>
            </a:r>
            <a:r>
              <a:rPr lang="hu-HU" dirty="0" smtClean="0"/>
              <a:t> </a:t>
            </a:r>
          </a:p>
          <a:p>
            <a:pPr lvl="1"/>
            <a:r>
              <a:rPr lang="hu-HU" dirty="0" err="1" smtClean="0"/>
              <a:t>Different</a:t>
            </a:r>
            <a:r>
              <a:rPr lang="hu-HU" dirty="0" smtClean="0"/>
              <a:t> </a:t>
            </a:r>
            <a:r>
              <a:rPr lang="hu-HU" dirty="0" err="1" smtClean="0"/>
              <a:t>solutions</a:t>
            </a:r>
            <a:endParaRPr lang="hu-HU" dirty="0" smtClean="0"/>
          </a:p>
          <a:p>
            <a:pPr lvl="2"/>
            <a:r>
              <a:rPr lang="hu-HU" dirty="0" err="1" smtClean="0"/>
              <a:t>German</a:t>
            </a:r>
            <a:r>
              <a:rPr lang="hu-HU" dirty="0" smtClean="0"/>
              <a:t> </a:t>
            </a:r>
            <a:r>
              <a:rPr lang="hu-HU" dirty="0" err="1" smtClean="0"/>
              <a:t>model</a:t>
            </a:r>
            <a:endParaRPr lang="hu-HU" dirty="0" smtClean="0"/>
          </a:p>
          <a:p>
            <a:pPr lvl="2"/>
            <a:r>
              <a:rPr lang="hu-HU" dirty="0" err="1" smtClean="0"/>
              <a:t>Scandinavian</a:t>
            </a:r>
            <a:r>
              <a:rPr lang="hu-HU" dirty="0" smtClean="0"/>
              <a:t> </a:t>
            </a:r>
            <a:r>
              <a:rPr lang="hu-HU" dirty="0" err="1" smtClean="0"/>
              <a:t>model</a:t>
            </a:r>
            <a:r>
              <a:rPr lang="hu-HU" dirty="0" smtClean="0"/>
              <a:t> 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071795840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165456"/>
            <a:ext cx="8229600" cy="1143000"/>
          </a:xfrm>
        </p:spPr>
        <p:txBody>
          <a:bodyPr/>
          <a:lstStyle/>
          <a:p>
            <a:r>
              <a:rPr lang="hu-HU" dirty="0" err="1" smtClean="0"/>
              <a:t>Centralised</a:t>
            </a:r>
            <a:r>
              <a:rPr lang="hu-HU" dirty="0" smtClean="0"/>
              <a:t> </a:t>
            </a:r>
            <a:r>
              <a:rPr lang="hu-HU" dirty="0" err="1" smtClean="0"/>
              <a:t>model</a:t>
            </a:r>
            <a:r>
              <a:rPr lang="hu-HU" dirty="0" smtClean="0"/>
              <a:t> 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hu-HU" dirty="0" err="1" smtClean="0"/>
              <a:t>Based</a:t>
            </a:r>
            <a:r>
              <a:rPr lang="hu-HU" dirty="0" smtClean="0"/>
              <a:t> </a:t>
            </a:r>
            <a:r>
              <a:rPr lang="hu-HU" dirty="0" err="1" smtClean="0"/>
              <a:t>on</a:t>
            </a:r>
            <a:r>
              <a:rPr lang="hu-HU" dirty="0" smtClean="0"/>
              <a:t> </a:t>
            </a:r>
            <a:r>
              <a:rPr lang="hu-HU" dirty="0" err="1" smtClean="0"/>
              <a:t>the</a:t>
            </a:r>
            <a:r>
              <a:rPr lang="hu-HU" dirty="0" smtClean="0"/>
              <a:t> </a:t>
            </a:r>
            <a:r>
              <a:rPr lang="hu-HU" dirty="0" err="1" smtClean="0"/>
              <a:t>primary</a:t>
            </a:r>
            <a:r>
              <a:rPr lang="hu-HU" dirty="0" smtClean="0"/>
              <a:t> </a:t>
            </a:r>
            <a:r>
              <a:rPr lang="hu-HU" dirty="0" err="1" smtClean="0"/>
              <a:t>responsiblitiy</a:t>
            </a:r>
            <a:r>
              <a:rPr lang="hu-HU" dirty="0" smtClean="0"/>
              <a:t> of </a:t>
            </a:r>
            <a:r>
              <a:rPr lang="hu-HU" dirty="0" err="1" smtClean="0"/>
              <a:t>the</a:t>
            </a:r>
            <a:r>
              <a:rPr lang="hu-HU" dirty="0" smtClean="0"/>
              <a:t> </a:t>
            </a:r>
            <a:r>
              <a:rPr lang="hu-HU" dirty="0" err="1" smtClean="0"/>
              <a:t>central</a:t>
            </a:r>
            <a:r>
              <a:rPr lang="hu-HU" dirty="0" smtClean="0"/>
              <a:t> </a:t>
            </a:r>
            <a:r>
              <a:rPr lang="hu-HU" dirty="0" err="1" smtClean="0"/>
              <a:t>government</a:t>
            </a:r>
            <a:r>
              <a:rPr lang="hu-HU" dirty="0" smtClean="0"/>
              <a:t>, </a:t>
            </a:r>
            <a:r>
              <a:rPr lang="hu-HU" dirty="0" err="1" smtClean="0"/>
              <a:t>but</a:t>
            </a:r>
            <a:r>
              <a:rPr lang="hu-HU" dirty="0" smtClean="0"/>
              <a:t> </a:t>
            </a:r>
            <a:r>
              <a:rPr lang="hu-HU" dirty="0" err="1" smtClean="0"/>
              <a:t>practically</a:t>
            </a:r>
            <a:r>
              <a:rPr lang="hu-HU" dirty="0" smtClean="0"/>
              <a:t> </a:t>
            </a:r>
            <a:r>
              <a:rPr lang="hu-HU" dirty="0" err="1" smtClean="0"/>
              <a:t>shared</a:t>
            </a:r>
            <a:r>
              <a:rPr lang="hu-HU" dirty="0" smtClean="0"/>
              <a:t> </a:t>
            </a:r>
            <a:r>
              <a:rPr lang="hu-HU" dirty="0" err="1" smtClean="0"/>
              <a:t>rssponsibilities</a:t>
            </a:r>
            <a:r>
              <a:rPr lang="hu-HU" dirty="0" smtClean="0"/>
              <a:t> </a:t>
            </a:r>
          </a:p>
          <a:p>
            <a:r>
              <a:rPr lang="hu-HU" dirty="0" err="1" smtClean="0"/>
              <a:t>French</a:t>
            </a:r>
            <a:r>
              <a:rPr lang="hu-HU" dirty="0" smtClean="0"/>
              <a:t> </a:t>
            </a:r>
            <a:r>
              <a:rPr lang="hu-HU" dirty="0" err="1" smtClean="0"/>
              <a:t>model</a:t>
            </a:r>
            <a:r>
              <a:rPr lang="hu-HU" dirty="0" smtClean="0"/>
              <a:t>: </a:t>
            </a:r>
            <a:r>
              <a:rPr lang="hu-HU" dirty="0" err="1" smtClean="0"/>
              <a:t>municipal</a:t>
            </a:r>
            <a:r>
              <a:rPr lang="hu-HU" dirty="0" smtClean="0"/>
              <a:t> </a:t>
            </a:r>
            <a:r>
              <a:rPr lang="hu-HU" dirty="0" err="1" smtClean="0"/>
              <a:t>task</a:t>
            </a:r>
            <a:r>
              <a:rPr lang="hu-HU" dirty="0" smtClean="0"/>
              <a:t>: </a:t>
            </a:r>
            <a:r>
              <a:rPr lang="hu-HU" dirty="0" err="1" smtClean="0"/>
              <a:t>the</a:t>
            </a:r>
            <a:r>
              <a:rPr lang="hu-HU" dirty="0" smtClean="0"/>
              <a:t> </a:t>
            </a:r>
            <a:r>
              <a:rPr lang="hu-HU" dirty="0" err="1" smtClean="0"/>
              <a:t>maintenance</a:t>
            </a:r>
            <a:r>
              <a:rPr lang="hu-HU" dirty="0" smtClean="0"/>
              <a:t> of </a:t>
            </a:r>
            <a:r>
              <a:rPr lang="hu-HU" dirty="0" err="1" smtClean="0"/>
              <a:t>the</a:t>
            </a:r>
            <a:r>
              <a:rPr lang="hu-HU" dirty="0"/>
              <a:t> </a:t>
            </a:r>
            <a:r>
              <a:rPr lang="hu-HU" dirty="0" err="1" smtClean="0"/>
              <a:t>educational</a:t>
            </a:r>
            <a:r>
              <a:rPr lang="hu-HU" dirty="0" smtClean="0"/>
              <a:t> </a:t>
            </a:r>
            <a:r>
              <a:rPr lang="hu-HU" dirty="0" err="1" smtClean="0"/>
              <a:t>buildings</a:t>
            </a:r>
            <a:r>
              <a:rPr lang="hu-HU" dirty="0" smtClean="0"/>
              <a:t> </a:t>
            </a:r>
          </a:p>
          <a:p>
            <a:pPr lvl="1"/>
            <a:r>
              <a:rPr lang="hu-HU" dirty="0" err="1" smtClean="0"/>
              <a:t>Kindergartens</a:t>
            </a:r>
            <a:r>
              <a:rPr lang="hu-HU" dirty="0" smtClean="0"/>
              <a:t>, </a:t>
            </a:r>
            <a:r>
              <a:rPr lang="hu-HU" dirty="0" err="1" smtClean="0"/>
              <a:t>elementary</a:t>
            </a:r>
            <a:r>
              <a:rPr lang="hu-HU" dirty="0" smtClean="0"/>
              <a:t> </a:t>
            </a:r>
            <a:r>
              <a:rPr lang="hu-HU" dirty="0" err="1" smtClean="0"/>
              <a:t>schools</a:t>
            </a:r>
            <a:r>
              <a:rPr lang="hu-HU" dirty="0" smtClean="0"/>
              <a:t>: </a:t>
            </a:r>
            <a:r>
              <a:rPr lang="hu-HU" i="1" dirty="0" err="1" smtClean="0"/>
              <a:t>commune</a:t>
            </a:r>
            <a:r>
              <a:rPr lang="hu-HU" i="1" dirty="0" smtClean="0"/>
              <a:t> </a:t>
            </a:r>
            <a:r>
              <a:rPr lang="hu-HU" dirty="0" smtClean="0"/>
              <a:t>and </a:t>
            </a:r>
            <a:r>
              <a:rPr lang="hu-HU" i="1" dirty="0" err="1" smtClean="0"/>
              <a:t>intercommunales</a:t>
            </a:r>
            <a:r>
              <a:rPr lang="hu-HU" i="1" dirty="0" smtClean="0"/>
              <a:t> </a:t>
            </a:r>
          </a:p>
          <a:p>
            <a:pPr lvl="1"/>
            <a:r>
              <a:rPr lang="hu-HU" dirty="0" err="1" smtClean="0"/>
              <a:t>Lower</a:t>
            </a:r>
            <a:r>
              <a:rPr lang="hu-HU" dirty="0" smtClean="0"/>
              <a:t> </a:t>
            </a:r>
            <a:r>
              <a:rPr lang="hu-HU" dirty="0" err="1" smtClean="0"/>
              <a:t>secondary</a:t>
            </a:r>
            <a:r>
              <a:rPr lang="hu-HU" dirty="0" smtClean="0"/>
              <a:t> </a:t>
            </a:r>
            <a:r>
              <a:rPr lang="hu-HU" dirty="0" err="1" smtClean="0"/>
              <a:t>education</a:t>
            </a:r>
            <a:r>
              <a:rPr lang="hu-HU" dirty="0" smtClean="0"/>
              <a:t> </a:t>
            </a:r>
            <a:r>
              <a:rPr lang="hu-HU" i="1" dirty="0" smtClean="0"/>
              <a:t>(</a:t>
            </a:r>
            <a:r>
              <a:rPr lang="hu-HU" i="1" dirty="0" err="1" smtClean="0"/>
              <a:t>coll</a:t>
            </a:r>
            <a:r>
              <a:rPr lang="hu-HU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èges</a:t>
            </a:r>
            <a:r>
              <a:rPr lang="hu-H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): </a:t>
            </a:r>
            <a:r>
              <a:rPr lang="hu-HU" dirty="0" err="1" smtClean="0"/>
              <a:t>counties</a:t>
            </a:r>
            <a:r>
              <a:rPr lang="hu-HU" dirty="0" smtClean="0"/>
              <a:t> </a:t>
            </a:r>
            <a:r>
              <a:rPr lang="hu-HU" i="1" dirty="0" smtClean="0"/>
              <a:t>(département)</a:t>
            </a:r>
          </a:p>
          <a:p>
            <a:pPr lvl="1"/>
            <a:r>
              <a:rPr lang="hu-HU" dirty="0" err="1" smtClean="0"/>
              <a:t>Higher</a:t>
            </a:r>
            <a:r>
              <a:rPr lang="hu-HU" dirty="0" smtClean="0"/>
              <a:t> </a:t>
            </a:r>
            <a:r>
              <a:rPr lang="hu-HU" dirty="0" err="1" smtClean="0"/>
              <a:t>secondary</a:t>
            </a:r>
            <a:r>
              <a:rPr lang="hu-HU" dirty="0" smtClean="0"/>
              <a:t> </a:t>
            </a:r>
            <a:r>
              <a:rPr lang="hu-HU" dirty="0" err="1" smtClean="0"/>
              <a:t>education</a:t>
            </a:r>
            <a:r>
              <a:rPr lang="hu-HU" dirty="0" smtClean="0"/>
              <a:t> </a:t>
            </a:r>
            <a:r>
              <a:rPr lang="hu-HU" i="1" dirty="0" smtClean="0"/>
              <a:t>(</a:t>
            </a:r>
            <a:r>
              <a:rPr lang="hu-HU" i="1" dirty="0" err="1" smtClean="0"/>
              <a:t>lycées</a:t>
            </a:r>
            <a:r>
              <a:rPr lang="hu-HU" i="1" dirty="0" smtClean="0"/>
              <a:t>): </a:t>
            </a:r>
            <a:r>
              <a:rPr lang="hu-HU" dirty="0" err="1" smtClean="0"/>
              <a:t>regions</a:t>
            </a:r>
            <a:r>
              <a:rPr lang="hu-HU" i="1" dirty="0" smtClean="0"/>
              <a:t> (région)</a:t>
            </a:r>
            <a:endParaRPr lang="hu-HU" dirty="0"/>
          </a:p>
          <a:p>
            <a:r>
              <a:rPr lang="hu-HU" dirty="0" smtClean="0"/>
              <a:t>Central </a:t>
            </a:r>
            <a:r>
              <a:rPr lang="hu-HU" dirty="0" err="1" smtClean="0"/>
              <a:t>government</a:t>
            </a:r>
            <a:r>
              <a:rPr lang="hu-HU" dirty="0" smtClean="0"/>
              <a:t> </a:t>
            </a:r>
            <a:r>
              <a:rPr lang="hu-HU" dirty="0" err="1" smtClean="0"/>
              <a:t>aencies</a:t>
            </a:r>
            <a:r>
              <a:rPr lang="hu-HU" dirty="0" smtClean="0"/>
              <a:t> in </a:t>
            </a:r>
            <a:r>
              <a:rPr lang="hu-HU" dirty="0" err="1" smtClean="0"/>
              <a:t>the</a:t>
            </a:r>
            <a:r>
              <a:rPr lang="hu-HU" dirty="0" smtClean="0"/>
              <a:t> </a:t>
            </a:r>
            <a:r>
              <a:rPr lang="hu-HU" dirty="0" err="1" smtClean="0"/>
              <a:t>counties</a:t>
            </a:r>
            <a:r>
              <a:rPr lang="hu-HU" dirty="0" smtClean="0"/>
              <a:t> and in </a:t>
            </a:r>
            <a:r>
              <a:rPr lang="hu-HU" dirty="0" err="1" smtClean="0"/>
              <a:t>the</a:t>
            </a:r>
            <a:r>
              <a:rPr lang="hu-HU" dirty="0" smtClean="0"/>
              <a:t> </a:t>
            </a:r>
            <a:r>
              <a:rPr lang="hu-HU" dirty="0" err="1" smtClean="0"/>
              <a:t>regions</a:t>
            </a:r>
            <a:r>
              <a:rPr lang="hu-HU" dirty="0" smtClean="0"/>
              <a:t> (</a:t>
            </a:r>
            <a:r>
              <a:rPr lang="hu-HU" dirty="0" err="1" smtClean="0"/>
              <a:t>regional</a:t>
            </a:r>
            <a:r>
              <a:rPr lang="hu-HU" dirty="0" smtClean="0"/>
              <a:t> </a:t>
            </a:r>
            <a:r>
              <a:rPr lang="hu-HU" dirty="0" err="1" smtClean="0"/>
              <a:t>based</a:t>
            </a:r>
            <a:r>
              <a:rPr lang="hu-HU" dirty="0" smtClean="0"/>
              <a:t> </a:t>
            </a:r>
            <a:r>
              <a:rPr lang="hu-HU" dirty="0" err="1" smtClean="0"/>
              <a:t>model</a:t>
            </a:r>
            <a:r>
              <a:rPr lang="hu-HU" dirty="0" smtClean="0"/>
              <a:t>): </a:t>
            </a:r>
            <a:r>
              <a:rPr lang="hu-HU" dirty="0" err="1" smtClean="0"/>
              <a:t>operation</a:t>
            </a:r>
            <a:r>
              <a:rPr lang="hu-HU" dirty="0" smtClean="0"/>
              <a:t> of </a:t>
            </a:r>
            <a:r>
              <a:rPr lang="hu-HU" dirty="0" err="1" smtClean="0"/>
              <a:t>the</a:t>
            </a:r>
            <a:r>
              <a:rPr lang="hu-HU" dirty="0" smtClean="0"/>
              <a:t> </a:t>
            </a:r>
            <a:r>
              <a:rPr lang="hu-HU" dirty="0" err="1" smtClean="0"/>
              <a:t>educational</a:t>
            </a:r>
            <a:r>
              <a:rPr lang="hu-HU" dirty="0" smtClean="0"/>
              <a:t> </a:t>
            </a:r>
            <a:r>
              <a:rPr lang="hu-HU" dirty="0" err="1" smtClean="0"/>
              <a:t>services</a:t>
            </a:r>
            <a:endParaRPr lang="hu-HU" dirty="0" smtClean="0">
              <a:sym typeface="Wingdings" panose="05000000000000000000" pitchFamily="2" charset="2"/>
            </a:endParaRPr>
          </a:p>
          <a:p>
            <a:r>
              <a:rPr lang="hu-HU" dirty="0" err="1" smtClean="0">
                <a:sym typeface="Wingdings" panose="05000000000000000000" pitchFamily="2" charset="2"/>
              </a:rPr>
              <a:t>Private</a:t>
            </a:r>
            <a:r>
              <a:rPr lang="hu-HU" dirty="0" smtClean="0">
                <a:sym typeface="Wingdings" panose="05000000000000000000" pitchFamily="2" charset="2"/>
              </a:rPr>
              <a:t> </a:t>
            </a:r>
            <a:r>
              <a:rPr lang="hu-HU" dirty="0" err="1" smtClean="0">
                <a:sym typeface="Wingdings" panose="05000000000000000000" pitchFamily="2" charset="2"/>
              </a:rPr>
              <a:t>schools</a:t>
            </a:r>
            <a:r>
              <a:rPr lang="hu-HU" dirty="0" smtClean="0">
                <a:sym typeface="Wingdings" panose="05000000000000000000" pitchFamily="2" charset="2"/>
              </a:rPr>
              <a:t>: </a:t>
            </a:r>
            <a:r>
              <a:rPr lang="hu-HU" dirty="0" err="1" smtClean="0">
                <a:sym typeface="Wingdings" panose="05000000000000000000" pitchFamily="2" charset="2"/>
              </a:rPr>
              <a:t>different</a:t>
            </a:r>
            <a:r>
              <a:rPr lang="hu-HU" dirty="0" smtClean="0">
                <a:sym typeface="Wingdings" panose="05000000000000000000" pitchFamily="2" charset="2"/>
              </a:rPr>
              <a:t> </a:t>
            </a:r>
            <a:r>
              <a:rPr lang="hu-HU" dirty="0" err="1" smtClean="0">
                <a:sym typeface="Wingdings" panose="05000000000000000000" pitchFamily="2" charset="2"/>
              </a:rPr>
              <a:t>types</a:t>
            </a:r>
            <a:r>
              <a:rPr lang="hu-HU" dirty="0" smtClean="0">
                <a:sym typeface="Wingdings" panose="05000000000000000000" pitchFamily="2" charset="2"/>
              </a:rPr>
              <a:t> of </a:t>
            </a:r>
            <a:r>
              <a:rPr lang="hu-HU" dirty="0" err="1" smtClean="0">
                <a:sym typeface="Wingdings" panose="05000000000000000000" pitchFamily="2" charset="2"/>
              </a:rPr>
              <a:t>public</a:t>
            </a:r>
            <a:r>
              <a:rPr lang="hu-HU" dirty="0" smtClean="0">
                <a:sym typeface="Wingdings" panose="05000000000000000000" pitchFamily="2" charset="2"/>
              </a:rPr>
              <a:t> </a:t>
            </a:r>
            <a:r>
              <a:rPr lang="hu-HU" dirty="0" err="1" smtClean="0">
                <a:sym typeface="Wingdings" panose="05000000000000000000" pitchFamily="2" charset="2"/>
              </a:rPr>
              <a:t>contracts</a:t>
            </a:r>
            <a:endParaRPr lang="hu-HU" dirty="0" smtClean="0">
              <a:sym typeface="Wingdings" panose="05000000000000000000" pitchFamily="2" charset="2"/>
            </a:endParaRPr>
          </a:p>
          <a:p>
            <a:r>
              <a:rPr lang="hu-HU" dirty="0" err="1" smtClean="0"/>
              <a:t>French</a:t>
            </a:r>
            <a:r>
              <a:rPr lang="hu-HU" dirty="0" smtClean="0"/>
              <a:t> </a:t>
            </a:r>
            <a:r>
              <a:rPr lang="hu-HU" dirty="0" err="1" smtClean="0"/>
              <a:t>model</a:t>
            </a:r>
            <a:r>
              <a:rPr lang="hu-HU" dirty="0" smtClean="0"/>
              <a:t>: </a:t>
            </a:r>
            <a:r>
              <a:rPr lang="hu-HU" dirty="0" err="1" smtClean="0"/>
              <a:t>Romania</a:t>
            </a:r>
            <a:r>
              <a:rPr lang="hu-HU" dirty="0" smtClean="0"/>
              <a:t>, Spain (</a:t>
            </a:r>
            <a:r>
              <a:rPr lang="hu-HU" dirty="0" err="1" smtClean="0"/>
              <a:t>differences</a:t>
            </a:r>
            <a:r>
              <a:rPr lang="hu-HU" dirty="0" smtClean="0"/>
              <a:t>)</a:t>
            </a:r>
          </a:p>
          <a:p>
            <a:r>
              <a:rPr lang="hu-HU" dirty="0" err="1" smtClean="0"/>
              <a:t>Transformation</a:t>
            </a:r>
            <a:r>
              <a:rPr lang="hu-HU" dirty="0" smtClean="0"/>
              <a:t> </a:t>
            </a:r>
            <a:r>
              <a:rPr lang="hu-HU" dirty="0" err="1" smtClean="0"/>
              <a:t>to</a:t>
            </a:r>
            <a:r>
              <a:rPr lang="hu-HU" dirty="0" smtClean="0"/>
              <a:t> a </a:t>
            </a:r>
            <a:r>
              <a:rPr lang="hu-HU" dirty="0" err="1" smtClean="0"/>
              <a:t>municipal</a:t>
            </a:r>
            <a:r>
              <a:rPr lang="hu-HU" dirty="0" smtClean="0"/>
              <a:t> </a:t>
            </a:r>
            <a:r>
              <a:rPr lang="hu-HU" dirty="0" err="1" smtClean="0"/>
              <a:t>based</a:t>
            </a:r>
            <a:r>
              <a:rPr lang="hu-HU" dirty="0" smtClean="0"/>
              <a:t> </a:t>
            </a:r>
            <a:r>
              <a:rPr lang="hu-HU" dirty="0" err="1" smtClean="0"/>
              <a:t>model</a:t>
            </a:r>
            <a:r>
              <a:rPr lang="hu-HU" dirty="0" smtClean="0"/>
              <a:t>: </a:t>
            </a:r>
            <a:r>
              <a:rPr lang="hu-HU" dirty="0" err="1" smtClean="0"/>
              <a:t>Italy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826870175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dirty="0" err="1" smtClean="0"/>
              <a:t>Municipal</a:t>
            </a:r>
            <a:r>
              <a:rPr lang="hu-HU" dirty="0" smtClean="0"/>
              <a:t> </a:t>
            </a:r>
            <a:r>
              <a:rPr lang="hu-HU" dirty="0" err="1" smtClean="0"/>
              <a:t>based</a:t>
            </a:r>
            <a:r>
              <a:rPr lang="hu-HU" dirty="0" smtClean="0"/>
              <a:t> </a:t>
            </a:r>
            <a:r>
              <a:rPr lang="hu-HU" dirty="0" err="1" smtClean="0"/>
              <a:t>models</a:t>
            </a:r>
            <a:r>
              <a:rPr lang="hu-HU" dirty="0" smtClean="0"/>
              <a:t> 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hu-HU" dirty="0" err="1" smtClean="0"/>
              <a:t>Germany</a:t>
            </a:r>
            <a:endParaRPr lang="hu-HU" dirty="0"/>
          </a:p>
          <a:p>
            <a:pPr lvl="1"/>
            <a:r>
              <a:rPr lang="hu-HU" dirty="0" err="1" smtClean="0"/>
              <a:t>Shared</a:t>
            </a:r>
            <a:r>
              <a:rPr lang="hu-HU" dirty="0" smtClean="0"/>
              <a:t> </a:t>
            </a:r>
            <a:r>
              <a:rPr lang="hu-HU" dirty="0" err="1" smtClean="0"/>
              <a:t>responsibilities</a:t>
            </a:r>
            <a:r>
              <a:rPr lang="hu-HU" dirty="0" smtClean="0"/>
              <a:t>: </a:t>
            </a:r>
            <a:r>
              <a:rPr lang="hu-HU" dirty="0" err="1" smtClean="0"/>
              <a:t>different</a:t>
            </a:r>
            <a:r>
              <a:rPr lang="hu-HU" dirty="0" smtClean="0"/>
              <a:t> </a:t>
            </a:r>
            <a:r>
              <a:rPr lang="hu-HU" dirty="0" err="1" smtClean="0"/>
              <a:t>models</a:t>
            </a:r>
            <a:r>
              <a:rPr lang="hu-HU" dirty="0" smtClean="0"/>
              <a:t> of </a:t>
            </a:r>
            <a:r>
              <a:rPr lang="hu-HU" dirty="0" err="1" smtClean="0"/>
              <a:t>the</a:t>
            </a:r>
            <a:r>
              <a:rPr lang="hu-HU" dirty="0" smtClean="0"/>
              <a:t> </a:t>
            </a:r>
            <a:r>
              <a:rPr lang="hu-HU" dirty="0" err="1" smtClean="0"/>
              <a:t>provinces</a:t>
            </a:r>
            <a:r>
              <a:rPr lang="hu-HU" dirty="0" smtClean="0"/>
              <a:t> (</a:t>
            </a:r>
            <a:r>
              <a:rPr lang="hu-HU" dirty="0" err="1" smtClean="0"/>
              <a:t>mainly</a:t>
            </a:r>
            <a:r>
              <a:rPr lang="hu-HU" dirty="0"/>
              <a:t> </a:t>
            </a:r>
            <a:r>
              <a:rPr lang="hu-HU" dirty="0" err="1" smtClean="0"/>
              <a:t>only</a:t>
            </a:r>
            <a:r>
              <a:rPr lang="hu-HU" dirty="0" smtClean="0"/>
              <a:t> </a:t>
            </a:r>
            <a:r>
              <a:rPr lang="hu-HU" dirty="0" err="1" smtClean="0"/>
              <a:t>elementary</a:t>
            </a:r>
            <a:r>
              <a:rPr lang="hu-HU" dirty="0" smtClean="0"/>
              <a:t> </a:t>
            </a:r>
            <a:r>
              <a:rPr lang="hu-HU" dirty="0" err="1" smtClean="0"/>
              <a:t>schools</a:t>
            </a:r>
            <a:r>
              <a:rPr lang="hu-HU" dirty="0" smtClean="0"/>
              <a:t> </a:t>
            </a:r>
            <a:r>
              <a:rPr lang="hu-HU" dirty="0" err="1" smtClean="0"/>
              <a:t>or</a:t>
            </a:r>
            <a:r>
              <a:rPr lang="hu-HU" dirty="0" smtClean="0"/>
              <a:t> </a:t>
            </a:r>
            <a:r>
              <a:rPr lang="hu-HU" dirty="0" err="1" smtClean="0"/>
              <a:t>elementarty</a:t>
            </a:r>
            <a:r>
              <a:rPr lang="hu-HU" dirty="0" smtClean="0"/>
              <a:t> and </a:t>
            </a:r>
            <a:r>
              <a:rPr lang="hu-HU" dirty="0" err="1" smtClean="0"/>
              <a:t>secondray</a:t>
            </a:r>
            <a:r>
              <a:rPr lang="hu-HU" dirty="0" smtClean="0"/>
              <a:t> </a:t>
            </a:r>
            <a:r>
              <a:rPr lang="hu-HU" dirty="0" err="1" smtClean="0"/>
              <a:t>schools</a:t>
            </a:r>
            <a:r>
              <a:rPr lang="hu-HU" dirty="0" smtClean="0"/>
              <a:t>)</a:t>
            </a:r>
            <a:endParaRPr lang="hu-HU" dirty="0"/>
          </a:p>
          <a:p>
            <a:r>
              <a:rPr lang="hu-HU" dirty="0" err="1" smtClean="0"/>
              <a:t>Austria</a:t>
            </a:r>
            <a:r>
              <a:rPr lang="hu-HU" dirty="0" smtClean="0"/>
              <a:t>: </a:t>
            </a:r>
            <a:r>
              <a:rPr lang="hu-HU" dirty="0" err="1" smtClean="0"/>
              <a:t>centralised</a:t>
            </a:r>
            <a:r>
              <a:rPr lang="hu-HU" dirty="0" smtClean="0"/>
              <a:t> </a:t>
            </a:r>
            <a:r>
              <a:rPr lang="hu-HU" dirty="0" err="1" smtClean="0"/>
              <a:t>model</a:t>
            </a:r>
            <a:r>
              <a:rPr lang="hu-HU" dirty="0" smtClean="0"/>
              <a:t>, </a:t>
            </a:r>
            <a:r>
              <a:rPr lang="hu-HU" dirty="0" err="1" smtClean="0"/>
              <a:t>but</a:t>
            </a:r>
            <a:r>
              <a:rPr lang="hu-HU" dirty="0" smtClean="0"/>
              <a:t> </a:t>
            </a:r>
            <a:r>
              <a:rPr lang="hu-HU" dirty="0" err="1" smtClean="0"/>
              <a:t>elementary</a:t>
            </a:r>
            <a:r>
              <a:rPr lang="hu-HU" dirty="0" smtClean="0"/>
              <a:t> </a:t>
            </a:r>
            <a:r>
              <a:rPr lang="hu-HU" dirty="0" err="1" smtClean="0"/>
              <a:t>schools</a:t>
            </a:r>
            <a:r>
              <a:rPr lang="hu-HU" dirty="0" smtClean="0"/>
              <a:t> </a:t>
            </a:r>
            <a:r>
              <a:rPr lang="hu-HU" dirty="0" err="1" smtClean="0"/>
              <a:t>are</a:t>
            </a:r>
            <a:r>
              <a:rPr lang="hu-HU" dirty="0" smtClean="0"/>
              <a:t> </a:t>
            </a:r>
            <a:r>
              <a:rPr lang="hu-HU" dirty="0" err="1" smtClean="0"/>
              <a:t>maintained</a:t>
            </a:r>
            <a:r>
              <a:rPr lang="hu-HU" dirty="0" smtClean="0"/>
              <a:t> na </a:t>
            </a:r>
            <a:r>
              <a:rPr lang="hu-HU" dirty="0" err="1" smtClean="0"/>
              <a:t>doperated</a:t>
            </a:r>
            <a:r>
              <a:rPr lang="hu-HU" dirty="0" smtClean="0"/>
              <a:t> </a:t>
            </a:r>
            <a:r>
              <a:rPr lang="hu-HU" dirty="0" err="1" smtClean="0"/>
              <a:t>by</a:t>
            </a:r>
            <a:r>
              <a:rPr lang="hu-HU" dirty="0" smtClean="0"/>
              <a:t> </a:t>
            </a:r>
            <a:r>
              <a:rPr lang="hu-HU" dirty="0" err="1" smtClean="0"/>
              <a:t>the</a:t>
            </a:r>
            <a:r>
              <a:rPr lang="hu-HU" dirty="0" smtClean="0"/>
              <a:t> </a:t>
            </a:r>
            <a:r>
              <a:rPr lang="hu-HU" dirty="0" err="1" smtClean="0"/>
              <a:t>municipalities</a:t>
            </a:r>
            <a:r>
              <a:rPr lang="hu-HU" dirty="0" smtClean="0"/>
              <a:t> (</a:t>
            </a:r>
            <a:r>
              <a:rPr lang="hu-HU" dirty="0" err="1" smtClean="0"/>
              <a:t>but</a:t>
            </a:r>
            <a:r>
              <a:rPr lang="hu-HU" dirty="0" smtClean="0"/>
              <a:t> </a:t>
            </a:r>
            <a:r>
              <a:rPr lang="hu-HU" i="1" dirty="0" err="1" smtClean="0"/>
              <a:t>Gymnasiium</a:t>
            </a:r>
            <a:r>
              <a:rPr lang="hu-HU" i="1" dirty="0" smtClean="0"/>
              <a:t>: </a:t>
            </a:r>
            <a:r>
              <a:rPr lang="hu-HU" dirty="0" err="1" smtClean="0"/>
              <a:t>federal</a:t>
            </a:r>
            <a:r>
              <a:rPr lang="hu-HU" dirty="0" smtClean="0"/>
              <a:t> </a:t>
            </a:r>
            <a:r>
              <a:rPr lang="hu-HU" dirty="0" err="1" smtClean="0"/>
              <a:t>competences</a:t>
            </a:r>
            <a:r>
              <a:rPr lang="hu-HU" dirty="0" smtClean="0"/>
              <a:t>)</a:t>
            </a:r>
          </a:p>
          <a:p>
            <a:r>
              <a:rPr lang="hu-HU" dirty="0" err="1" smtClean="0"/>
              <a:t>Multilayer</a:t>
            </a:r>
            <a:r>
              <a:rPr lang="hu-HU" dirty="0" smtClean="0"/>
              <a:t> </a:t>
            </a:r>
            <a:r>
              <a:rPr lang="hu-HU" dirty="0" err="1" smtClean="0"/>
              <a:t>models</a:t>
            </a:r>
            <a:r>
              <a:rPr lang="hu-HU" dirty="0" smtClean="0"/>
              <a:t> (</a:t>
            </a:r>
            <a:r>
              <a:rPr lang="hu-HU" dirty="0" err="1" smtClean="0"/>
              <a:t>within</a:t>
            </a:r>
            <a:r>
              <a:rPr lang="hu-HU" dirty="0" smtClean="0"/>
              <a:t> </a:t>
            </a:r>
            <a:r>
              <a:rPr lang="hu-HU" dirty="0" err="1" smtClean="0"/>
              <a:t>the</a:t>
            </a:r>
            <a:r>
              <a:rPr lang="hu-HU" dirty="0" smtClean="0"/>
              <a:t> </a:t>
            </a:r>
            <a:r>
              <a:rPr lang="hu-HU" dirty="0" err="1" smtClean="0"/>
              <a:t>municipal</a:t>
            </a:r>
            <a:r>
              <a:rPr lang="hu-HU" dirty="0" smtClean="0"/>
              <a:t> </a:t>
            </a:r>
            <a:r>
              <a:rPr lang="hu-HU" dirty="0" err="1" smtClean="0"/>
              <a:t>system</a:t>
            </a:r>
            <a:r>
              <a:rPr lang="hu-HU" dirty="0" smtClean="0"/>
              <a:t>): </a:t>
            </a:r>
            <a:r>
              <a:rPr lang="hu-HU" dirty="0" err="1" smtClean="0"/>
              <a:t>Norway</a:t>
            </a:r>
            <a:r>
              <a:rPr lang="hu-HU" dirty="0" smtClean="0"/>
              <a:t>, </a:t>
            </a:r>
            <a:r>
              <a:rPr lang="hu-HU" dirty="0" err="1" smtClean="0"/>
              <a:t>Latvia</a:t>
            </a:r>
            <a:r>
              <a:rPr lang="hu-HU" dirty="0" smtClean="0"/>
              <a:t>, </a:t>
            </a:r>
            <a:r>
              <a:rPr lang="hu-HU" dirty="0" err="1" smtClean="0"/>
              <a:t>Estonia</a:t>
            </a:r>
            <a:endParaRPr lang="hu-HU" dirty="0" smtClean="0"/>
          </a:p>
          <a:p>
            <a:r>
              <a:rPr lang="hu-HU" dirty="0" smtClean="0"/>
              <a:t>Main </a:t>
            </a:r>
            <a:r>
              <a:rPr lang="hu-HU" dirty="0" err="1" smtClean="0"/>
              <a:t>municipal</a:t>
            </a:r>
            <a:r>
              <a:rPr lang="hu-HU" dirty="0" smtClean="0"/>
              <a:t> </a:t>
            </a:r>
            <a:r>
              <a:rPr lang="hu-HU" dirty="0" err="1" smtClean="0"/>
              <a:t>responsibilitides</a:t>
            </a:r>
            <a:r>
              <a:rPr lang="hu-HU" dirty="0" smtClean="0"/>
              <a:t>:</a:t>
            </a:r>
          </a:p>
          <a:p>
            <a:pPr lvl="1"/>
            <a:r>
              <a:rPr lang="hu-HU" dirty="0" err="1" smtClean="0"/>
              <a:t>Finland</a:t>
            </a:r>
            <a:r>
              <a:rPr lang="hu-HU" dirty="0" smtClean="0"/>
              <a:t> </a:t>
            </a:r>
          </a:p>
          <a:p>
            <a:pPr lvl="1"/>
            <a:r>
              <a:rPr lang="hu-HU" dirty="0" smtClean="0"/>
              <a:t>UK </a:t>
            </a:r>
            <a:r>
              <a:rPr lang="hu-HU" dirty="0" smtClean="0">
                <a:sym typeface="Wingdings" panose="05000000000000000000" pitchFamily="2" charset="2"/>
              </a:rPr>
              <a:t> LEA (</a:t>
            </a:r>
            <a:r>
              <a:rPr lang="hu-HU" dirty="0" err="1" smtClean="0">
                <a:sym typeface="Wingdings" panose="05000000000000000000" pitchFamily="2" charset="2"/>
              </a:rPr>
              <a:t>county-based</a:t>
            </a:r>
            <a:r>
              <a:rPr lang="hu-HU" dirty="0" smtClean="0">
                <a:sym typeface="Wingdings" panose="05000000000000000000" pitchFamily="2" charset="2"/>
              </a:rPr>
              <a:t>)</a:t>
            </a:r>
          </a:p>
          <a:p>
            <a:pPr lvl="1"/>
            <a:r>
              <a:rPr lang="hu-HU" dirty="0" smtClean="0">
                <a:sym typeface="Wingdings" panose="05000000000000000000" pitchFamily="2" charset="2"/>
              </a:rPr>
              <a:t>USA: </a:t>
            </a:r>
            <a:r>
              <a:rPr lang="hu-HU" dirty="0" err="1" smtClean="0">
                <a:sym typeface="Wingdings" panose="05000000000000000000" pitchFamily="2" charset="2"/>
              </a:rPr>
              <a:t>single</a:t>
            </a:r>
            <a:r>
              <a:rPr lang="hu-HU" dirty="0" smtClean="0">
                <a:sym typeface="Wingdings" panose="05000000000000000000" pitchFamily="2" charset="2"/>
              </a:rPr>
              <a:t> </a:t>
            </a:r>
            <a:r>
              <a:rPr lang="hu-HU" dirty="0" err="1" smtClean="0">
                <a:sym typeface="Wingdings" panose="05000000000000000000" pitchFamily="2" charset="2"/>
              </a:rPr>
              <a:t>purpose</a:t>
            </a:r>
            <a:r>
              <a:rPr lang="hu-HU" dirty="0" smtClean="0">
                <a:sym typeface="Wingdings" panose="05000000000000000000" pitchFamily="2" charset="2"/>
              </a:rPr>
              <a:t> </a:t>
            </a:r>
            <a:r>
              <a:rPr lang="hu-HU" dirty="0" err="1" smtClean="0">
                <a:sym typeface="Wingdings" panose="05000000000000000000" pitchFamily="2" charset="2"/>
              </a:rPr>
              <a:t>municipalities</a:t>
            </a:r>
            <a:r>
              <a:rPr lang="hu-HU" dirty="0" smtClean="0">
                <a:sym typeface="Wingdings" panose="05000000000000000000" pitchFamily="2" charset="2"/>
              </a:rPr>
              <a:t> (</a:t>
            </a:r>
            <a:r>
              <a:rPr lang="hu-HU" dirty="0" err="1" smtClean="0">
                <a:sym typeface="Wingdings" panose="05000000000000000000" pitchFamily="2" charset="2"/>
              </a:rPr>
              <a:t>school</a:t>
            </a:r>
            <a:r>
              <a:rPr lang="hu-HU" dirty="0" smtClean="0">
                <a:sym typeface="Wingdings" panose="05000000000000000000" pitchFamily="2" charset="2"/>
              </a:rPr>
              <a:t> </a:t>
            </a:r>
            <a:r>
              <a:rPr lang="hu-HU" dirty="0" err="1" smtClean="0">
                <a:sym typeface="Wingdings" panose="05000000000000000000" pitchFamily="2" charset="2"/>
              </a:rPr>
              <a:t>boards</a:t>
            </a:r>
            <a:r>
              <a:rPr lang="hu-HU" dirty="0" smtClean="0">
                <a:sym typeface="Wingdings" panose="05000000000000000000" pitchFamily="2" charset="2"/>
              </a:rPr>
              <a:t>) </a:t>
            </a:r>
            <a:endParaRPr lang="hu-HU" dirty="0" smtClean="0"/>
          </a:p>
          <a:p>
            <a:endParaRPr lang="hu-HU" dirty="0" smtClean="0"/>
          </a:p>
        </p:txBody>
      </p:sp>
    </p:spTree>
    <p:extLst>
      <p:ext uri="{BB962C8B-B14F-4D97-AF65-F5344CB8AC3E}">
        <p14:creationId xmlns:p14="http://schemas.microsoft.com/office/powerpoint/2010/main" val="3557318167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err="1" smtClean="0"/>
              <a:t>Municipalities</a:t>
            </a:r>
            <a:r>
              <a:rPr lang="hu-HU" dirty="0" smtClean="0"/>
              <a:t> and </a:t>
            </a:r>
            <a:r>
              <a:rPr lang="hu-HU" dirty="0" err="1" smtClean="0"/>
              <a:t>higher</a:t>
            </a:r>
            <a:r>
              <a:rPr lang="hu-HU" dirty="0" smtClean="0"/>
              <a:t> </a:t>
            </a:r>
            <a:r>
              <a:rPr lang="hu-HU" dirty="0" err="1" smtClean="0"/>
              <a:t>educations</a:t>
            </a:r>
            <a:r>
              <a:rPr lang="hu-HU" dirty="0" smtClean="0"/>
              <a:t> 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err="1" smtClean="0"/>
              <a:t>Higher</a:t>
            </a:r>
            <a:r>
              <a:rPr lang="hu-HU" dirty="0" smtClean="0"/>
              <a:t> </a:t>
            </a:r>
            <a:r>
              <a:rPr lang="hu-HU" dirty="0" err="1" smtClean="0"/>
              <a:t>education</a:t>
            </a:r>
            <a:r>
              <a:rPr lang="hu-HU" dirty="0" smtClean="0"/>
              <a:t>: </a:t>
            </a:r>
            <a:r>
              <a:rPr lang="hu-HU" dirty="0" err="1" smtClean="0"/>
              <a:t>state</a:t>
            </a:r>
            <a:r>
              <a:rPr lang="hu-HU" dirty="0" smtClean="0"/>
              <a:t> </a:t>
            </a:r>
            <a:r>
              <a:rPr lang="hu-HU" dirty="0" err="1" smtClean="0"/>
              <a:t>task</a:t>
            </a:r>
            <a:r>
              <a:rPr lang="hu-HU" dirty="0" smtClean="0"/>
              <a:t> (</a:t>
            </a:r>
            <a:r>
              <a:rPr lang="hu-HU" dirty="0" err="1" smtClean="0"/>
              <a:t>tasks</a:t>
            </a:r>
            <a:r>
              <a:rPr lang="hu-HU" dirty="0" smtClean="0"/>
              <a:t> of </a:t>
            </a:r>
            <a:r>
              <a:rPr lang="hu-HU" dirty="0" err="1" smtClean="0"/>
              <a:t>the</a:t>
            </a:r>
            <a:r>
              <a:rPr lang="hu-HU" dirty="0" smtClean="0"/>
              <a:t> </a:t>
            </a:r>
            <a:r>
              <a:rPr lang="hu-HU" dirty="0" err="1" smtClean="0"/>
              <a:t>central</a:t>
            </a:r>
            <a:r>
              <a:rPr lang="hu-HU" dirty="0" smtClean="0"/>
              <a:t> </a:t>
            </a:r>
            <a:r>
              <a:rPr lang="hu-HU" dirty="0" err="1" smtClean="0"/>
              <a:t>governments</a:t>
            </a:r>
            <a:r>
              <a:rPr lang="hu-HU" dirty="0" smtClean="0"/>
              <a:t> </a:t>
            </a:r>
            <a:r>
              <a:rPr lang="hu-HU" dirty="0" smtClean="0">
                <a:sym typeface="Wingdings" panose="05000000000000000000" pitchFamily="2" charset="2"/>
              </a:rPr>
              <a:t> in </a:t>
            </a:r>
            <a:r>
              <a:rPr lang="hu-HU" dirty="0" err="1" smtClean="0">
                <a:sym typeface="Wingdings" panose="05000000000000000000" pitchFamily="2" charset="2"/>
              </a:rPr>
              <a:t>federal</a:t>
            </a:r>
            <a:r>
              <a:rPr lang="hu-HU" dirty="0" smtClean="0">
                <a:sym typeface="Wingdings" panose="05000000000000000000" pitchFamily="2" charset="2"/>
              </a:rPr>
              <a:t> </a:t>
            </a:r>
            <a:r>
              <a:rPr lang="hu-HU" dirty="0" err="1" smtClean="0">
                <a:sym typeface="Wingdings" panose="05000000000000000000" pitchFamily="2" charset="2"/>
              </a:rPr>
              <a:t>countries</a:t>
            </a:r>
            <a:r>
              <a:rPr lang="hu-HU" dirty="0" smtClean="0">
                <a:sym typeface="Wingdings" panose="05000000000000000000" pitchFamily="2" charset="2"/>
              </a:rPr>
              <a:t>: </a:t>
            </a:r>
            <a:r>
              <a:rPr lang="hu-HU" dirty="0" err="1" smtClean="0">
                <a:sym typeface="Wingdings" panose="05000000000000000000" pitchFamily="2" charset="2"/>
              </a:rPr>
              <a:t>Member</a:t>
            </a:r>
            <a:r>
              <a:rPr lang="hu-HU" dirty="0" smtClean="0">
                <a:sym typeface="Wingdings" panose="05000000000000000000" pitchFamily="2" charset="2"/>
              </a:rPr>
              <a:t> </a:t>
            </a:r>
            <a:r>
              <a:rPr lang="hu-HU" dirty="0" err="1" smtClean="0">
                <a:sym typeface="Wingdings" panose="05000000000000000000" pitchFamily="2" charset="2"/>
              </a:rPr>
              <a:t>States</a:t>
            </a:r>
            <a:r>
              <a:rPr lang="hu-HU" dirty="0" smtClean="0">
                <a:sym typeface="Wingdings" panose="05000000000000000000" pitchFamily="2" charset="2"/>
              </a:rPr>
              <a:t> </a:t>
            </a:r>
            <a:r>
              <a:rPr lang="hu-HU" dirty="0" err="1" smtClean="0">
                <a:sym typeface="Wingdings" panose="05000000000000000000" pitchFamily="2" charset="2"/>
              </a:rPr>
              <a:t>or</a:t>
            </a:r>
            <a:r>
              <a:rPr lang="hu-HU" dirty="0" smtClean="0">
                <a:sym typeface="Wingdings" panose="05000000000000000000" pitchFamily="2" charset="2"/>
              </a:rPr>
              <a:t> </a:t>
            </a:r>
            <a:r>
              <a:rPr lang="hu-HU" dirty="0" err="1" smtClean="0">
                <a:sym typeface="Wingdings" panose="05000000000000000000" pitchFamily="2" charset="2"/>
              </a:rPr>
              <a:t>the</a:t>
            </a:r>
            <a:r>
              <a:rPr lang="hu-HU" dirty="0" smtClean="0">
                <a:sym typeface="Wingdings" panose="05000000000000000000" pitchFamily="2" charset="2"/>
              </a:rPr>
              <a:t> </a:t>
            </a:r>
            <a:r>
              <a:rPr lang="hu-HU" dirty="0" err="1" smtClean="0">
                <a:sym typeface="Wingdings" panose="05000000000000000000" pitchFamily="2" charset="2"/>
              </a:rPr>
              <a:t>federation</a:t>
            </a:r>
            <a:r>
              <a:rPr lang="hu-HU" dirty="0" smtClean="0">
                <a:sym typeface="Wingdings" panose="05000000000000000000" pitchFamily="2" charset="2"/>
              </a:rPr>
              <a:t>) </a:t>
            </a:r>
          </a:p>
          <a:p>
            <a:r>
              <a:rPr lang="hu-HU" dirty="0" err="1" smtClean="0">
                <a:sym typeface="Wingdings" panose="05000000000000000000" pitchFamily="2" charset="2"/>
              </a:rPr>
              <a:t>Municipal</a:t>
            </a:r>
            <a:r>
              <a:rPr lang="hu-HU" dirty="0" smtClean="0">
                <a:sym typeface="Wingdings" panose="05000000000000000000" pitchFamily="2" charset="2"/>
              </a:rPr>
              <a:t> </a:t>
            </a:r>
            <a:r>
              <a:rPr lang="hu-HU" dirty="0" err="1" smtClean="0">
                <a:sym typeface="Wingdings" panose="05000000000000000000" pitchFamily="2" charset="2"/>
              </a:rPr>
              <a:t>tasks</a:t>
            </a:r>
            <a:r>
              <a:rPr lang="hu-HU" dirty="0" smtClean="0">
                <a:sym typeface="Wingdings" panose="05000000000000000000" pitchFamily="2" charset="2"/>
              </a:rPr>
              <a:t>: </a:t>
            </a:r>
          </a:p>
          <a:p>
            <a:pPr lvl="1"/>
            <a:r>
              <a:rPr lang="hu-HU" dirty="0" err="1" smtClean="0">
                <a:sym typeface="Wingdings" panose="05000000000000000000" pitchFamily="2" charset="2"/>
              </a:rPr>
              <a:t>Cooperation</a:t>
            </a:r>
            <a:r>
              <a:rPr lang="hu-HU" dirty="0" smtClean="0">
                <a:sym typeface="Wingdings" panose="05000000000000000000" pitchFamily="2" charset="2"/>
              </a:rPr>
              <a:t> </a:t>
            </a:r>
          </a:p>
          <a:p>
            <a:pPr lvl="1"/>
            <a:r>
              <a:rPr lang="hu-HU" dirty="0" err="1" smtClean="0">
                <a:sym typeface="Wingdings" panose="05000000000000000000" pitchFamily="2" charset="2"/>
              </a:rPr>
              <a:t>Aid</a:t>
            </a:r>
            <a:endParaRPr lang="hu-HU" dirty="0" smtClean="0">
              <a:sym typeface="Wingdings" panose="05000000000000000000" pitchFamily="2" charset="2"/>
            </a:endParaRPr>
          </a:p>
          <a:p>
            <a:pPr lvl="1"/>
            <a:r>
              <a:rPr lang="hu-HU" dirty="0" err="1" smtClean="0">
                <a:sym typeface="Wingdings" panose="05000000000000000000" pitchFamily="2" charset="2"/>
              </a:rPr>
              <a:t>Integration</a:t>
            </a:r>
            <a:r>
              <a:rPr lang="hu-HU" dirty="0" smtClean="0">
                <a:sym typeface="Wingdings" panose="05000000000000000000" pitchFamily="2" charset="2"/>
              </a:rPr>
              <a:t> </a:t>
            </a:r>
            <a:r>
              <a:rPr lang="hu-HU" dirty="0" err="1" smtClean="0">
                <a:sym typeface="Wingdings" panose="05000000000000000000" pitchFamily="2" charset="2"/>
              </a:rPr>
              <a:t>into</a:t>
            </a:r>
            <a:r>
              <a:rPr lang="hu-HU" dirty="0" smtClean="0">
                <a:sym typeface="Wingdings" panose="05000000000000000000" pitchFamily="2" charset="2"/>
              </a:rPr>
              <a:t> </a:t>
            </a:r>
            <a:r>
              <a:rPr lang="hu-HU" dirty="0" err="1" smtClean="0">
                <a:sym typeface="Wingdings" panose="05000000000000000000" pitchFamily="2" charset="2"/>
              </a:rPr>
              <a:t>the</a:t>
            </a:r>
            <a:r>
              <a:rPr lang="hu-HU" dirty="0" smtClean="0">
                <a:sym typeface="Wingdings" panose="05000000000000000000" pitchFamily="2" charset="2"/>
              </a:rPr>
              <a:t> local </a:t>
            </a:r>
            <a:r>
              <a:rPr lang="hu-HU" dirty="0" err="1" smtClean="0">
                <a:sym typeface="Wingdings" panose="05000000000000000000" pitchFamily="2" charset="2"/>
              </a:rPr>
              <a:t>development</a:t>
            </a:r>
            <a:r>
              <a:rPr lang="hu-HU" dirty="0" smtClean="0">
                <a:sym typeface="Wingdings" panose="05000000000000000000" pitchFamily="2" charset="2"/>
              </a:rPr>
              <a:t> </a:t>
            </a:r>
            <a:r>
              <a:rPr lang="hu-HU" dirty="0" err="1" smtClean="0">
                <a:sym typeface="Wingdings" panose="05000000000000000000" pitchFamily="2" charset="2"/>
              </a:rPr>
              <a:t>system</a:t>
            </a:r>
            <a:r>
              <a:rPr lang="hu-HU" dirty="0" smtClean="0">
                <a:sym typeface="Wingdings" panose="05000000000000000000" pitchFamily="2" charset="2"/>
              </a:rPr>
              <a:t> 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821886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28650" y="344138"/>
            <a:ext cx="7886700" cy="830561"/>
          </a:xfrm>
        </p:spPr>
        <p:txBody>
          <a:bodyPr>
            <a:normAutofit fontScale="90000"/>
          </a:bodyPr>
          <a:lstStyle/>
          <a:p>
            <a:r>
              <a:rPr lang="hu-HU" dirty="0" err="1" smtClean="0"/>
              <a:t>Different</a:t>
            </a:r>
            <a:r>
              <a:rPr lang="hu-HU" dirty="0" smtClean="0"/>
              <a:t> </a:t>
            </a:r>
            <a:r>
              <a:rPr lang="hu-HU" dirty="0" err="1" smtClean="0"/>
              <a:t>approaches</a:t>
            </a:r>
            <a:r>
              <a:rPr lang="hu-HU" dirty="0" smtClean="0"/>
              <a:t> of </a:t>
            </a:r>
            <a:r>
              <a:rPr lang="hu-HU" dirty="0" err="1" smtClean="0"/>
              <a:t>the</a:t>
            </a:r>
            <a:r>
              <a:rPr lang="hu-HU" dirty="0" smtClean="0"/>
              <a:t> </a:t>
            </a:r>
            <a:r>
              <a:rPr lang="hu-HU" dirty="0" err="1" smtClean="0"/>
              <a:t>concept</a:t>
            </a:r>
            <a:r>
              <a:rPr lang="hu-HU" dirty="0" smtClean="0"/>
              <a:t> </a:t>
            </a:r>
            <a:r>
              <a:rPr lang="hu-HU" dirty="0" err="1" smtClean="0"/>
              <a:t>of</a:t>
            </a:r>
            <a:r>
              <a:rPr lang="hu-HU" dirty="0" smtClean="0"/>
              <a:t> </a:t>
            </a:r>
            <a:r>
              <a:rPr lang="hu-HU" dirty="0" err="1" smtClean="0"/>
              <a:t>public</a:t>
            </a:r>
            <a:r>
              <a:rPr lang="hu-HU" dirty="0" smtClean="0"/>
              <a:t> service 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628650" y="1756802"/>
            <a:ext cx="7886700" cy="3875670"/>
          </a:xfrm>
        </p:spPr>
        <p:txBody>
          <a:bodyPr>
            <a:normAutofit fontScale="85000" lnSpcReduction="20000"/>
          </a:bodyPr>
          <a:lstStyle/>
          <a:p>
            <a:r>
              <a:rPr lang="hu-HU" dirty="0" err="1" smtClean="0"/>
              <a:t>Different</a:t>
            </a:r>
            <a:r>
              <a:rPr lang="hu-HU" dirty="0" smtClean="0"/>
              <a:t> </a:t>
            </a:r>
            <a:r>
              <a:rPr lang="hu-HU" dirty="0" err="1" smtClean="0"/>
              <a:t>sciences</a:t>
            </a:r>
            <a:r>
              <a:rPr lang="hu-HU" dirty="0" smtClean="0"/>
              <a:t> </a:t>
            </a:r>
            <a:r>
              <a:rPr lang="hu-HU" dirty="0" smtClean="0">
                <a:sym typeface="Wingdings" panose="05000000000000000000" pitchFamily="2" charset="2"/>
              </a:rPr>
              <a:t> </a:t>
            </a:r>
            <a:r>
              <a:rPr lang="hu-HU" dirty="0" err="1" smtClean="0">
                <a:sym typeface="Wingdings" panose="05000000000000000000" pitchFamily="2" charset="2"/>
              </a:rPr>
              <a:t>different</a:t>
            </a:r>
            <a:r>
              <a:rPr lang="hu-HU" dirty="0" smtClean="0">
                <a:sym typeface="Wingdings" panose="05000000000000000000" pitchFamily="2" charset="2"/>
              </a:rPr>
              <a:t> </a:t>
            </a:r>
            <a:r>
              <a:rPr lang="hu-HU" dirty="0" err="1" smtClean="0">
                <a:sym typeface="Wingdings" panose="05000000000000000000" pitchFamily="2" charset="2"/>
              </a:rPr>
              <a:t>approaches</a:t>
            </a:r>
            <a:r>
              <a:rPr lang="hu-HU" dirty="0" smtClean="0">
                <a:sym typeface="Wingdings" panose="05000000000000000000" pitchFamily="2" charset="2"/>
              </a:rPr>
              <a:t> </a:t>
            </a:r>
            <a:endParaRPr lang="hu-HU" dirty="0" smtClean="0"/>
          </a:p>
          <a:p>
            <a:r>
              <a:rPr lang="hu-HU" b="1" dirty="0" err="1" smtClean="0"/>
              <a:t>Economics</a:t>
            </a:r>
            <a:r>
              <a:rPr lang="hu-HU" b="1" dirty="0" smtClean="0"/>
              <a:t>: </a:t>
            </a:r>
            <a:r>
              <a:rPr lang="hu-HU" dirty="0" err="1" smtClean="0"/>
              <a:t>the</a:t>
            </a:r>
            <a:r>
              <a:rPr lang="hu-HU" dirty="0" smtClean="0"/>
              <a:t> </a:t>
            </a:r>
            <a:r>
              <a:rPr lang="hu-HU" dirty="0" err="1" smtClean="0"/>
              <a:t>economic</a:t>
            </a:r>
            <a:r>
              <a:rPr lang="hu-HU" dirty="0" smtClean="0"/>
              <a:t> </a:t>
            </a:r>
            <a:r>
              <a:rPr lang="hu-HU" dirty="0" err="1" smtClean="0"/>
              <a:t>elements</a:t>
            </a:r>
            <a:r>
              <a:rPr lang="hu-HU" dirty="0" smtClean="0"/>
              <a:t> of </a:t>
            </a:r>
            <a:r>
              <a:rPr lang="hu-HU" dirty="0" err="1" smtClean="0"/>
              <a:t>the</a:t>
            </a:r>
            <a:r>
              <a:rPr lang="hu-HU" dirty="0" smtClean="0"/>
              <a:t> </a:t>
            </a:r>
            <a:r>
              <a:rPr lang="hu-HU" dirty="0" err="1" smtClean="0"/>
              <a:t>public</a:t>
            </a:r>
            <a:r>
              <a:rPr lang="hu-HU" dirty="0" smtClean="0"/>
              <a:t> </a:t>
            </a:r>
            <a:r>
              <a:rPr lang="hu-HU" dirty="0" err="1" smtClean="0"/>
              <a:t>services</a:t>
            </a:r>
            <a:r>
              <a:rPr lang="hu-HU" dirty="0" smtClean="0"/>
              <a:t> </a:t>
            </a:r>
            <a:endParaRPr lang="hu-HU" b="1" dirty="0" smtClean="0"/>
          </a:p>
          <a:p>
            <a:r>
              <a:rPr lang="hu-HU" b="1" dirty="0" err="1" smtClean="0"/>
              <a:t>Sociology</a:t>
            </a:r>
            <a:r>
              <a:rPr lang="hu-HU" b="1" dirty="0" smtClean="0"/>
              <a:t>: </a:t>
            </a:r>
            <a:r>
              <a:rPr lang="hu-HU" dirty="0" err="1" smtClean="0"/>
              <a:t>public</a:t>
            </a:r>
            <a:r>
              <a:rPr lang="hu-HU" dirty="0" smtClean="0"/>
              <a:t> </a:t>
            </a:r>
            <a:r>
              <a:rPr lang="hu-HU" dirty="0" err="1" smtClean="0"/>
              <a:t>services</a:t>
            </a:r>
            <a:r>
              <a:rPr lang="hu-HU" dirty="0" smtClean="0"/>
              <a:t> and </a:t>
            </a:r>
            <a:r>
              <a:rPr lang="hu-HU" dirty="0" err="1" smtClean="0"/>
              <a:t>public</a:t>
            </a:r>
            <a:r>
              <a:rPr lang="hu-HU" dirty="0" smtClean="0"/>
              <a:t> </a:t>
            </a:r>
            <a:r>
              <a:rPr lang="hu-HU" dirty="0" err="1" smtClean="0"/>
              <a:t>needs</a:t>
            </a:r>
            <a:endParaRPr lang="hu-HU" dirty="0" smtClean="0"/>
          </a:p>
          <a:p>
            <a:r>
              <a:rPr lang="hu-HU" b="1" dirty="0" err="1" smtClean="0"/>
              <a:t>Administrative</a:t>
            </a:r>
            <a:r>
              <a:rPr lang="hu-HU" b="1" dirty="0" smtClean="0"/>
              <a:t> </a:t>
            </a:r>
            <a:r>
              <a:rPr lang="hu-HU" b="1" dirty="0" err="1" smtClean="0"/>
              <a:t>sciences</a:t>
            </a:r>
            <a:r>
              <a:rPr lang="hu-HU" b="1" dirty="0" smtClean="0"/>
              <a:t>: </a:t>
            </a:r>
            <a:r>
              <a:rPr lang="hu-HU" dirty="0" err="1" smtClean="0"/>
              <a:t>public</a:t>
            </a:r>
            <a:r>
              <a:rPr lang="hu-HU" dirty="0" smtClean="0"/>
              <a:t> </a:t>
            </a:r>
            <a:r>
              <a:rPr lang="hu-HU" dirty="0" err="1" smtClean="0"/>
              <a:t>services</a:t>
            </a:r>
            <a:r>
              <a:rPr lang="hu-HU" dirty="0" smtClean="0"/>
              <a:t> and </a:t>
            </a:r>
            <a:r>
              <a:rPr lang="hu-HU" dirty="0" err="1" smtClean="0"/>
              <a:t>their</a:t>
            </a:r>
            <a:r>
              <a:rPr lang="hu-HU" dirty="0" smtClean="0"/>
              <a:t> management</a:t>
            </a:r>
            <a:endParaRPr lang="hu-HU" b="1" dirty="0" smtClean="0"/>
          </a:p>
          <a:p>
            <a:r>
              <a:rPr lang="hu-HU" b="1" dirty="0" err="1" smtClean="0"/>
              <a:t>Jurisprudence</a:t>
            </a:r>
            <a:r>
              <a:rPr lang="hu-HU" b="1" dirty="0" smtClean="0"/>
              <a:t>: </a:t>
            </a:r>
            <a:r>
              <a:rPr lang="hu-HU" dirty="0" err="1" smtClean="0"/>
              <a:t>public</a:t>
            </a:r>
            <a:r>
              <a:rPr lang="hu-HU" dirty="0" smtClean="0"/>
              <a:t> </a:t>
            </a:r>
            <a:r>
              <a:rPr lang="hu-HU" dirty="0" err="1" smtClean="0"/>
              <a:t>services</a:t>
            </a:r>
            <a:r>
              <a:rPr lang="hu-HU" dirty="0" smtClean="0"/>
              <a:t> </a:t>
            </a:r>
            <a:r>
              <a:rPr lang="hu-HU" dirty="0" err="1" smtClean="0"/>
              <a:t>as</a:t>
            </a:r>
            <a:r>
              <a:rPr lang="hu-HU" dirty="0" smtClean="0"/>
              <a:t> </a:t>
            </a:r>
            <a:r>
              <a:rPr lang="hu-HU" dirty="0" err="1" smtClean="0"/>
              <a:t>legal</a:t>
            </a:r>
            <a:r>
              <a:rPr lang="hu-HU" dirty="0" smtClean="0"/>
              <a:t> </a:t>
            </a:r>
            <a:r>
              <a:rPr lang="hu-HU" dirty="0" err="1" smtClean="0"/>
              <a:t>institutions</a:t>
            </a:r>
            <a:r>
              <a:rPr lang="hu-HU" dirty="0"/>
              <a:t> </a:t>
            </a:r>
            <a:r>
              <a:rPr lang="hu-HU" dirty="0" smtClean="0"/>
              <a:t>and </a:t>
            </a:r>
            <a:r>
              <a:rPr lang="hu-HU" dirty="0" err="1" smtClean="0"/>
              <a:t>legal</a:t>
            </a:r>
            <a:r>
              <a:rPr lang="hu-HU" dirty="0" smtClean="0"/>
              <a:t> </a:t>
            </a:r>
            <a:r>
              <a:rPr lang="hu-HU" dirty="0" err="1" smtClean="0"/>
              <a:t>phenomena</a:t>
            </a:r>
            <a:endParaRPr lang="hu-HU" dirty="0"/>
          </a:p>
          <a:p>
            <a:r>
              <a:rPr lang="hu-HU" dirty="0" err="1" smtClean="0"/>
              <a:t>Complex</a:t>
            </a:r>
            <a:r>
              <a:rPr lang="hu-HU" dirty="0" smtClean="0"/>
              <a:t>, multi- and </a:t>
            </a:r>
            <a:r>
              <a:rPr lang="hu-HU" dirty="0" err="1" smtClean="0"/>
              <a:t>interdisciplinary</a:t>
            </a:r>
            <a:r>
              <a:rPr lang="hu-HU" dirty="0" smtClean="0"/>
              <a:t> </a:t>
            </a:r>
            <a:r>
              <a:rPr lang="hu-HU" dirty="0" err="1" smtClean="0"/>
              <a:t>analysis</a:t>
            </a:r>
            <a:r>
              <a:rPr lang="hu-HU" dirty="0" smtClean="0"/>
              <a:t> is </a:t>
            </a:r>
            <a:r>
              <a:rPr lang="hu-HU" dirty="0" err="1" smtClean="0"/>
              <a:t>required</a:t>
            </a:r>
            <a:r>
              <a:rPr lang="hu-HU" dirty="0" smtClean="0"/>
              <a:t>. 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4063090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 smtClean="0"/>
              <a:t>Culture</a:t>
            </a:r>
            <a:r>
              <a:rPr lang="hu-HU" dirty="0" smtClean="0"/>
              <a:t> </a:t>
            </a:r>
            <a:r>
              <a:rPr lang="hu-HU" dirty="0" err="1" smtClean="0"/>
              <a:t>anD</a:t>
            </a:r>
            <a:r>
              <a:rPr lang="hu-HU" dirty="0" smtClean="0"/>
              <a:t> sport </a:t>
            </a:r>
            <a:endParaRPr lang="hu-HU" dirty="0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u-HU" dirty="0"/>
              <a:t>The </a:t>
            </a:r>
            <a:r>
              <a:rPr lang="hu-HU" dirty="0" err="1"/>
              <a:t>role</a:t>
            </a:r>
            <a:r>
              <a:rPr lang="hu-HU" dirty="0"/>
              <a:t> of </a:t>
            </a:r>
            <a:r>
              <a:rPr lang="hu-HU" dirty="0" err="1"/>
              <a:t>the</a:t>
            </a:r>
            <a:r>
              <a:rPr lang="hu-HU" dirty="0"/>
              <a:t> </a:t>
            </a:r>
            <a:r>
              <a:rPr lang="hu-HU" dirty="0" err="1"/>
              <a:t>municipalities</a:t>
            </a:r>
            <a:r>
              <a:rPr lang="hu-HU" dirty="0"/>
              <a:t> in </a:t>
            </a:r>
            <a:r>
              <a:rPr lang="hu-HU" dirty="0" err="1"/>
              <a:t>the</a:t>
            </a:r>
            <a:r>
              <a:rPr lang="hu-HU" dirty="0"/>
              <a:t> </a:t>
            </a:r>
            <a:r>
              <a:rPr lang="hu-HU" dirty="0" err="1"/>
              <a:t>field</a:t>
            </a:r>
            <a:r>
              <a:rPr lang="hu-HU" dirty="0"/>
              <a:t> of </a:t>
            </a:r>
            <a:r>
              <a:rPr lang="hu-HU" dirty="0" err="1"/>
              <a:t>education</a:t>
            </a:r>
            <a:r>
              <a:rPr lang="hu-HU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537912440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 smtClean="0"/>
              <a:t>Culture</a:t>
            </a:r>
            <a:r>
              <a:rPr lang="hu-HU" dirty="0" smtClean="0"/>
              <a:t> and </a:t>
            </a:r>
            <a:r>
              <a:rPr lang="hu-HU" dirty="0" err="1" smtClean="0"/>
              <a:t>public</a:t>
            </a:r>
            <a:r>
              <a:rPr lang="hu-HU" dirty="0" smtClean="0"/>
              <a:t> </a:t>
            </a:r>
            <a:r>
              <a:rPr lang="hu-HU" dirty="0" err="1" smtClean="0"/>
              <a:t>administration</a:t>
            </a:r>
            <a:r>
              <a:rPr lang="hu-HU" dirty="0" smtClean="0"/>
              <a:t> 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u-HU" dirty="0" smtClean="0"/>
              <a:t>The </a:t>
            </a:r>
            <a:r>
              <a:rPr lang="hu-HU" dirty="0" err="1" smtClean="0"/>
              <a:t>approaches</a:t>
            </a:r>
            <a:r>
              <a:rPr lang="hu-HU" dirty="0" smtClean="0"/>
              <a:t> of </a:t>
            </a:r>
            <a:r>
              <a:rPr lang="hu-HU" dirty="0" err="1" smtClean="0"/>
              <a:t>culture</a:t>
            </a:r>
            <a:r>
              <a:rPr lang="hu-HU" dirty="0" smtClean="0"/>
              <a:t> </a:t>
            </a:r>
          </a:p>
          <a:p>
            <a:pPr lvl="1"/>
            <a:r>
              <a:rPr lang="hu-HU" dirty="0" err="1" smtClean="0"/>
              <a:t>Broad</a:t>
            </a:r>
            <a:r>
              <a:rPr lang="hu-HU" dirty="0" smtClean="0"/>
              <a:t> </a:t>
            </a:r>
            <a:r>
              <a:rPr lang="hu-HU" dirty="0" err="1" smtClean="0"/>
              <a:t>sense</a:t>
            </a:r>
            <a:endParaRPr lang="hu-HU" dirty="0" smtClean="0"/>
          </a:p>
          <a:p>
            <a:pPr lvl="1"/>
            <a:r>
              <a:rPr lang="hu-HU" dirty="0" err="1" smtClean="0"/>
              <a:t>Narrow</a:t>
            </a:r>
            <a:r>
              <a:rPr lang="hu-HU" dirty="0" smtClean="0"/>
              <a:t> </a:t>
            </a:r>
            <a:r>
              <a:rPr lang="hu-HU" dirty="0" err="1" smtClean="0"/>
              <a:t>sense</a:t>
            </a:r>
            <a:r>
              <a:rPr lang="hu-HU" dirty="0" smtClean="0"/>
              <a:t> </a:t>
            </a:r>
            <a:endParaRPr lang="hu-HU" dirty="0"/>
          </a:p>
          <a:p>
            <a:r>
              <a:rPr lang="hu-HU" dirty="0" smtClean="0"/>
              <a:t>The </a:t>
            </a:r>
            <a:r>
              <a:rPr lang="hu-HU" dirty="0" err="1" smtClean="0"/>
              <a:t>role</a:t>
            </a:r>
            <a:r>
              <a:rPr lang="hu-HU" dirty="0" smtClean="0"/>
              <a:t> of </a:t>
            </a:r>
            <a:r>
              <a:rPr lang="hu-HU" dirty="0" err="1" smtClean="0"/>
              <a:t>the</a:t>
            </a:r>
            <a:r>
              <a:rPr lang="hu-HU" dirty="0" smtClean="0"/>
              <a:t> </a:t>
            </a:r>
            <a:r>
              <a:rPr lang="hu-HU" dirty="0" err="1" smtClean="0"/>
              <a:t>culture</a:t>
            </a:r>
            <a:r>
              <a:rPr lang="hu-HU" dirty="0" smtClean="0"/>
              <a:t>: </a:t>
            </a:r>
          </a:p>
          <a:p>
            <a:pPr lvl="1"/>
            <a:r>
              <a:rPr lang="hu-HU" dirty="0" smtClean="0"/>
              <a:t>National </a:t>
            </a:r>
            <a:r>
              <a:rPr lang="hu-HU" dirty="0" err="1" smtClean="0"/>
              <a:t>identity</a:t>
            </a:r>
            <a:endParaRPr lang="hu-HU" dirty="0" smtClean="0"/>
          </a:p>
          <a:p>
            <a:pPr lvl="1"/>
            <a:r>
              <a:rPr lang="hu-HU" dirty="0" smtClean="0"/>
              <a:t>Local </a:t>
            </a:r>
            <a:r>
              <a:rPr lang="hu-HU" dirty="0" err="1" smtClean="0"/>
              <a:t>identity</a:t>
            </a:r>
            <a:r>
              <a:rPr lang="hu-HU" dirty="0" smtClean="0"/>
              <a:t> </a:t>
            </a:r>
            <a:endParaRPr lang="hu-HU" dirty="0"/>
          </a:p>
          <a:p>
            <a:r>
              <a:rPr lang="hu-HU" dirty="0" err="1" smtClean="0"/>
              <a:t>Challenges</a:t>
            </a:r>
            <a:r>
              <a:rPr lang="hu-HU" dirty="0" smtClean="0"/>
              <a:t>: </a:t>
            </a:r>
          </a:p>
          <a:p>
            <a:pPr lvl="1"/>
            <a:r>
              <a:rPr lang="hu-HU" dirty="0" err="1" smtClean="0"/>
              <a:t>Freedom</a:t>
            </a:r>
            <a:r>
              <a:rPr lang="hu-HU" dirty="0" smtClean="0"/>
              <a:t> of </a:t>
            </a:r>
            <a:r>
              <a:rPr lang="hu-HU" dirty="0" err="1" smtClean="0"/>
              <a:t>culture</a:t>
            </a:r>
            <a:r>
              <a:rPr lang="hu-HU" dirty="0" smtClean="0"/>
              <a:t> and </a:t>
            </a:r>
            <a:r>
              <a:rPr lang="hu-HU" dirty="0" err="1" smtClean="0"/>
              <a:t>the</a:t>
            </a:r>
            <a:r>
              <a:rPr lang="hu-HU" dirty="0" smtClean="0"/>
              <a:t> </a:t>
            </a:r>
            <a:r>
              <a:rPr lang="hu-HU" dirty="0" err="1" smtClean="0"/>
              <a:t>role</a:t>
            </a:r>
            <a:r>
              <a:rPr lang="hu-HU" dirty="0" smtClean="0"/>
              <a:t> of </a:t>
            </a:r>
            <a:r>
              <a:rPr lang="hu-HU" dirty="0" err="1" smtClean="0"/>
              <a:t>public</a:t>
            </a:r>
            <a:r>
              <a:rPr lang="hu-HU" dirty="0" smtClean="0"/>
              <a:t> </a:t>
            </a:r>
            <a:r>
              <a:rPr lang="hu-HU" dirty="0" err="1" smtClean="0"/>
              <a:t>adminustration</a:t>
            </a:r>
            <a:r>
              <a:rPr lang="hu-HU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732480046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 smtClean="0"/>
              <a:t>Municipalities</a:t>
            </a:r>
            <a:r>
              <a:rPr lang="hu-HU" dirty="0" smtClean="0"/>
              <a:t> and </a:t>
            </a:r>
            <a:r>
              <a:rPr lang="hu-HU" dirty="0" err="1" smtClean="0"/>
              <a:t>culture</a:t>
            </a:r>
            <a:r>
              <a:rPr lang="hu-HU" dirty="0" smtClean="0"/>
              <a:t> 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hu-HU" dirty="0" err="1" smtClean="0"/>
              <a:t>Core</a:t>
            </a:r>
            <a:r>
              <a:rPr lang="hu-HU" dirty="0" smtClean="0"/>
              <a:t> </a:t>
            </a:r>
            <a:r>
              <a:rPr lang="hu-HU" dirty="0" err="1" smtClean="0"/>
              <a:t>municipal</a:t>
            </a:r>
            <a:r>
              <a:rPr lang="hu-HU" dirty="0" smtClean="0"/>
              <a:t> </a:t>
            </a:r>
            <a:r>
              <a:rPr lang="hu-HU" dirty="0" err="1" smtClean="0"/>
              <a:t>tasks</a:t>
            </a:r>
            <a:r>
              <a:rPr lang="hu-HU" dirty="0" smtClean="0"/>
              <a:t> </a:t>
            </a:r>
          </a:p>
          <a:p>
            <a:r>
              <a:rPr lang="hu-HU" dirty="0" err="1" smtClean="0"/>
              <a:t>Significant</a:t>
            </a:r>
            <a:r>
              <a:rPr lang="hu-HU" dirty="0" smtClean="0"/>
              <a:t> </a:t>
            </a:r>
            <a:r>
              <a:rPr lang="hu-HU" dirty="0" err="1" smtClean="0"/>
              <a:t>role</a:t>
            </a:r>
            <a:r>
              <a:rPr lang="hu-HU" dirty="0" smtClean="0"/>
              <a:t> of </a:t>
            </a:r>
            <a:r>
              <a:rPr lang="hu-HU" dirty="0" err="1" smtClean="0"/>
              <a:t>the</a:t>
            </a:r>
            <a:r>
              <a:rPr lang="hu-HU" dirty="0" smtClean="0"/>
              <a:t> local </a:t>
            </a:r>
            <a:r>
              <a:rPr lang="hu-HU" dirty="0" err="1" smtClean="0"/>
              <a:t>government</a:t>
            </a:r>
            <a:r>
              <a:rPr lang="hu-HU" dirty="0" smtClean="0"/>
              <a:t> </a:t>
            </a:r>
            <a:r>
              <a:rPr lang="hu-HU" dirty="0" err="1" smtClean="0"/>
              <a:t>system</a:t>
            </a:r>
            <a:r>
              <a:rPr lang="hu-HU" dirty="0" smtClean="0"/>
              <a:t> </a:t>
            </a:r>
          </a:p>
          <a:p>
            <a:r>
              <a:rPr lang="hu-HU" dirty="0" err="1" smtClean="0"/>
              <a:t>Different</a:t>
            </a:r>
            <a:r>
              <a:rPr lang="hu-HU" dirty="0" smtClean="0"/>
              <a:t> </a:t>
            </a:r>
            <a:r>
              <a:rPr lang="hu-HU" dirty="0" err="1" smtClean="0"/>
              <a:t>models</a:t>
            </a:r>
            <a:r>
              <a:rPr lang="hu-HU" dirty="0" smtClean="0"/>
              <a:t>, </a:t>
            </a:r>
            <a:r>
              <a:rPr lang="hu-HU" dirty="0" err="1" smtClean="0"/>
              <a:t>but</a:t>
            </a:r>
            <a:r>
              <a:rPr lang="hu-HU" dirty="0" smtClean="0"/>
              <a:t> </a:t>
            </a:r>
            <a:r>
              <a:rPr lang="hu-HU" dirty="0" err="1" smtClean="0"/>
              <a:t>common</a:t>
            </a:r>
            <a:r>
              <a:rPr lang="hu-HU" dirty="0" smtClean="0"/>
              <a:t> </a:t>
            </a:r>
            <a:r>
              <a:rPr lang="hu-HU" dirty="0" err="1" smtClean="0"/>
              <a:t>elements</a:t>
            </a:r>
            <a:r>
              <a:rPr lang="hu-HU" dirty="0" smtClean="0"/>
              <a:t>:</a:t>
            </a:r>
          </a:p>
          <a:p>
            <a:pPr lvl="1"/>
            <a:r>
              <a:rPr lang="hu-HU" dirty="0" err="1" smtClean="0"/>
              <a:t>Municipalities</a:t>
            </a:r>
            <a:r>
              <a:rPr lang="hu-HU" dirty="0" smtClean="0"/>
              <a:t> </a:t>
            </a:r>
            <a:r>
              <a:rPr lang="hu-HU" dirty="0" err="1" smtClean="0"/>
              <a:t>are</a:t>
            </a:r>
            <a:r>
              <a:rPr lang="hu-HU" dirty="0" smtClean="0"/>
              <a:t> </a:t>
            </a:r>
            <a:r>
              <a:rPr lang="hu-HU" dirty="0" err="1" smtClean="0"/>
              <a:t>responsible</a:t>
            </a:r>
            <a:r>
              <a:rPr lang="hu-HU" dirty="0" smtClean="0"/>
              <a:t> </a:t>
            </a:r>
            <a:r>
              <a:rPr lang="hu-HU" dirty="0" err="1" smtClean="0"/>
              <a:t>for</a:t>
            </a:r>
            <a:r>
              <a:rPr lang="hu-HU" dirty="0" smtClean="0"/>
              <a:t> </a:t>
            </a:r>
            <a:r>
              <a:rPr lang="hu-HU" dirty="0" err="1" smtClean="0"/>
              <a:t>the</a:t>
            </a:r>
            <a:r>
              <a:rPr lang="hu-HU" dirty="0" smtClean="0"/>
              <a:t> local </a:t>
            </a:r>
            <a:r>
              <a:rPr lang="hu-HU" dirty="0" err="1" smtClean="0"/>
              <a:t>libraries</a:t>
            </a:r>
            <a:r>
              <a:rPr lang="hu-HU" dirty="0" smtClean="0"/>
              <a:t>, </a:t>
            </a:r>
            <a:r>
              <a:rPr lang="hu-HU" dirty="0" err="1" smtClean="0"/>
              <a:t>institutes</a:t>
            </a:r>
            <a:r>
              <a:rPr lang="hu-HU" dirty="0" smtClean="0"/>
              <a:t> of </a:t>
            </a:r>
            <a:r>
              <a:rPr lang="hu-HU" dirty="0" err="1" smtClean="0"/>
              <a:t>community</a:t>
            </a:r>
            <a:r>
              <a:rPr lang="hu-HU" dirty="0" smtClean="0"/>
              <a:t> </a:t>
            </a:r>
            <a:r>
              <a:rPr lang="hu-HU" dirty="0" err="1" smtClean="0"/>
              <a:t>culture</a:t>
            </a:r>
            <a:r>
              <a:rPr lang="hu-HU" dirty="0" smtClean="0"/>
              <a:t> and local </a:t>
            </a:r>
            <a:r>
              <a:rPr lang="hu-HU" dirty="0" err="1" smtClean="0"/>
              <a:t>public</a:t>
            </a:r>
            <a:r>
              <a:rPr lang="hu-HU" dirty="0" smtClean="0"/>
              <a:t> </a:t>
            </a:r>
            <a:r>
              <a:rPr lang="hu-HU" dirty="0" err="1" smtClean="0"/>
              <a:t>collections</a:t>
            </a:r>
            <a:r>
              <a:rPr lang="hu-HU" dirty="0" smtClean="0"/>
              <a:t> (</a:t>
            </a:r>
            <a:r>
              <a:rPr lang="hu-HU" dirty="0" err="1" smtClean="0"/>
              <a:t>museums</a:t>
            </a:r>
            <a:r>
              <a:rPr lang="hu-HU" dirty="0" smtClean="0"/>
              <a:t> and </a:t>
            </a:r>
            <a:r>
              <a:rPr lang="hu-HU" dirty="0" err="1" smtClean="0"/>
              <a:t>archives</a:t>
            </a:r>
            <a:r>
              <a:rPr lang="hu-HU" dirty="0" smtClean="0"/>
              <a:t>)</a:t>
            </a:r>
          </a:p>
          <a:p>
            <a:pPr lvl="1"/>
            <a:r>
              <a:rPr lang="hu-HU" dirty="0" err="1" smtClean="0"/>
              <a:t>Aid</a:t>
            </a:r>
            <a:r>
              <a:rPr lang="hu-HU" dirty="0" smtClean="0"/>
              <a:t> of </a:t>
            </a:r>
            <a:r>
              <a:rPr lang="hu-HU" dirty="0" err="1" smtClean="0"/>
              <a:t>the</a:t>
            </a:r>
            <a:r>
              <a:rPr lang="hu-HU" dirty="0" smtClean="0"/>
              <a:t> local </a:t>
            </a:r>
            <a:r>
              <a:rPr lang="hu-HU" dirty="0" err="1" smtClean="0"/>
              <a:t>culture</a:t>
            </a:r>
            <a:endParaRPr lang="hu-HU" dirty="0" smtClean="0"/>
          </a:p>
          <a:p>
            <a:pPr lvl="1"/>
            <a:r>
              <a:rPr lang="hu-HU" dirty="0" err="1" smtClean="0"/>
              <a:t>Autonomous</a:t>
            </a:r>
            <a:r>
              <a:rPr lang="hu-HU" dirty="0" smtClean="0"/>
              <a:t> </a:t>
            </a:r>
            <a:r>
              <a:rPr lang="hu-HU" dirty="0" err="1" smtClean="0"/>
              <a:t>structures</a:t>
            </a:r>
            <a:r>
              <a:rPr lang="hu-HU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247993136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 smtClean="0"/>
              <a:t>Models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u-HU" dirty="0" err="1" smtClean="0"/>
              <a:t>First-tier</a:t>
            </a:r>
            <a:r>
              <a:rPr lang="hu-HU" dirty="0" smtClean="0"/>
              <a:t> </a:t>
            </a:r>
            <a:r>
              <a:rPr lang="hu-HU" dirty="0" err="1" smtClean="0"/>
              <a:t>based</a:t>
            </a:r>
            <a:r>
              <a:rPr lang="hu-HU" dirty="0" smtClean="0"/>
              <a:t> </a:t>
            </a:r>
            <a:r>
              <a:rPr lang="hu-HU" dirty="0" err="1" smtClean="0"/>
              <a:t>model</a:t>
            </a:r>
            <a:endParaRPr lang="hu-HU" dirty="0" smtClean="0"/>
          </a:p>
          <a:p>
            <a:pPr lvl="1"/>
            <a:r>
              <a:rPr lang="hu-HU" dirty="0" smtClean="0"/>
              <a:t>Local </a:t>
            </a:r>
            <a:r>
              <a:rPr lang="hu-HU" dirty="0" err="1" smtClean="0"/>
              <a:t>community</a:t>
            </a:r>
            <a:r>
              <a:rPr lang="hu-HU" dirty="0" smtClean="0"/>
              <a:t> </a:t>
            </a:r>
            <a:r>
              <a:rPr lang="hu-HU" dirty="0" err="1" smtClean="0"/>
              <a:t>culture</a:t>
            </a:r>
            <a:r>
              <a:rPr lang="hu-HU" dirty="0" smtClean="0"/>
              <a:t>, </a:t>
            </a:r>
            <a:r>
              <a:rPr lang="hu-HU" dirty="0" err="1" smtClean="0"/>
              <a:t>libraries</a:t>
            </a:r>
            <a:r>
              <a:rPr lang="hu-HU" dirty="0" smtClean="0"/>
              <a:t>, </a:t>
            </a:r>
            <a:r>
              <a:rPr lang="hu-HU" dirty="0" err="1" smtClean="0"/>
              <a:t>museums</a:t>
            </a:r>
            <a:r>
              <a:rPr lang="hu-HU" dirty="0" smtClean="0"/>
              <a:t> </a:t>
            </a:r>
          </a:p>
          <a:p>
            <a:pPr lvl="1"/>
            <a:r>
              <a:rPr lang="hu-HU" dirty="0" err="1" smtClean="0"/>
              <a:t>Inter-municipal</a:t>
            </a:r>
            <a:r>
              <a:rPr lang="hu-HU" dirty="0" smtClean="0"/>
              <a:t> </a:t>
            </a:r>
            <a:r>
              <a:rPr lang="hu-HU" dirty="0" err="1" smtClean="0"/>
              <a:t>associations</a:t>
            </a:r>
            <a:r>
              <a:rPr lang="hu-HU" dirty="0" smtClean="0"/>
              <a:t> </a:t>
            </a:r>
            <a:r>
              <a:rPr lang="hu-HU" dirty="0" err="1" smtClean="0"/>
              <a:t>or</a:t>
            </a:r>
            <a:r>
              <a:rPr lang="hu-HU" dirty="0" smtClean="0"/>
              <a:t> </a:t>
            </a:r>
            <a:r>
              <a:rPr lang="hu-HU" dirty="0" err="1" smtClean="0"/>
              <a:t>town-centered</a:t>
            </a:r>
            <a:r>
              <a:rPr lang="hu-HU" dirty="0" smtClean="0"/>
              <a:t> </a:t>
            </a:r>
            <a:r>
              <a:rPr lang="hu-HU" dirty="0" err="1" smtClean="0"/>
              <a:t>solutions</a:t>
            </a:r>
            <a:r>
              <a:rPr lang="hu-HU" dirty="0" smtClean="0"/>
              <a:t> </a:t>
            </a:r>
          </a:p>
          <a:p>
            <a:pPr lvl="1"/>
            <a:r>
              <a:rPr lang="hu-HU" dirty="0" err="1" smtClean="0"/>
              <a:t>Additional</a:t>
            </a:r>
            <a:r>
              <a:rPr lang="hu-HU" dirty="0" smtClean="0"/>
              <a:t> </a:t>
            </a:r>
            <a:r>
              <a:rPr lang="hu-HU" dirty="0" err="1" smtClean="0"/>
              <a:t>roles</a:t>
            </a:r>
            <a:r>
              <a:rPr lang="hu-HU" dirty="0" smtClean="0"/>
              <a:t> of </a:t>
            </a:r>
            <a:r>
              <a:rPr lang="hu-HU" dirty="0" err="1" smtClean="0"/>
              <a:t>the</a:t>
            </a:r>
            <a:r>
              <a:rPr lang="hu-HU" dirty="0" smtClean="0"/>
              <a:t> </a:t>
            </a:r>
            <a:r>
              <a:rPr lang="hu-HU" dirty="0" err="1" smtClean="0"/>
              <a:t>second-tier</a:t>
            </a:r>
            <a:r>
              <a:rPr lang="hu-HU" dirty="0" smtClean="0"/>
              <a:t> local </a:t>
            </a:r>
            <a:r>
              <a:rPr lang="hu-HU" dirty="0" err="1" smtClean="0"/>
              <a:t>governments</a:t>
            </a:r>
            <a:r>
              <a:rPr lang="hu-HU" dirty="0" smtClean="0"/>
              <a:t> (</a:t>
            </a:r>
            <a:r>
              <a:rPr lang="hu-HU" dirty="0" err="1" smtClean="0"/>
              <a:t>if</a:t>
            </a:r>
            <a:r>
              <a:rPr lang="hu-HU" dirty="0" smtClean="0"/>
              <a:t> </a:t>
            </a:r>
            <a:r>
              <a:rPr lang="hu-HU" dirty="0" err="1" smtClean="0"/>
              <a:t>they</a:t>
            </a:r>
            <a:r>
              <a:rPr lang="hu-HU" dirty="0" smtClean="0"/>
              <a:t> </a:t>
            </a:r>
            <a:r>
              <a:rPr lang="hu-HU" dirty="0" err="1" smtClean="0"/>
              <a:t>exist</a:t>
            </a:r>
            <a:r>
              <a:rPr lang="hu-HU" dirty="0" smtClean="0"/>
              <a:t>) </a:t>
            </a:r>
          </a:p>
          <a:p>
            <a:r>
              <a:rPr lang="hu-HU" dirty="0" err="1" smtClean="0"/>
              <a:t>Second-tier</a:t>
            </a:r>
            <a:r>
              <a:rPr lang="hu-HU" dirty="0" smtClean="0"/>
              <a:t> </a:t>
            </a:r>
            <a:r>
              <a:rPr lang="hu-HU" dirty="0" err="1" smtClean="0"/>
              <a:t>based</a:t>
            </a:r>
            <a:r>
              <a:rPr lang="hu-HU" dirty="0" smtClean="0"/>
              <a:t> </a:t>
            </a:r>
            <a:r>
              <a:rPr lang="hu-HU" dirty="0" err="1" smtClean="0"/>
              <a:t>model</a:t>
            </a:r>
            <a:endParaRPr lang="hu-HU" dirty="0" smtClean="0"/>
          </a:p>
          <a:p>
            <a:pPr lvl="1"/>
            <a:r>
              <a:rPr lang="hu-HU" dirty="0" smtClean="0"/>
              <a:t>Limited </a:t>
            </a:r>
            <a:r>
              <a:rPr lang="hu-HU" dirty="0" err="1" smtClean="0"/>
              <a:t>role</a:t>
            </a:r>
            <a:r>
              <a:rPr lang="hu-HU" dirty="0" smtClean="0"/>
              <a:t> of </a:t>
            </a:r>
            <a:r>
              <a:rPr lang="hu-HU" dirty="0" err="1" smtClean="0"/>
              <a:t>the</a:t>
            </a:r>
            <a:r>
              <a:rPr lang="hu-HU" dirty="0" smtClean="0"/>
              <a:t> </a:t>
            </a:r>
            <a:r>
              <a:rPr lang="hu-HU" dirty="0" err="1" smtClean="0"/>
              <a:t>first-tier</a:t>
            </a:r>
            <a:r>
              <a:rPr lang="hu-HU" dirty="0" smtClean="0"/>
              <a:t> </a:t>
            </a:r>
            <a:r>
              <a:rPr lang="hu-HU" dirty="0" err="1" smtClean="0"/>
              <a:t>municipalities</a:t>
            </a:r>
            <a:r>
              <a:rPr lang="hu-HU" dirty="0" smtClean="0"/>
              <a:t> </a:t>
            </a:r>
          </a:p>
          <a:p>
            <a:pPr lvl="1"/>
            <a:r>
              <a:rPr lang="hu-HU" dirty="0" smtClean="0"/>
              <a:t>Main </a:t>
            </a:r>
            <a:r>
              <a:rPr lang="hu-HU" dirty="0" err="1" smtClean="0"/>
              <a:t>provider</a:t>
            </a:r>
            <a:r>
              <a:rPr lang="hu-HU" dirty="0" smtClean="0"/>
              <a:t>: </a:t>
            </a:r>
            <a:r>
              <a:rPr lang="hu-HU" dirty="0" err="1" smtClean="0"/>
              <a:t>regional</a:t>
            </a:r>
            <a:r>
              <a:rPr lang="hu-HU" dirty="0" smtClean="0"/>
              <a:t> </a:t>
            </a:r>
            <a:r>
              <a:rPr lang="hu-HU" dirty="0" err="1" smtClean="0"/>
              <a:t>municipalities</a:t>
            </a:r>
            <a:r>
              <a:rPr lang="hu-HU" dirty="0" smtClean="0"/>
              <a:t> 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786725453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Sport 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err="1" smtClean="0"/>
              <a:t>Different</a:t>
            </a:r>
            <a:r>
              <a:rPr lang="hu-HU" dirty="0" smtClean="0"/>
              <a:t> </a:t>
            </a:r>
            <a:r>
              <a:rPr lang="hu-HU" dirty="0" err="1" smtClean="0"/>
              <a:t>approaches</a:t>
            </a:r>
            <a:r>
              <a:rPr lang="hu-HU" dirty="0" smtClean="0"/>
              <a:t> </a:t>
            </a:r>
          </a:p>
          <a:p>
            <a:r>
              <a:rPr lang="hu-HU" dirty="0" err="1" smtClean="0"/>
              <a:t>Municipal</a:t>
            </a:r>
            <a:r>
              <a:rPr lang="hu-HU" dirty="0" smtClean="0"/>
              <a:t> </a:t>
            </a:r>
            <a:r>
              <a:rPr lang="hu-HU" dirty="0" err="1" smtClean="0"/>
              <a:t>roles</a:t>
            </a:r>
            <a:r>
              <a:rPr lang="hu-HU" dirty="0" smtClean="0"/>
              <a:t>:</a:t>
            </a:r>
          </a:p>
          <a:p>
            <a:pPr lvl="1"/>
            <a:r>
              <a:rPr lang="hu-HU" dirty="0" err="1" smtClean="0"/>
              <a:t>Maintenance</a:t>
            </a:r>
            <a:r>
              <a:rPr lang="hu-HU" dirty="0" smtClean="0"/>
              <a:t> of </a:t>
            </a:r>
            <a:r>
              <a:rPr lang="hu-HU" dirty="0" err="1" smtClean="0"/>
              <a:t>the</a:t>
            </a:r>
            <a:r>
              <a:rPr lang="hu-HU" dirty="0" smtClean="0"/>
              <a:t> </a:t>
            </a:r>
            <a:r>
              <a:rPr lang="hu-HU" dirty="0" err="1" smtClean="0"/>
              <a:t>infrastructure</a:t>
            </a:r>
            <a:r>
              <a:rPr lang="hu-HU" dirty="0" smtClean="0"/>
              <a:t> </a:t>
            </a:r>
          </a:p>
          <a:p>
            <a:pPr lvl="1"/>
            <a:r>
              <a:rPr lang="hu-HU" dirty="0" err="1" smtClean="0"/>
              <a:t>Aid</a:t>
            </a:r>
            <a:r>
              <a:rPr lang="hu-HU" dirty="0" smtClean="0"/>
              <a:t> and </a:t>
            </a:r>
            <a:r>
              <a:rPr lang="hu-HU" dirty="0" err="1" smtClean="0"/>
              <a:t>support</a:t>
            </a:r>
            <a:r>
              <a:rPr lang="hu-HU" dirty="0" smtClean="0"/>
              <a:t> </a:t>
            </a:r>
            <a:endParaRPr lang="hu-HU" dirty="0"/>
          </a:p>
          <a:p>
            <a:r>
              <a:rPr lang="hu-HU" dirty="0" err="1" smtClean="0"/>
              <a:t>First-tier</a:t>
            </a:r>
            <a:r>
              <a:rPr lang="hu-HU" dirty="0" smtClean="0"/>
              <a:t> and </a:t>
            </a:r>
            <a:r>
              <a:rPr lang="hu-HU" dirty="0" err="1" smtClean="0"/>
              <a:t>regional</a:t>
            </a:r>
            <a:r>
              <a:rPr lang="hu-HU" dirty="0" smtClean="0"/>
              <a:t> </a:t>
            </a:r>
            <a:r>
              <a:rPr lang="hu-HU" dirty="0" err="1" smtClean="0"/>
              <a:t>based</a:t>
            </a:r>
            <a:r>
              <a:rPr lang="hu-HU" dirty="0" smtClean="0"/>
              <a:t> </a:t>
            </a:r>
            <a:r>
              <a:rPr lang="hu-HU" dirty="0" err="1" smtClean="0"/>
              <a:t>models</a:t>
            </a:r>
            <a:r>
              <a:rPr lang="hu-HU" dirty="0" smtClean="0"/>
              <a:t> 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891220934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Health </a:t>
            </a:r>
            <a:r>
              <a:rPr lang="hu-HU" dirty="0" err="1" smtClean="0"/>
              <a:t>Care</a:t>
            </a:r>
            <a:r>
              <a:rPr lang="hu-HU" dirty="0" smtClean="0"/>
              <a:t> </a:t>
            </a:r>
            <a:endParaRPr lang="hu-HU" dirty="0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u-HU" dirty="0"/>
              <a:t>The </a:t>
            </a:r>
            <a:r>
              <a:rPr lang="hu-HU" dirty="0" err="1"/>
              <a:t>role</a:t>
            </a:r>
            <a:r>
              <a:rPr lang="hu-HU" dirty="0"/>
              <a:t> of </a:t>
            </a:r>
            <a:r>
              <a:rPr lang="hu-HU" dirty="0" err="1"/>
              <a:t>the</a:t>
            </a:r>
            <a:r>
              <a:rPr lang="hu-HU" dirty="0"/>
              <a:t> </a:t>
            </a:r>
            <a:r>
              <a:rPr lang="hu-HU" dirty="0" err="1"/>
              <a:t>municipalities</a:t>
            </a:r>
            <a:r>
              <a:rPr lang="hu-HU" dirty="0"/>
              <a:t> in </a:t>
            </a:r>
            <a:r>
              <a:rPr lang="hu-HU" dirty="0" err="1"/>
              <a:t>the</a:t>
            </a:r>
            <a:r>
              <a:rPr lang="hu-HU" dirty="0"/>
              <a:t> </a:t>
            </a:r>
            <a:r>
              <a:rPr lang="hu-HU" dirty="0" err="1"/>
              <a:t>field</a:t>
            </a:r>
            <a:r>
              <a:rPr lang="hu-HU" dirty="0"/>
              <a:t> of </a:t>
            </a:r>
            <a:r>
              <a:rPr lang="hu-HU" dirty="0" err="1" smtClean="0"/>
              <a:t>health</a:t>
            </a:r>
            <a:r>
              <a:rPr lang="hu-HU" dirty="0" smtClean="0"/>
              <a:t> </a:t>
            </a:r>
            <a:r>
              <a:rPr lang="hu-HU" dirty="0" err="1" smtClean="0"/>
              <a:t>care</a:t>
            </a:r>
            <a:r>
              <a:rPr lang="hu-HU" dirty="0" smtClean="0"/>
              <a:t> 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448497923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Main models of f</a:t>
            </a:r>
            <a:r>
              <a:rPr lang="hu-HU" dirty="0" err="1" smtClean="0"/>
              <a:t>inancing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Strongly influenced the welfare model of the given country </a:t>
            </a:r>
          </a:p>
          <a:p>
            <a:r>
              <a:rPr lang="en-US" dirty="0" smtClean="0"/>
              <a:t>Main funding forms: </a:t>
            </a:r>
          </a:p>
          <a:p>
            <a:pPr lvl="1"/>
            <a:r>
              <a:rPr lang="en-US" dirty="0" smtClean="0"/>
              <a:t>by taxes</a:t>
            </a:r>
          </a:p>
          <a:p>
            <a:pPr lvl="1"/>
            <a:r>
              <a:rPr lang="en-US" dirty="0" smtClean="0"/>
              <a:t>by social insurance</a:t>
            </a:r>
          </a:p>
          <a:p>
            <a:pPr lvl="2"/>
            <a:r>
              <a:rPr lang="hu-HU" dirty="0" smtClean="0"/>
              <a:t>s</a:t>
            </a:r>
            <a:r>
              <a:rPr lang="en-US" dirty="0" err="1" smtClean="0"/>
              <a:t>pecial</a:t>
            </a:r>
            <a:r>
              <a:rPr lang="en-US" dirty="0" smtClean="0"/>
              <a:t> forms</a:t>
            </a:r>
          </a:p>
          <a:p>
            <a:pPr lvl="1"/>
            <a:r>
              <a:rPr lang="en-US" dirty="0" smtClean="0"/>
              <a:t>decentralized (</a:t>
            </a:r>
            <a:r>
              <a:rPr lang="en-US" dirty="0" err="1" smtClean="0"/>
              <a:t>multipolar</a:t>
            </a:r>
            <a:r>
              <a:rPr lang="en-US" dirty="0" smtClean="0"/>
              <a:t>) funding system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6499415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13954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General role of the local governments in the service provision</a:t>
            </a:r>
            <a:r>
              <a:rPr lang="hu-HU" dirty="0" smtClean="0"/>
              <a:t> </a:t>
            </a:r>
            <a:endParaRPr lang="en-US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b="1" dirty="0" smtClean="0"/>
              <a:t>Service buyer</a:t>
            </a:r>
            <a:r>
              <a:rPr lang="en-US" dirty="0" smtClean="0"/>
              <a:t>: mainly central government agencies (Germany: public bodies – </a:t>
            </a:r>
            <a:r>
              <a:rPr lang="en-US" i="1" dirty="0" err="1" smtClean="0"/>
              <a:t>Körperschaften</a:t>
            </a:r>
            <a:r>
              <a:rPr lang="en-US" i="1" dirty="0" smtClean="0"/>
              <a:t>) +</a:t>
            </a:r>
            <a:r>
              <a:rPr lang="en-US" dirty="0" smtClean="0"/>
              <a:t> private sector </a:t>
            </a:r>
            <a:endParaRPr lang="en-US" b="1" dirty="0" smtClean="0"/>
          </a:p>
          <a:p>
            <a:r>
              <a:rPr lang="en-US" b="1" dirty="0" smtClean="0"/>
              <a:t>Monitoring and supervision: </a:t>
            </a:r>
          </a:p>
          <a:p>
            <a:pPr lvl="1"/>
            <a:r>
              <a:rPr lang="en-US" dirty="0" smtClean="0"/>
              <a:t>Central government agencies</a:t>
            </a:r>
          </a:p>
          <a:p>
            <a:pPr lvl="1"/>
            <a:r>
              <a:rPr lang="en-US" dirty="0" smtClean="0"/>
              <a:t>Local government (municipal own competence)</a:t>
            </a:r>
          </a:p>
          <a:p>
            <a:pPr lvl="1"/>
            <a:r>
              <a:rPr lang="en-US" dirty="0" smtClean="0"/>
              <a:t>Local government (delegated competence)</a:t>
            </a:r>
            <a:endParaRPr lang="en-US" b="1" dirty="0" smtClean="0"/>
          </a:p>
          <a:p>
            <a:r>
              <a:rPr lang="en-US" dirty="0" smtClean="0"/>
              <a:t> </a:t>
            </a:r>
            <a:r>
              <a:rPr lang="en-US" b="1" dirty="0" smtClean="0"/>
              <a:t>Provider and </a:t>
            </a:r>
            <a:r>
              <a:rPr lang="en-US" b="1" dirty="0" err="1" smtClean="0"/>
              <a:t>organi</a:t>
            </a:r>
            <a:r>
              <a:rPr lang="hu-HU" b="1" dirty="0" smtClean="0"/>
              <a:t>s</a:t>
            </a:r>
            <a:r>
              <a:rPr lang="en-US" b="1" dirty="0" err="1" smtClean="0"/>
              <a:t>er</a:t>
            </a:r>
            <a:r>
              <a:rPr lang="en-US" b="1" dirty="0" smtClean="0"/>
              <a:t> roles: </a:t>
            </a:r>
            <a:endParaRPr lang="en-US" dirty="0" smtClean="0"/>
          </a:p>
          <a:p>
            <a:pPr lvl="1"/>
            <a:r>
              <a:rPr lang="en-US" dirty="0" smtClean="0"/>
              <a:t>main field of the local government health competences</a:t>
            </a:r>
            <a:endParaRPr lang="hu-HU" dirty="0" smtClean="0"/>
          </a:p>
          <a:p>
            <a:pPr lvl="1"/>
            <a:r>
              <a:rPr lang="en-US" dirty="0" smtClean="0"/>
              <a:t>Transformation of this role: during the 1990s and 2000s </a:t>
            </a:r>
            <a:endParaRPr lang="en-US" b="1" dirty="0" smtClean="0"/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249744506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Dominant role of the central government: general characteristics </a:t>
            </a:r>
            <a:endParaRPr lang="en-US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In these countries: local governments: no or limited competences</a:t>
            </a:r>
          </a:p>
          <a:p>
            <a:r>
              <a:rPr lang="en-US" dirty="0" smtClean="0"/>
              <a:t>Examples:</a:t>
            </a:r>
          </a:p>
          <a:p>
            <a:pPr lvl="1"/>
            <a:r>
              <a:rPr lang="en-US" dirty="0" smtClean="0"/>
              <a:t>Purest form: United Kingdom </a:t>
            </a:r>
            <a:r>
              <a:rPr lang="en-US" dirty="0" smtClean="0">
                <a:sym typeface="Wingdings" pitchFamily="2" charset="2"/>
              </a:rPr>
              <a:t> NHS</a:t>
            </a:r>
          </a:p>
          <a:p>
            <a:pPr lvl="1"/>
            <a:r>
              <a:rPr lang="en-US" dirty="0" smtClean="0">
                <a:sym typeface="Wingdings" pitchFamily="2" charset="2"/>
              </a:rPr>
              <a:t>A specific form: Belgium (regions are responsible)</a:t>
            </a:r>
          </a:p>
          <a:p>
            <a:pPr lvl="1"/>
            <a:r>
              <a:rPr lang="en-US" dirty="0" smtClean="0">
                <a:sym typeface="Wingdings" pitchFamily="2" charset="2"/>
              </a:rPr>
              <a:t>Central government centered administration in a strongly decentralized model: the Netherlands</a:t>
            </a:r>
          </a:p>
          <a:p>
            <a:pPr lvl="1"/>
            <a:r>
              <a:rPr lang="en-US" dirty="0" smtClean="0">
                <a:sym typeface="Wingdings" pitchFamily="2" charset="2"/>
              </a:rPr>
              <a:t>France: narrow competences of the regions</a:t>
            </a:r>
          </a:p>
          <a:p>
            <a:pPr lvl="1"/>
            <a:r>
              <a:rPr lang="en-US" dirty="0" smtClean="0">
                <a:sym typeface="Wingdings" pitchFamily="2" charset="2"/>
              </a:rPr>
              <a:t>Transition models: </a:t>
            </a:r>
          </a:p>
          <a:p>
            <a:pPr lvl="2"/>
            <a:r>
              <a:rPr lang="en-US" dirty="0" smtClean="0">
                <a:sym typeface="Wingdings" pitchFamily="2" charset="2"/>
              </a:rPr>
              <a:t>Austria</a:t>
            </a:r>
          </a:p>
          <a:p>
            <a:pPr lvl="2"/>
            <a:r>
              <a:rPr lang="en-US" dirty="0" smtClean="0">
                <a:sym typeface="Wingdings" pitchFamily="2" charset="2"/>
              </a:rPr>
              <a:t>Hungary after 2011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4782282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Challenges of the central-government cent</a:t>
            </a:r>
            <a:r>
              <a:rPr lang="hu-HU" b="1" dirty="0" smtClean="0"/>
              <a:t>e</a:t>
            </a:r>
            <a:r>
              <a:rPr lang="en-US" b="1" dirty="0" smtClean="0"/>
              <a:t>red model</a:t>
            </a:r>
            <a:endParaRPr lang="en-US" b="1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Main disadvantage: inflexibility </a:t>
            </a:r>
          </a:p>
          <a:p>
            <a:r>
              <a:rPr lang="en-US" dirty="0" smtClean="0"/>
              <a:t>Attempts to eliminate the disadvantages: </a:t>
            </a:r>
          </a:p>
          <a:p>
            <a:pPr lvl="1"/>
            <a:r>
              <a:rPr lang="en-US" dirty="0" smtClean="0"/>
              <a:t>UK</a:t>
            </a:r>
          </a:p>
          <a:p>
            <a:pPr lvl="2"/>
            <a:r>
              <a:rPr lang="en-US" dirty="0" smtClean="0"/>
              <a:t>NPM-based reform 1990/91 of the NHS: quasi competition and internal decentralization</a:t>
            </a:r>
          </a:p>
          <a:p>
            <a:pPr lvl="2"/>
            <a:r>
              <a:rPr lang="en-US" dirty="0" smtClean="0"/>
              <a:t>The impact of Good Governance: the LGPIH 2007: </a:t>
            </a:r>
            <a:r>
              <a:rPr lang="en-US" dirty="0" err="1" smtClean="0"/>
              <a:t>LINks</a:t>
            </a:r>
            <a:endParaRPr lang="en-US" dirty="0" smtClean="0"/>
          </a:p>
          <a:p>
            <a:r>
              <a:rPr lang="hu-HU" dirty="0" smtClean="0"/>
              <a:t>R</a:t>
            </a:r>
            <a:r>
              <a:rPr lang="en-US" dirty="0" err="1" smtClean="0"/>
              <a:t>eforms</a:t>
            </a:r>
            <a:r>
              <a:rPr lang="en-US" dirty="0" smtClean="0"/>
              <a:t> in Hungary: road form a decentralized model to a centralized one 2010-201</a:t>
            </a:r>
            <a:r>
              <a:rPr lang="hu-HU" dirty="0" smtClean="0"/>
              <a:t>3</a:t>
            </a:r>
            <a:r>
              <a:rPr lang="en-US" dirty="0" smtClean="0"/>
              <a:t> </a:t>
            </a:r>
          </a:p>
          <a:p>
            <a:pPr>
              <a:buNone/>
            </a:pPr>
            <a:endParaRPr lang="hu-HU" dirty="0" smtClean="0"/>
          </a:p>
        </p:txBody>
      </p:sp>
    </p:spTree>
    <p:extLst>
      <p:ext uri="{BB962C8B-B14F-4D97-AF65-F5344CB8AC3E}">
        <p14:creationId xmlns:p14="http://schemas.microsoft.com/office/powerpoint/2010/main" val="16517241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dirty="0" smtClean="0"/>
              <a:t>Public </a:t>
            </a:r>
            <a:r>
              <a:rPr lang="hu-HU" dirty="0" err="1" smtClean="0"/>
              <a:t>services</a:t>
            </a:r>
            <a:r>
              <a:rPr lang="hu-HU" dirty="0" smtClean="0"/>
              <a:t> </a:t>
            </a:r>
            <a:r>
              <a:rPr lang="hu-HU" dirty="0" err="1" smtClean="0"/>
              <a:t>as</a:t>
            </a:r>
            <a:r>
              <a:rPr lang="hu-HU" dirty="0" smtClean="0"/>
              <a:t> </a:t>
            </a:r>
            <a:r>
              <a:rPr lang="hu-HU" dirty="0" err="1" smtClean="0"/>
              <a:t>services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hu-HU" dirty="0" err="1" smtClean="0"/>
              <a:t>Economics</a:t>
            </a:r>
            <a:r>
              <a:rPr lang="hu-HU" dirty="0"/>
              <a:t>, </a:t>
            </a:r>
            <a:r>
              <a:rPr lang="hu-HU" dirty="0" err="1" smtClean="0"/>
              <a:t>sociology</a:t>
            </a:r>
            <a:r>
              <a:rPr lang="hu-HU" dirty="0" smtClean="0"/>
              <a:t>:</a:t>
            </a:r>
            <a:endParaRPr lang="hu-HU" dirty="0"/>
          </a:p>
          <a:p>
            <a:pPr lvl="1"/>
            <a:r>
              <a:rPr lang="hu-HU" dirty="0" err="1" smtClean="0"/>
              <a:t>Broad</a:t>
            </a:r>
            <a:r>
              <a:rPr lang="hu-HU" dirty="0" smtClean="0"/>
              <a:t> </a:t>
            </a:r>
            <a:r>
              <a:rPr lang="hu-HU" dirty="0" err="1" smtClean="0"/>
              <a:t>approach</a:t>
            </a:r>
            <a:r>
              <a:rPr lang="hu-HU" dirty="0" smtClean="0"/>
              <a:t> of </a:t>
            </a:r>
            <a:r>
              <a:rPr lang="hu-HU" dirty="0" err="1" smtClean="0"/>
              <a:t>services</a:t>
            </a:r>
            <a:r>
              <a:rPr lang="hu-HU" dirty="0" smtClean="0"/>
              <a:t>: „</a:t>
            </a:r>
            <a:r>
              <a:rPr lang="hu-HU" dirty="0" err="1" smtClean="0"/>
              <a:t>the</a:t>
            </a:r>
            <a:r>
              <a:rPr lang="hu-HU" dirty="0" smtClean="0"/>
              <a:t> </a:t>
            </a:r>
            <a:r>
              <a:rPr lang="hu-HU" dirty="0" err="1" smtClean="0"/>
              <a:t>thrid</a:t>
            </a:r>
            <a:r>
              <a:rPr lang="hu-HU" dirty="0" smtClean="0"/>
              <a:t> </a:t>
            </a:r>
            <a:r>
              <a:rPr lang="hu-HU" dirty="0" err="1" smtClean="0"/>
              <a:t>sector</a:t>
            </a:r>
            <a:r>
              <a:rPr lang="hu-HU" dirty="0" smtClean="0"/>
              <a:t>” </a:t>
            </a:r>
          </a:p>
          <a:p>
            <a:pPr lvl="1"/>
            <a:r>
              <a:rPr lang="hu-HU" dirty="0" err="1" smtClean="0"/>
              <a:t>Government</a:t>
            </a:r>
            <a:r>
              <a:rPr lang="hu-HU" dirty="0" smtClean="0"/>
              <a:t> </a:t>
            </a:r>
            <a:r>
              <a:rPr lang="hu-HU" dirty="0" err="1" smtClean="0"/>
              <a:t>services</a:t>
            </a:r>
            <a:r>
              <a:rPr lang="hu-HU" dirty="0" smtClean="0"/>
              <a:t> </a:t>
            </a:r>
            <a:r>
              <a:rPr lang="hu-HU" dirty="0" err="1" smtClean="0"/>
              <a:t>as</a:t>
            </a:r>
            <a:r>
              <a:rPr lang="hu-HU" dirty="0" smtClean="0"/>
              <a:t> </a:t>
            </a:r>
            <a:r>
              <a:rPr lang="hu-HU" dirty="0" err="1" smtClean="0"/>
              <a:t>services</a:t>
            </a:r>
            <a:r>
              <a:rPr lang="hu-HU" dirty="0" smtClean="0"/>
              <a:t> </a:t>
            </a:r>
          </a:p>
          <a:p>
            <a:r>
              <a:rPr lang="hu-HU" dirty="0" err="1"/>
              <a:t>Administrative</a:t>
            </a:r>
            <a:r>
              <a:rPr lang="hu-HU" dirty="0"/>
              <a:t> </a:t>
            </a:r>
            <a:r>
              <a:rPr lang="hu-HU" dirty="0" err="1"/>
              <a:t>sciences</a:t>
            </a:r>
            <a:r>
              <a:rPr lang="hu-HU" dirty="0"/>
              <a:t> </a:t>
            </a:r>
          </a:p>
          <a:p>
            <a:pPr lvl="1"/>
            <a:r>
              <a:rPr lang="hu-HU" dirty="0" err="1"/>
              <a:t>Broader</a:t>
            </a:r>
            <a:r>
              <a:rPr lang="hu-HU" dirty="0"/>
              <a:t>: </a:t>
            </a:r>
            <a:r>
              <a:rPr lang="hu-HU" dirty="0" err="1"/>
              <a:t>based</a:t>
            </a:r>
            <a:r>
              <a:rPr lang="hu-HU" dirty="0"/>
              <a:t> </a:t>
            </a:r>
            <a:r>
              <a:rPr lang="hu-HU" dirty="0" err="1"/>
              <a:t>on</a:t>
            </a:r>
            <a:r>
              <a:rPr lang="hu-HU" dirty="0"/>
              <a:t> </a:t>
            </a:r>
            <a:r>
              <a:rPr lang="hu-HU" dirty="0" err="1"/>
              <a:t>the</a:t>
            </a:r>
            <a:r>
              <a:rPr lang="hu-HU" dirty="0"/>
              <a:t> </a:t>
            </a:r>
            <a:r>
              <a:rPr lang="hu-HU" dirty="0" err="1"/>
              <a:t>concept</a:t>
            </a:r>
            <a:r>
              <a:rPr lang="hu-HU" dirty="0"/>
              <a:t> of </a:t>
            </a:r>
            <a:r>
              <a:rPr lang="hu-HU" dirty="0" err="1"/>
              <a:t>government</a:t>
            </a:r>
            <a:r>
              <a:rPr lang="hu-HU" dirty="0"/>
              <a:t> </a:t>
            </a:r>
            <a:r>
              <a:rPr lang="hu-HU" dirty="0" err="1"/>
              <a:t>services</a:t>
            </a:r>
            <a:r>
              <a:rPr lang="hu-HU" dirty="0"/>
              <a:t> </a:t>
            </a:r>
          </a:p>
          <a:p>
            <a:pPr lvl="1"/>
            <a:r>
              <a:rPr lang="hu-HU" dirty="0" err="1"/>
              <a:t>Broad</a:t>
            </a:r>
            <a:r>
              <a:rPr lang="hu-HU" dirty="0"/>
              <a:t>: </a:t>
            </a:r>
            <a:r>
              <a:rPr lang="hu-HU" dirty="0" err="1"/>
              <a:t>services</a:t>
            </a:r>
            <a:r>
              <a:rPr lang="hu-HU" dirty="0"/>
              <a:t> </a:t>
            </a:r>
            <a:r>
              <a:rPr lang="hu-HU" dirty="0" err="1"/>
              <a:t>excluded</a:t>
            </a:r>
            <a:r>
              <a:rPr lang="hu-HU" dirty="0"/>
              <a:t> </a:t>
            </a:r>
            <a:r>
              <a:rPr lang="hu-HU" dirty="0" err="1"/>
              <a:t>the</a:t>
            </a:r>
            <a:r>
              <a:rPr lang="hu-HU" dirty="0"/>
              <a:t> </a:t>
            </a:r>
            <a:r>
              <a:rPr lang="hu-HU" dirty="0" err="1"/>
              <a:t>public</a:t>
            </a:r>
            <a:r>
              <a:rPr lang="hu-HU" dirty="0"/>
              <a:t> </a:t>
            </a:r>
            <a:r>
              <a:rPr lang="hu-HU" dirty="0" err="1"/>
              <a:t>power</a:t>
            </a:r>
            <a:r>
              <a:rPr lang="hu-HU" dirty="0"/>
              <a:t> </a:t>
            </a:r>
          </a:p>
          <a:p>
            <a:pPr lvl="1"/>
            <a:r>
              <a:rPr lang="hu-HU" dirty="0" err="1"/>
              <a:t>Narrow</a:t>
            </a:r>
            <a:r>
              <a:rPr lang="hu-HU" dirty="0"/>
              <a:t>: </a:t>
            </a:r>
            <a:r>
              <a:rPr lang="hu-HU" dirty="0" err="1"/>
              <a:t>only</a:t>
            </a:r>
            <a:r>
              <a:rPr lang="hu-HU" dirty="0"/>
              <a:t> </a:t>
            </a:r>
            <a:r>
              <a:rPr lang="hu-HU" dirty="0" err="1"/>
              <a:t>the</a:t>
            </a:r>
            <a:r>
              <a:rPr lang="hu-HU" dirty="0"/>
              <a:t> </a:t>
            </a:r>
            <a:r>
              <a:rPr lang="hu-HU" dirty="0" err="1"/>
              <a:t>personal</a:t>
            </a:r>
            <a:r>
              <a:rPr lang="hu-HU" dirty="0"/>
              <a:t> </a:t>
            </a:r>
            <a:r>
              <a:rPr lang="hu-HU" dirty="0" err="1"/>
              <a:t>nature</a:t>
            </a:r>
            <a:r>
              <a:rPr lang="hu-HU" dirty="0"/>
              <a:t> </a:t>
            </a:r>
            <a:r>
              <a:rPr lang="hu-HU" dirty="0" err="1"/>
              <a:t>services</a:t>
            </a:r>
            <a:r>
              <a:rPr lang="hu-HU" dirty="0"/>
              <a:t>, cash </a:t>
            </a:r>
            <a:r>
              <a:rPr lang="hu-HU" dirty="0" err="1"/>
              <a:t>benefits</a:t>
            </a:r>
            <a:r>
              <a:rPr lang="hu-HU" dirty="0"/>
              <a:t> </a:t>
            </a:r>
            <a:r>
              <a:rPr lang="hu-HU" dirty="0" err="1"/>
              <a:t>excluded</a:t>
            </a:r>
            <a:r>
              <a:rPr lang="hu-HU" dirty="0"/>
              <a:t> </a:t>
            </a:r>
          </a:p>
          <a:p>
            <a:r>
              <a:rPr lang="hu-HU" dirty="0" err="1" smtClean="0"/>
              <a:t>Jurisprudence</a:t>
            </a:r>
            <a:r>
              <a:rPr lang="hu-HU" dirty="0" smtClean="0"/>
              <a:t>: </a:t>
            </a:r>
          </a:p>
          <a:p>
            <a:pPr lvl="1"/>
            <a:r>
              <a:rPr lang="hu-HU" dirty="0" err="1" smtClean="0"/>
              <a:t>Legal</a:t>
            </a:r>
            <a:r>
              <a:rPr lang="hu-HU" dirty="0" smtClean="0"/>
              <a:t> </a:t>
            </a:r>
            <a:r>
              <a:rPr lang="hu-HU" dirty="0" err="1" smtClean="0"/>
              <a:t>definitions</a:t>
            </a:r>
            <a:r>
              <a:rPr lang="hu-HU" dirty="0" smtClean="0"/>
              <a:t>, </a:t>
            </a:r>
            <a:r>
              <a:rPr lang="hu-HU" dirty="0" err="1" smtClean="0"/>
              <a:t>different</a:t>
            </a:r>
            <a:r>
              <a:rPr lang="hu-HU" dirty="0" smtClean="0"/>
              <a:t> </a:t>
            </a:r>
            <a:r>
              <a:rPr lang="hu-HU" dirty="0" err="1" smtClean="0"/>
              <a:t>approaches</a:t>
            </a:r>
            <a:r>
              <a:rPr lang="hu-HU" dirty="0" smtClean="0"/>
              <a:t> in </a:t>
            </a:r>
            <a:r>
              <a:rPr lang="hu-HU" dirty="0" err="1" smtClean="0"/>
              <a:t>different</a:t>
            </a:r>
            <a:r>
              <a:rPr lang="hu-HU" dirty="0" smtClean="0"/>
              <a:t> </a:t>
            </a:r>
            <a:r>
              <a:rPr lang="hu-HU" dirty="0" err="1" smtClean="0"/>
              <a:t>rules</a:t>
            </a:r>
            <a:r>
              <a:rPr lang="hu-HU" dirty="0" smtClean="0"/>
              <a:t> </a:t>
            </a:r>
          </a:p>
          <a:p>
            <a:endParaRPr lang="hu-HU" dirty="0" smtClean="0"/>
          </a:p>
          <a:p>
            <a:pPr lvl="1"/>
            <a:endParaRPr lang="hu-HU" dirty="0" smtClean="0"/>
          </a:p>
        </p:txBody>
      </p:sp>
    </p:spTree>
    <p:extLst>
      <p:ext uri="{BB962C8B-B14F-4D97-AF65-F5344CB8AC3E}">
        <p14:creationId xmlns:p14="http://schemas.microsoft.com/office/powerpoint/2010/main" val="3415852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Local government cent</a:t>
            </a:r>
            <a:r>
              <a:rPr lang="hu-HU" b="1" dirty="0" smtClean="0"/>
              <a:t>e</a:t>
            </a:r>
            <a:r>
              <a:rPr lang="en-US" b="1" dirty="0" smtClean="0"/>
              <a:t>red model: general characteristics </a:t>
            </a:r>
            <a:endParaRPr lang="en-US" b="1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839472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Local governments: significant provider and organizer roles </a:t>
            </a:r>
            <a:r>
              <a:rPr lang="en-US" dirty="0" smtClean="0">
                <a:sym typeface="Wingdings" pitchFamily="2" charset="2"/>
              </a:rPr>
              <a:t> typically: basic health care: settlement level, inpatient (and sometimes outpatient) care: intermediate level </a:t>
            </a:r>
          </a:p>
          <a:p>
            <a:r>
              <a:rPr lang="en-US" dirty="0" smtClean="0"/>
              <a:t>Examples:</a:t>
            </a:r>
          </a:p>
          <a:p>
            <a:pPr lvl="1"/>
            <a:r>
              <a:rPr lang="en-US" dirty="0" smtClean="0"/>
              <a:t>Purest form: Nordic (Scandinavian) countries</a:t>
            </a:r>
          </a:p>
          <a:p>
            <a:pPr lvl="1"/>
            <a:r>
              <a:rPr lang="en-US" dirty="0" err="1" smtClean="0"/>
              <a:t>Visegrád</a:t>
            </a:r>
            <a:r>
              <a:rPr lang="en-US" dirty="0" smtClean="0"/>
              <a:t> Countries:</a:t>
            </a:r>
          </a:p>
          <a:p>
            <a:pPr lvl="2"/>
            <a:r>
              <a:rPr lang="en-US" dirty="0" smtClean="0"/>
              <a:t>Czech and Slovak Republic</a:t>
            </a:r>
          </a:p>
          <a:p>
            <a:pPr lvl="2"/>
            <a:r>
              <a:rPr lang="en-US" dirty="0" smtClean="0"/>
              <a:t>Poland</a:t>
            </a:r>
          </a:p>
          <a:p>
            <a:pPr lvl="2"/>
            <a:r>
              <a:rPr lang="en-US" dirty="0" smtClean="0"/>
              <a:t>Hungary: from a </a:t>
            </a:r>
            <a:r>
              <a:rPr lang="en-US" dirty="0" err="1" smtClean="0"/>
              <a:t>decentrali</a:t>
            </a:r>
            <a:r>
              <a:rPr lang="hu-HU" dirty="0" smtClean="0"/>
              <a:t>s</a:t>
            </a:r>
            <a:r>
              <a:rPr lang="en-US" dirty="0" err="1" smtClean="0"/>
              <a:t>ed</a:t>
            </a:r>
            <a:r>
              <a:rPr lang="en-US" dirty="0" smtClean="0"/>
              <a:t> model to </a:t>
            </a:r>
            <a:r>
              <a:rPr lang="hu-HU" dirty="0" err="1" smtClean="0"/>
              <a:t>centralised</a:t>
            </a:r>
            <a:r>
              <a:rPr lang="hu-HU" dirty="0" smtClean="0"/>
              <a:t> </a:t>
            </a:r>
            <a:r>
              <a:rPr lang="hu-HU" dirty="0" err="1" smtClean="0"/>
              <a:t>one</a:t>
            </a:r>
            <a:r>
              <a:rPr lang="hu-HU" dirty="0" smtClean="0"/>
              <a:t> </a:t>
            </a:r>
            <a:endParaRPr lang="en-US" dirty="0" smtClean="0"/>
          </a:p>
          <a:p>
            <a:pPr lvl="1"/>
            <a:r>
              <a:rPr lang="en-US" dirty="0" smtClean="0"/>
              <a:t>Romania</a:t>
            </a:r>
          </a:p>
          <a:p>
            <a:pPr lvl="1"/>
            <a:r>
              <a:rPr lang="en-US" dirty="0" smtClean="0"/>
              <a:t>Southern European countries</a:t>
            </a:r>
          </a:p>
          <a:p>
            <a:pPr lvl="1"/>
            <a:r>
              <a:rPr lang="en-US" dirty="0" smtClean="0"/>
              <a:t>Germany:</a:t>
            </a:r>
          </a:p>
          <a:p>
            <a:pPr lvl="2"/>
            <a:r>
              <a:rPr lang="en-US" dirty="0" smtClean="0"/>
              <a:t>Provision of services</a:t>
            </a:r>
          </a:p>
          <a:p>
            <a:pPr lvl="2"/>
            <a:r>
              <a:rPr lang="en-US" dirty="0" smtClean="0"/>
              <a:t>Supervision of health care (in delegated competence)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2185875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Challenges of the local government centered models</a:t>
            </a:r>
            <a:endParaRPr lang="en-US" b="1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Main problems: </a:t>
            </a:r>
          </a:p>
          <a:p>
            <a:pPr lvl="1"/>
            <a:r>
              <a:rPr lang="en-US" dirty="0" smtClean="0"/>
              <a:t>spatial structure and economy of scale:</a:t>
            </a:r>
          </a:p>
          <a:p>
            <a:pPr lvl="2"/>
            <a:r>
              <a:rPr lang="en-US" dirty="0" smtClean="0"/>
              <a:t>merge of the settlements </a:t>
            </a:r>
          </a:p>
          <a:p>
            <a:pPr lvl="2"/>
            <a:r>
              <a:rPr lang="en-US" dirty="0" smtClean="0"/>
              <a:t>widening the competences of the intermediate local-government level </a:t>
            </a:r>
          </a:p>
          <a:p>
            <a:pPr lvl="2"/>
            <a:r>
              <a:rPr lang="en-US" dirty="0" smtClean="0"/>
              <a:t>inter-municipal associations </a:t>
            </a:r>
          </a:p>
          <a:p>
            <a:pPr lvl="2"/>
            <a:r>
              <a:rPr lang="en-US" dirty="0" smtClean="0"/>
              <a:t>Change of model: Hungary </a:t>
            </a:r>
          </a:p>
          <a:p>
            <a:pPr lvl="1"/>
            <a:r>
              <a:rPr lang="hu-HU" smtClean="0"/>
              <a:t>e</a:t>
            </a:r>
            <a:r>
              <a:rPr lang="en-US" smtClean="0"/>
              <a:t>fficiency</a:t>
            </a:r>
            <a:r>
              <a:rPr lang="en-US" dirty="0" smtClean="0"/>
              <a:t> (and cost reduction):</a:t>
            </a:r>
          </a:p>
          <a:p>
            <a:pPr lvl="2"/>
            <a:r>
              <a:rPr lang="en-US" dirty="0" smtClean="0"/>
              <a:t>NPM-based reforms, mainly: quasi competition (voucher systems) and competitive insurers</a:t>
            </a:r>
          </a:p>
          <a:p>
            <a:pPr lvl="2"/>
            <a:r>
              <a:rPr lang="en-US" dirty="0" smtClean="0"/>
              <a:t>Extension of the health care (</a:t>
            </a:r>
            <a:r>
              <a:rPr lang="en-US" i="1" dirty="0" err="1" smtClean="0"/>
              <a:t>Pflegekassen</a:t>
            </a:r>
            <a:r>
              <a:rPr lang="en-US" dirty="0" smtClean="0"/>
              <a:t> in Germany) 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606396429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 smtClean="0"/>
              <a:t>Social</a:t>
            </a:r>
            <a:r>
              <a:rPr lang="hu-HU" dirty="0" smtClean="0"/>
              <a:t> </a:t>
            </a:r>
            <a:r>
              <a:rPr lang="hu-HU" dirty="0" err="1" smtClean="0"/>
              <a:t>Care</a:t>
            </a:r>
            <a:r>
              <a:rPr lang="hu-HU" dirty="0" smtClean="0"/>
              <a:t> </a:t>
            </a:r>
            <a:endParaRPr lang="hu-HU" dirty="0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u-HU" dirty="0"/>
              <a:t>The </a:t>
            </a:r>
            <a:r>
              <a:rPr lang="hu-HU" dirty="0" err="1"/>
              <a:t>role</a:t>
            </a:r>
            <a:r>
              <a:rPr lang="hu-HU" dirty="0"/>
              <a:t> of </a:t>
            </a:r>
            <a:r>
              <a:rPr lang="hu-HU" dirty="0" err="1"/>
              <a:t>the</a:t>
            </a:r>
            <a:r>
              <a:rPr lang="hu-HU" dirty="0"/>
              <a:t> </a:t>
            </a:r>
            <a:r>
              <a:rPr lang="hu-HU" dirty="0" err="1"/>
              <a:t>municipalities</a:t>
            </a:r>
            <a:r>
              <a:rPr lang="hu-HU" dirty="0"/>
              <a:t> in </a:t>
            </a:r>
            <a:r>
              <a:rPr lang="hu-HU" dirty="0" err="1"/>
              <a:t>the</a:t>
            </a:r>
            <a:r>
              <a:rPr lang="hu-HU" dirty="0"/>
              <a:t> </a:t>
            </a:r>
            <a:r>
              <a:rPr lang="hu-HU" dirty="0" err="1"/>
              <a:t>field</a:t>
            </a:r>
            <a:r>
              <a:rPr lang="hu-HU" dirty="0"/>
              <a:t> of </a:t>
            </a:r>
            <a:r>
              <a:rPr lang="hu-HU" dirty="0" err="1" smtClean="0"/>
              <a:t>social</a:t>
            </a:r>
            <a:r>
              <a:rPr lang="hu-HU" dirty="0" smtClean="0"/>
              <a:t> </a:t>
            </a:r>
            <a:r>
              <a:rPr lang="hu-HU" dirty="0" err="1" smtClean="0"/>
              <a:t>care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983153073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 smtClean="0"/>
              <a:t>Municipalities</a:t>
            </a:r>
            <a:r>
              <a:rPr lang="hu-HU" dirty="0" smtClean="0"/>
              <a:t> and </a:t>
            </a:r>
            <a:r>
              <a:rPr lang="hu-HU" dirty="0" err="1" smtClean="0"/>
              <a:t>social</a:t>
            </a:r>
            <a:r>
              <a:rPr lang="hu-HU" dirty="0" smtClean="0"/>
              <a:t> </a:t>
            </a:r>
            <a:r>
              <a:rPr lang="hu-HU" dirty="0" err="1" smtClean="0"/>
              <a:t>care</a:t>
            </a:r>
            <a:r>
              <a:rPr lang="hu-HU" dirty="0" smtClean="0"/>
              <a:t> 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 dirty="0" err="1" smtClean="0"/>
              <a:t>Core</a:t>
            </a:r>
            <a:r>
              <a:rPr lang="hu-HU" dirty="0" smtClean="0"/>
              <a:t> </a:t>
            </a:r>
            <a:r>
              <a:rPr lang="hu-HU" dirty="0" err="1" smtClean="0"/>
              <a:t>municipal</a:t>
            </a:r>
            <a:r>
              <a:rPr lang="hu-HU" dirty="0" smtClean="0"/>
              <a:t> </a:t>
            </a:r>
            <a:r>
              <a:rPr lang="hu-HU" dirty="0" err="1" smtClean="0"/>
              <a:t>tasks</a:t>
            </a:r>
            <a:r>
              <a:rPr lang="hu-HU" dirty="0" smtClean="0"/>
              <a:t> </a:t>
            </a:r>
          </a:p>
          <a:p>
            <a:r>
              <a:rPr lang="hu-HU" dirty="0" err="1" smtClean="0"/>
              <a:t>Significant</a:t>
            </a:r>
            <a:r>
              <a:rPr lang="hu-HU" dirty="0" smtClean="0"/>
              <a:t> </a:t>
            </a:r>
            <a:r>
              <a:rPr lang="hu-HU" dirty="0" err="1" smtClean="0"/>
              <a:t>role</a:t>
            </a:r>
            <a:r>
              <a:rPr lang="hu-HU" dirty="0" smtClean="0"/>
              <a:t> of </a:t>
            </a:r>
            <a:r>
              <a:rPr lang="hu-HU" dirty="0" err="1" smtClean="0"/>
              <a:t>the</a:t>
            </a:r>
            <a:r>
              <a:rPr lang="hu-HU" dirty="0" smtClean="0"/>
              <a:t> local </a:t>
            </a:r>
            <a:r>
              <a:rPr lang="hu-HU" dirty="0" err="1" smtClean="0"/>
              <a:t>government</a:t>
            </a:r>
            <a:r>
              <a:rPr lang="hu-HU" dirty="0" smtClean="0"/>
              <a:t> </a:t>
            </a:r>
            <a:r>
              <a:rPr lang="hu-HU" dirty="0" err="1" smtClean="0"/>
              <a:t>system</a:t>
            </a:r>
            <a:r>
              <a:rPr lang="hu-HU" dirty="0" smtClean="0"/>
              <a:t> </a:t>
            </a:r>
          </a:p>
          <a:p>
            <a:r>
              <a:rPr lang="hu-HU" dirty="0" err="1" smtClean="0"/>
              <a:t>Different</a:t>
            </a:r>
            <a:r>
              <a:rPr lang="hu-HU" dirty="0" smtClean="0"/>
              <a:t> </a:t>
            </a:r>
            <a:r>
              <a:rPr lang="hu-HU" dirty="0" err="1" smtClean="0"/>
              <a:t>models</a:t>
            </a:r>
            <a:r>
              <a:rPr lang="hu-HU" dirty="0" smtClean="0"/>
              <a:t>, </a:t>
            </a:r>
            <a:r>
              <a:rPr lang="hu-HU" dirty="0" err="1" smtClean="0"/>
              <a:t>but</a:t>
            </a:r>
            <a:r>
              <a:rPr lang="hu-HU" dirty="0" smtClean="0"/>
              <a:t> </a:t>
            </a:r>
            <a:r>
              <a:rPr lang="hu-HU" dirty="0" err="1" smtClean="0"/>
              <a:t>common</a:t>
            </a:r>
            <a:r>
              <a:rPr lang="hu-HU" dirty="0" smtClean="0"/>
              <a:t> </a:t>
            </a:r>
            <a:r>
              <a:rPr lang="hu-HU" dirty="0" err="1" smtClean="0"/>
              <a:t>element</a:t>
            </a:r>
            <a:r>
              <a:rPr lang="hu-HU" dirty="0" smtClean="0"/>
              <a:t>: </a:t>
            </a:r>
            <a:r>
              <a:rPr lang="hu-HU" dirty="0" err="1" smtClean="0"/>
              <a:t>municipalities</a:t>
            </a:r>
            <a:r>
              <a:rPr lang="hu-HU" dirty="0" smtClean="0"/>
              <a:t> </a:t>
            </a:r>
            <a:r>
              <a:rPr lang="hu-HU" dirty="0" err="1" smtClean="0"/>
              <a:t>are</a:t>
            </a:r>
            <a:r>
              <a:rPr lang="hu-HU" dirty="0" smtClean="0"/>
              <a:t> </a:t>
            </a:r>
            <a:r>
              <a:rPr lang="hu-HU" dirty="0" err="1" smtClean="0"/>
              <a:t>responsible</a:t>
            </a:r>
            <a:r>
              <a:rPr lang="hu-HU" dirty="0" smtClean="0"/>
              <a:t> </a:t>
            </a:r>
            <a:r>
              <a:rPr lang="hu-HU" dirty="0" err="1" smtClean="0"/>
              <a:t>for</a:t>
            </a:r>
            <a:r>
              <a:rPr lang="hu-HU" dirty="0" smtClean="0"/>
              <a:t> </a:t>
            </a:r>
            <a:r>
              <a:rPr lang="hu-HU" dirty="0" err="1" smtClean="0"/>
              <a:t>basic</a:t>
            </a:r>
            <a:r>
              <a:rPr lang="hu-HU" dirty="0" smtClean="0"/>
              <a:t> </a:t>
            </a:r>
            <a:r>
              <a:rPr lang="hu-HU" dirty="0" err="1" smtClean="0"/>
              <a:t>social</a:t>
            </a:r>
            <a:r>
              <a:rPr lang="hu-HU" dirty="0" smtClean="0"/>
              <a:t> </a:t>
            </a:r>
            <a:r>
              <a:rPr lang="hu-HU" dirty="0" err="1" smtClean="0"/>
              <a:t>care</a:t>
            </a:r>
            <a:r>
              <a:rPr lang="hu-HU" dirty="0" smtClean="0"/>
              <a:t> </a:t>
            </a:r>
          </a:p>
          <a:p>
            <a:pPr marL="457200" lvl="1" indent="0">
              <a:buNone/>
            </a:pPr>
            <a:endParaRPr lang="hu-HU" dirty="0" smtClean="0"/>
          </a:p>
        </p:txBody>
      </p:sp>
    </p:spTree>
    <p:extLst>
      <p:ext uri="{BB962C8B-B14F-4D97-AF65-F5344CB8AC3E}">
        <p14:creationId xmlns:p14="http://schemas.microsoft.com/office/powerpoint/2010/main" val="552758609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 smtClean="0"/>
              <a:t>First-tier</a:t>
            </a:r>
            <a:r>
              <a:rPr lang="hu-HU" dirty="0" smtClean="0"/>
              <a:t> centered </a:t>
            </a:r>
            <a:r>
              <a:rPr lang="hu-HU" dirty="0" err="1" smtClean="0"/>
              <a:t>model</a:t>
            </a:r>
            <a:r>
              <a:rPr lang="hu-HU" dirty="0" smtClean="0"/>
              <a:t> 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hu-HU" dirty="0" err="1" smtClean="0"/>
              <a:t>Common</a:t>
            </a:r>
            <a:r>
              <a:rPr lang="hu-HU" dirty="0" smtClean="0"/>
              <a:t> </a:t>
            </a:r>
            <a:r>
              <a:rPr lang="hu-HU" dirty="0" err="1" smtClean="0"/>
              <a:t>element</a:t>
            </a:r>
            <a:r>
              <a:rPr lang="hu-HU" dirty="0" smtClean="0"/>
              <a:t>: </a:t>
            </a:r>
            <a:r>
              <a:rPr lang="hu-HU" dirty="0" err="1" smtClean="0"/>
              <a:t>basic</a:t>
            </a:r>
            <a:r>
              <a:rPr lang="hu-HU" dirty="0" smtClean="0"/>
              <a:t> </a:t>
            </a:r>
            <a:r>
              <a:rPr lang="hu-HU" dirty="0" err="1" smtClean="0"/>
              <a:t>social</a:t>
            </a:r>
            <a:r>
              <a:rPr lang="hu-HU" dirty="0" smtClean="0"/>
              <a:t> </a:t>
            </a:r>
            <a:r>
              <a:rPr lang="hu-HU" dirty="0" err="1" smtClean="0"/>
              <a:t>care</a:t>
            </a:r>
            <a:r>
              <a:rPr lang="hu-HU" dirty="0" smtClean="0"/>
              <a:t> </a:t>
            </a:r>
            <a:r>
              <a:rPr lang="hu-HU" dirty="0" err="1" smtClean="0"/>
              <a:t>belongs</a:t>
            </a:r>
            <a:r>
              <a:rPr lang="hu-HU" dirty="0" smtClean="0"/>
              <a:t> </a:t>
            </a:r>
            <a:r>
              <a:rPr lang="hu-HU" dirty="0" err="1" smtClean="0"/>
              <a:t>to</a:t>
            </a:r>
            <a:r>
              <a:rPr lang="hu-HU" dirty="0" smtClean="0"/>
              <a:t> </a:t>
            </a:r>
            <a:r>
              <a:rPr lang="hu-HU" dirty="0" err="1" smtClean="0"/>
              <a:t>the</a:t>
            </a:r>
            <a:r>
              <a:rPr lang="hu-HU" dirty="0" smtClean="0"/>
              <a:t> </a:t>
            </a:r>
            <a:r>
              <a:rPr lang="hu-HU" dirty="0" err="1" smtClean="0"/>
              <a:t>responsibilities</a:t>
            </a:r>
            <a:r>
              <a:rPr lang="hu-HU" dirty="0" smtClean="0"/>
              <a:t> of </a:t>
            </a:r>
            <a:r>
              <a:rPr lang="hu-HU" dirty="0" err="1" smtClean="0"/>
              <a:t>the</a:t>
            </a:r>
            <a:r>
              <a:rPr lang="hu-HU" dirty="0" smtClean="0"/>
              <a:t> </a:t>
            </a:r>
            <a:r>
              <a:rPr lang="hu-HU" dirty="0" err="1" smtClean="0"/>
              <a:t>first-tier</a:t>
            </a:r>
            <a:r>
              <a:rPr lang="hu-HU" dirty="0" smtClean="0"/>
              <a:t> </a:t>
            </a:r>
            <a:r>
              <a:rPr lang="hu-HU" dirty="0" err="1" smtClean="0"/>
              <a:t>municipalities</a:t>
            </a:r>
            <a:r>
              <a:rPr lang="hu-HU" dirty="0" smtClean="0"/>
              <a:t> </a:t>
            </a:r>
          </a:p>
          <a:p>
            <a:r>
              <a:rPr lang="hu-HU" dirty="0" err="1" smtClean="0"/>
              <a:t>Different</a:t>
            </a:r>
            <a:r>
              <a:rPr lang="hu-HU" dirty="0" smtClean="0"/>
              <a:t> </a:t>
            </a:r>
            <a:r>
              <a:rPr lang="hu-HU" dirty="0" err="1" smtClean="0"/>
              <a:t>models</a:t>
            </a:r>
            <a:r>
              <a:rPr lang="hu-HU" dirty="0" smtClean="0"/>
              <a:t>:</a:t>
            </a:r>
          </a:p>
          <a:p>
            <a:pPr lvl="1"/>
            <a:r>
              <a:rPr lang="hu-HU" dirty="0" err="1" smtClean="0"/>
              <a:t>Sweden</a:t>
            </a:r>
            <a:r>
              <a:rPr lang="hu-HU" dirty="0" smtClean="0"/>
              <a:t>: </a:t>
            </a:r>
            <a:r>
              <a:rPr lang="hu-HU" dirty="0" err="1" smtClean="0"/>
              <a:t>first-tier</a:t>
            </a:r>
            <a:r>
              <a:rPr lang="hu-HU" dirty="0" smtClean="0"/>
              <a:t> </a:t>
            </a:r>
            <a:r>
              <a:rPr lang="hu-HU" dirty="0" err="1" smtClean="0"/>
              <a:t>governments</a:t>
            </a:r>
            <a:r>
              <a:rPr lang="hu-HU" dirty="0" smtClean="0"/>
              <a:t> </a:t>
            </a:r>
            <a:r>
              <a:rPr lang="hu-HU" dirty="0" err="1" smtClean="0"/>
              <a:t>are</a:t>
            </a:r>
            <a:r>
              <a:rPr lang="hu-HU" dirty="0" smtClean="0"/>
              <a:t> </a:t>
            </a:r>
            <a:r>
              <a:rPr lang="hu-HU" dirty="0" err="1" smtClean="0"/>
              <a:t>responsible</a:t>
            </a:r>
            <a:r>
              <a:rPr lang="hu-HU" dirty="0" smtClean="0"/>
              <a:t> </a:t>
            </a:r>
            <a:r>
              <a:rPr lang="hu-HU" dirty="0" err="1" smtClean="0"/>
              <a:t>for</a:t>
            </a:r>
            <a:r>
              <a:rPr lang="hu-HU" dirty="0" smtClean="0"/>
              <a:t> </a:t>
            </a:r>
            <a:r>
              <a:rPr lang="hu-HU" dirty="0" err="1" smtClean="0"/>
              <a:t>social</a:t>
            </a:r>
            <a:r>
              <a:rPr lang="hu-HU" dirty="0" smtClean="0"/>
              <a:t> </a:t>
            </a:r>
            <a:r>
              <a:rPr lang="hu-HU" dirty="0" err="1" smtClean="0"/>
              <a:t>care</a:t>
            </a:r>
            <a:r>
              <a:rPr lang="hu-HU" dirty="0" smtClean="0"/>
              <a:t> </a:t>
            </a:r>
          </a:p>
          <a:p>
            <a:pPr lvl="1"/>
            <a:r>
              <a:rPr lang="hu-HU" dirty="0" err="1" smtClean="0"/>
              <a:t>First-tier</a:t>
            </a:r>
            <a:r>
              <a:rPr lang="hu-HU" dirty="0" smtClean="0"/>
              <a:t> </a:t>
            </a:r>
            <a:r>
              <a:rPr lang="hu-HU" dirty="0" err="1" smtClean="0"/>
              <a:t>municipalities</a:t>
            </a:r>
            <a:r>
              <a:rPr lang="hu-HU" dirty="0" smtClean="0"/>
              <a:t> </a:t>
            </a:r>
            <a:r>
              <a:rPr lang="hu-HU" dirty="0" err="1" smtClean="0"/>
              <a:t>as</a:t>
            </a:r>
            <a:r>
              <a:rPr lang="hu-HU" dirty="0" smtClean="0"/>
              <a:t> </a:t>
            </a:r>
            <a:r>
              <a:rPr lang="hu-HU" dirty="0" err="1" smtClean="0"/>
              <a:t>providers</a:t>
            </a:r>
            <a:r>
              <a:rPr lang="hu-HU" dirty="0" smtClean="0"/>
              <a:t> of </a:t>
            </a:r>
            <a:r>
              <a:rPr lang="hu-HU" dirty="0" err="1" smtClean="0"/>
              <a:t>basic</a:t>
            </a:r>
            <a:r>
              <a:rPr lang="hu-HU" dirty="0" smtClean="0"/>
              <a:t> </a:t>
            </a:r>
            <a:r>
              <a:rPr lang="hu-HU" dirty="0" err="1" smtClean="0"/>
              <a:t>social</a:t>
            </a:r>
            <a:r>
              <a:rPr lang="hu-HU" dirty="0" smtClean="0"/>
              <a:t> </a:t>
            </a:r>
            <a:r>
              <a:rPr lang="hu-HU" dirty="0" err="1" smtClean="0"/>
              <a:t>care</a:t>
            </a:r>
            <a:endParaRPr lang="hu-HU" dirty="0"/>
          </a:p>
          <a:p>
            <a:pPr lvl="2"/>
            <a:r>
              <a:rPr lang="hu-HU" dirty="0" err="1" smtClean="0"/>
              <a:t>Specialised</a:t>
            </a:r>
            <a:r>
              <a:rPr lang="hu-HU" dirty="0" smtClean="0"/>
              <a:t> </a:t>
            </a:r>
            <a:r>
              <a:rPr lang="hu-HU" dirty="0" err="1" smtClean="0"/>
              <a:t>care</a:t>
            </a:r>
            <a:r>
              <a:rPr lang="hu-HU" dirty="0" smtClean="0"/>
              <a:t>:</a:t>
            </a:r>
          </a:p>
          <a:p>
            <a:pPr lvl="3"/>
            <a:r>
              <a:rPr lang="hu-HU" dirty="0" err="1" smtClean="0"/>
              <a:t>Regional</a:t>
            </a:r>
            <a:r>
              <a:rPr lang="hu-HU" dirty="0" smtClean="0"/>
              <a:t> </a:t>
            </a:r>
            <a:r>
              <a:rPr lang="hu-HU" dirty="0" err="1" smtClean="0"/>
              <a:t>municipalities</a:t>
            </a:r>
            <a:r>
              <a:rPr lang="hu-HU" dirty="0" smtClean="0"/>
              <a:t> </a:t>
            </a:r>
          </a:p>
          <a:p>
            <a:pPr lvl="3"/>
            <a:r>
              <a:rPr lang="hu-HU" dirty="0" smtClean="0"/>
              <a:t>Central </a:t>
            </a:r>
            <a:r>
              <a:rPr lang="hu-HU" dirty="0" err="1" smtClean="0"/>
              <a:t>government</a:t>
            </a:r>
            <a:r>
              <a:rPr lang="hu-HU" dirty="0" smtClean="0"/>
              <a:t> and </a:t>
            </a:r>
            <a:r>
              <a:rPr lang="hu-HU" dirty="0" err="1" smtClean="0"/>
              <a:t>its</a:t>
            </a:r>
            <a:r>
              <a:rPr lang="hu-HU" dirty="0" smtClean="0"/>
              <a:t> </a:t>
            </a:r>
            <a:r>
              <a:rPr lang="hu-HU" dirty="0" err="1" smtClean="0"/>
              <a:t>agencies</a:t>
            </a:r>
            <a:r>
              <a:rPr lang="hu-HU" dirty="0" smtClean="0"/>
              <a:t> </a:t>
            </a:r>
          </a:p>
          <a:p>
            <a:pPr lvl="1"/>
            <a:r>
              <a:rPr lang="hu-HU" dirty="0" err="1" smtClean="0"/>
              <a:t>First-tier</a:t>
            </a:r>
            <a:r>
              <a:rPr lang="hu-HU" dirty="0" smtClean="0"/>
              <a:t> </a:t>
            </a:r>
            <a:r>
              <a:rPr lang="hu-HU" dirty="0" err="1" smtClean="0"/>
              <a:t>municipalities</a:t>
            </a:r>
            <a:r>
              <a:rPr lang="hu-HU" dirty="0" smtClean="0"/>
              <a:t> and </a:t>
            </a:r>
            <a:r>
              <a:rPr lang="hu-HU" dirty="0" err="1" smtClean="0"/>
              <a:t>their</a:t>
            </a:r>
            <a:r>
              <a:rPr lang="hu-HU" dirty="0" smtClean="0"/>
              <a:t> </a:t>
            </a:r>
            <a:r>
              <a:rPr lang="hu-HU" dirty="0" err="1"/>
              <a:t>i</a:t>
            </a:r>
            <a:r>
              <a:rPr lang="hu-HU" dirty="0" err="1" smtClean="0"/>
              <a:t>nter-municipal</a:t>
            </a:r>
            <a:r>
              <a:rPr lang="hu-HU" dirty="0" smtClean="0"/>
              <a:t> </a:t>
            </a:r>
            <a:r>
              <a:rPr lang="hu-HU" dirty="0" err="1" smtClean="0"/>
              <a:t>associations</a:t>
            </a:r>
            <a:r>
              <a:rPr lang="hu-HU" dirty="0" smtClean="0"/>
              <a:t> 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4244231752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Main </a:t>
            </a:r>
            <a:r>
              <a:rPr lang="hu-HU" dirty="0" err="1" smtClean="0"/>
              <a:t>role</a:t>
            </a:r>
            <a:r>
              <a:rPr lang="hu-HU" dirty="0" smtClean="0"/>
              <a:t> of </a:t>
            </a:r>
            <a:r>
              <a:rPr lang="hu-HU" dirty="0" err="1" smtClean="0"/>
              <a:t>second-tier</a:t>
            </a:r>
            <a:r>
              <a:rPr lang="hu-HU" dirty="0" smtClean="0"/>
              <a:t> </a:t>
            </a:r>
            <a:r>
              <a:rPr lang="hu-HU" dirty="0" err="1" smtClean="0"/>
              <a:t>governments</a:t>
            </a:r>
            <a:r>
              <a:rPr lang="hu-HU" dirty="0" smtClean="0"/>
              <a:t> 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hu-HU" dirty="0" err="1" smtClean="0"/>
              <a:t>Different</a:t>
            </a:r>
            <a:r>
              <a:rPr lang="hu-HU" dirty="0" smtClean="0"/>
              <a:t> </a:t>
            </a:r>
            <a:r>
              <a:rPr lang="hu-HU" dirty="0" err="1" smtClean="0"/>
              <a:t>solutions</a:t>
            </a:r>
            <a:endParaRPr lang="hu-HU" dirty="0" smtClean="0"/>
          </a:p>
          <a:p>
            <a:r>
              <a:rPr lang="hu-HU" dirty="0" smtClean="0"/>
              <a:t>English </a:t>
            </a:r>
            <a:r>
              <a:rPr lang="hu-HU" dirty="0" err="1" smtClean="0"/>
              <a:t>model</a:t>
            </a:r>
            <a:r>
              <a:rPr lang="hu-HU" dirty="0" smtClean="0"/>
              <a:t>: LSA (</a:t>
            </a:r>
            <a:r>
              <a:rPr lang="hu-HU" dirty="0" err="1" smtClean="0"/>
              <a:t>county</a:t>
            </a:r>
            <a:r>
              <a:rPr lang="hu-HU" dirty="0" smtClean="0"/>
              <a:t> </a:t>
            </a:r>
            <a:r>
              <a:rPr lang="hu-HU" dirty="0" err="1" smtClean="0"/>
              <a:t>level</a:t>
            </a:r>
            <a:r>
              <a:rPr lang="hu-HU" dirty="0" smtClean="0"/>
              <a:t>)</a:t>
            </a:r>
          </a:p>
          <a:p>
            <a:r>
              <a:rPr lang="hu-HU" dirty="0" err="1" smtClean="0"/>
              <a:t>French</a:t>
            </a:r>
            <a:r>
              <a:rPr lang="hu-HU" dirty="0" smtClean="0"/>
              <a:t> </a:t>
            </a:r>
            <a:r>
              <a:rPr lang="hu-HU" dirty="0" err="1" smtClean="0"/>
              <a:t>model</a:t>
            </a:r>
            <a:r>
              <a:rPr lang="hu-HU" dirty="0" smtClean="0"/>
              <a:t>: </a:t>
            </a:r>
          </a:p>
          <a:p>
            <a:pPr lvl="1"/>
            <a:r>
              <a:rPr lang="hu-HU" dirty="0" smtClean="0"/>
              <a:t>Basic </a:t>
            </a:r>
            <a:r>
              <a:rPr lang="hu-HU" dirty="0" err="1" smtClean="0"/>
              <a:t>care</a:t>
            </a:r>
            <a:r>
              <a:rPr lang="hu-HU" dirty="0" smtClean="0"/>
              <a:t>: </a:t>
            </a:r>
            <a:r>
              <a:rPr lang="hu-HU" dirty="0" err="1" smtClean="0"/>
              <a:t>counties</a:t>
            </a:r>
            <a:r>
              <a:rPr lang="hu-HU" dirty="0" smtClean="0"/>
              <a:t> (</a:t>
            </a:r>
            <a:r>
              <a:rPr lang="hu-HU" dirty="0" err="1" smtClean="0"/>
              <a:t>or</a:t>
            </a:r>
            <a:r>
              <a:rPr lang="hu-HU" dirty="0" smtClean="0"/>
              <a:t> </a:t>
            </a:r>
            <a:r>
              <a:rPr lang="hu-HU" dirty="0" err="1" smtClean="0"/>
              <a:t>inter-municipal</a:t>
            </a:r>
            <a:r>
              <a:rPr lang="hu-HU" dirty="0" smtClean="0"/>
              <a:t> </a:t>
            </a:r>
            <a:r>
              <a:rPr lang="hu-HU" dirty="0" err="1" smtClean="0"/>
              <a:t>associations</a:t>
            </a:r>
            <a:r>
              <a:rPr lang="hu-HU" dirty="0" smtClean="0"/>
              <a:t>)</a:t>
            </a:r>
          </a:p>
          <a:p>
            <a:pPr lvl="1"/>
            <a:r>
              <a:rPr lang="hu-HU" dirty="0" err="1" smtClean="0"/>
              <a:t>Spcialised</a:t>
            </a:r>
            <a:r>
              <a:rPr lang="hu-HU" dirty="0" smtClean="0"/>
              <a:t> </a:t>
            </a:r>
            <a:r>
              <a:rPr lang="hu-HU" dirty="0" err="1" smtClean="0"/>
              <a:t>care</a:t>
            </a:r>
            <a:r>
              <a:rPr lang="hu-HU" dirty="0" smtClean="0"/>
              <a:t>: </a:t>
            </a:r>
            <a:r>
              <a:rPr lang="hu-HU" dirty="0" err="1" smtClean="0"/>
              <a:t>regions</a:t>
            </a:r>
            <a:r>
              <a:rPr lang="hu-HU" dirty="0" smtClean="0"/>
              <a:t> </a:t>
            </a:r>
          </a:p>
          <a:p>
            <a:r>
              <a:rPr lang="hu-HU" dirty="0" err="1" smtClean="0"/>
              <a:t>German</a:t>
            </a:r>
            <a:r>
              <a:rPr lang="hu-HU" dirty="0" smtClean="0"/>
              <a:t> </a:t>
            </a:r>
            <a:r>
              <a:rPr lang="hu-HU" dirty="0" err="1"/>
              <a:t>model</a:t>
            </a:r>
            <a:endParaRPr lang="hu-HU" dirty="0"/>
          </a:p>
          <a:p>
            <a:pPr lvl="1"/>
            <a:r>
              <a:rPr lang="hu-HU" dirty="0"/>
              <a:t>Limited </a:t>
            </a:r>
            <a:r>
              <a:rPr lang="hu-HU" dirty="0" err="1"/>
              <a:t>basic</a:t>
            </a:r>
            <a:r>
              <a:rPr lang="hu-HU" dirty="0"/>
              <a:t> </a:t>
            </a:r>
            <a:r>
              <a:rPr lang="hu-HU" dirty="0" err="1"/>
              <a:t>social</a:t>
            </a:r>
            <a:r>
              <a:rPr lang="hu-HU" dirty="0"/>
              <a:t> </a:t>
            </a:r>
            <a:r>
              <a:rPr lang="hu-HU" dirty="0" err="1"/>
              <a:t>care</a:t>
            </a:r>
            <a:r>
              <a:rPr lang="hu-HU" dirty="0"/>
              <a:t> of </a:t>
            </a:r>
            <a:r>
              <a:rPr lang="hu-HU" dirty="0" err="1"/>
              <a:t>the</a:t>
            </a:r>
            <a:r>
              <a:rPr lang="hu-HU" dirty="0"/>
              <a:t> </a:t>
            </a:r>
            <a:r>
              <a:rPr lang="hu-HU" dirty="0" err="1"/>
              <a:t>first-tier</a:t>
            </a:r>
            <a:r>
              <a:rPr lang="hu-HU" dirty="0"/>
              <a:t> </a:t>
            </a:r>
            <a:r>
              <a:rPr lang="hu-HU" dirty="0" err="1"/>
              <a:t>municipalities</a:t>
            </a:r>
            <a:r>
              <a:rPr lang="hu-HU" dirty="0"/>
              <a:t> </a:t>
            </a:r>
          </a:p>
          <a:p>
            <a:pPr lvl="1"/>
            <a:r>
              <a:rPr lang="hu-HU" dirty="0"/>
              <a:t>Main </a:t>
            </a:r>
            <a:r>
              <a:rPr lang="hu-HU" dirty="0" err="1"/>
              <a:t>role</a:t>
            </a:r>
            <a:r>
              <a:rPr lang="hu-HU" dirty="0"/>
              <a:t> of </a:t>
            </a:r>
            <a:r>
              <a:rPr lang="hu-HU" dirty="0" err="1"/>
              <a:t>the</a:t>
            </a:r>
            <a:r>
              <a:rPr lang="hu-HU" dirty="0"/>
              <a:t> </a:t>
            </a:r>
            <a:r>
              <a:rPr lang="hu-HU" dirty="0" err="1"/>
              <a:t>county</a:t>
            </a:r>
            <a:r>
              <a:rPr lang="hu-HU" dirty="0"/>
              <a:t> </a:t>
            </a:r>
            <a:r>
              <a:rPr lang="hu-HU" dirty="0" err="1"/>
              <a:t>governments</a:t>
            </a:r>
            <a:r>
              <a:rPr lang="hu-HU" dirty="0"/>
              <a:t> (</a:t>
            </a:r>
            <a:r>
              <a:rPr lang="hu-HU" dirty="0" err="1"/>
              <a:t>Kreise</a:t>
            </a:r>
            <a:r>
              <a:rPr lang="hu-HU" dirty="0"/>
              <a:t>)</a:t>
            </a:r>
          </a:p>
          <a:p>
            <a:pPr lvl="1"/>
            <a:r>
              <a:rPr lang="hu-HU" dirty="0" err="1"/>
              <a:t>Role</a:t>
            </a:r>
            <a:r>
              <a:rPr lang="hu-HU" dirty="0"/>
              <a:t> of </a:t>
            </a:r>
            <a:r>
              <a:rPr lang="hu-HU" dirty="0" err="1"/>
              <a:t>the</a:t>
            </a:r>
            <a:r>
              <a:rPr lang="hu-HU" dirty="0"/>
              <a:t> </a:t>
            </a:r>
            <a:r>
              <a:rPr lang="hu-HU" dirty="0" err="1"/>
              <a:t>provincial</a:t>
            </a:r>
            <a:r>
              <a:rPr lang="hu-HU" dirty="0"/>
              <a:t> (</a:t>
            </a:r>
            <a:r>
              <a:rPr lang="hu-HU" dirty="0" err="1"/>
              <a:t>central</a:t>
            </a:r>
            <a:r>
              <a:rPr lang="hu-HU" dirty="0"/>
              <a:t>) </a:t>
            </a:r>
            <a:r>
              <a:rPr lang="hu-HU" dirty="0" err="1"/>
              <a:t>government</a:t>
            </a:r>
            <a:r>
              <a:rPr lang="hu-HU" dirty="0"/>
              <a:t> </a:t>
            </a:r>
            <a:endParaRPr lang="hu-HU" dirty="0" smtClean="0"/>
          </a:p>
          <a:p>
            <a:pPr marL="457200" lvl="1" indent="0">
              <a:buNone/>
            </a:pPr>
            <a:r>
              <a:rPr lang="hu-HU" dirty="0" smtClean="0"/>
              <a:t> </a:t>
            </a:r>
            <a:endParaRPr lang="hu-HU" dirty="0"/>
          </a:p>
          <a:p>
            <a:endParaRPr lang="hu-HU" dirty="0" smtClean="0"/>
          </a:p>
        </p:txBody>
      </p:sp>
    </p:spTree>
    <p:extLst>
      <p:ext uri="{BB962C8B-B14F-4D97-AF65-F5344CB8AC3E}">
        <p14:creationId xmlns:p14="http://schemas.microsoft.com/office/powerpoint/2010/main" val="1453321243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 smtClean="0"/>
              <a:t>Municipal</a:t>
            </a:r>
            <a:r>
              <a:rPr lang="hu-HU" dirty="0" smtClean="0"/>
              <a:t> </a:t>
            </a:r>
            <a:r>
              <a:rPr lang="hu-HU" dirty="0" err="1" smtClean="0"/>
              <a:t>Development</a:t>
            </a:r>
            <a:r>
              <a:rPr lang="hu-HU" dirty="0" smtClean="0"/>
              <a:t> </a:t>
            </a:r>
            <a:r>
              <a:rPr lang="hu-HU" dirty="0" err="1" smtClean="0"/>
              <a:t>tasks</a:t>
            </a:r>
            <a:r>
              <a:rPr lang="hu-HU" dirty="0" smtClean="0"/>
              <a:t> </a:t>
            </a:r>
            <a:endParaRPr lang="hu-HU" dirty="0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u-HU" dirty="0" err="1" smtClean="0"/>
              <a:t>Regional</a:t>
            </a:r>
            <a:r>
              <a:rPr lang="hu-HU" dirty="0" smtClean="0"/>
              <a:t> </a:t>
            </a:r>
            <a:r>
              <a:rPr lang="hu-HU" dirty="0" err="1" smtClean="0"/>
              <a:t>development</a:t>
            </a:r>
            <a:r>
              <a:rPr lang="hu-HU" dirty="0" smtClean="0"/>
              <a:t> 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217684104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 smtClean="0"/>
              <a:t>Development</a:t>
            </a:r>
            <a:r>
              <a:rPr lang="hu-HU" dirty="0" smtClean="0"/>
              <a:t> </a:t>
            </a:r>
            <a:r>
              <a:rPr lang="hu-HU" dirty="0" err="1" smtClean="0"/>
              <a:t>issues</a:t>
            </a:r>
            <a:r>
              <a:rPr lang="hu-HU" dirty="0" smtClean="0"/>
              <a:t> 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hu-HU" dirty="0" smtClean="0"/>
              <a:t>Local </a:t>
            </a:r>
            <a:r>
              <a:rPr lang="hu-HU" dirty="0" err="1" smtClean="0"/>
              <a:t>development</a:t>
            </a:r>
            <a:r>
              <a:rPr lang="hu-HU" dirty="0" smtClean="0"/>
              <a:t>: limited </a:t>
            </a:r>
            <a:r>
              <a:rPr lang="hu-HU" dirty="0" err="1" smtClean="0"/>
              <a:t>resoruces</a:t>
            </a:r>
            <a:endParaRPr lang="hu-HU" dirty="0" smtClean="0"/>
          </a:p>
          <a:p>
            <a:r>
              <a:rPr lang="hu-HU" dirty="0" err="1" smtClean="0"/>
              <a:t>Development</a:t>
            </a:r>
            <a:r>
              <a:rPr lang="hu-HU" dirty="0" smtClean="0"/>
              <a:t> </a:t>
            </a:r>
            <a:r>
              <a:rPr lang="hu-HU" dirty="0" err="1" smtClean="0"/>
              <a:t>tasks</a:t>
            </a:r>
            <a:r>
              <a:rPr lang="hu-HU" dirty="0" smtClean="0"/>
              <a:t>: </a:t>
            </a:r>
            <a:r>
              <a:rPr lang="hu-HU" dirty="0" err="1" smtClean="0"/>
              <a:t>mainly</a:t>
            </a:r>
            <a:r>
              <a:rPr lang="hu-HU" dirty="0" smtClean="0"/>
              <a:t> </a:t>
            </a:r>
            <a:r>
              <a:rPr lang="hu-HU" dirty="0" err="1" smtClean="0"/>
              <a:t>at</a:t>
            </a:r>
            <a:r>
              <a:rPr lang="hu-HU" dirty="0" smtClean="0"/>
              <a:t> </a:t>
            </a:r>
            <a:r>
              <a:rPr lang="hu-HU" dirty="0" err="1" smtClean="0"/>
              <a:t>regional</a:t>
            </a:r>
            <a:r>
              <a:rPr lang="hu-HU" dirty="0" smtClean="0"/>
              <a:t> </a:t>
            </a:r>
            <a:r>
              <a:rPr lang="hu-HU" dirty="0" err="1" smtClean="0"/>
              <a:t>level</a:t>
            </a:r>
            <a:r>
              <a:rPr lang="hu-HU" dirty="0" smtClean="0"/>
              <a:t> </a:t>
            </a:r>
          </a:p>
          <a:p>
            <a:r>
              <a:rPr lang="hu-HU" dirty="0" err="1" smtClean="0"/>
              <a:t>Different</a:t>
            </a:r>
            <a:r>
              <a:rPr lang="hu-HU" dirty="0" smtClean="0"/>
              <a:t> </a:t>
            </a:r>
            <a:r>
              <a:rPr lang="hu-HU" dirty="0" err="1" smtClean="0"/>
              <a:t>models</a:t>
            </a:r>
            <a:r>
              <a:rPr lang="hu-HU" dirty="0" smtClean="0"/>
              <a:t>:</a:t>
            </a:r>
          </a:p>
          <a:p>
            <a:pPr lvl="1"/>
            <a:r>
              <a:rPr lang="hu-HU" dirty="0" err="1" smtClean="0"/>
              <a:t>Federations</a:t>
            </a:r>
            <a:r>
              <a:rPr lang="hu-HU" dirty="0" smtClean="0"/>
              <a:t> </a:t>
            </a:r>
            <a:r>
              <a:rPr lang="hu-HU" dirty="0" smtClean="0">
                <a:sym typeface="Wingdings" panose="05000000000000000000" pitchFamily="2" charset="2"/>
              </a:rPr>
              <a:t> limited </a:t>
            </a:r>
            <a:r>
              <a:rPr lang="hu-HU" dirty="0" err="1" smtClean="0">
                <a:sym typeface="Wingdings" panose="05000000000000000000" pitchFamily="2" charset="2"/>
              </a:rPr>
              <a:t>municipal</a:t>
            </a:r>
            <a:r>
              <a:rPr lang="hu-HU" dirty="0" smtClean="0">
                <a:sym typeface="Wingdings" panose="05000000000000000000" pitchFamily="2" charset="2"/>
              </a:rPr>
              <a:t> </a:t>
            </a:r>
            <a:r>
              <a:rPr lang="hu-HU" dirty="0" err="1" smtClean="0">
                <a:sym typeface="Wingdings" panose="05000000000000000000" pitchFamily="2" charset="2"/>
              </a:rPr>
              <a:t>development</a:t>
            </a:r>
            <a:r>
              <a:rPr lang="hu-HU" dirty="0" smtClean="0">
                <a:sym typeface="Wingdings" panose="05000000000000000000" pitchFamily="2" charset="2"/>
              </a:rPr>
              <a:t> </a:t>
            </a:r>
            <a:r>
              <a:rPr lang="hu-HU" dirty="0" err="1" smtClean="0">
                <a:sym typeface="Wingdings" panose="05000000000000000000" pitchFamily="2" charset="2"/>
              </a:rPr>
              <a:t>tasks</a:t>
            </a:r>
            <a:r>
              <a:rPr lang="hu-HU" dirty="0" smtClean="0">
                <a:sym typeface="Wingdings" panose="05000000000000000000" pitchFamily="2" charset="2"/>
              </a:rPr>
              <a:t> (</a:t>
            </a:r>
            <a:r>
              <a:rPr lang="hu-HU" dirty="0" err="1" smtClean="0">
                <a:sym typeface="Wingdings" panose="05000000000000000000" pitchFamily="2" charset="2"/>
              </a:rPr>
              <a:t>it</a:t>
            </a:r>
            <a:r>
              <a:rPr lang="hu-HU" dirty="0" smtClean="0">
                <a:sym typeface="Wingdings" panose="05000000000000000000" pitchFamily="2" charset="2"/>
              </a:rPr>
              <a:t> is </a:t>
            </a:r>
            <a:r>
              <a:rPr lang="hu-HU" dirty="0" err="1" smtClean="0">
                <a:sym typeface="Wingdings" panose="05000000000000000000" pitchFamily="2" charset="2"/>
              </a:rPr>
              <a:t>stronger</a:t>
            </a:r>
            <a:r>
              <a:rPr lang="hu-HU" dirty="0" smtClean="0">
                <a:sym typeface="Wingdings" panose="05000000000000000000" pitchFamily="2" charset="2"/>
              </a:rPr>
              <a:t> in </a:t>
            </a:r>
            <a:r>
              <a:rPr lang="hu-HU" dirty="0" err="1" smtClean="0">
                <a:sym typeface="Wingdings" panose="05000000000000000000" pitchFamily="2" charset="2"/>
              </a:rPr>
              <a:t>the</a:t>
            </a:r>
            <a:r>
              <a:rPr lang="hu-HU" dirty="0" smtClean="0">
                <a:sym typeface="Wingdings" panose="05000000000000000000" pitchFamily="2" charset="2"/>
              </a:rPr>
              <a:t> </a:t>
            </a:r>
            <a:r>
              <a:rPr lang="hu-HU" dirty="0" err="1" smtClean="0">
                <a:sym typeface="Wingdings" panose="05000000000000000000" pitchFamily="2" charset="2"/>
              </a:rPr>
              <a:t>decentralised</a:t>
            </a:r>
            <a:r>
              <a:rPr lang="hu-HU" dirty="0" smtClean="0">
                <a:sym typeface="Wingdings" panose="05000000000000000000" pitchFamily="2" charset="2"/>
              </a:rPr>
              <a:t> </a:t>
            </a:r>
            <a:r>
              <a:rPr lang="hu-HU" dirty="0" err="1" smtClean="0">
                <a:sym typeface="Wingdings" panose="05000000000000000000" pitchFamily="2" charset="2"/>
              </a:rPr>
              <a:t>federations</a:t>
            </a:r>
            <a:r>
              <a:rPr lang="hu-HU" dirty="0" smtClean="0">
                <a:sym typeface="Wingdings" panose="05000000000000000000" pitchFamily="2" charset="2"/>
              </a:rPr>
              <a:t>…) </a:t>
            </a:r>
            <a:endParaRPr lang="hu-HU" dirty="0" smtClean="0"/>
          </a:p>
          <a:p>
            <a:pPr lvl="1"/>
            <a:r>
              <a:rPr lang="hu-HU" dirty="0" err="1" smtClean="0"/>
              <a:t>Regionalised</a:t>
            </a:r>
            <a:r>
              <a:rPr lang="hu-HU" dirty="0" smtClean="0"/>
              <a:t> </a:t>
            </a:r>
            <a:r>
              <a:rPr lang="hu-HU" dirty="0" err="1" smtClean="0"/>
              <a:t>countries</a:t>
            </a:r>
            <a:endParaRPr lang="hu-HU" dirty="0" smtClean="0"/>
          </a:p>
          <a:p>
            <a:pPr lvl="1"/>
            <a:r>
              <a:rPr lang="hu-HU" dirty="0" err="1" smtClean="0"/>
              <a:t>Inter-municipal</a:t>
            </a:r>
            <a:r>
              <a:rPr lang="hu-HU" dirty="0" smtClean="0"/>
              <a:t> </a:t>
            </a:r>
            <a:r>
              <a:rPr lang="hu-HU" dirty="0" err="1" smtClean="0"/>
              <a:t>model</a:t>
            </a:r>
            <a:r>
              <a:rPr lang="hu-HU" dirty="0" smtClean="0"/>
              <a:t>  </a:t>
            </a:r>
          </a:p>
          <a:p>
            <a:pPr lvl="1"/>
            <a:r>
              <a:rPr lang="hu-HU" dirty="0" err="1" smtClean="0"/>
              <a:t>Centralised</a:t>
            </a:r>
            <a:r>
              <a:rPr lang="hu-HU" dirty="0" smtClean="0"/>
              <a:t> </a:t>
            </a:r>
            <a:r>
              <a:rPr lang="hu-HU" dirty="0" err="1" smtClean="0"/>
              <a:t>model</a:t>
            </a:r>
            <a:r>
              <a:rPr lang="hu-HU" dirty="0" smtClean="0"/>
              <a:t> 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582751783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Main </a:t>
            </a:r>
            <a:r>
              <a:rPr lang="hu-HU" dirty="0" err="1" smtClean="0"/>
              <a:t>models</a:t>
            </a:r>
            <a:r>
              <a:rPr lang="hu-HU" dirty="0" smtClean="0"/>
              <a:t> of </a:t>
            </a:r>
            <a:r>
              <a:rPr lang="hu-HU" dirty="0" err="1" smtClean="0"/>
              <a:t>federalism</a:t>
            </a:r>
            <a:r>
              <a:rPr lang="hu-HU" dirty="0" smtClean="0"/>
              <a:t> (</a:t>
            </a:r>
            <a:r>
              <a:rPr lang="hu-HU" dirty="0" err="1" smtClean="0"/>
              <a:t>examples</a:t>
            </a:r>
            <a:r>
              <a:rPr lang="hu-HU" dirty="0" smtClean="0"/>
              <a:t>) </a:t>
            </a:r>
            <a:endParaRPr lang="hu-HU" dirty="0"/>
          </a:p>
        </p:txBody>
      </p:sp>
      <p:graphicFrame>
        <p:nvGraphicFramePr>
          <p:cNvPr id="4" name="Tartalom helye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87278957"/>
              </p:ext>
            </p:extLst>
          </p:nvPr>
        </p:nvGraphicFramePr>
        <p:xfrm>
          <a:off x="457200" y="1600198"/>
          <a:ext cx="8229600" cy="42956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431878"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3200" dirty="0" err="1" smtClean="0"/>
                        <a:t>Centralised</a:t>
                      </a:r>
                      <a:r>
                        <a:rPr lang="hu-HU" sz="3200" dirty="0" smtClean="0"/>
                        <a:t> </a:t>
                      </a:r>
                      <a:endParaRPr lang="hu-HU" sz="3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3200" dirty="0" err="1" smtClean="0"/>
                        <a:t>Decentralised</a:t>
                      </a:r>
                      <a:endParaRPr lang="hu-HU" sz="32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31878">
                <a:tc>
                  <a:txBody>
                    <a:bodyPr/>
                    <a:lstStyle/>
                    <a:p>
                      <a:pPr algn="ctr"/>
                      <a:r>
                        <a:rPr lang="hu-HU" sz="3200" dirty="0" err="1" smtClean="0"/>
                        <a:t>Symmetrical</a:t>
                      </a:r>
                      <a:endParaRPr lang="hu-HU" sz="3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200" dirty="0" smtClean="0"/>
                        <a:t>Belgium (</a:t>
                      </a:r>
                      <a:r>
                        <a:rPr lang="hu-HU" sz="2200" dirty="0" err="1" smtClean="0"/>
                        <a:t>resymmetrisation</a:t>
                      </a:r>
                      <a:r>
                        <a:rPr lang="hu-HU" sz="2200" dirty="0" smtClean="0"/>
                        <a:t>)</a:t>
                      </a:r>
                    </a:p>
                    <a:p>
                      <a:pPr algn="ctr"/>
                      <a:r>
                        <a:rPr lang="hu-HU" sz="2200" dirty="0" err="1" smtClean="0"/>
                        <a:t>Austria</a:t>
                      </a:r>
                      <a:r>
                        <a:rPr lang="hu-HU" sz="2200" dirty="0" smtClean="0"/>
                        <a:t>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200" dirty="0" err="1" smtClean="0"/>
                        <a:t>Germany</a:t>
                      </a:r>
                      <a:r>
                        <a:rPr lang="hu-HU" sz="2200" dirty="0" smtClean="0"/>
                        <a:t>,</a:t>
                      </a:r>
                      <a:r>
                        <a:rPr lang="hu-HU" sz="2200" baseline="0" dirty="0" smtClean="0"/>
                        <a:t> </a:t>
                      </a:r>
                      <a:r>
                        <a:rPr lang="hu-HU" sz="2200" dirty="0" smtClean="0"/>
                        <a:t>USA</a:t>
                      </a:r>
                      <a:endParaRPr lang="hu-HU" sz="22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31878">
                <a:tc>
                  <a:txBody>
                    <a:bodyPr/>
                    <a:lstStyle/>
                    <a:p>
                      <a:pPr algn="ctr"/>
                      <a:r>
                        <a:rPr lang="hu-HU" sz="3200" dirty="0" err="1" smtClean="0"/>
                        <a:t>Asymmetrical</a:t>
                      </a:r>
                      <a:endParaRPr lang="hu-HU" sz="3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200" dirty="0" err="1" smtClean="0"/>
                        <a:t>Switzerland</a:t>
                      </a:r>
                      <a:r>
                        <a:rPr lang="hu-HU" sz="2200" dirty="0" smtClean="0"/>
                        <a:t>,</a:t>
                      </a:r>
                    </a:p>
                    <a:p>
                      <a:pPr algn="ctr"/>
                      <a:r>
                        <a:rPr lang="hu-HU" sz="2200" dirty="0" err="1" smtClean="0"/>
                        <a:t>Russian</a:t>
                      </a:r>
                      <a:r>
                        <a:rPr lang="hu-HU" sz="2200" dirty="0" smtClean="0"/>
                        <a:t> </a:t>
                      </a:r>
                      <a:r>
                        <a:rPr lang="hu-HU" sz="2200" dirty="0" err="1" smtClean="0"/>
                        <a:t>Federation</a:t>
                      </a:r>
                      <a:r>
                        <a:rPr lang="hu-HU" sz="2200" baseline="0" dirty="0" smtClean="0"/>
                        <a:t> (</a:t>
                      </a:r>
                      <a:r>
                        <a:rPr lang="hu-HU" sz="2200" baseline="0" dirty="0" err="1" smtClean="0"/>
                        <a:t>the</a:t>
                      </a:r>
                      <a:r>
                        <a:rPr lang="hu-HU" sz="2200" baseline="0" dirty="0" smtClean="0"/>
                        <a:t> ‚</a:t>
                      </a:r>
                      <a:r>
                        <a:rPr lang="hu-HU" sz="2200" baseline="0" dirty="0" err="1" smtClean="0"/>
                        <a:t>regions</a:t>
                      </a:r>
                      <a:r>
                        <a:rPr lang="hu-HU" sz="2200" baseline="0" dirty="0" smtClean="0"/>
                        <a:t>’)</a:t>
                      </a:r>
                      <a:endParaRPr lang="hu-HU" sz="2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200" dirty="0" err="1" smtClean="0"/>
                        <a:t>Canada</a:t>
                      </a:r>
                      <a:endParaRPr lang="hu-HU" sz="22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97568298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 smtClean="0"/>
              <a:t>Models</a:t>
            </a:r>
            <a:r>
              <a:rPr lang="hu-HU" dirty="0" smtClean="0"/>
              <a:t> of </a:t>
            </a:r>
            <a:r>
              <a:rPr lang="hu-HU" dirty="0" err="1" smtClean="0"/>
              <a:t>regional</a:t>
            </a:r>
            <a:r>
              <a:rPr lang="hu-HU" dirty="0" smtClean="0"/>
              <a:t> </a:t>
            </a:r>
            <a:r>
              <a:rPr lang="hu-HU" dirty="0" err="1" smtClean="0"/>
              <a:t>development</a:t>
            </a:r>
            <a:r>
              <a:rPr lang="hu-HU" dirty="0" smtClean="0"/>
              <a:t> 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hu-HU" dirty="0" err="1" smtClean="0"/>
              <a:t>Centralised</a:t>
            </a:r>
            <a:r>
              <a:rPr lang="hu-HU" dirty="0" smtClean="0"/>
              <a:t> </a:t>
            </a:r>
            <a:r>
              <a:rPr lang="hu-HU" dirty="0" err="1" smtClean="0"/>
              <a:t>model</a:t>
            </a:r>
            <a:r>
              <a:rPr lang="hu-HU" dirty="0"/>
              <a:t> </a:t>
            </a:r>
            <a:endParaRPr lang="hu-HU" dirty="0" smtClean="0"/>
          </a:p>
          <a:p>
            <a:pPr lvl="1"/>
            <a:r>
              <a:rPr lang="hu-HU" dirty="0" err="1" smtClean="0"/>
              <a:t>Greece</a:t>
            </a:r>
            <a:r>
              <a:rPr lang="hu-HU" dirty="0" smtClean="0"/>
              <a:t> and Hungary (</a:t>
            </a:r>
            <a:r>
              <a:rPr lang="hu-HU" dirty="0" err="1" smtClean="0"/>
              <a:t>formerly</a:t>
            </a:r>
            <a:r>
              <a:rPr lang="hu-HU" dirty="0" smtClean="0"/>
              <a:t> </a:t>
            </a:r>
            <a:r>
              <a:rPr lang="hu-HU" dirty="0" err="1" smtClean="0"/>
              <a:t>Ireland</a:t>
            </a:r>
            <a:r>
              <a:rPr lang="hu-HU" dirty="0" smtClean="0"/>
              <a:t>) </a:t>
            </a:r>
          </a:p>
          <a:p>
            <a:r>
              <a:rPr lang="hu-HU" dirty="0" err="1" smtClean="0"/>
              <a:t>Municipal</a:t>
            </a:r>
            <a:r>
              <a:rPr lang="hu-HU" dirty="0" smtClean="0"/>
              <a:t> </a:t>
            </a:r>
            <a:r>
              <a:rPr lang="hu-HU" dirty="0" err="1" smtClean="0"/>
              <a:t>model</a:t>
            </a:r>
            <a:endParaRPr lang="hu-HU" dirty="0" smtClean="0"/>
          </a:p>
          <a:p>
            <a:pPr lvl="1"/>
            <a:r>
              <a:rPr lang="hu-HU" dirty="0" err="1" smtClean="0"/>
              <a:t>County-based</a:t>
            </a:r>
            <a:r>
              <a:rPr lang="hu-HU" dirty="0" smtClean="0"/>
              <a:t> </a:t>
            </a:r>
            <a:r>
              <a:rPr lang="hu-HU" dirty="0" err="1" smtClean="0"/>
              <a:t>model</a:t>
            </a:r>
            <a:r>
              <a:rPr lang="hu-HU" dirty="0" smtClean="0"/>
              <a:t> </a:t>
            </a:r>
          </a:p>
          <a:p>
            <a:pPr lvl="1"/>
            <a:r>
              <a:rPr lang="hu-HU" dirty="0" err="1" smtClean="0"/>
              <a:t>Regional</a:t>
            </a:r>
            <a:r>
              <a:rPr lang="hu-HU" dirty="0" smtClean="0"/>
              <a:t> </a:t>
            </a:r>
            <a:r>
              <a:rPr lang="hu-HU" dirty="0" err="1" smtClean="0"/>
              <a:t>devlopment</a:t>
            </a:r>
            <a:r>
              <a:rPr lang="hu-HU" dirty="0" smtClean="0"/>
              <a:t>: </a:t>
            </a:r>
          </a:p>
          <a:p>
            <a:pPr lvl="2"/>
            <a:r>
              <a:rPr lang="hu-HU" dirty="0" smtClean="0"/>
              <a:t>France (and </a:t>
            </a:r>
            <a:r>
              <a:rPr lang="hu-HU" dirty="0" err="1" smtClean="0"/>
              <a:t>the</a:t>
            </a:r>
            <a:r>
              <a:rPr lang="hu-HU" dirty="0" smtClean="0"/>
              <a:t> </a:t>
            </a:r>
            <a:r>
              <a:rPr lang="hu-HU" dirty="0" err="1" smtClean="0"/>
              <a:t>transofrmation</a:t>
            </a:r>
            <a:r>
              <a:rPr lang="hu-HU" dirty="0" smtClean="0"/>
              <a:t> of </a:t>
            </a:r>
            <a:r>
              <a:rPr lang="hu-HU" dirty="0" err="1" smtClean="0"/>
              <a:t>the</a:t>
            </a:r>
            <a:r>
              <a:rPr lang="hu-HU" dirty="0" smtClean="0"/>
              <a:t> </a:t>
            </a:r>
            <a:r>
              <a:rPr lang="hu-HU" dirty="0" err="1" smtClean="0"/>
              <a:t>French</a:t>
            </a:r>
            <a:r>
              <a:rPr lang="hu-HU" dirty="0" smtClean="0"/>
              <a:t> </a:t>
            </a:r>
            <a:r>
              <a:rPr lang="hu-HU" dirty="0" err="1" smtClean="0"/>
              <a:t>model</a:t>
            </a:r>
            <a:r>
              <a:rPr lang="hu-HU" dirty="0" smtClean="0"/>
              <a:t>)</a:t>
            </a:r>
          </a:p>
          <a:p>
            <a:pPr lvl="2"/>
            <a:r>
              <a:rPr lang="hu-HU" dirty="0" err="1" smtClean="0"/>
              <a:t>Municipal</a:t>
            </a:r>
            <a:r>
              <a:rPr lang="hu-HU" dirty="0" smtClean="0"/>
              <a:t> </a:t>
            </a:r>
            <a:r>
              <a:rPr lang="hu-HU" dirty="0" err="1" smtClean="0"/>
              <a:t>regionalism</a:t>
            </a:r>
            <a:r>
              <a:rPr lang="hu-HU" dirty="0" smtClean="0"/>
              <a:t> in CEE: </a:t>
            </a:r>
            <a:r>
              <a:rPr lang="hu-HU" dirty="0" err="1" smtClean="0"/>
              <a:t>Poland</a:t>
            </a:r>
            <a:endParaRPr lang="hu-HU" dirty="0"/>
          </a:p>
          <a:p>
            <a:r>
              <a:rPr lang="hu-HU" dirty="0" err="1"/>
              <a:t>Regionalised</a:t>
            </a:r>
            <a:r>
              <a:rPr lang="hu-HU" dirty="0"/>
              <a:t> </a:t>
            </a:r>
            <a:r>
              <a:rPr lang="hu-HU" dirty="0" err="1"/>
              <a:t>model</a:t>
            </a:r>
            <a:endParaRPr lang="hu-HU" dirty="0"/>
          </a:p>
          <a:p>
            <a:pPr lvl="1"/>
            <a:r>
              <a:rPr lang="hu-HU" dirty="0"/>
              <a:t>The ‚</a:t>
            </a:r>
            <a:r>
              <a:rPr lang="hu-HU" dirty="0" err="1"/>
              <a:t>una</a:t>
            </a:r>
            <a:r>
              <a:rPr lang="hu-HU" dirty="0"/>
              <a:t> e </a:t>
            </a:r>
            <a:r>
              <a:rPr lang="hu-HU" dirty="0" err="1"/>
              <a:t>indisibile</a:t>
            </a:r>
            <a:r>
              <a:rPr lang="hu-HU" dirty="0"/>
              <a:t>’ </a:t>
            </a:r>
            <a:r>
              <a:rPr lang="hu-HU" dirty="0" err="1"/>
              <a:t>Italy</a:t>
            </a:r>
            <a:r>
              <a:rPr lang="hu-HU" dirty="0"/>
              <a:t> and </a:t>
            </a:r>
            <a:r>
              <a:rPr lang="hu-HU" dirty="0" err="1"/>
              <a:t>its</a:t>
            </a:r>
            <a:r>
              <a:rPr lang="hu-HU" dirty="0"/>
              <a:t> </a:t>
            </a:r>
            <a:r>
              <a:rPr lang="hu-HU" dirty="0" err="1"/>
              <a:t>regions</a:t>
            </a:r>
            <a:r>
              <a:rPr lang="hu-HU" dirty="0"/>
              <a:t> (</a:t>
            </a:r>
            <a:r>
              <a:rPr lang="hu-HU" dirty="0" err="1"/>
              <a:t>multiethnicity</a:t>
            </a:r>
            <a:r>
              <a:rPr lang="hu-HU" dirty="0"/>
              <a:t> </a:t>
            </a:r>
            <a:r>
              <a:rPr lang="hu-HU" dirty="0" err="1"/>
              <a:t>and</a:t>
            </a:r>
            <a:r>
              <a:rPr lang="hu-HU" dirty="0"/>
              <a:t> </a:t>
            </a:r>
            <a:r>
              <a:rPr lang="hu-HU" dirty="0" err="1"/>
              <a:t>traditions</a:t>
            </a:r>
            <a:r>
              <a:rPr lang="hu-HU" dirty="0" smtClean="0"/>
              <a:t>)</a:t>
            </a:r>
            <a:endParaRPr lang="hu-HU" dirty="0"/>
          </a:p>
          <a:p>
            <a:pPr lvl="1"/>
            <a:r>
              <a:rPr lang="hu-HU" dirty="0" err="1"/>
              <a:t>Serbia</a:t>
            </a:r>
            <a:r>
              <a:rPr lang="hu-HU" dirty="0"/>
              <a:t>: </a:t>
            </a:r>
            <a:r>
              <a:rPr lang="hu-HU" dirty="0" err="1"/>
              <a:t>the</a:t>
            </a:r>
            <a:r>
              <a:rPr lang="hu-HU" dirty="0"/>
              <a:t> </a:t>
            </a:r>
            <a:r>
              <a:rPr lang="hu-HU" dirty="0" err="1"/>
              <a:t>case</a:t>
            </a:r>
            <a:r>
              <a:rPr lang="hu-HU" dirty="0"/>
              <a:t> of </a:t>
            </a:r>
            <a:r>
              <a:rPr lang="hu-HU" dirty="0" err="1"/>
              <a:t>Vojvodina</a:t>
            </a:r>
            <a:r>
              <a:rPr lang="hu-HU" dirty="0"/>
              <a:t> (</a:t>
            </a:r>
            <a:r>
              <a:rPr lang="hu-HU" dirty="0" err="1"/>
              <a:t>multiethnical</a:t>
            </a:r>
            <a:r>
              <a:rPr lang="hu-HU" dirty="0"/>
              <a:t> </a:t>
            </a:r>
            <a:r>
              <a:rPr lang="hu-HU" dirty="0" err="1"/>
              <a:t>region</a:t>
            </a:r>
            <a:r>
              <a:rPr lang="hu-HU" dirty="0"/>
              <a:t>)</a:t>
            </a:r>
            <a:endParaRPr lang="hu-HU" dirty="0" smtClean="0"/>
          </a:p>
          <a:p>
            <a:r>
              <a:rPr lang="hu-HU" dirty="0" err="1" smtClean="0"/>
              <a:t>Inter-municipal</a:t>
            </a:r>
            <a:r>
              <a:rPr lang="hu-HU" dirty="0" smtClean="0"/>
              <a:t> </a:t>
            </a:r>
            <a:r>
              <a:rPr lang="hu-HU" dirty="0" err="1" smtClean="0"/>
              <a:t>model</a:t>
            </a:r>
            <a:endParaRPr lang="hu-HU" dirty="0" smtClean="0">
              <a:sym typeface="Wingdings" panose="05000000000000000000" pitchFamily="2" charset="2"/>
            </a:endParaRPr>
          </a:p>
          <a:p>
            <a:pPr lvl="1"/>
            <a:r>
              <a:rPr lang="hu-HU" dirty="0" err="1" smtClean="0">
                <a:sym typeface="Wingdings" panose="05000000000000000000" pitchFamily="2" charset="2"/>
              </a:rPr>
              <a:t>from</a:t>
            </a:r>
            <a:r>
              <a:rPr lang="hu-HU" dirty="0" smtClean="0">
                <a:sym typeface="Wingdings" panose="05000000000000000000" pitchFamily="2" charset="2"/>
              </a:rPr>
              <a:t> </a:t>
            </a:r>
            <a:r>
              <a:rPr lang="hu-HU" dirty="0" err="1" smtClean="0">
                <a:sym typeface="Wingdings" panose="05000000000000000000" pitchFamily="2" charset="2"/>
              </a:rPr>
              <a:t>agencies</a:t>
            </a:r>
            <a:r>
              <a:rPr lang="hu-HU" dirty="0" smtClean="0">
                <a:sym typeface="Wingdings" panose="05000000000000000000" pitchFamily="2" charset="2"/>
              </a:rPr>
              <a:t> </a:t>
            </a:r>
            <a:r>
              <a:rPr lang="hu-HU" dirty="0" err="1" smtClean="0">
                <a:sym typeface="Wingdings" panose="05000000000000000000" pitchFamily="2" charset="2"/>
              </a:rPr>
              <a:t>to</a:t>
            </a:r>
            <a:r>
              <a:rPr lang="hu-HU" dirty="0" smtClean="0">
                <a:sym typeface="Wingdings" panose="05000000000000000000" pitchFamily="2" charset="2"/>
              </a:rPr>
              <a:t> </a:t>
            </a:r>
            <a:r>
              <a:rPr lang="hu-HU" dirty="0" err="1" smtClean="0">
                <a:sym typeface="Wingdings" panose="05000000000000000000" pitchFamily="2" charset="2"/>
              </a:rPr>
              <a:t>inter-municipal</a:t>
            </a:r>
            <a:r>
              <a:rPr lang="hu-HU" dirty="0" smtClean="0">
                <a:sym typeface="Wingdings" panose="05000000000000000000" pitchFamily="2" charset="2"/>
              </a:rPr>
              <a:t> </a:t>
            </a:r>
            <a:r>
              <a:rPr lang="hu-HU" dirty="0" err="1" smtClean="0">
                <a:sym typeface="Wingdings" panose="05000000000000000000" pitchFamily="2" charset="2"/>
              </a:rPr>
              <a:t>associations</a:t>
            </a:r>
            <a:r>
              <a:rPr lang="hu-HU" dirty="0" smtClean="0">
                <a:sym typeface="Wingdings" panose="05000000000000000000" pitchFamily="2" charset="2"/>
              </a:rPr>
              <a:t> (</a:t>
            </a:r>
            <a:r>
              <a:rPr lang="hu-HU" dirty="0" err="1" smtClean="0">
                <a:sym typeface="Wingdings" panose="05000000000000000000" pitchFamily="2" charset="2"/>
              </a:rPr>
              <a:t>development</a:t>
            </a:r>
            <a:r>
              <a:rPr lang="hu-HU" dirty="0" smtClean="0">
                <a:sym typeface="Wingdings" panose="05000000000000000000" pitchFamily="2" charset="2"/>
              </a:rPr>
              <a:t> </a:t>
            </a:r>
            <a:r>
              <a:rPr lang="hu-HU" dirty="0" err="1" smtClean="0">
                <a:sym typeface="Wingdings" panose="05000000000000000000" pitchFamily="2" charset="2"/>
              </a:rPr>
              <a:t>issue</a:t>
            </a:r>
            <a:r>
              <a:rPr lang="hu-HU" dirty="0" smtClean="0">
                <a:sym typeface="Wingdings" panose="05000000000000000000" pitchFamily="2" charset="2"/>
              </a:rPr>
              <a:t> and </a:t>
            </a:r>
            <a:r>
              <a:rPr lang="hu-HU" dirty="0" err="1" smtClean="0">
                <a:sym typeface="Wingdings" panose="05000000000000000000" pitchFamily="2" charset="2"/>
              </a:rPr>
              <a:t>regionalism</a:t>
            </a:r>
            <a:r>
              <a:rPr lang="hu-HU" dirty="0" smtClean="0">
                <a:sym typeface="Wingdings" panose="05000000000000000000" pitchFamily="2" charset="2"/>
              </a:rPr>
              <a:t> in </a:t>
            </a:r>
            <a:r>
              <a:rPr lang="hu-HU" dirty="0" err="1" smtClean="0">
                <a:sym typeface="Wingdings" panose="05000000000000000000" pitchFamily="2" charset="2"/>
              </a:rPr>
              <a:t>Ireland</a:t>
            </a:r>
            <a:r>
              <a:rPr lang="hu-HU" dirty="0" smtClean="0">
                <a:sym typeface="Wingdings" panose="05000000000000000000" pitchFamily="2" charset="2"/>
              </a:rPr>
              <a:t> and </a:t>
            </a:r>
            <a:r>
              <a:rPr lang="hu-HU" dirty="0" err="1" smtClean="0">
                <a:sym typeface="Wingdings" panose="05000000000000000000" pitchFamily="2" charset="2"/>
              </a:rPr>
              <a:t>Portugal</a:t>
            </a:r>
            <a:endParaRPr lang="hu-HU" dirty="0" smtClean="0">
              <a:sym typeface="Wingdings" panose="05000000000000000000" pitchFamily="2" charset="2"/>
            </a:endParaRPr>
          </a:p>
          <a:p>
            <a:pPr lvl="1"/>
            <a:r>
              <a:rPr lang="hu-HU" dirty="0" smtClean="0">
                <a:sym typeface="Wingdings" panose="05000000000000000000" pitchFamily="2" charset="2"/>
              </a:rPr>
              <a:t>Urban </a:t>
            </a:r>
            <a:r>
              <a:rPr lang="hu-HU" dirty="0" err="1" smtClean="0">
                <a:sym typeface="Wingdings" panose="05000000000000000000" pitchFamily="2" charset="2"/>
              </a:rPr>
              <a:t>governance</a:t>
            </a:r>
            <a:r>
              <a:rPr lang="hu-HU" dirty="0" smtClean="0">
                <a:sym typeface="Wingdings" panose="05000000000000000000" pitchFamily="2" charset="2"/>
              </a:rPr>
              <a:t> (?) </a:t>
            </a:r>
            <a:endParaRPr lang="hu-HU" dirty="0" smtClean="0"/>
          </a:p>
          <a:p>
            <a:pPr marL="457200" lvl="1" indent="0">
              <a:buNone/>
            </a:pPr>
            <a:endParaRPr lang="hu-HU" dirty="0" smtClean="0"/>
          </a:p>
          <a:p>
            <a:pPr marL="457200" lvl="1" indent="0">
              <a:buNone/>
            </a:pPr>
            <a:endParaRPr lang="hu-HU" dirty="0" smtClean="0"/>
          </a:p>
          <a:p>
            <a:pPr lvl="1"/>
            <a:endParaRPr lang="hu-HU" dirty="0"/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40801894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Public </a:t>
            </a:r>
            <a:r>
              <a:rPr lang="hu-HU" dirty="0" err="1" smtClean="0"/>
              <a:t>services</a:t>
            </a:r>
            <a:r>
              <a:rPr lang="hu-HU" dirty="0" smtClean="0"/>
              <a:t> and </a:t>
            </a:r>
            <a:r>
              <a:rPr lang="hu-HU" dirty="0" err="1" smtClean="0"/>
              <a:t>the</a:t>
            </a:r>
            <a:r>
              <a:rPr lang="hu-HU" dirty="0" smtClean="0"/>
              <a:t> ‚</a:t>
            </a:r>
            <a:r>
              <a:rPr lang="hu-HU" dirty="0" err="1" smtClean="0"/>
              <a:t>public</a:t>
            </a:r>
            <a:r>
              <a:rPr lang="hu-HU" dirty="0" smtClean="0"/>
              <a:t>’ (1)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hu-HU" dirty="0" err="1" smtClean="0"/>
              <a:t>Economics</a:t>
            </a:r>
            <a:r>
              <a:rPr lang="hu-HU" dirty="0" smtClean="0"/>
              <a:t>:</a:t>
            </a:r>
          </a:p>
          <a:p>
            <a:pPr lvl="1"/>
            <a:r>
              <a:rPr lang="hu-HU" dirty="0" smtClean="0"/>
              <a:t>Public </a:t>
            </a:r>
            <a:r>
              <a:rPr lang="hu-HU" dirty="0" err="1" smtClean="0"/>
              <a:t>goods</a:t>
            </a:r>
            <a:r>
              <a:rPr lang="hu-HU" dirty="0" smtClean="0"/>
              <a:t> – mixed </a:t>
            </a:r>
            <a:r>
              <a:rPr lang="hu-HU" dirty="0" err="1" smtClean="0"/>
              <a:t>goods</a:t>
            </a:r>
            <a:r>
              <a:rPr lang="hu-HU" dirty="0" smtClean="0"/>
              <a:t> – </a:t>
            </a:r>
            <a:r>
              <a:rPr lang="hu-HU" dirty="0" err="1" smtClean="0"/>
              <a:t>private</a:t>
            </a:r>
            <a:r>
              <a:rPr lang="hu-HU" dirty="0" smtClean="0"/>
              <a:t> </a:t>
            </a:r>
            <a:r>
              <a:rPr lang="hu-HU" dirty="0" err="1" smtClean="0"/>
              <a:t>goods</a:t>
            </a:r>
            <a:r>
              <a:rPr lang="hu-HU" dirty="0" smtClean="0"/>
              <a:t> </a:t>
            </a:r>
          </a:p>
          <a:p>
            <a:pPr lvl="1"/>
            <a:r>
              <a:rPr lang="hu-HU" dirty="0" smtClean="0"/>
              <a:t>Market </a:t>
            </a:r>
            <a:r>
              <a:rPr lang="hu-HU" dirty="0" err="1" smtClean="0"/>
              <a:t>failures</a:t>
            </a:r>
            <a:r>
              <a:rPr lang="hu-HU" dirty="0" smtClean="0"/>
              <a:t> and </a:t>
            </a:r>
            <a:r>
              <a:rPr lang="hu-HU" dirty="0" err="1" smtClean="0"/>
              <a:t>public</a:t>
            </a:r>
            <a:r>
              <a:rPr lang="hu-HU" dirty="0" smtClean="0"/>
              <a:t> </a:t>
            </a:r>
            <a:r>
              <a:rPr lang="hu-HU" dirty="0" err="1" smtClean="0"/>
              <a:t>services</a:t>
            </a:r>
            <a:r>
              <a:rPr lang="hu-HU" dirty="0" smtClean="0"/>
              <a:t> </a:t>
            </a:r>
          </a:p>
          <a:p>
            <a:pPr lvl="2"/>
            <a:r>
              <a:rPr lang="hu-HU" dirty="0" smtClean="0"/>
              <a:t>Monopol and </a:t>
            </a:r>
            <a:r>
              <a:rPr lang="hu-HU" dirty="0" err="1" smtClean="0"/>
              <a:t>oligopol</a:t>
            </a:r>
            <a:r>
              <a:rPr lang="hu-HU" dirty="0" smtClean="0"/>
              <a:t> </a:t>
            </a:r>
            <a:r>
              <a:rPr lang="hu-HU" dirty="0" err="1" smtClean="0"/>
              <a:t>structures</a:t>
            </a:r>
            <a:r>
              <a:rPr lang="hu-HU" dirty="0" smtClean="0"/>
              <a:t> </a:t>
            </a:r>
          </a:p>
          <a:p>
            <a:pPr lvl="2"/>
            <a:r>
              <a:rPr lang="hu-HU" dirty="0" err="1" smtClean="0"/>
              <a:t>Externalities</a:t>
            </a:r>
            <a:r>
              <a:rPr lang="hu-HU" dirty="0" smtClean="0"/>
              <a:t> </a:t>
            </a:r>
          </a:p>
          <a:p>
            <a:pPr lvl="2"/>
            <a:r>
              <a:rPr lang="hu-HU" dirty="0" err="1" smtClean="0"/>
              <a:t>High</a:t>
            </a:r>
            <a:r>
              <a:rPr lang="hu-HU" dirty="0" smtClean="0"/>
              <a:t> </a:t>
            </a:r>
            <a:r>
              <a:rPr lang="hu-HU" dirty="0" err="1" smtClean="0"/>
              <a:t>transaction</a:t>
            </a:r>
            <a:r>
              <a:rPr lang="hu-HU" dirty="0" smtClean="0"/>
              <a:t> </a:t>
            </a:r>
            <a:r>
              <a:rPr lang="hu-HU" dirty="0" err="1" smtClean="0"/>
              <a:t>costs</a:t>
            </a:r>
            <a:endParaRPr lang="hu-HU" dirty="0" smtClean="0"/>
          </a:p>
          <a:p>
            <a:pPr lvl="2"/>
            <a:r>
              <a:rPr lang="hu-HU" dirty="0" err="1" smtClean="0"/>
              <a:t>Information</a:t>
            </a:r>
            <a:r>
              <a:rPr lang="hu-HU" dirty="0" smtClean="0"/>
              <a:t> </a:t>
            </a:r>
            <a:r>
              <a:rPr lang="hu-HU" dirty="0" err="1" smtClean="0"/>
              <a:t>asymmetry</a:t>
            </a:r>
            <a:r>
              <a:rPr lang="hu-HU" dirty="0" smtClean="0"/>
              <a:t> </a:t>
            </a:r>
            <a:endParaRPr lang="hu-HU" dirty="0"/>
          </a:p>
          <a:p>
            <a:r>
              <a:rPr lang="hu-HU" dirty="0" err="1" smtClean="0"/>
              <a:t>Sociology</a:t>
            </a:r>
            <a:r>
              <a:rPr lang="hu-HU" dirty="0" smtClean="0"/>
              <a:t> and </a:t>
            </a:r>
            <a:r>
              <a:rPr lang="hu-HU" dirty="0" err="1" smtClean="0"/>
              <a:t>social</a:t>
            </a:r>
            <a:r>
              <a:rPr lang="hu-HU" dirty="0" smtClean="0"/>
              <a:t> policy:</a:t>
            </a:r>
          </a:p>
          <a:p>
            <a:pPr lvl="1"/>
            <a:r>
              <a:rPr lang="hu-HU" dirty="0" err="1" smtClean="0"/>
              <a:t>Concept</a:t>
            </a:r>
            <a:r>
              <a:rPr lang="hu-HU" dirty="0" smtClean="0"/>
              <a:t> of </a:t>
            </a:r>
            <a:r>
              <a:rPr lang="hu-HU" dirty="0" err="1" smtClean="0"/>
              <a:t>governance</a:t>
            </a:r>
            <a:r>
              <a:rPr lang="hu-HU" dirty="0" smtClean="0"/>
              <a:t>: </a:t>
            </a:r>
            <a:r>
              <a:rPr lang="hu-HU" dirty="0" err="1" smtClean="0"/>
              <a:t>from</a:t>
            </a:r>
            <a:r>
              <a:rPr lang="hu-HU" dirty="0" smtClean="0"/>
              <a:t> </a:t>
            </a:r>
            <a:r>
              <a:rPr lang="hu-HU" dirty="0" err="1" smtClean="0"/>
              <a:t>consumer</a:t>
            </a:r>
            <a:r>
              <a:rPr lang="hu-HU" dirty="0" smtClean="0"/>
              <a:t> </a:t>
            </a:r>
            <a:r>
              <a:rPr lang="hu-HU" dirty="0" err="1" smtClean="0"/>
              <a:t>to</a:t>
            </a:r>
            <a:r>
              <a:rPr lang="hu-HU" dirty="0" smtClean="0"/>
              <a:t> </a:t>
            </a:r>
            <a:r>
              <a:rPr lang="hu-HU" dirty="0" err="1" smtClean="0"/>
              <a:t>citizen</a:t>
            </a:r>
            <a:endParaRPr lang="hu-HU" dirty="0" smtClean="0"/>
          </a:p>
          <a:p>
            <a:pPr lvl="1"/>
            <a:r>
              <a:rPr lang="hu-HU" dirty="0" err="1" smtClean="0"/>
              <a:t>Concept</a:t>
            </a:r>
            <a:r>
              <a:rPr lang="hu-HU" dirty="0" smtClean="0"/>
              <a:t> of </a:t>
            </a:r>
            <a:r>
              <a:rPr lang="hu-HU" dirty="0" err="1" smtClean="0"/>
              <a:t>best</a:t>
            </a:r>
            <a:r>
              <a:rPr lang="hu-HU" dirty="0" smtClean="0"/>
              <a:t> </a:t>
            </a:r>
            <a:r>
              <a:rPr lang="hu-HU" dirty="0" err="1" smtClean="0"/>
              <a:t>value</a:t>
            </a:r>
            <a:r>
              <a:rPr lang="hu-HU" dirty="0" smtClean="0"/>
              <a:t> </a:t>
            </a:r>
          </a:p>
          <a:p>
            <a:pPr lvl="1"/>
            <a:r>
              <a:rPr lang="hu-HU" dirty="0" err="1" smtClean="0"/>
              <a:t>Accountability</a:t>
            </a:r>
            <a:endParaRPr lang="hu-HU" dirty="0" smtClean="0"/>
          </a:p>
          <a:p>
            <a:pPr lvl="1"/>
            <a:r>
              <a:rPr lang="hu-HU" dirty="0" err="1" smtClean="0"/>
              <a:t>Co-creation</a:t>
            </a:r>
            <a:r>
              <a:rPr lang="hu-HU" dirty="0" smtClean="0"/>
              <a:t>: </a:t>
            </a:r>
            <a:r>
              <a:rPr lang="hu-HU" dirty="0" err="1" smtClean="0"/>
              <a:t>nothing</a:t>
            </a:r>
            <a:r>
              <a:rPr lang="hu-HU" dirty="0" smtClean="0"/>
              <a:t> </a:t>
            </a:r>
            <a:r>
              <a:rPr lang="hu-HU" dirty="0" err="1" smtClean="0"/>
              <a:t>about</a:t>
            </a:r>
            <a:r>
              <a:rPr lang="hu-HU" dirty="0" smtClean="0"/>
              <a:t> </a:t>
            </a:r>
            <a:r>
              <a:rPr lang="hu-HU" dirty="0" err="1" smtClean="0"/>
              <a:t>us</a:t>
            </a:r>
            <a:r>
              <a:rPr lang="hu-HU" dirty="0" smtClean="0"/>
              <a:t> </a:t>
            </a:r>
            <a:r>
              <a:rPr lang="hu-HU" dirty="0" err="1" smtClean="0"/>
              <a:t>without</a:t>
            </a:r>
            <a:r>
              <a:rPr lang="hu-HU" dirty="0" smtClean="0"/>
              <a:t> </a:t>
            </a:r>
            <a:r>
              <a:rPr lang="hu-HU" dirty="0" err="1" smtClean="0"/>
              <a:t>us</a:t>
            </a:r>
            <a:r>
              <a:rPr lang="hu-HU" dirty="0" smtClean="0"/>
              <a:t> </a:t>
            </a:r>
          </a:p>
          <a:p>
            <a:pPr lvl="1"/>
            <a:endParaRPr lang="hu-HU" dirty="0"/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4015167520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The </a:t>
            </a:r>
            <a:r>
              <a:rPr lang="hu-HU" dirty="0" err="1" smtClean="0"/>
              <a:t>hybridity</a:t>
            </a:r>
            <a:r>
              <a:rPr lang="hu-HU" dirty="0" smtClean="0"/>
              <a:t> and </a:t>
            </a:r>
            <a:r>
              <a:rPr lang="hu-HU" dirty="0" err="1" smtClean="0"/>
              <a:t>its</a:t>
            </a:r>
            <a:r>
              <a:rPr lang="hu-HU" dirty="0" smtClean="0"/>
              <a:t> </a:t>
            </a:r>
            <a:r>
              <a:rPr lang="hu-HU" dirty="0" err="1" smtClean="0"/>
              <a:t>borders</a:t>
            </a:r>
            <a:r>
              <a:rPr lang="hu-HU" dirty="0" smtClean="0"/>
              <a:t>. </a:t>
            </a:r>
            <a:r>
              <a:rPr lang="hu-HU" dirty="0" err="1" smtClean="0"/>
              <a:t>Failed</a:t>
            </a:r>
            <a:r>
              <a:rPr lang="hu-HU" dirty="0" smtClean="0"/>
              <a:t> </a:t>
            </a:r>
            <a:r>
              <a:rPr lang="hu-HU" dirty="0" err="1" smtClean="0"/>
              <a:t>reforms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err="1" smtClean="0"/>
              <a:t>Hybrid</a:t>
            </a:r>
            <a:r>
              <a:rPr lang="hu-HU" dirty="0" smtClean="0"/>
              <a:t> </a:t>
            </a:r>
            <a:r>
              <a:rPr lang="hu-HU" dirty="0" err="1" smtClean="0"/>
              <a:t>soultions</a:t>
            </a:r>
            <a:r>
              <a:rPr lang="hu-HU" dirty="0" smtClean="0"/>
              <a:t>:</a:t>
            </a:r>
          </a:p>
          <a:p>
            <a:pPr lvl="1"/>
            <a:r>
              <a:rPr lang="hu-HU" dirty="0" smtClean="0"/>
              <a:t>The </a:t>
            </a:r>
            <a:r>
              <a:rPr lang="hu-HU" dirty="0" err="1" smtClean="0"/>
              <a:t>quasi-federalism</a:t>
            </a:r>
            <a:r>
              <a:rPr lang="hu-HU" dirty="0" smtClean="0"/>
              <a:t> in Spain and </a:t>
            </a:r>
            <a:r>
              <a:rPr lang="hu-HU" dirty="0" err="1" smtClean="0"/>
              <a:t>the</a:t>
            </a:r>
            <a:r>
              <a:rPr lang="hu-HU" dirty="0" smtClean="0"/>
              <a:t> </a:t>
            </a:r>
            <a:r>
              <a:rPr lang="hu-HU" dirty="0" err="1" smtClean="0"/>
              <a:t>case</a:t>
            </a:r>
            <a:r>
              <a:rPr lang="hu-HU" dirty="0" smtClean="0"/>
              <a:t> of </a:t>
            </a:r>
            <a:r>
              <a:rPr lang="hu-HU" dirty="0" err="1" smtClean="0"/>
              <a:t>Catalonia</a:t>
            </a:r>
            <a:r>
              <a:rPr lang="hu-HU" dirty="0" smtClean="0"/>
              <a:t> </a:t>
            </a:r>
          </a:p>
          <a:p>
            <a:pPr lvl="1"/>
            <a:r>
              <a:rPr lang="hu-HU" dirty="0" smtClean="0"/>
              <a:t>The </a:t>
            </a:r>
            <a:r>
              <a:rPr lang="hu-HU" dirty="0" err="1" smtClean="0"/>
              <a:t>transformation</a:t>
            </a:r>
            <a:r>
              <a:rPr lang="hu-HU" dirty="0" smtClean="0"/>
              <a:t> of </a:t>
            </a:r>
            <a:r>
              <a:rPr lang="hu-HU" dirty="0" err="1" smtClean="0"/>
              <a:t>the</a:t>
            </a:r>
            <a:r>
              <a:rPr lang="hu-HU" dirty="0" smtClean="0"/>
              <a:t> United </a:t>
            </a:r>
            <a:r>
              <a:rPr lang="hu-HU" dirty="0" err="1" smtClean="0"/>
              <a:t>Kingdom</a:t>
            </a:r>
            <a:r>
              <a:rPr lang="hu-HU" dirty="0" smtClean="0"/>
              <a:t>: back </a:t>
            </a:r>
            <a:r>
              <a:rPr lang="hu-HU" dirty="0" err="1" smtClean="0"/>
              <a:t>to</a:t>
            </a:r>
            <a:r>
              <a:rPr lang="hu-HU" dirty="0" smtClean="0"/>
              <a:t> </a:t>
            </a:r>
            <a:r>
              <a:rPr lang="hu-HU" dirty="0" err="1" smtClean="0"/>
              <a:t>the</a:t>
            </a:r>
            <a:r>
              <a:rPr lang="hu-HU" dirty="0" smtClean="0"/>
              <a:t> </a:t>
            </a:r>
            <a:r>
              <a:rPr lang="hu-HU" dirty="0" err="1" smtClean="0"/>
              <a:t>real</a:t>
            </a:r>
            <a:r>
              <a:rPr lang="hu-HU" dirty="0" smtClean="0"/>
              <a:t> </a:t>
            </a:r>
            <a:r>
              <a:rPr lang="hu-HU" dirty="0" err="1" smtClean="0"/>
              <a:t>federalism</a:t>
            </a:r>
            <a:r>
              <a:rPr lang="hu-HU" dirty="0" smtClean="0"/>
              <a:t>? </a:t>
            </a:r>
          </a:p>
          <a:p>
            <a:r>
              <a:rPr lang="hu-HU" dirty="0" err="1" smtClean="0"/>
              <a:t>Failed</a:t>
            </a:r>
            <a:r>
              <a:rPr lang="hu-HU" dirty="0" smtClean="0"/>
              <a:t> </a:t>
            </a:r>
            <a:r>
              <a:rPr lang="hu-HU" dirty="0" err="1" smtClean="0"/>
              <a:t>reforms</a:t>
            </a:r>
            <a:r>
              <a:rPr lang="hu-HU" dirty="0" smtClean="0"/>
              <a:t>: </a:t>
            </a:r>
          </a:p>
          <a:p>
            <a:pPr lvl="1"/>
            <a:r>
              <a:rPr lang="hu-HU" dirty="0" err="1" smtClean="0"/>
              <a:t>Lack</a:t>
            </a:r>
            <a:r>
              <a:rPr lang="hu-HU" dirty="0" smtClean="0"/>
              <a:t> of </a:t>
            </a:r>
            <a:r>
              <a:rPr lang="hu-HU" dirty="0" err="1" smtClean="0"/>
              <a:t>the</a:t>
            </a:r>
            <a:r>
              <a:rPr lang="hu-HU" dirty="0" smtClean="0"/>
              <a:t> </a:t>
            </a:r>
            <a:r>
              <a:rPr lang="hu-HU" dirty="0" err="1" smtClean="0"/>
              <a:t>traditions</a:t>
            </a:r>
            <a:r>
              <a:rPr lang="hu-HU" dirty="0"/>
              <a:t> </a:t>
            </a:r>
            <a:r>
              <a:rPr lang="hu-HU" dirty="0" smtClean="0">
                <a:sym typeface="Wingdings" panose="05000000000000000000" pitchFamily="2" charset="2"/>
              </a:rPr>
              <a:t> Hungary</a:t>
            </a:r>
          </a:p>
          <a:p>
            <a:pPr lvl="1"/>
            <a:r>
              <a:rPr lang="hu-HU" dirty="0" err="1" smtClean="0">
                <a:sym typeface="Wingdings" panose="05000000000000000000" pitchFamily="2" charset="2"/>
              </a:rPr>
              <a:t>Multhiethnicity</a:t>
            </a:r>
            <a:r>
              <a:rPr lang="hu-HU" dirty="0" smtClean="0">
                <a:sym typeface="Wingdings" panose="05000000000000000000" pitchFamily="2" charset="2"/>
              </a:rPr>
              <a:t> </a:t>
            </a:r>
            <a:r>
              <a:rPr lang="hu-HU" dirty="0" err="1" smtClean="0">
                <a:sym typeface="Wingdings" panose="05000000000000000000" pitchFamily="2" charset="2"/>
              </a:rPr>
              <a:t>as</a:t>
            </a:r>
            <a:r>
              <a:rPr lang="hu-HU" dirty="0" smtClean="0">
                <a:sym typeface="Wingdings" panose="05000000000000000000" pitchFamily="2" charset="2"/>
              </a:rPr>
              <a:t> </a:t>
            </a:r>
            <a:r>
              <a:rPr lang="hu-HU" dirty="0" err="1" smtClean="0">
                <a:sym typeface="Wingdings" panose="05000000000000000000" pitchFamily="2" charset="2"/>
              </a:rPr>
              <a:t>problem</a:t>
            </a:r>
            <a:r>
              <a:rPr lang="hu-HU" dirty="0" smtClean="0">
                <a:sym typeface="Wingdings" panose="05000000000000000000" pitchFamily="2" charset="2"/>
              </a:rPr>
              <a:t>  </a:t>
            </a:r>
            <a:r>
              <a:rPr lang="hu-HU" dirty="0" err="1" smtClean="0">
                <a:sym typeface="Wingdings" panose="05000000000000000000" pitchFamily="2" charset="2"/>
              </a:rPr>
              <a:t>Romania</a:t>
            </a:r>
            <a:r>
              <a:rPr lang="hu-HU" dirty="0" smtClean="0">
                <a:sym typeface="Wingdings" panose="05000000000000000000" pitchFamily="2" charset="2"/>
              </a:rPr>
              <a:t> and </a:t>
            </a:r>
            <a:r>
              <a:rPr lang="hu-HU" dirty="0" err="1" smtClean="0">
                <a:sym typeface="Wingdings" panose="05000000000000000000" pitchFamily="2" charset="2"/>
              </a:rPr>
              <a:t>Slovakia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242295044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 smtClean="0"/>
              <a:t>Municipal</a:t>
            </a:r>
            <a:r>
              <a:rPr lang="hu-HU" dirty="0" smtClean="0"/>
              <a:t> </a:t>
            </a:r>
            <a:r>
              <a:rPr lang="hu-HU" dirty="0" err="1" smtClean="0"/>
              <a:t>policing</a:t>
            </a:r>
            <a:r>
              <a:rPr lang="hu-HU" dirty="0" smtClean="0"/>
              <a:t> </a:t>
            </a:r>
            <a:endParaRPr lang="hu-HU" dirty="0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u-HU" dirty="0" err="1" smtClean="0"/>
              <a:t>Municipalities</a:t>
            </a:r>
            <a:r>
              <a:rPr lang="hu-HU" dirty="0" smtClean="0"/>
              <a:t> and </a:t>
            </a:r>
            <a:r>
              <a:rPr lang="hu-HU" dirty="0" err="1" smtClean="0"/>
              <a:t>policing</a:t>
            </a:r>
            <a:r>
              <a:rPr lang="hu-HU" dirty="0" smtClean="0"/>
              <a:t> 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726381937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The </a:t>
            </a:r>
            <a:r>
              <a:rPr lang="hu-HU" dirty="0" err="1" smtClean="0"/>
              <a:t>interpretation</a:t>
            </a:r>
            <a:r>
              <a:rPr lang="hu-HU" dirty="0" smtClean="0"/>
              <a:t> of </a:t>
            </a:r>
            <a:r>
              <a:rPr lang="hu-HU" dirty="0" err="1" smtClean="0"/>
              <a:t>policing</a:t>
            </a:r>
            <a:r>
              <a:rPr lang="hu-HU" dirty="0" smtClean="0"/>
              <a:t> 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err="1" smtClean="0"/>
              <a:t>Different</a:t>
            </a:r>
            <a:r>
              <a:rPr lang="hu-HU" dirty="0" smtClean="0"/>
              <a:t> </a:t>
            </a:r>
            <a:r>
              <a:rPr lang="hu-HU" dirty="0" err="1" smtClean="0"/>
              <a:t>approaches</a:t>
            </a:r>
            <a:r>
              <a:rPr lang="hu-HU" dirty="0" smtClean="0"/>
              <a:t> </a:t>
            </a:r>
          </a:p>
          <a:p>
            <a:r>
              <a:rPr lang="hu-HU" dirty="0" err="1" smtClean="0"/>
              <a:t>Common</a:t>
            </a:r>
            <a:r>
              <a:rPr lang="hu-HU" dirty="0" smtClean="0"/>
              <a:t> </a:t>
            </a:r>
            <a:r>
              <a:rPr lang="hu-HU" dirty="0" err="1" smtClean="0"/>
              <a:t>element</a:t>
            </a:r>
            <a:r>
              <a:rPr lang="hu-HU" dirty="0" smtClean="0"/>
              <a:t>: </a:t>
            </a:r>
            <a:r>
              <a:rPr lang="hu-HU" dirty="0" err="1" smtClean="0"/>
              <a:t>defense</a:t>
            </a:r>
            <a:r>
              <a:rPr lang="hu-HU" dirty="0" smtClean="0"/>
              <a:t> of </a:t>
            </a:r>
            <a:r>
              <a:rPr lang="hu-HU" dirty="0" err="1" smtClean="0"/>
              <a:t>the</a:t>
            </a:r>
            <a:r>
              <a:rPr lang="hu-HU" dirty="0" smtClean="0"/>
              <a:t> </a:t>
            </a:r>
            <a:r>
              <a:rPr lang="hu-HU" dirty="0" err="1" smtClean="0"/>
              <a:t>public</a:t>
            </a:r>
            <a:r>
              <a:rPr lang="hu-HU" dirty="0" smtClean="0"/>
              <a:t> </a:t>
            </a:r>
            <a:r>
              <a:rPr lang="hu-HU" dirty="0" err="1" smtClean="0"/>
              <a:t>order</a:t>
            </a:r>
            <a:endParaRPr lang="hu-HU" dirty="0" smtClean="0"/>
          </a:p>
          <a:p>
            <a:r>
              <a:rPr lang="hu-HU" dirty="0" err="1" smtClean="0"/>
              <a:t>French</a:t>
            </a:r>
            <a:r>
              <a:rPr lang="hu-HU" dirty="0" smtClean="0"/>
              <a:t> </a:t>
            </a:r>
            <a:r>
              <a:rPr lang="hu-HU" dirty="0" err="1" smtClean="0"/>
              <a:t>approach</a:t>
            </a:r>
            <a:r>
              <a:rPr lang="hu-HU" dirty="0" smtClean="0"/>
              <a:t>: </a:t>
            </a:r>
            <a:r>
              <a:rPr lang="hu-HU" i="1" dirty="0" err="1" smtClean="0"/>
              <a:t>ordre</a:t>
            </a:r>
            <a:r>
              <a:rPr lang="hu-HU" i="1" dirty="0" smtClean="0"/>
              <a:t> </a:t>
            </a:r>
            <a:r>
              <a:rPr lang="hu-HU" i="1" dirty="0" err="1" smtClean="0"/>
              <a:t>publique</a:t>
            </a:r>
            <a:r>
              <a:rPr lang="hu-HU" i="1" dirty="0" smtClean="0"/>
              <a:t> </a:t>
            </a:r>
            <a:r>
              <a:rPr lang="hu-HU" dirty="0" smtClean="0"/>
              <a:t>and </a:t>
            </a:r>
            <a:r>
              <a:rPr lang="hu-HU" dirty="0" err="1" smtClean="0"/>
              <a:t>its</a:t>
            </a:r>
            <a:r>
              <a:rPr lang="hu-HU" dirty="0" smtClean="0"/>
              <a:t> </a:t>
            </a:r>
            <a:r>
              <a:rPr lang="hu-HU" dirty="0" err="1" smtClean="0"/>
              <a:t>elements</a:t>
            </a:r>
            <a:endParaRPr lang="hu-HU" dirty="0" smtClean="0"/>
          </a:p>
          <a:p>
            <a:r>
              <a:rPr lang="hu-HU" dirty="0" err="1" smtClean="0"/>
              <a:t>German</a:t>
            </a:r>
            <a:r>
              <a:rPr lang="hu-HU" dirty="0" smtClean="0"/>
              <a:t> </a:t>
            </a:r>
            <a:r>
              <a:rPr lang="hu-HU" dirty="0" err="1" smtClean="0"/>
              <a:t>concept</a:t>
            </a:r>
            <a:r>
              <a:rPr lang="hu-HU" dirty="0" smtClean="0"/>
              <a:t> of </a:t>
            </a:r>
            <a:r>
              <a:rPr lang="hu-HU" i="1" dirty="0" err="1" smtClean="0"/>
              <a:t>Polizei</a:t>
            </a:r>
            <a:endParaRPr lang="hu-HU" i="1" dirty="0" smtClean="0"/>
          </a:p>
          <a:p>
            <a:r>
              <a:rPr lang="hu-HU" dirty="0" err="1" smtClean="0"/>
              <a:t>Anglo-Saxon</a:t>
            </a:r>
            <a:r>
              <a:rPr lang="hu-HU" dirty="0" smtClean="0"/>
              <a:t> </a:t>
            </a:r>
            <a:r>
              <a:rPr lang="hu-HU" dirty="0" err="1" smtClean="0"/>
              <a:t>countries</a:t>
            </a:r>
            <a:r>
              <a:rPr lang="hu-HU" dirty="0" smtClean="0"/>
              <a:t>: </a:t>
            </a:r>
            <a:r>
              <a:rPr lang="hu-HU" dirty="0" err="1" smtClean="0"/>
              <a:t>police</a:t>
            </a:r>
            <a:r>
              <a:rPr lang="hu-HU" dirty="0" smtClean="0"/>
              <a:t> </a:t>
            </a:r>
            <a:r>
              <a:rPr lang="hu-HU" dirty="0" smtClean="0">
                <a:sym typeface="Wingdings" panose="05000000000000000000" pitchFamily="2" charset="2"/>
              </a:rPr>
              <a:t> „</a:t>
            </a:r>
            <a:r>
              <a:rPr lang="hu-HU" dirty="0" err="1" smtClean="0">
                <a:sym typeface="Wingdings" panose="05000000000000000000" pitchFamily="2" charset="2"/>
              </a:rPr>
              <a:t>to</a:t>
            </a:r>
            <a:r>
              <a:rPr lang="hu-HU" dirty="0" smtClean="0">
                <a:sym typeface="Wingdings" panose="05000000000000000000" pitchFamily="2" charset="2"/>
              </a:rPr>
              <a:t> </a:t>
            </a:r>
            <a:r>
              <a:rPr lang="hu-HU" dirty="0" err="1" smtClean="0">
                <a:sym typeface="Wingdings" panose="05000000000000000000" pitchFamily="2" charset="2"/>
              </a:rPr>
              <a:t>protect</a:t>
            </a:r>
            <a:r>
              <a:rPr lang="hu-HU" dirty="0" smtClean="0">
                <a:sym typeface="Wingdings" panose="05000000000000000000" pitchFamily="2" charset="2"/>
              </a:rPr>
              <a:t> and </a:t>
            </a:r>
            <a:r>
              <a:rPr lang="hu-HU" dirty="0" err="1" smtClean="0">
                <a:sym typeface="Wingdings" panose="05000000000000000000" pitchFamily="2" charset="2"/>
              </a:rPr>
              <a:t>serve</a:t>
            </a:r>
            <a:r>
              <a:rPr lang="hu-HU" dirty="0" smtClean="0">
                <a:sym typeface="Wingdings" panose="05000000000000000000" pitchFamily="2" charset="2"/>
              </a:rPr>
              <a:t>”</a:t>
            </a:r>
            <a:endParaRPr lang="hu-HU" dirty="0" smtClean="0"/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4233547499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The </a:t>
            </a:r>
            <a:r>
              <a:rPr lang="hu-HU" dirty="0" err="1" smtClean="0"/>
              <a:t>beginning</a:t>
            </a:r>
            <a:r>
              <a:rPr lang="hu-HU" dirty="0" smtClean="0"/>
              <a:t>: </a:t>
            </a:r>
            <a:r>
              <a:rPr lang="hu-HU" dirty="0" err="1" smtClean="0"/>
              <a:t>medieval</a:t>
            </a:r>
            <a:r>
              <a:rPr lang="hu-HU" dirty="0" smtClean="0"/>
              <a:t> </a:t>
            </a:r>
            <a:r>
              <a:rPr lang="hu-HU" dirty="0" err="1" smtClean="0"/>
              <a:t>ages</a:t>
            </a:r>
            <a:r>
              <a:rPr lang="hu-HU" dirty="0" smtClean="0"/>
              <a:t> 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err="1" smtClean="0"/>
              <a:t>Feudal</a:t>
            </a:r>
            <a:r>
              <a:rPr lang="hu-HU" dirty="0" smtClean="0"/>
              <a:t> </a:t>
            </a:r>
            <a:r>
              <a:rPr lang="hu-HU" dirty="0" err="1" smtClean="0"/>
              <a:t>policing</a:t>
            </a:r>
            <a:endParaRPr lang="hu-HU" dirty="0" smtClean="0"/>
          </a:p>
          <a:p>
            <a:r>
              <a:rPr lang="hu-HU" dirty="0" smtClean="0"/>
              <a:t>The </a:t>
            </a:r>
            <a:r>
              <a:rPr lang="hu-HU" dirty="0" err="1" smtClean="0"/>
              <a:t>tasks</a:t>
            </a:r>
            <a:r>
              <a:rPr lang="hu-HU" dirty="0" smtClean="0"/>
              <a:t> of </a:t>
            </a:r>
            <a:r>
              <a:rPr lang="hu-HU" dirty="0" err="1" smtClean="0"/>
              <a:t>the</a:t>
            </a:r>
            <a:r>
              <a:rPr lang="hu-HU" dirty="0" smtClean="0"/>
              <a:t> </a:t>
            </a:r>
            <a:r>
              <a:rPr lang="hu-HU" dirty="0" err="1" smtClean="0"/>
              <a:t>municipalities</a:t>
            </a:r>
            <a:endParaRPr lang="hu-HU" dirty="0" smtClean="0"/>
          </a:p>
          <a:p>
            <a:r>
              <a:rPr lang="hu-HU" dirty="0" err="1" smtClean="0"/>
              <a:t>State</a:t>
            </a:r>
            <a:r>
              <a:rPr lang="hu-HU" dirty="0" smtClean="0"/>
              <a:t> </a:t>
            </a:r>
            <a:r>
              <a:rPr lang="hu-HU" dirty="0" err="1" smtClean="0"/>
              <a:t>polices</a:t>
            </a:r>
            <a:r>
              <a:rPr lang="hu-HU" dirty="0" smtClean="0"/>
              <a:t>: </a:t>
            </a:r>
            <a:r>
              <a:rPr lang="hu-HU" dirty="0" err="1" smtClean="0"/>
              <a:t>absolute</a:t>
            </a:r>
            <a:r>
              <a:rPr lang="hu-HU" dirty="0" smtClean="0"/>
              <a:t> </a:t>
            </a:r>
            <a:r>
              <a:rPr lang="hu-HU" dirty="0" err="1" smtClean="0"/>
              <a:t>monarchies</a:t>
            </a:r>
            <a:r>
              <a:rPr lang="hu-HU" dirty="0" smtClean="0"/>
              <a:t> 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716811439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 smtClean="0"/>
              <a:t>Municipal</a:t>
            </a:r>
            <a:r>
              <a:rPr lang="hu-HU" dirty="0" smtClean="0"/>
              <a:t> </a:t>
            </a:r>
            <a:r>
              <a:rPr lang="hu-HU" dirty="0" err="1" smtClean="0"/>
              <a:t>police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err="1" smtClean="0"/>
              <a:t>Anglo-Saxon</a:t>
            </a:r>
            <a:r>
              <a:rPr lang="hu-HU" dirty="0" smtClean="0"/>
              <a:t> </a:t>
            </a:r>
            <a:r>
              <a:rPr lang="hu-HU" dirty="0" err="1" smtClean="0"/>
              <a:t>countries</a:t>
            </a:r>
            <a:r>
              <a:rPr lang="hu-HU" dirty="0" smtClean="0"/>
              <a:t> </a:t>
            </a:r>
          </a:p>
          <a:p>
            <a:r>
              <a:rPr lang="hu-HU" dirty="0"/>
              <a:t>G</a:t>
            </a:r>
            <a:r>
              <a:rPr lang="en-GB" dirty="0" err="1" smtClean="0"/>
              <a:t>eneral</a:t>
            </a:r>
            <a:r>
              <a:rPr lang="en-GB" dirty="0" smtClean="0"/>
              <a:t> </a:t>
            </a:r>
            <a:r>
              <a:rPr lang="en-GB" dirty="0"/>
              <a:t>police tasks are performed by municipal </a:t>
            </a:r>
            <a:r>
              <a:rPr lang="en-GB" dirty="0" smtClean="0"/>
              <a:t>bodies</a:t>
            </a:r>
            <a:endParaRPr lang="hu-HU" dirty="0" smtClean="0"/>
          </a:p>
          <a:p>
            <a:r>
              <a:rPr lang="hu-HU" dirty="0" err="1" smtClean="0"/>
              <a:t>State</a:t>
            </a:r>
            <a:r>
              <a:rPr lang="hu-HU" dirty="0" smtClean="0"/>
              <a:t> </a:t>
            </a:r>
            <a:r>
              <a:rPr lang="hu-HU" dirty="0" err="1" smtClean="0"/>
              <a:t>polices</a:t>
            </a:r>
            <a:r>
              <a:rPr lang="hu-HU" dirty="0" smtClean="0"/>
              <a:t> and </a:t>
            </a:r>
            <a:r>
              <a:rPr lang="hu-HU" dirty="0" err="1" smtClean="0"/>
              <a:t>and</a:t>
            </a:r>
            <a:r>
              <a:rPr lang="hu-HU" dirty="0" smtClean="0"/>
              <a:t> </a:t>
            </a:r>
            <a:r>
              <a:rPr lang="hu-HU" dirty="0" err="1" smtClean="0"/>
              <a:t>municipal</a:t>
            </a:r>
            <a:r>
              <a:rPr lang="hu-HU" dirty="0" smtClean="0"/>
              <a:t> </a:t>
            </a:r>
            <a:r>
              <a:rPr lang="hu-HU" dirty="0" err="1" smtClean="0"/>
              <a:t>polices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545759912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Mixed </a:t>
            </a:r>
            <a:r>
              <a:rPr lang="hu-HU" dirty="0" err="1" smtClean="0"/>
              <a:t>model</a:t>
            </a:r>
            <a:r>
              <a:rPr lang="hu-HU" dirty="0"/>
              <a:t> </a:t>
            </a:r>
            <a:r>
              <a:rPr lang="hu-HU" dirty="0" smtClean="0"/>
              <a:t>(</a:t>
            </a:r>
            <a:r>
              <a:rPr lang="hu-HU" dirty="0" err="1" smtClean="0"/>
              <a:t>Frenchapproach</a:t>
            </a:r>
            <a:r>
              <a:rPr lang="hu-HU" dirty="0" smtClean="0"/>
              <a:t>)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err="1" smtClean="0"/>
              <a:t>Nationalisation</a:t>
            </a:r>
            <a:r>
              <a:rPr lang="hu-HU" dirty="0" smtClean="0"/>
              <a:t> of </a:t>
            </a:r>
            <a:r>
              <a:rPr lang="hu-HU" dirty="0" err="1" smtClean="0"/>
              <a:t>the</a:t>
            </a:r>
            <a:r>
              <a:rPr lang="hu-HU" dirty="0" smtClean="0"/>
              <a:t> local </a:t>
            </a:r>
            <a:r>
              <a:rPr lang="hu-HU" dirty="0" err="1" smtClean="0"/>
              <a:t>police</a:t>
            </a:r>
            <a:r>
              <a:rPr lang="hu-HU" dirty="0" smtClean="0"/>
              <a:t> </a:t>
            </a:r>
            <a:r>
              <a:rPr lang="hu-HU" dirty="0" err="1" smtClean="0"/>
              <a:t>forces</a:t>
            </a:r>
            <a:endParaRPr lang="hu-HU" dirty="0" smtClean="0"/>
          </a:p>
          <a:p>
            <a:r>
              <a:rPr lang="hu-HU" dirty="0" err="1" smtClean="0"/>
              <a:t>State</a:t>
            </a:r>
            <a:r>
              <a:rPr lang="hu-HU" dirty="0" smtClean="0"/>
              <a:t> </a:t>
            </a:r>
            <a:r>
              <a:rPr lang="hu-HU" dirty="0" err="1" smtClean="0"/>
              <a:t>polices</a:t>
            </a:r>
            <a:r>
              <a:rPr lang="hu-HU" dirty="0" smtClean="0"/>
              <a:t>: </a:t>
            </a:r>
            <a:r>
              <a:rPr lang="hu-HU" i="1" dirty="0" err="1" smtClean="0"/>
              <a:t>Police</a:t>
            </a:r>
            <a:r>
              <a:rPr lang="hu-HU" i="1" dirty="0" smtClean="0"/>
              <a:t> </a:t>
            </a:r>
            <a:r>
              <a:rPr lang="hu-HU" i="1" dirty="0" err="1" smtClean="0"/>
              <a:t>Nationale</a:t>
            </a:r>
            <a:r>
              <a:rPr lang="hu-HU" i="1" dirty="0" smtClean="0"/>
              <a:t> </a:t>
            </a:r>
            <a:r>
              <a:rPr lang="hu-HU" dirty="0" smtClean="0"/>
              <a:t>and </a:t>
            </a:r>
            <a:r>
              <a:rPr lang="hu-HU" i="1" dirty="0" err="1" smtClean="0"/>
              <a:t>Gendarmerie</a:t>
            </a:r>
            <a:r>
              <a:rPr lang="hu-HU" i="1" dirty="0" smtClean="0"/>
              <a:t> </a:t>
            </a:r>
            <a:r>
              <a:rPr lang="hu-HU" i="1" dirty="0" err="1" smtClean="0"/>
              <a:t>Nationale</a:t>
            </a:r>
            <a:r>
              <a:rPr lang="hu-HU" i="1" dirty="0" smtClean="0"/>
              <a:t> (</a:t>
            </a:r>
            <a:r>
              <a:rPr lang="hu-HU" i="1" dirty="0" err="1" smtClean="0"/>
              <a:t>police</a:t>
            </a:r>
            <a:r>
              <a:rPr lang="hu-HU" i="1" dirty="0" smtClean="0"/>
              <a:t> </a:t>
            </a:r>
            <a:r>
              <a:rPr lang="hu-HU" i="1" dirty="0" err="1" smtClean="0"/>
              <a:t>juricaires</a:t>
            </a:r>
            <a:r>
              <a:rPr lang="hu-HU" i="1" dirty="0" smtClean="0"/>
              <a:t>)</a:t>
            </a:r>
            <a:endParaRPr lang="hu-HU" dirty="0" smtClean="0"/>
          </a:p>
          <a:p>
            <a:r>
              <a:rPr lang="hu-HU" dirty="0" err="1" smtClean="0"/>
              <a:t>After</a:t>
            </a:r>
            <a:r>
              <a:rPr lang="hu-HU" dirty="0" smtClean="0"/>
              <a:t> 1983: local </a:t>
            </a:r>
            <a:r>
              <a:rPr lang="hu-HU" dirty="0" err="1" smtClean="0"/>
              <a:t>police</a:t>
            </a:r>
            <a:r>
              <a:rPr lang="hu-HU" dirty="0" smtClean="0"/>
              <a:t> </a:t>
            </a:r>
            <a:r>
              <a:rPr lang="hu-HU" dirty="0" err="1" smtClean="0"/>
              <a:t>forces</a:t>
            </a:r>
            <a:r>
              <a:rPr lang="hu-HU" dirty="0" smtClean="0"/>
              <a:t> </a:t>
            </a:r>
            <a:r>
              <a:rPr lang="hu-HU" i="1" dirty="0" err="1" smtClean="0"/>
              <a:t>can</a:t>
            </a:r>
            <a:r>
              <a:rPr lang="hu-HU" i="1" dirty="0" smtClean="0"/>
              <a:t> be </a:t>
            </a:r>
            <a:r>
              <a:rPr lang="hu-HU" dirty="0" err="1" smtClean="0"/>
              <a:t>established</a:t>
            </a:r>
            <a:r>
              <a:rPr lang="hu-HU" dirty="0" smtClean="0"/>
              <a:t> </a:t>
            </a:r>
            <a:r>
              <a:rPr lang="hu-HU" i="1" dirty="0" smtClean="0"/>
              <a:t>(</a:t>
            </a:r>
            <a:r>
              <a:rPr lang="hu-HU" i="1" dirty="0" err="1" smtClean="0"/>
              <a:t>police</a:t>
            </a:r>
            <a:r>
              <a:rPr lang="hu-HU" i="1" dirty="0" smtClean="0"/>
              <a:t> </a:t>
            </a:r>
            <a:r>
              <a:rPr lang="hu-HU" i="1" dirty="0" err="1" smtClean="0"/>
              <a:t>administratifs</a:t>
            </a:r>
            <a:r>
              <a:rPr lang="hu-HU" i="1" dirty="0" smtClean="0"/>
              <a:t>)</a:t>
            </a:r>
            <a:endParaRPr lang="hu-HU" dirty="0" smtClean="0"/>
          </a:p>
          <a:p>
            <a:r>
              <a:rPr lang="hu-HU" dirty="0" smtClean="0"/>
              <a:t>Local </a:t>
            </a:r>
            <a:r>
              <a:rPr lang="hu-HU" dirty="0" err="1" smtClean="0"/>
              <a:t>police</a:t>
            </a:r>
            <a:r>
              <a:rPr lang="hu-HU" dirty="0" smtClean="0"/>
              <a:t> </a:t>
            </a:r>
            <a:r>
              <a:rPr lang="hu-HU" dirty="0" err="1" smtClean="0"/>
              <a:t>forces</a:t>
            </a:r>
            <a:r>
              <a:rPr lang="hu-HU" dirty="0" smtClean="0"/>
              <a:t>: </a:t>
            </a:r>
            <a:r>
              <a:rPr lang="hu-HU" dirty="0" err="1" smtClean="0"/>
              <a:t>under</a:t>
            </a:r>
            <a:r>
              <a:rPr lang="hu-HU" dirty="0" smtClean="0"/>
              <a:t> </a:t>
            </a:r>
            <a:r>
              <a:rPr lang="hu-HU" dirty="0" err="1" smtClean="0"/>
              <a:t>the</a:t>
            </a:r>
            <a:r>
              <a:rPr lang="hu-HU" dirty="0" smtClean="0"/>
              <a:t> </a:t>
            </a:r>
            <a:r>
              <a:rPr lang="hu-HU" dirty="0" err="1" smtClean="0"/>
              <a:t>direction</a:t>
            </a:r>
            <a:r>
              <a:rPr lang="hu-HU" dirty="0" smtClean="0"/>
              <a:t> of </a:t>
            </a:r>
            <a:r>
              <a:rPr lang="hu-HU" dirty="0" err="1" smtClean="0"/>
              <a:t>the</a:t>
            </a:r>
            <a:r>
              <a:rPr lang="hu-HU" dirty="0" smtClean="0"/>
              <a:t> </a:t>
            </a:r>
            <a:r>
              <a:rPr lang="hu-HU" i="1" dirty="0" err="1" smtClean="0"/>
              <a:t>maire</a:t>
            </a:r>
            <a:r>
              <a:rPr lang="hu-HU" i="1" dirty="0" smtClean="0"/>
              <a:t> </a:t>
            </a:r>
            <a:r>
              <a:rPr lang="hu-HU" dirty="0" smtClean="0"/>
              <a:t>(</a:t>
            </a:r>
            <a:r>
              <a:rPr lang="hu-HU" dirty="0" err="1" smtClean="0"/>
              <a:t>state</a:t>
            </a:r>
            <a:r>
              <a:rPr lang="hu-HU" dirty="0" smtClean="0"/>
              <a:t> and </a:t>
            </a:r>
            <a:r>
              <a:rPr lang="hu-HU" dirty="0" err="1" smtClean="0"/>
              <a:t>municipal</a:t>
            </a:r>
            <a:r>
              <a:rPr lang="hu-HU" dirty="0" smtClean="0"/>
              <a:t> </a:t>
            </a:r>
            <a:r>
              <a:rPr lang="hu-HU" dirty="0" err="1" smtClean="0"/>
              <a:t>task</a:t>
            </a:r>
            <a:r>
              <a:rPr lang="hu-HU" dirty="0" smtClean="0"/>
              <a:t>)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622324916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err="1" smtClean="0"/>
              <a:t>Number</a:t>
            </a:r>
            <a:r>
              <a:rPr lang="hu-HU" dirty="0" smtClean="0"/>
              <a:t> of </a:t>
            </a:r>
            <a:r>
              <a:rPr lang="hu-HU" dirty="0" err="1" smtClean="0"/>
              <a:t>the</a:t>
            </a:r>
            <a:r>
              <a:rPr lang="hu-HU" dirty="0" smtClean="0"/>
              <a:t> local </a:t>
            </a:r>
            <a:r>
              <a:rPr lang="hu-HU" dirty="0" err="1" smtClean="0"/>
              <a:t>policie</a:t>
            </a:r>
            <a:r>
              <a:rPr lang="hu-HU" dirty="0" smtClean="0"/>
              <a:t> </a:t>
            </a:r>
            <a:r>
              <a:rPr lang="hu-HU" dirty="0" err="1" smtClean="0"/>
              <a:t>authorities</a:t>
            </a:r>
            <a:r>
              <a:rPr lang="hu-HU" dirty="0" smtClean="0"/>
              <a:t> in France in 2013 (</a:t>
            </a:r>
            <a:r>
              <a:rPr lang="hu-HU" dirty="0" err="1" smtClean="0"/>
              <a:t>after</a:t>
            </a:r>
            <a:r>
              <a:rPr lang="hu-HU" dirty="0" smtClean="0"/>
              <a:t> </a:t>
            </a:r>
            <a:r>
              <a:rPr lang="hu-HU" dirty="0" err="1" smtClean="0"/>
              <a:t>Donelly</a:t>
            </a:r>
            <a:r>
              <a:rPr lang="hu-HU" dirty="0" smtClean="0"/>
              <a:t> and Horváth)</a:t>
            </a:r>
            <a:endParaRPr lang="hu-HU" dirty="0"/>
          </a:p>
        </p:txBody>
      </p:sp>
      <p:graphicFrame>
        <p:nvGraphicFramePr>
          <p:cNvPr id="5" name="Tartalom helye 4"/>
          <p:cNvGraphicFramePr>
            <a:graphicFrameLocks noGrp="1"/>
          </p:cNvGraphicFramePr>
          <p:nvPr>
            <p:ph idx="1"/>
            <p:extLst/>
          </p:nvPr>
        </p:nvGraphicFramePr>
        <p:xfrm>
          <a:off x="1583140" y="2183642"/>
          <a:ext cx="6168788" cy="253848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0838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849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736772">
                <a:tc>
                  <a:txBody>
                    <a:bodyPr/>
                    <a:lstStyle/>
                    <a:p>
                      <a:pPr indent="252095" algn="ctr">
                        <a:lnSpc>
                          <a:spcPct val="200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  <a:tabLst>
                          <a:tab pos="449580" algn="l"/>
                        </a:tabLst>
                      </a:pPr>
                      <a:r>
                        <a:rPr lang="en-GB" sz="2400" dirty="0">
                          <a:effectLst/>
                        </a:rPr>
                        <a:t>Number of municipalities</a:t>
                      </a:r>
                      <a:endParaRPr lang="hu-HU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252095" algn="ctr">
                        <a:lnSpc>
                          <a:spcPct val="200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  <a:tabLst>
                          <a:tab pos="449580" algn="l"/>
                        </a:tabLst>
                      </a:pPr>
                      <a:r>
                        <a:rPr lang="en-GB" sz="2400" dirty="0">
                          <a:effectLst/>
                        </a:rPr>
                        <a:t>Number of municipal police bodies</a:t>
                      </a:r>
                      <a:endParaRPr lang="hu-HU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01711">
                <a:tc>
                  <a:txBody>
                    <a:bodyPr/>
                    <a:lstStyle/>
                    <a:p>
                      <a:pPr indent="252095" algn="ctr">
                        <a:lnSpc>
                          <a:spcPct val="200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  <a:tabLst>
                          <a:tab pos="449580" algn="l"/>
                        </a:tabLst>
                      </a:pPr>
                      <a:r>
                        <a:rPr lang="en-GB" sz="2400" dirty="0">
                          <a:effectLst/>
                        </a:rPr>
                        <a:t>36 559 </a:t>
                      </a:r>
                      <a:endParaRPr lang="hu-HU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252095" algn="ctr">
                        <a:lnSpc>
                          <a:spcPct val="200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  <a:tabLst>
                          <a:tab pos="449580" algn="l"/>
                        </a:tabLst>
                      </a:pPr>
                      <a:r>
                        <a:rPr lang="en-GB" sz="2400" dirty="0">
                          <a:effectLst/>
                        </a:rPr>
                        <a:t>approx. 3 500</a:t>
                      </a:r>
                      <a:endParaRPr lang="hu-HU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80084628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Number of the officers of the French police authorities in 2013 </a:t>
            </a:r>
            <a:r>
              <a:rPr lang="hu-HU" dirty="0" smtClean="0"/>
              <a:t>(</a:t>
            </a:r>
            <a:r>
              <a:rPr lang="hu-HU" dirty="0" err="1" smtClean="0"/>
              <a:t>after</a:t>
            </a:r>
            <a:r>
              <a:rPr lang="hu-HU" dirty="0" smtClean="0"/>
              <a:t> </a:t>
            </a:r>
            <a:r>
              <a:rPr lang="hu-HU" dirty="0" err="1" smtClean="0"/>
              <a:t>Donnelly</a:t>
            </a:r>
            <a:r>
              <a:rPr lang="hu-HU" dirty="0" smtClean="0"/>
              <a:t>)</a:t>
            </a:r>
            <a:endParaRPr lang="hu-HU" dirty="0"/>
          </a:p>
        </p:txBody>
      </p:sp>
      <p:graphicFrame>
        <p:nvGraphicFramePr>
          <p:cNvPr id="4" name="Tartalom helye 3"/>
          <p:cNvGraphicFramePr>
            <a:graphicFrameLocks noGrp="1"/>
          </p:cNvGraphicFramePr>
          <p:nvPr>
            <p:ph idx="1"/>
            <p:extLst/>
          </p:nvPr>
        </p:nvGraphicFramePr>
        <p:xfrm>
          <a:off x="1023582" y="1733267"/>
          <a:ext cx="7663218" cy="43891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55384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546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546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63059">
                <a:tc gridSpan="3">
                  <a:txBody>
                    <a:bodyPr/>
                    <a:lstStyle/>
                    <a:p>
                      <a:pPr indent="252095" algn="ctr">
                        <a:lnSpc>
                          <a:spcPct val="200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  <a:tabLst>
                          <a:tab pos="449580" algn="l"/>
                        </a:tabLst>
                      </a:pPr>
                      <a:r>
                        <a:rPr lang="en-GB" sz="2400" dirty="0">
                          <a:effectLst/>
                        </a:rPr>
                        <a:t>Number of the police officers </a:t>
                      </a:r>
                      <a:endParaRPr lang="hu-HU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63059">
                <a:tc gridSpan="2">
                  <a:txBody>
                    <a:bodyPr/>
                    <a:lstStyle/>
                    <a:p>
                      <a:pPr indent="252095" algn="ctr">
                        <a:lnSpc>
                          <a:spcPct val="200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  <a:tabLst>
                          <a:tab pos="449580" algn="l"/>
                        </a:tabLst>
                      </a:pPr>
                      <a:r>
                        <a:rPr lang="en-GB" sz="2400" dirty="0">
                          <a:effectLst/>
                        </a:rPr>
                        <a:t>Police </a:t>
                      </a:r>
                      <a:r>
                        <a:rPr lang="en-GB" sz="2400" dirty="0" err="1">
                          <a:effectLst/>
                        </a:rPr>
                        <a:t>judicaire</a:t>
                      </a:r>
                      <a:endParaRPr lang="hu-HU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indent="252095" algn="ctr">
                        <a:lnSpc>
                          <a:spcPct val="200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  <a:tabLst>
                          <a:tab pos="449580" algn="l"/>
                        </a:tabLst>
                      </a:pPr>
                      <a:r>
                        <a:rPr lang="en-GB" sz="2400">
                          <a:effectLst/>
                        </a:rPr>
                        <a:t>Police administrative: municipal police</a:t>
                      </a:r>
                      <a:endParaRPr lang="hu-HU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36409">
                <a:tc>
                  <a:txBody>
                    <a:bodyPr/>
                    <a:lstStyle/>
                    <a:p>
                      <a:pPr indent="252095" algn="ctr">
                        <a:lnSpc>
                          <a:spcPct val="200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  <a:tabLst>
                          <a:tab pos="449580" algn="l"/>
                        </a:tabLst>
                      </a:pPr>
                      <a:r>
                        <a:rPr lang="en-GB" sz="2400" dirty="0">
                          <a:effectLst/>
                        </a:rPr>
                        <a:t>Gendarmerie (Gendarmerie </a:t>
                      </a:r>
                      <a:r>
                        <a:rPr lang="en-GB" sz="2400" dirty="0" err="1">
                          <a:effectLst/>
                        </a:rPr>
                        <a:t>Nationale</a:t>
                      </a:r>
                      <a:r>
                        <a:rPr lang="en-GB" sz="2400" dirty="0">
                          <a:effectLst/>
                        </a:rPr>
                        <a:t>)</a:t>
                      </a:r>
                      <a:endParaRPr lang="hu-HU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252095" algn="ctr">
                        <a:lnSpc>
                          <a:spcPct val="200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  <a:tabLst>
                          <a:tab pos="449580" algn="l"/>
                        </a:tabLst>
                      </a:pPr>
                      <a:r>
                        <a:rPr lang="en-GB" sz="2400" dirty="0">
                          <a:effectLst/>
                        </a:rPr>
                        <a:t>National Police (Police </a:t>
                      </a:r>
                      <a:r>
                        <a:rPr lang="en-GB" sz="2400" dirty="0" err="1">
                          <a:effectLst/>
                        </a:rPr>
                        <a:t>Nationale</a:t>
                      </a:r>
                      <a:r>
                        <a:rPr lang="en-GB" sz="2400" dirty="0">
                          <a:effectLst/>
                        </a:rPr>
                        <a:t>)</a:t>
                      </a:r>
                      <a:endParaRPr lang="hu-HU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63059">
                <a:tc>
                  <a:txBody>
                    <a:bodyPr/>
                    <a:lstStyle/>
                    <a:p>
                      <a:pPr indent="252095" algn="ctr">
                        <a:lnSpc>
                          <a:spcPct val="200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  <a:tabLst>
                          <a:tab pos="449580" algn="l"/>
                        </a:tabLst>
                      </a:pPr>
                      <a:r>
                        <a:rPr lang="en-GB" sz="2400" dirty="0">
                          <a:effectLst/>
                        </a:rPr>
                        <a:t>approx. 105 000</a:t>
                      </a:r>
                      <a:endParaRPr lang="hu-HU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252095" algn="ctr">
                        <a:lnSpc>
                          <a:spcPct val="200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  <a:tabLst>
                          <a:tab pos="449580" algn="l"/>
                        </a:tabLst>
                      </a:pPr>
                      <a:r>
                        <a:rPr lang="en-GB" sz="2400" dirty="0">
                          <a:effectLst/>
                        </a:rPr>
                        <a:t>approx. 145 000</a:t>
                      </a:r>
                      <a:endParaRPr lang="hu-HU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252095" algn="ctr">
                        <a:lnSpc>
                          <a:spcPct val="200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  <a:tabLst>
                          <a:tab pos="449580" algn="l"/>
                        </a:tabLst>
                      </a:pPr>
                      <a:r>
                        <a:rPr lang="en-GB" sz="2400" dirty="0">
                          <a:effectLst/>
                        </a:rPr>
                        <a:t>approx. 21 500</a:t>
                      </a:r>
                      <a:endParaRPr lang="hu-HU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21687530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 smtClean="0"/>
              <a:t>State</a:t>
            </a:r>
            <a:r>
              <a:rPr lang="hu-HU" dirty="0" smtClean="0"/>
              <a:t> </a:t>
            </a:r>
            <a:r>
              <a:rPr lang="hu-HU" dirty="0" err="1" smtClean="0"/>
              <a:t>police</a:t>
            </a:r>
            <a:r>
              <a:rPr lang="hu-HU" dirty="0" smtClean="0"/>
              <a:t> 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err="1" smtClean="0"/>
              <a:t>German</a:t>
            </a:r>
            <a:r>
              <a:rPr lang="hu-HU" dirty="0" smtClean="0"/>
              <a:t> </a:t>
            </a:r>
            <a:r>
              <a:rPr lang="hu-HU" dirty="0" err="1" smtClean="0"/>
              <a:t>example</a:t>
            </a:r>
            <a:r>
              <a:rPr lang="hu-HU" dirty="0" smtClean="0"/>
              <a:t>: </a:t>
            </a:r>
            <a:r>
              <a:rPr lang="hu-HU" dirty="0" err="1" smtClean="0"/>
              <a:t>police</a:t>
            </a:r>
            <a:r>
              <a:rPr lang="hu-HU" dirty="0" smtClean="0"/>
              <a:t> is </a:t>
            </a:r>
            <a:r>
              <a:rPr lang="hu-HU" dirty="0" err="1" smtClean="0"/>
              <a:t>performed</a:t>
            </a:r>
            <a:r>
              <a:rPr lang="hu-HU" dirty="0" smtClean="0"/>
              <a:t> </a:t>
            </a:r>
            <a:r>
              <a:rPr lang="hu-HU" dirty="0" err="1" smtClean="0"/>
              <a:t>by</a:t>
            </a:r>
            <a:r>
              <a:rPr lang="hu-HU" dirty="0" smtClean="0"/>
              <a:t> </a:t>
            </a:r>
            <a:r>
              <a:rPr lang="hu-HU" dirty="0" err="1" smtClean="0"/>
              <a:t>state</a:t>
            </a:r>
            <a:r>
              <a:rPr lang="hu-HU" dirty="0" smtClean="0"/>
              <a:t> (and </a:t>
            </a:r>
            <a:r>
              <a:rPr lang="hu-HU" dirty="0" err="1" smtClean="0"/>
              <a:t>federal</a:t>
            </a:r>
            <a:r>
              <a:rPr lang="hu-HU" dirty="0" smtClean="0"/>
              <a:t>) </a:t>
            </a:r>
            <a:r>
              <a:rPr lang="hu-HU" dirty="0" err="1" smtClean="0"/>
              <a:t>agencies</a:t>
            </a:r>
            <a:r>
              <a:rPr lang="hu-HU" dirty="0" smtClean="0"/>
              <a:t> </a:t>
            </a:r>
          </a:p>
          <a:p>
            <a:r>
              <a:rPr lang="hu-HU" dirty="0" smtClean="0"/>
              <a:t>M</a:t>
            </a:r>
            <a:r>
              <a:rPr lang="en-GB" dirty="0" err="1" smtClean="0"/>
              <a:t>unicipalities</a:t>
            </a:r>
            <a:r>
              <a:rPr lang="en-GB" dirty="0" smtClean="0"/>
              <a:t> </a:t>
            </a:r>
            <a:r>
              <a:rPr lang="en-GB" dirty="0"/>
              <a:t>have duties </a:t>
            </a:r>
            <a:r>
              <a:rPr lang="en-GB" dirty="0" smtClean="0"/>
              <a:t>only</a:t>
            </a:r>
            <a:r>
              <a:rPr lang="hu-HU" dirty="0" smtClean="0"/>
              <a:t>:</a:t>
            </a:r>
          </a:p>
          <a:p>
            <a:pPr lvl="1"/>
            <a:r>
              <a:rPr lang="en-GB" dirty="0" smtClean="0"/>
              <a:t>fire </a:t>
            </a:r>
            <a:r>
              <a:rPr lang="en-GB" dirty="0"/>
              <a:t>and </a:t>
            </a:r>
            <a:r>
              <a:rPr lang="en-GB" dirty="0" smtClean="0"/>
              <a:t>rescue</a:t>
            </a:r>
            <a:r>
              <a:rPr lang="hu-HU" dirty="0" smtClean="0"/>
              <a:t>.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192270337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 smtClean="0"/>
              <a:t>Conclusions</a:t>
            </a:r>
            <a:r>
              <a:rPr lang="hu-HU" dirty="0" smtClean="0"/>
              <a:t> (?)</a:t>
            </a:r>
            <a:endParaRPr lang="hu-HU" dirty="0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u-HU" dirty="0" err="1" smtClean="0"/>
              <a:t>Models</a:t>
            </a:r>
            <a:r>
              <a:rPr lang="hu-HU" dirty="0" smtClean="0"/>
              <a:t> of </a:t>
            </a:r>
            <a:r>
              <a:rPr lang="hu-HU" dirty="0" err="1" smtClean="0"/>
              <a:t>municipal</a:t>
            </a:r>
            <a:r>
              <a:rPr lang="hu-HU" dirty="0" smtClean="0"/>
              <a:t> </a:t>
            </a:r>
            <a:r>
              <a:rPr lang="hu-HU" dirty="0" err="1" smtClean="0"/>
              <a:t>tasks</a:t>
            </a:r>
            <a:r>
              <a:rPr lang="hu-HU" dirty="0" smtClean="0"/>
              <a:t> 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7143855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Public </a:t>
            </a:r>
            <a:r>
              <a:rPr lang="hu-HU" dirty="0" err="1"/>
              <a:t>services</a:t>
            </a:r>
            <a:r>
              <a:rPr lang="hu-HU" dirty="0"/>
              <a:t> and </a:t>
            </a:r>
            <a:r>
              <a:rPr lang="hu-HU" dirty="0" err="1"/>
              <a:t>the</a:t>
            </a:r>
            <a:r>
              <a:rPr lang="hu-HU" dirty="0"/>
              <a:t> ‚</a:t>
            </a:r>
            <a:r>
              <a:rPr lang="hu-HU" dirty="0" err="1"/>
              <a:t>public</a:t>
            </a:r>
            <a:r>
              <a:rPr lang="hu-HU" dirty="0"/>
              <a:t>’ </a:t>
            </a:r>
            <a:r>
              <a:rPr lang="hu-HU" dirty="0" smtClean="0"/>
              <a:t>(2)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hu-HU" dirty="0" err="1" smtClean="0"/>
              <a:t>Definition</a:t>
            </a:r>
            <a:r>
              <a:rPr lang="hu-HU" dirty="0" smtClean="0"/>
              <a:t> of </a:t>
            </a:r>
            <a:r>
              <a:rPr lang="hu-HU" dirty="0" err="1" smtClean="0"/>
              <a:t>public</a:t>
            </a:r>
            <a:r>
              <a:rPr lang="hu-HU" dirty="0" smtClean="0"/>
              <a:t> </a:t>
            </a:r>
            <a:r>
              <a:rPr lang="hu-HU" dirty="0" err="1" smtClean="0"/>
              <a:t>services</a:t>
            </a:r>
            <a:r>
              <a:rPr lang="hu-HU" dirty="0" smtClean="0"/>
              <a:t>: </a:t>
            </a:r>
            <a:r>
              <a:rPr lang="hu-HU" dirty="0" err="1" smtClean="0"/>
              <a:t>practically</a:t>
            </a:r>
            <a:r>
              <a:rPr lang="hu-HU" dirty="0" smtClean="0"/>
              <a:t> </a:t>
            </a:r>
            <a:r>
              <a:rPr lang="hu-HU" dirty="0" err="1" smtClean="0"/>
              <a:t>by</a:t>
            </a:r>
            <a:r>
              <a:rPr lang="hu-HU" dirty="0" smtClean="0"/>
              <a:t> </a:t>
            </a:r>
            <a:r>
              <a:rPr lang="hu-HU" dirty="0" err="1" smtClean="0"/>
              <a:t>legal</a:t>
            </a:r>
            <a:r>
              <a:rPr lang="hu-HU" dirty="0" smtClean="0"/>
              <a:t> </a:t>
            </a:r>
            <a:r>
              <a:rPr lang="hu-HU" dirty="0" err="1" smtClean="0"/>
              <a:t>norms</a:t>
            </a:r>
            <a:endParaRPr lang="hu-HU" dirty="0"/>
          </a:p>
          <a:p>
            <a:r>
              <a:rPr lang="hu-HU" dirty="0" err="1" smtClean="0"/>
              <a:t>Procedure</a:t>
            </a:r>
            <a:r>
              <a:rPr lang="hu-HU" dirty="0" smtClean="0"/>
              <a:t> of </a:t>
            </a:r>
            <a:r>
              <a:rPr lang="hu-HU" dirty="0" err="1" smtClean="0"/>
              <a:t>the</a:t>
            </a:r>
            <a:r>
              <a:rPr lang="hu-HU" dirty="0" smtClean="0"/>
              <a:t> </a:t>
            </a:r>
            <a:r>
              <a:rPr lang="hu-HU" dirty="0" err="1" smtClean="0"/>
              <a:t>definition</a:t>
            </a:r>
            <a:r>
              <a:rPr lang="hu-HU" dirty="0" smtClean="0"/>
              <a:t> is </a:t>
            </a:r>
            <a:r>
              <a:rPr lang="hu-HU" dirty="0" err="1" smtClean="0"/>
              <a:t>regulated</a:t>
            </a:r>
            <a:r>
              <a:rPr lang="hu-HU" dirty="0" smtClean="0"/>
              <a:t> </a:t>
            </a:r>
            <a:r>
              <a:rPr lang="hu-HU" dirty="0" err="1" smtClean="0"/>
              <a:t>by</a:t>
            </a:r>
            <a:r>
              <a:rPr lang="hu-HU" dirty="0" smtClean="0"/>
              <a:t> </a:t>
            </a:r>
            <a:r>
              <a:rPr lang="hu-HU" dirty="0" err="1" smtClean="0"/>
              <a:t>the</a:t>
            </a:r>
            <a:r>
              <a:rPr lang="hu-HU" dirty="0" smtClean="0"/>
              <a:t> </a:t>
            </a:r>
            <a:r>
              <a:rPr lang="hu-HU" dirty="0" err="1" smtClean="0"/>
              <a:t>law</a:t>
            </a:r>
            <a:r>
              <a:rPr lang="hu-HU" dirty="0" smtClean="0"/>
              <a:t> </a:t>
            </a:r>
          </a:p>
          <a:p>
            <a:r>
              <a:rPr lang="hu-HU" dirty="0" err="1" smtClean="0"/>
              <a:t>Constitutions</a:t>
            </a:r>
            <a:r>
              <a:rPr lang="hu-HU" dirty="0" smtClean="0"/>
              <a:t>, </a:t>
            </a:r>
            <a:r>
              <a:rPr lang="hu-HU" dirty="0" err="1" smtClean="0"/>
              <a:t>acts</a:t>
            </a:r>
            <a:r>
              <a:rPr lang="hu-HU" dirty="0" smtClean="0"/>
              <a:t> </a:t>
            </a:r>
            <a:r>
              <a:rPr lang="hu-HU" dirty="0" err="1" smtClean="0"/>
              <a:t>as</a:t>
            </a:r>
            <a:r>
              <a:rPr lang="hu-HU" dirty="0" smtClean="0"/>
              <a:t> </a:t>
            </a:r>
            <a:r>
              <a:rPr lang="hu-HU" dirty="0" err="1" smtClean="0"/>
              <a:t>tools</a:t>
            </a:r>
            <a:r>
              <a:rPr lang="hu-HU" dirty="0" smtClean="0"/>
              <a:t> of </a:t>
            </a:r>
            <a:r>
              <a:rPr lang="hu-HU" dirty="0" err="1" smtClean="0"/>
              <a:t>the</a:t>
            </a:r>
            <a:r>
              <a:rPr lang="hu-HU" dirty="0" smtClean="0"/>
              <a:t> </a:t>
            </a:r>
            <a:r>
              <a:rPr lang="hu-HU" dirty="0" err="1" smtClean="0"/>
              <a:t>definitions</a:t>
            </a:r>
            <a:r>
              <a:rPr lang="hu-HU" dirty="0" smtClean="0"/>
              <a:t> </a:t>
            </a:r>
          </a:p>
          <a:p>
            <a:r>
              <a:rPr lang="hu-HU" dirty="0" err="1" smtClean="0"/>
              <a:t>Concepts</a:t>
            </a:r>
            <a:r>
              <a:rPr lang="hu-HU" dirty="0" smtClean="0"/>
              <a:t> </a:t>
            </a:r>
            <a:r>
              <a:rPr lang="hu-HU" dirty="0" err="1" smtClean="0"/>
              <a:t>on</a:t>
            </a:r>
            <a:r>
              <a:rPr lang="hu-HU" dirty="0" smtClean="0"/>
              <a:t> </a:t>
            </a:r>
            <a:r>
              <a:rPr lang="hu-HU" dirty="0" err="1" smtClean="0"/>
              <a:t>the</a:t>
            </a:r>
            <a:r>
              <a:rPr lang="hu-HU" dirty="0" smtClean="0"/>
              <a:t> </a:t>
            </a:r>
            <a:r>
              <a:rPr lang="hu-HU" dirty="0" err="1" smtClean="0"/>
              <a:t>role</a:t>
            </a:r>
            <a:r>
              <a:rPr lang="hu-HU" dirty="0" smtClean="0"/>
              <a:t> of </a:t>
            </a:r>
            <a:r>
              <a:rPr lang="hu-HU" dirty="0" err="1" smtClean="0"/>
              <a:t>public</a:t>
            </a:r>
            <a:r>
              <a:rPr lang="hu-HU" dirty="0" smtClean="0"/>
              <a:t> </a:t>
            </a:r>
            <a:r>
              <a:rPr lang="hu-HU" dirty="0" err="1" smtClean="0"/>
              <a:t>adminstration</a:t>
            </a:r>
            <a:r>
              <a:rPr lang="hu-HU" dirty="0" smtClean="0"/>
              <a:t>:</a:t>
            </a:r>
          </a:p>
          <a:p>
            <a:pPr lvl="1"/>
            <a:r>
              <a:rPr lang="hu-HU" dirty="0" err="1" smtClean="0"/>
              <a:t>Provider</a:t>
            </a:r>
            <a:r>
              <a:rPr lang="hu-HU" dirty="0" smtClean="0"/>
              <a:t> </a:t>
            </a:r>
            <a:r>
              <a:rPr lang="hu-HU" dirty="0" err="1" smtClean="0"/>
              <a:t>state</a:t>
            </a:r>
            <a:endParaRPr lang="hu-HU" dirty="0" smtClean="0"/>
          </a:p>
          <a:p>
            <a:pPr lvl="1"/>
            <a:r>
              <a:rPr lang="hu-HU" dirty="0" smtClean="0"/>
              <a:t>Regulator </a:t>
            </a:r>
            <a:r>
              <a:rPr lang="hu-HU" dirty="0" err="1" smtClean="0"/>
              <a:t>state</a:t>
            </a:r>
            <a:r>
              <a:rPr lang="hu-HU" dirty="0" smtClean="0"/>
              <a:t> </a:t>
            </a:r>
            <a:r>
              <a:rPr lang="hu-HU" dirty="0" smtClean="0">
                <a:sym typeface="Wingdings" panose="05000000000000000000" pitchFamily="2" charset="2"/>
              </a:rPr>
              <a:t> </a:t>
            </a:r>
            <a:r>
              <a:rPr lang="hu-HU" dirty="0" err="1" smtClean="0">
                <a:sym typeface="Wingdings" panose="05000000000000000000" pitchFamily="2" charset="2"/>
              </a:rPr>
              <a:t>share</a:t>
            </a:r>
            <a:r>
              <a:rPr lang="hu-HU" dirty="0" smtClean="0">
                <a:sym typeface="Wingdings" panose="05000000000000000000" pitchFamily="2" charset="2"/>
              </a:rPr>
              <a:t> of </a:t>
            </a:r>
            <a:r>
              <a:rPr lang="hu-HU" dirty="0" err="1" smtClean="0">
                <a:sym typeface="Wingdings" panose="05000000000000000000" pitchFamily="2" charset="2"/>
              </a:rPr>
              <a:t>the</a:t>
            </a:r>
            <a:r>
              <a:rPr lang="hu-HU" dirty="0" smtClean="0">
                <a:sym typeface="Wingdings" panose="05000000000000000000" pitchFamily="2" charset="2"/>
              </a:rPr>
              <a:t> </a:t>
            </a:r>
            <a:r>
              <a:rPr lang="hu-HU" dirty="0" err="1" smtClean="0">
                <a:sym typeface="Wingdings" panose="05000000000000000000" pitchFamily="2" charset="2"/>
              </a:rPr>
              <a:t>role</a:t>
            </a:r>
            <a:r>
              <a:rPr lang="hu-HU" dirty="0" smtClean="0">
                <a:sym typeface="Wingdings" panose="05000000000000000000" pitchFamily="2" charset="2"/>
              </a:rPr>
              <a:t> (</a:t>
            </a:r>
            <a:r>
              <a:rPr lang="hu-HU" dirty="0" err="1" smtClean="0">
                <a:sym typeface="Wingdings" panose="05000000000000000000" pitchFamily="2" charset="2"/>
              </a:rPr>
              <a:t>regulation</a:t>
            </a:r>
            <a:r>
              <a:rPr lang="hu-HU" dirty="0" smtClean="0">
                <a:sym typeface="Wingdings" panose="05000000000000000000" pitchFamily="2" charset="2"/>
              </a:rPr>
              <a:t> – </a:t>
            </a:r>
            <a:r>
              <a:rPr lang="hu-HU" dirty="0" err="1" smtClean="0">
                <a:sym typeface="Wingdings" panose="05000000000000000000" pitchFamily="2" charset="2"/>
              </a:rPr>
              <a:t>provision</a:t>
            </a:r>
            <a:r>
              <a:rPr lang="hu-HU" dirty="0" smtClean="0">
                <a:sym typeface="Wingdings" panose="05000000000000000000" pitchFamily="2" charset="2"/>
              </a:rPr>
              <a:t> – </a:t>
            </a:r>
            <a:r>
              <a:rPr lang="hu-HU" dirty="0" err="1" smtClean="0">
                <a:sym typeface="Wingdings" panose="05000000000000000000" pitchFamily="2" charset="2"/>
              </a:rPr>
              <a:t>supervision</a:t>
            </a:r>
            <a:r>
              <a:rPr lang="hu-HU" dirty="0" smtClean="0">
                <a:sym typeface="Wingdings" panose="05000000000000000000" pitchFamily="2" charset="2"/>
              </a:rPr>
              <a:t>) </a:t>
            </a:r>
          </a:p>
          <a:p>
            <a:pPr lvl="1"/>
            <a:r>
              <a:rPr lang="hu-HU" dirty="0" err="1" smtClean="0">
                <a:sym typeface="Wingdings" panose="05000000000000000000" pitchFamily="2" charset="2"/>
              </a:rPr>
              <a:t>Cooperating</a:t>
            </a:r>
            <a:r>
              <a:rPr lang="hu-HU" dirty="0" smtClean="0">
                <a:sym typeface="Wingdings" panose="05000000000000000000" pitchFamily="2" charset="2"/>
              </a:rPr>
              <a:t> </a:t>
            </a:r>
            <a:r>
              <a:rPr lang="hu-HU" dirty="0" err="1" smtClean="0">
                <a:sym typeface="Wingdings" panose="05000000000000000000" pitchFamily="2" charset="2"/>
              </a:rPr>
              <a:t>state</a:t>
            </a:r>
            <a:r>
              <a:rPr lang="hu-HU" dirty="0" smtClean="0">
                <a:sym typeface="Wingdings" panose="05000000000000000000" pitchFamily="2" charset="2"/>
              </a:rPr>
              <a:t> </a:t>
            </a:r>
          </a:p>
          <a:p>
            <a:pPr lvl="1"/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830625801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 smtClean="0"/>
              <a:t>Conclusions</a:t>
            </a:r>
            <a:r>
              <a:rPr lang="hu-HU" dirty="0" smtClean="0"/>
              <a:t> (?)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err="1" smtClean="0"/>
              <a:t>Multi-dimensional</a:t>
            </a:r>
            <a:r>
              <a:rPr lang="hu-HU" dirty="0" smtClean="0"/>
              <a:t> </a:t>
            </a:r>
            <a:r>
              <a:rPr lang="hu-HU" dirty="0" err="1" smtClean="0"/>
              <a:t>matrix</a:t>
            </a:r>
            <a:r>
              <a:rPr lang="hu-HU" dirty="0" smtClean="0"/>
              <a:t>: </a:t>
            </a:r>
          </a:p>
          <a:p>
            <a:pPr lvl="1"/>
            <a:r>
              <a:rPr lang="hu-HU" dirty="0" err="1" smtClean="0"/>
              <a:t>Different</a:t>
            </a:r>
            <a:r>
              <a:rPr lang="hu-HU" dirty="0" smtClean="0"/>
              <a:t> </a:t>
            </a:r>
            <a:r>
              <a:rPr lang="hu-HU" dirty="0" err="1" smtClean="0"/>
              <a:t>municipal</a:t>
            </a:r>
            <a:r>
              <a:rPr lang="hu-HU" dirty="0" smtClean="0"/>
              <a:t> </a:t>
            </a:r>
            <a:r>
              <a:rPr lang="hu-HU" dirty="0" err="1" smtClean="0"/>
              <a:t>systems</a:t>
            </a:r>
            <a:endParaRPr lang="hu-HU" dirty="0" smtClean="0"/>
          </a:p>
          <a:p>
            <a:pPr lvl="1"/>
            <a:r>
              <a:rPr lang="hu-HU" dirty="0" err="1" smtClean="0"/>
              <a:t>Different</a:t>
            </a:r>
            <a:r>
              <a:rPr lang="hu-HU" dirty="0" smtClean="0"/>
              <a:t> </a:t>
            </a:r>
            <a:r>
              <a:rPr lang="hu-HU" dirty="0" err="1" smtClean="0"/>
              <a:t>welfare</a:t>
            </a:r>
            <a:r>
              <a:rPr lang="hu-HU" dirty="0" smtClean="0"/>
              <a:t> </a:t>
            </a:r>
            <a:r>
              <a:rPr lang="hu-HU" dirty="0" err="1" smtClean="0"/>
              <a:t>models</a:t>
            </a:r>
            <a:r>
              <a:rPr lang="hu-HU" dirty="0" smtClean="0"/>
              <a:t> </a:t>
            </a:r>
          </a:p>
          <a:p>
            <a:pPr lvl="1"/>
            <a:r>
              <a:rPr lang="hu-HU" dirty="0" err="1" smtClean="0"/>
              <a:t>Different</a:t>
            </a:r>
            <a:r>
              <a:rPr lang="hu-HU" dirty="0" smtClean="0"/>
              <a:t> </a:t>
            </a:r>
            <a:r>
              <a:rPr lang="hu-HU" dirty="0" err="1" smtClean="0"/>
              <a:t>interpretation</a:t>
            </a:r>
            <a:r>
              <a:rPr lang="hu-HU" dirty="0" smtClean="0"/>
              <a:t> of </a:t>
            </a:r>
            <a:r>
              <a:rPr lang="hu-HU" dirty="0" err="1" smtClean="0"/>
              <a:t>public</a:t>
            </a:r>
            <a:r>
              <a:rPr lang="hu-HU" dirty="0" smtClean="0"/>
              <a:t> </a:t>
            </a:r>
            <a:r>
              <a:rPr lang="hu-HU" dirty="0" err="1" smtClean="0"/>
              <a:t>serrvices</a:t>
            </a:r>
            <a:r>
              <a:rPr lang="hu-HU" dirty="0" smtClean="0"/>
              <a:t> </a:t>
            </a:r>
          </a:p>
          <a:p>
            <a:r>
              <a:rPr lang="hu-HU" dirty="0" err="1" smtClean="0"/>
              <a:t>Which</a:t>
            </a:r>
            <a:r>
              <a:rPr lang="hu-HU" dirty="0" smtClean="0"/>
              <a:t> </a:t>
            </a:r>
            <a:r>
              <a:rPr lang="hu-HU" dirty="0" err="1" smtClean="0"/>
              <a:t>elemenent</a:t>
            </a:r>
            <a:r>
              <a:rPr lang="hu-HU" dirty="0" smtClean="0"/>
              <a:t> has </a:t>
            </a:r>
            <a:r>
              <a:rPr lang="hu-HU" dirty="0" err="1" smtClean="0"/>
              <a:t>the</a:t>
            </a:r>
            <a:r>
              <a:rPr lang="hu-HU" dirty="0" smtClean="0"/>
              <a:t> main </a:t>
            </a:r>
            <a:r>
              <a:rPr lang="hu-HU" dirty="0" err="1" smtClean="0"/>
              <a:t>impact</a:t>
            </a:r>
            <a:r>
              <a:rPr lang="hu-HU" dirty="0" smtClean="0"/>
              <a:t> </a:t>
            </a:r>
            <a:r>
              <a:rPr lang="hu-HU" dirty="0" err="1" smtClean="0"/>
              <a:t>on</a:t>
            </a:r>
            <a:r>
              <a:rPr lang="hu-HU" dirty="0" smtClean="0"/>
              <a:t> </a:t>
            </a:r>
            <a:r>
              <a:rPr lang="hu-HU" dirty="0" err="1" smtClean="0"/>
              <a:t>the</a:t>
            </a:r>
            <a:r>
              <a:rPr lang="hu-HU" dirty="0" smtClean="0"/>
              <a:t> </a:t>
            </a:r>
            <a:r>
              <a:rPr lang="hu-HU" dirty="0" err="1" smtClean="0"/>
              <a:t>task</a:t>
            </a:r>
            <a:r>
              <a:rPr lang="hu-HU" dirty="0" smtClean="0"/>
              <a:t> </a:t>
            </a:r>
            <a:r>
              <a:rPr lang="hu-HU" dirty="0" err="1" smtClean="0"/>
              <a:t>system</a:t>
            </a:r>
            <a:r>
              <a:rPr lang="hu-HU" dirty="0" smtClean="0"/>
              <a:t>? 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0669817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 smtClean="0"/>
              <a:t>Models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hu-HU" dirty="0" smtClean="0"/>
              <a:t>‚Service </a:t>
            </a:r>
            <a:r>
              <a:rPr lang="hu-HU" dirty="0" err="1" smtClean="0"/>
              <a:t>public</a:t>
            </a:r>
            <a:r>
              <a:rPr lang="hu-HU" dirty="0" smtClean="0"/>
              <a:t>’</a:t>
            </a:r>
          </a:p>
          <a:p>
            <a:pPr lvl="1"/>
            <a:r>
              <a:rPr lang="hu-HU" dirty="0" err="1" smtClean="0"/>
              <a:t>French</a:t>
            </a:r>
            <a:r>
              <a:rPr lang="hu-HU" dirty="0" smtClean="0"/>
              <a:t> </a:t>
            </a:r>
            <a:r>
              <a:rPr lang="hu-HU" dirty="0" err="1" smtClean="0"/>
              <a:t>based</a:t>
            </a:r>
            <a:r>
              <a:rPr lang="hu-HU" dirty="0" smtClean="0"/>
              <a:t> </a:t>
            </a:r>
            <a:r>
              <a:rPr lang="hu-HU" dirty="0" err="1" smtClean="0"/>
              <a:t>model</a:t>
            </a:r>
            <a:endParaRPr lang="hu-HU" dirty="0" smtClean="0"/>
          </a:p>
          <a:p>
            <a:pPr lvl="1"/>
            <a:r>
              <a:rPr lang="hu-HU" dirty="0" err="1" smtClean="0"/>
              <a:t>Broad</a:t>
            </a:r>
            <a:r>
              <a:rPr lang="hu-HU" dirty="0" smtClean="0"/>
              <a:t> </a:t>
            </a:r>
            <a:r>
              <a:rPr lang="hu-HU" dirty="0" err="1" smtClean="0"/>
              <a:t>concept</a:t>
            </a:r>
            <a:r>
              <a:rPr lang="hu-HU" dirty="0" smtClean="0"/>
              <a:t>: </a:t>
            </a:r>
            <a:r>
              <a:rPr lang="hu-HU" dirty="0" err="1" smtClean="0"/>
              <a:t>organisation</a:t>
            </a:r>
            <a:r>
              <a:rPr lang="hu-HU" dirty="0" smtClean="0"/>
              <a:t>, </a:t>
            </a:r>
            <a:r>
              <a:rPr lang="hu-HU" dirty="0" err="1" smtClean="0"/>
              <a:t>activities</a:t>
            </a:r>
            <a:r>
              <a:rPr lang="hu-HU" dirty="0" smtClean="0"/>
              <a:t>, </a:t>
            </a:r>
            <a:r>
              <a:rPr lang="hu-HU" dirty="0" err="1" smtClean="0"/>
              <a:t>ethics</a:t>
            </a:r>
            <a:r>
              <a:rPr lang="hu-HU" dirty="0" smtClean="0"/>
              <a:t>  </a:t>
            </a:r>
          </a:p>
          <a:p>
            <a:r>
              <a:rPr lang="hu-HU" dirty="0" err="1" smtClean="0"/>
              <a:t>Daseinsvorsorge</a:t>
            </a:r>
            <a:endParaRPr lang="hu-HU" dirty="0" smtClean="0"/>
          </a:p>
          <a:p>
            <a:pPr lvl="1"/>
            <a:r>
              <a:rPr lang="hu-HU" dirty="0" err="1" smtClean="0"/>
              <a:t>Organisation</a:t>
            </a:r>
            <a:r>
              <a:rPr lang="hu-HU" dirty="0" smtClean="0"/>
              <a:t> centered </a:t>
            </a:r>
          </a:p>
          <a:p>
            <a:r>
              <a:rPr lang="hu-HU" dirty="0" smtClean="0"/>
              <a:t>Public service </a:t>
            </a:r>
          </a:p>
          <a:p>
            <a:pPr lvl="1"/>
            <a:r>
              <a:rPr lang="hu-HU" dirty="0" smtClean="0"/>
              <a:t>Public and </a:t>
            </a:r>
            <a:r>
              <a:rPr lang="hu-HU" dirty="0" err="1" smtClean="0"/>
              <a:t>private</a:t>
            </a:r>
            <a:r>
              <a:rPr lang="hu-HU" dirty="0" smtClean="0"/>
              <a:t> </a:t>
            </a:r>
          </a:p>
          <a:p>
            <a:r>
              <a:rPr lang="hu-HU" dirty="0" smtClean="0"/>
              <a:t>NPM and </a:t>
            </a:r>
            <a:r>
              <a:rPr lang="hu-HU" dirty="0" err="1" smtClean="0"/>
              <a:t>after</a:t>
            </a:r>
            <a:r>
              <a:rPr lang="hu-HU" dirty="0" smtClean="0"/>
              <a:t>…</a:t>
            </a:r>
          </a:p>
          <a:p>
            <a:pPr lvl="1"/>
            <a:r>
              <a:rPr lang="hu-HU" dirty="0" err="1" smtClean="0"/>
              <a:t>Changes</a:t>
            </a:r>
            <a:r>
              <a:rPr lang="hu-HU" dirty="0" smtClean="0"/>
              <a:t> of </a:t>
            </a:r>
            <a:r>
              <a:rPr lang="hu-HU" dirty="0" err="1" smtClean="0"/>
              <a:t>the</a:t>
            </a:r>
            <a:r>
              <a:rPr lang="hu-HU" dirty="0" smtClean="0"/>
              <a:t> NPM</a:t>
            </a:r>
          </a:p>
          <a:p>
            <a:pPr lvl="1"/>
            <a:r>
              <a:rPr lang="hu-HU" dirty="0" err="1" smtClean="0"/>
              <a:t>Post-NPM</a:t>
            </a:r>
            <a:r>
              <a:rPr lang="hu-HU" dirty="0" smtClean="0"/>
              <a:t>: Good </a:t>
            </a:r>
            <a:r>
              <a:rPr lang="hu-HU" dirty="0" err="1" smtClean="0"/>
              <a:t>Governance</a:t>
            </a:r>
            <a:r>
              <a:rPr lang="hu-HU" dirty="0" smtClean="0"/>
              <a:t>, NPS, </a:t>
            </a:r>
            <a:r>
              <a:rPr lang="hu-HU" dirty="0" err="1" smtClean="0"/>
              <a:t>Neo-Weberian</a:t>
            </a:r>
            <a:r>
              <a:rPr lang="hu-HU" dirty="0" smtClean="0"/>
              <a:t> </a:t>
            </a:r>
            <a:r>
              <a:rPr lang="hu-HU" dirty="0" err="1" smtClean="0"/>
              <a:t>State</a:t>
            </a:r>
            <a:r>
              <a:rPr lang="hu-HU" dirty="0"/>
              <a:t> </a:t>
            </a:r>
            <a:r>
              <a:rPr lang="hu-HU" dirty="0" smtClean="0"/>
              <a:t> 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5526624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 smtClean="0"/>
              <a:t>Municipal</a:t>
            </a:r>
            <a:r>
              <a:rPr lang="hu-HU" dirty="0" smtClean="0"/>
              <a:t> </a:t>
            </a:r>
            <a:r>
              <a:rPr lang="hu-HU" dirty="0" err="1" smtClean="0"/>
              <a:t>models</a:t>
            </a:r>
            <a:r>
              <a:rPr lang="hu-HU" dirty="0" smtClean="0"/>
              <a:t> </a:t>
            </a:r>
            <a:endParaRPr lang="hu-HU" dirty="0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Municipal models in the liberal democracies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4263698277"/>
      </p:ext>
    </p:extLst>
  </p:cSld>
  <p:clrMapOvr>
    <a:masterClrMapping/>
  </p:clrMapOvr>
</p:sld>
</file>

<file path=ppt/theme/theme1.xml><?xml version="1.0" encoding="utf-8"?>
<a:theme xmlns:a="http://schemas.openxmlformats.org/drawingml/2006/main" name="(EN) ÁJK Bemutató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(EN) ÁJK Bemutató</Template>
  <TotalTime>0</TotalTime>
  <Words>3036</Words>
  <Application>Microsoft Office PowerPoint</Application>
  <PresentationFormat>Předvádění na obrazovce (4:3)</PresentationFormat>
  <Paragraphs>516</Paragraphs>
  <Slides>70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70</vt:i4>
      </vt:variant>
    </vt:vector>
  </HeadingPairs>
  <TitlesOfParts>
    <vt:vector size="75" baseType="lpstr">
      <vt:lpstr>Arial</vt:lpstr>
      <vt:lpstr>Calibri</vt:lpstr>
      <vt:lpstr>Times New Roman</vt:lpstr>
      <vt:lpstr>Wingdings</vt:lpstr>
      <vt:lpstr>(EN) ÁJK Bemutató</vt:lpstr>
      <vt:lpstr>Comparative analysis of municipal services</vt:lpstr>
      <vt:lpstr>Introduction</vt:lpstr>
      <vt:lpstr>Public services and public law </vt:lpstr>
      <vt:lpstr>Different approaches of the concept of public service </vt:lpstr>
      <vt:lpstr>Public services as services</vt:lpstr>
      <vt:lpstr>Public services and the ‚public’ (1)</vt:lpstr>
      <vt:lpstr>Public services and the ‚public’ (2)</vt:lpstr>
      <vt:lpstr>Models</vt:lpstr>
      <vt:lpstr>Municipal models </vt:lpstr>
      <vt:lpstr>Anglo-Saxon model </vt:lpstr>
      <vt:lpstr>French (Latin) model</vt:lpstr>
      <vt:lpstr>German model</vt:lpstr>
      <vt:lpstr>Scandinavia </vt:lpstr>
      <vt:lpstr>Comparison of municipal tasks </vt:lpstr>
      <vt:lpstr>Introductory remarks </vt:lpstr>
      <vt:lpstr>Jurisprudential comparison </vt:lpstr>
      <vt:lpstr>Comparative municipal law</vt:lpstr>
      <vt:lpstr>Comparative local governance </vt:lpstr>
      <vt:lpstr>Why we need comparative municipal law?</vt:lpstr>
      <vt:lpstr>First dimension: constitutional staus and traditions </vt:lpstr>
      <vt:lpstr>Second dimension: the role of the sectoral policies and approaches </vt:lpstr>
      <vt:lpstr>Third dimension: model of the public service provision system</vt:lpstr>
      <vt:lpstr>Multi-dimensiopnal analysis</vt:lpstr>
      <vt:lpstr>Municipal public utilities </vt:lpstr>
      <vt:lpstr>Public utilities and models of municipal tasks </vt:lpstr>
      <vt:lpstr>Water and sewage utilities </vt:lpstr>
      <vt:lpstr>Waste management (1): responsibilities </vt:lpstr>
      <vt:lpstr>Waste management (2): financing </vt:lpstr>
      <vt:lpstr>Waste management (3): the impact of the EU regulations</vt:lpstr>
      <vt:lpstr>District heating </vt:lpstr>
      <vt:lpstr>Public transport </vt:lpstr>
      <vt:lpstr>Municipal roads </vt:lpstr>
      <vt:lpstr>Other municipal public utilities </vt:lpstr>
      <vt:lpstr>Education </vt:lpstr>
      <vt:lpstr>Models of the concept of public education (1) </vt:lpstr>
      <vt:lpstr>Models of the concept of public education (2) </vt:lpstr>
      <vt:lpstr>Centralised model </vt:lpstr>
      <vt:lpstr>Municipal based models </vt:lpstr>
      <vt:lpstr>Municipalities and higher educations </vt:lpstr>
      <vt:lpstr>Culture anD sport </vt:lpstr>
      <vt:lpstr>Culture and public administration </vt:lpstr>
      <vt:lpstr>Municipalities and culture </vt:lpstr>
      <vt:lpstr>Models</vt:lpstr>
      <vt:lpstr>Sport </vt:lpstr>
      <vt:lpstr>Health Care </vt:lpstr>
      <vt:lpstr>Main models of financing </vt:lpstr>
      <vt:lpstr>General role of the local governments in the service provision </vt:lpstr>
      <vt:lpstr>Dominant role of the central government: general characteristics </vt:lpstr>
      <vt:lpstr>Challenges of the central-government centered model</vt:lpstr>
      <vt:lpstr>Local government centered model: general characteristics </vt:lpstr>
      <vt:lpstr>Challenges of the local government centered models</vt:lpstr>
      <vt:lpstr>Social Care </vt:lpstr>
      <vt:lpstr>Municipalities and social care </vt:lpstr>
      <vt:lpstr>First-tier centered model </vt:lpstr>
      <vt:lpstr>Main role of second-tier governments </vt:lpstr>
      <vt:lpstr>Municipal Development tasks </vt:lpstr>
      <vt:lpstr>Development issues </vt:lpstr>
      <vt:lpstr>Main models of federalism (examples) </vt:lpstr>
      <vt:lpstr>Models of regional development </vt:lpstr>
      <vt:lpstr>The hybridity and its borders. Failed reforms</vt:lpstr>
      <vt:lpstr>Municipal policing </vt:lpstr>
      <vt:lpstr>The interpretation of policing </vt:lpstr>
      <vt:lpstr>The beginning: medieval ages </vt:lpstr>
      <vt:lpstr>Municipal police</vt:lpstr>
      <vt:lpstr>Mixed model (Frenchapproach)</vt:lpstr>
      <vt:lpstr>Number of the local policie authorities in France in 2013 (after Donelly and Horváth)</vt:lpstr>
      <vt:lpstr>Number of the officers of the French police authorities in 2013 (after Donnelly)</vt:lpstr>
      <vt:lpstr>State police </vt:lpstr>
      <vt:lpstr>Conclusions (?)</vt:lpstr>
      <vt:lpstr>Conclusions (?)</vt:lpstr>
    </vt:vector>
  </TitlesOfParts>
  <Company>ELTE ÁJK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bemutató</dc:title>
  <dc:creator>Rozsnyai Krisztina</dc:creator>
  <cp:lastModifiedBy>Věra Redrupová</cp:lastModifiedBy>
  <cp:revision>45</cp:revision>
  <dcterms:created xsi:type="dcterms:W3CDTF">2016-05-28T21:32:33Z</dcterms:created>
  <dcterms:modified xsi:type="dcterms:W3CDTF">2019-03-04T12:59:08Z</dcterms:modified>
</cp:coreProperties>
</file>