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2" r:id="rId9"/>
    <p:sldId id="264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2256858" y="6228000"/>
            <a:ext cx="7920000" cy="252000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we be governed?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Social contract and the problem of state legitimacy from Hobbes until today.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360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constitutions</a:t>
            </a:r>
            <a:r>
              <a:rPr lang="cs-CZ" dirty="0" smtClean="0"/>
              <a:t> and </a:t>
            </a:r>
            <a:r>
              <a:rPr lang="cs-CZ" dirty="0" err="1" smtClean="0"/>
              <a:t>legitimacy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Modern constitutions, in a way, express their own conditions for legitimacy. Many of them are shared – consider the concept of </a:t>
            </a:r>
            <a:r>
              <a:rPr lang="en-US" sz="2600" i="1" dirty="0" smtClean="0"/>
              <a:t>liberal democracy</a:t>
            </a:r>
            <a:r>
              <a:rPr lang="en-US" sz="2600" dirty="0" smtClean="0"/>
              <a:t> (democracy, rule of law, fundamental rights etc.).</a:t>
            </a:r>
          </a:p>
          <a:p>
            <a:r>
              <a:rPr lang="en-US" sz="2600" dirty="0" smtClean="0"/>
              <a:t>The problem</a:t>
            </a:r>
            <a:r>
              <a:rPr lang="cs-CZ" sz="2600" dirty="0" smtClean="0"/>
              <a:t> </a:t>
            </a:r>
            <a:r>
              <a:rPr lang="cs-CZ" sz="2600" dirty="0" err="1" smtClean="0"/>
              <a:t>remains</a:t>
            </a:r>
            <a:r>
              <a:rPr lang="cs-CZ" sz="2600" dirty="0" smtClean="0"/>
              <a:t>, </a:t>
            </a:r>
            <a:r>
              <a:rPr lang="cs-CZ" sz="2600" dirty="0" err="1" smtClean="0"/>
              <a:t>that</a:t>
            </a:r>
            <a:r>
              <a:rPr lang="cs-CZ" sz="2600" dirty="0" smtClean="0"/>
              <a:t> </a:t>
            </a:r>
            <a:r>
              <a:rPr lang="cs-CZ" sz="2600" dirty="0" err="1" smtClean="0"/>
              <a:t>is</a:t>
            </a:r>
            <a:r>
              <a:rPr lang="cs-CZ" sz="2600" dirty="0" smtClean="0"/>
              <a:t> </a:t>
            </a:r>
            <a:r>
              <a:rPr lang="cs-CZ" sz="2600" dirty="0" err="1" smtClean="0"/>
              <a:t>almost</a:t>
            </a:r>
            <a:r>
              <a:rPr lang="cs-CZ" sz="2600" dirty="0" smtClean="0"/>
              <a:t> </a:t>
            </a:r>
            <a:r>
              <a:rPr lang="cs-CZ" sz="2600" dirty="0" err="1" smtClean="0"/>
              <a:t>impossible</a:t>
            </a:r>
            <a:r>
              <a:rPr lang="cs-CZ" sz="2600" dirty="0" smtClean="0"/>
              <a:t> to </a:t>
            </a:r>
            <a:r>
              <a:rPr lang="cs-CZ" sz="2600" dirty="0" err="1" smtClean="0"/>
              <a:t>create</a:t>
            </a:r>
            <a:r>
              <a:rPr lang="cs-CZ" sz="2600" dirty="0" smtClean="0"/>
              <a:t> a </a:t>
            </a:r>
            <a:r>
              <a:rPr lang="cs-CZ" sz="2600" dirty="0" err="1" smtClean="0"/>
              <a:t>generally</a:t>
            </a:r>
            <a:r>
              <a:rPr lang="cs-CZ" sz="2600" dirty="0" smtClean="0"/>
              <a:t> </a:t>
            </a:r>
            <a:r>
              <a:rPr lang="cs-CZ" sz="2600" dirty="0" err="1" smtClean="0"/>
              <a:t>accepted</a:t>
            </a:r>
            <a:r>
              <a:rPr lang="cs-CZ" sz="2600" dirty="0" smtClean="0"/>
              <a:t>, </a:t>
            </a:r>
            <a:r>
              <a:rPr lang="cs-CZ" sz="2600" dirty="0" err="1" smtClean="0"/>
              <a:t>generally</a:t>
            </a:r>
            <a:r>
              <a:rPr lang="cs-CZ" sz="2600" dirty="0" smtClean="0"/>
              <a:t> </a:t>
            </a:r>
            <a:r>
              <a:rPr lang="cs-CZ" sz="2600" dirty="0" err="1" smtClean="0"/>
              <a:t>applicable</a:t>
            </a:r>
            <a:r>
              <a:rPr lang="cs-CZ" sz="2600" dirty="0" smtClean="0"/>
              <a:t> </a:t>
            </a:r>
            <a:r>
              <a:rPr lang="cs-CZ" sz="2600" dirty="0" err="1" smtClean="0"/>
              <a:t>theory</a:t>
            </a:r>
            <a:r>
              <a:rPr lang="cs-CZ" sz="2600" dirty="0" smtClean="0"/>
              <a:t> (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multitude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approaches</a:t>
            </a:r>
            <a:r>
              <a:rPr lang="cs-CZ" sz="2600" dirty="0" smtClean="0"/>
              <a:t> </a:t>
            </a:r>
            <a:r>
              <a:rPr lang="cs-CZ" sz="2600" dirty="0" err="1" smtClean="0"/>
              <a:t>will</a:t>
            </a:r>
            <a:r>
              <a:rPr lang="cs-CZ" sz="2600" dirty="0" smtClean="0"/>
              <a:t> </a:t>
            </a:r>
            <a:r>
              <a:rPr lang="cs-CZ" sz="2600" dirty="0" err="1" smtClean="0"/>
              <a:t>arguably</a:t>
            </a:r>
            <a:r>
              <a:rPr lang="cs-CZ" sz="2600" dirty="0" smtClean="0"/>
              <a:t> </a:t>
            </a:r>
            <a:r>
              <a:rPr lang="cs-CZ" sz="2600" dirty="0" err="1" smtClean="0"/>
              <a:t>always</a:t>
            </a:r>
            <a:r>
              <a:rPr lang="cs-CZ" sz="2600" dirty="0" smtClean="0"/>
              <a:t> </a:t>
            </a:r>
            <a:r>
              <a:rPr lang="cs-CZ" sz="2600" dirty="0" err="1" smtClean="0"/>
              <a:t>be</a:t>
            </a:r>
            <a:r>
              <a:rPr lang="cs-CZ" sz="2600" dirty="0" smtClean="0"/>
              <a:t> </a:t>
            </a:r>
            <a:r>
              <a:rPr lang="cs-CZ" sz="2600" dirty="0" err="1" smtClean="0"/>
              <a:t>there</a:t>
            </a:r>
            <a:r>
              <a:rPr lang="cs-CZ" sz="2600" dirty="0" smtClean="0"/>
              <a:t>).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283151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community</a:t>
            </a:r>
            <a:r>
              <a:rPr lang="cs-CZ" dirty="0" smtClean="0"/>
              <a:t> and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legitimacy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recognition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minimal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justify</a:t>
            </a:r>
            <a:r>
              <a:rPr lang="cs-CZ" dirty="0" smtClean="0"/>
              <a:t> non-</a:t>
            </a:r>
            <a:r>
              <a:rPr lang="cs-CZ" dirty="0" err="1" smtClean="0"/>
              <a:t>intervention</a:t>
            </a:r>
            <a:r>
              <a:rPr lang="cs-CZ" dirty="0" smtClean="0"/>
              <a:t> (</a:t>
            </a:r>
            <a:r>
              <a:rPr lang="cs-CZ" dirty="0" err="1" smtClean="0"/>
              <a:t>Rawls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10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 smtClean="0"/>
              <a:t>Legitimacy</a:t>
            </a:r>
            <a:r>
              <a:rPr lang="cs-CZ" noProof="0" dirty="0" smtClean="0"/>
              <a:t> </a:t>
            </a:r>
            <a:r>
              <a:rPr lang="en-GB" noProof="0" dirty="0" smtClean="0"/>
              <a:t>– </a:t>
            </a:r>
            <a:r>
              <a:rPr lang="cs-CZ" noProof="0" dirty="0" smtClean="0"/>
              <a:t>Ladislav Vyhnánek</a:t>
            </a:r>
            <a:r>
              <a:rPr lang="en-GB" noProof="0" dirty="0" smtClean="0"/>
              <a:t> / </a:t>
            </a:r>
            <a:r>
              <a:rPr lang="cs-CZ" noProof="0" dirty="0" smtClean="0"/>
              <a:t>D</a:t>
            </a:r>
            <a:r>
              <a:rPr lang="en-GB" noProof="0" dirty="0" err="1" smtClean="0"/>
              <a:t>epartment</a:t>
            </a:r>
            <a:r>
              <a:rPr lang="cs-CZ" noProof="0" dirty="0" smtClean="0"/>
              <a:t> </a:t>
            </a:r>
            <a:r>
              <a:rPr lang="cs-CZ" noProof="0" dirty="0" err="1" smtClean="0"/>
              <a:t>of</a:t>
            </a:r>
            <a:r>
              <a:rPr lang="cs-CZ" noProof="0" dirty="0" smtClean="0"/>
              <a:t> </a:t>
            </a:r>
            <a:r>
              <a:rPr lang="cs-CZ" noProof="0" dirty="0" err="1" smtClean="0"/>
              <a:t>Constitutional</a:t>
            </a:r>
            <a:r>
              <a:rPr lang="cs-CZ" noProof="0" dirty="0" smtClean="0"/>
              <a:t> </a:t>
            </a:r>
            <a:r>
              <a:rPr lang="cs-CZ" noProof="0" dirty="0" err="1" smtClean="0"/>
              <a:t>Law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legitimacy</a:t>
            </a:r>
            <a:r>
              <a:rPr lang="cs-CZ" dirty="0" smtClean="0"/>
              <a:t>? Basic </a:t>
            </a:r>
            <a:r>
              <a:rPr lang="cs-CZ" dirty="0" err="1" smtClean="0"/>
              <a:t>problems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692001"/>
            <a:ext cx="10807200" cy="4360455"/>
          </a:xfrm>
        </p:spPr>
        <p:txBody>
          <a:bodyPr/>
          <a:lstStyle/>
          <a:p>
            <a:r>
              <a:rPr lang="cs-CZ" sz="2400" dirty="0"/>
              <a:t>http://existentialcomics.com/comic/211</a:t>
            </a:r>
          </a:p>
          <a:p>
            <a:r>
              <a:rPr lang="cs-CZ" sz="2400" dirty="0" smtClean="0"/>
              <a:t>Normative vs. </a:t>
            </a:r>
            <a:r>
              <a:rPr lang="cs-CZ" sz="2400" dirty="0" err="1" smtClean="0"/>
              <a:t>descriptive</a:t>
            </a:r>
            <a:r>
              <a:rPr lang="cs-CZ" sz="2400" dirty="0" smtClean="0"/>
              <a:t> </a:t>
            </a:r>
            <a:r>
              <a:rPr lang="cs-CZ" sz="2400" dirty="0" err="1" smtClean="0"/>
              <a:t>concepts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Why</a:t>
            </a:r>
            <a:r>
              <a:rPr lang="cs-CZ" sz="2400" dirty="0" smtClean="0"/>
              <a:t> do 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need</a:t>
            </a:r>
            <a:r>
              <a:rPr lang="cs-CZ" sz="2400" dirty="0" smtClean="0"/>
              <a:t> </a:t>
            </a:r>
            <a:r>
              <a:rPr lang="cs-CZ" sz="2400" dirty="0" err="1" smtClean="0"/>
              <a:t>legitimacy</a:t>
            </a:r>
            <a:r>
              <a:rPr lang="cs-CZ" sz="2400" dirty="0" smtClean="0"/>
              <a:t>? </a:t>
            </a:r>
            <a:r>
              <a:rPr lang="cs-CZ" sz="2400" dirty="0" err="1" smtClean="0"/>
              <a:t>Right</a:t>
            </a:r>
            <a:r>
              <a:rPr lang="cs-CZ" sz="2400" dirty="0" smtClean="0"/>
              <a:t> to rule, </a:t>
            </a:r>
            <a:r>
              <a:rPr lang="cs-CZ" sz="2400" dirty="0" err="1" smtClean="0"/>
              <a:t>justification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political</a:t>
            </a:r>
            <a:r>
              <a:rPr lang="cs-CZ" sz="2400" dirty="0" smtClean="0"/>
              <a:t> </a:t>
            </a:r>
            <a:r>
              <a:rPr lang="cs-CZ" sz="2400" dirty="0" err="1" smtClean="0"/>
              <a:t>power</a:t>
            </a:r>
            <a:r>
              <a:rPr lang="cs-CZ" sz="2400" dirty="0" smtClean="0"/>
              <a:t>?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happens</a:t>
            </a:r>
            <a:r>
              <a:rPr lang="cs-CZ" sz="2400" dirty="0" smtClean="0"/>
              <a:t>, </a:t>
            </a: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state</a:t>
            </a:r>
            <a:r>
              <a:rPr lang="cs-CZ" sz="2400" dirty="0" smtClean="0"/>
              <a:t> </a:t>
            </a:r>
            <a:r>
              <a:rPr lang="cs-CZ" sz="2400" dirty="0" err="1" smtClean="0"/>
              <a:t>lacks</a:t>
            </a:r>
            <a:r>
              <a:rPr lang="cs-CZ" sz="2400" dirty="0" smtClean="0"/>
              <a:t> </a:t>
            </a:r>
            <a:r>
              <a:rPr lang="cs-CZ" sz="2400" dirty="0" err="1" smtClean="0"/>
              <a:t>legitimacy</a:t>
            </a:r>
            <a:r>
              <a:rPr lang="cs-CZ" sz="2400" dirty="0" smtClean="0"/>
              <a:t>? </a:t>
            </a:r>
          </a:p>
          <a:p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important</a:t>
            </a:r>
            <a:r>
              <a:rPr lang="cs-CZ" sz="2400" dirty="0" smtClean="0"/>
              <a:t> to </a:t>
            </a:r>
            <a:r>
              <a:rPr lang="cs-CZ" sz="2400" dirty="0" err="1" smtClean="0"/>
              <a:t>distinguish</a:t>
            </a:r>
            <a:r>
              <a:rPr lang="cs-CZ" sz="2400" dirty="0" smtClean="0"/>
              <a:t> </a:t>
            </a:r>
            <a:r>
              <a:rPr lang="cs-CZ" sz="2400" dirty="0" err="1" smtClean="0"/>
              <a:t>between</a:t>
            </a:r>
            <a:r>
              <a:rPr lang="cs-CZ" sz="2400" dirty="0" smtClean="0"/>
              <a:t> </a:t>
            </a:r>
            <a:r>
              <a:rPr lang="cs-CZ" sz="2400" i="1" dirty="0" err="1" smtClean="0"/>
              <a:t>power</a:t>
            </a:r>
            <a:r>
              <a:rPr lang="cs-CZ" sz="2400" dirty="0" smtClean="0"/>
              <a:t> and </a:t>
            </a:r>
            <a:r>
              <a:rPr lang="cs-CZ" sz="2400" i="1" dirty="0" err="1" smtClean="0"/>
              <a:t>authority</a:t>
            </a:r>
            <a:r>
              <a:rPr lang="cs-CZ" sz="2400" i="1" dirty="0" smtClean="0"/>
              <a:t>. </a:t>
            </a:r>
            <a:r>
              <a:rPr lang="cs-CZ" sz="2400" dirty="0" err="1" smtClean="0"/>
              <a:t>Only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latter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connected</a:t>
            </a:r>
            <a:r>
              <a:rPr lang="cs-CZ" sz="2400" dirty="0" smtClean="0"/>
              <a:t> to </a:t>
            </a:r>
            <a:r>
              <a:rPr lang="cs-CZ" sz="2400" dirty="0" err="1" smtClean="0"/>
              <a:t>legitimacy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legitimate</a:t>
            </a:r>
            <a:r>
              <a:rPr lang="cs-CZ" sz="2400" dirty="0" smtClean="0"/>
              <a:t> </a:t>
            </a:r>
            <a:r>
              <a:rPr lang="cs-CZ" sz="2400" dirty="0" err="1" smtClean="0"/>
              <a:t>authority</a:t>
            </a:r>
            <a:r>
              <a:rPr lang="cs-CZ" sz="2400" dirty="0" smtClean="0"/>
              <a:t> </a:t>
            </a:r>
            <a:r>
              <a:rPr lang="cs-CZ" sz="2400" dirty="0" err="1" smtClean="0"/>
              <a:t>imply</a:t>
            </a:r>
            <a:r>
              <a:rPr lang="cs-CZ" sz="2400" dirty="0" smtClean="0"/>
              <a:t> </a:t>
            </a:r>
            <a:r>
              <a:rPr lang="cs-CZ" sz="2400" dirty="0" err="1" smtClean="0"/>
              <a:t>obligations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Connected</a:t>
            </a:r>
            <a:r>
              <a:rPr lang="cs-CZ" sz="2400" dirty="0" smtClean="0"/>
              <a:t> </a:t>
            </a:r>
            <a:r>
              <a:rPr lang="cs-CZ" sz="2400" dirty="0" smtClean="0"/>
              <a:t>to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concepts</a:t>
            </a:r>
            <a:r>
              <a:rPr lang="cs-CZ" sz="2400" dirty="0" smtClean="0"/>
              <a:t> </a:t>
            </a:r>
            <a:r>
              <a:rPr lang="cs-CZ" sz="2400" dirty="0" smtClean="0"/>
              <a:t>(e. g. </a:t>
            </a:r>
            <a:r>
              <a:rPr lang="cs-CZ" sz="2400" i="1" dirty="0" smtClean="0"/>
              <a:t>justice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power</a:t>
            </a:r>
            <a:r>
              <a:rPr lang="cs-CZ" sz="2400" i="1" dirty="0"/>
              <a:t>,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coercion</a:t>
            </a:r>
            <a:r>
              <a:rPr lang="cs-CZ" sz="2400" i="1" dirty="0" smtClean="0"/>
              <a:t>, </a:t>
            </a:r>
            <a:r>
              <a:rPr lang="cs-CZ" sz="2400" dirty="0" smtClean="0"/>
              <a:t>but</a:t>
            </a:r>
            <a:r>
              <a:rPr lang="cs-CZ" sz="2400" i="1" dirty="0" smtClean="0"/>
              <a:t> </a:t>
            </a:r>
            <a:r>
              <a:rPr lang="cs-CZ" sz="2400" dirty="0" err="1" smtClean="0"/>
              <a:t>also</a:t>
            </a:r>
            <a:r>
              <a:rPr lang="cs-CZ" sz="2400" dirty="0" smtClean="0"/>
              <a:t> support).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3418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problems</a:t>
            </a:r>
            <a:r>
              <a:rPr lang="cs-CZ" dirty="0" smtClean="0"/>
              <a:t> - </a:t>
            </a:r>
            <a:r>
              <a:rPr lang="cs-CZ" dirty="0" err="1" smtClean="0"/>
              <a:t>continuation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there</a:t>
            </a:r>
            <a:r>
              <a:rPr lang="cs-CZ" sz="2400" dirty="0" smtClean="0"/>
              <a:t> a </a:t>
            </a:r>
            <a:r>
              <a:rPr lang="cs-CZ" sz="2400" dirty="0" err="1" smtClean="0"/>
              <a:t>difference</a:t>
            </a:r>
            <a:r>
              <a:rPr lang="cs-CZ" sz="2400" dirty="0" smtClean="0"/>
              <a:t> </a:t>
            </a:r>
            <a:r>
              <a:rPr lang="cs-CZ" sz="2400" dirty="0" err="1" smtClean="0"/>
              <a:t>between</a:t>
            </a:r>
            <a:r>
              <a:rPr lang="cs-CZ" sz="2400" dirty="0" smtClean="0"/>
              <a:t> </a:t>
            </a:r>
            <a:r>
              <a:rPr lang="cs-CZ" sz="2400" dirty="0" err="1" smtClean="0"/>
              <a:t>justifying</a:t>
            </a:r>
            <a:r>
              <a:rPr lang="cs-CZ" sz="2400" dirty="0" smtClean="0"/>
              <a:t> </a:t>
            </a:r>
            <a:r>
              <a:rPr lang="cs-CZ" sz="2400" dirty="0" err="1" smtClean="0"/>
              <a:t>states</a:t>
            </a:r>
            <a:r>
              <a:rPr lang="cs-CZ" sz="2400" dirty="0" smtClean="0"/>
              <a:t> in </a:t>
            </a:r>
            <a:r>
              <a:rPr lang="cs-CZ" sz="2400" dirty="0" err="1" smtClean="0"/>
              <a:t>general</a:t>
            </a:r>
            <a:r>
              <a:rPr lang="cs-CZ" sz="2400" dirty="0" smtClean="0"/>
              <a:t> and a </a:t>
            </a:r>
            <a:r>
              <a:rPr lang="cs-CZ" sz="2400" dirty="0" err="1" smtClean="0"/>
              <a:t>political</a:t>
            </a:r>
            <a:r>
              <a:rPr lang="cs-CZ" sz="2400" dirty="0" smtClean="0"/>
              <a:t> </a:t>
            </a:r>
            <a:r>
              <a:rPr lang="cs-CZ" sz="2400" dirty="0" err="1" smtClean="0"/>
              <a:t>legitimacy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a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state</a:t>
            </a:r>
            <a:r>
              <a:rPr lang="cs-CZ" sz="2400" dirty="0" smtClean="0"/>
              <a:t> in </a:t>
            </a:r>
            <a:r>
              <a:rPr lang="cs-CZ" sz="2400" dirty="0" err="1" smtClean="0"/>
              <a:t>particular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Anarchist</a:t>
            </a:r>
            <a:r>
              <a:rPr lang="cs-CZ" sz="2400" dirty="0" smtClean="0"/>
              <a:t> argument. H</a:t>
            </a:r>
            <a:r>
              <a:rPr lang="en-US" sz="2400" dirty="0" smtClean="0"/>
              <a:t>ow </a:t>
            </a:r>
            <a:r>
              <a:rPr lang="en-US" sz="2400" dirty="0"/>
              <a:t>can autonomous individuals be under a </a:t>
            </a:r>
            <a:r>
              <a:rPr lang="en-US" sz="2400" dirty="0" smtClean="0"/>
              <a:t>general</a:t>
            </a:r>
            <a:r>
              <a:rPr lang="cs-CZ" sz="2400" dirty="0" smtClean="0"/>
              <a:t> </a:t>
            </a:r>
            <a:r>
              <a:rPr lang="en-US" sz="2400" dirty="0" smtClean="0"/>
              <a:t>obligation </a:t>
            </a:r>
            <a:r>
              <a:rPr lang="en-US" sz="2400" dirty="0"/>
              <a:t>to subject their will to the will of someone else</a:t>
            </a:r>
            <a:r>
              <a:rPr lang="en-US" sz="2400" dirty="0" smtClean="0"/>
              <a:t>? </a:t>
            </a:r>
            <a:r>
              <a:rPr lang="en-US" sz="2400" b="1" u="sng" dirty="0"/>
              <a:t>Wolff</a:t>
            </a:r>
            <a:r>
              <a:rPr lang="en-US" sz="2400" dirty="0"/>
              <a:t> </a:t>
            </a:r>
            <a:r>
              <a:rPr lang="en-US" sz="2400" dirty="0" smtClean="0"/>
              <a:t>argues </a:t>
            </a:r>
            <a:r>
              <a:rPr lang="en-US" sz="2400" dirty="0"/>
              <a:t>that because there cannot be such a general obligation to obey the state, states are necessarily </a:t>
            </a:r>
            <a:r>
              <a:rPr lang="en-US" sz="2400" dirty="0" smtClean="0"/>
              <a:t>illegitimate</a:t>
            </a:r>
            <a:r>
              <a:rPr lang="cs-CZ" sz="2400" dirty="0" smtClean="0"/>
              <a:t>.</a:t>
            </a:r>
          </a:p>
          <a:p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a lot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disagreement</a:t>
            </a:r>
            <a:r>
              <a:rPr lang="cs-CZ" sz="2400" dirty="0"/>
              <a:t> and </a:t>
            </a:r>
            <a:r>
              <a:rPr lang="cs-CZ" sz="2400" dirty="0" err="1"/>
              <a:t>legitimacy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still</a:t>
            </a:r>
            <a:r>
              <a:rPr lang="cs-CZ" sz="2400" dirty="0"/>
              <a:t> a very </a:t>
            </a:r>
            <a:r>
              <a:rPr lang="cs-CZ" sz="2400" dirty="0" err="1"/>
              <a:t>contested</a:t>
            </a:r>
            <a:r>
              <a:rPr lang="cs-CZ" sz="2400" dirty="0"/>
              <a:t> </a:t>
            </a:r>
            <a:r>
              <a:rPr lang="cs-CZ" sz="2400" dirty="0" err="1"/>
              <a:t>concept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31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influential</a:t>
            </a:r>
            <a:r>
              <a:rPr lang="cs-CZ" sz="2400" dirty="0" smtClean="0"/>
              <a:t> </a:t>
            </a:r>
            <a:r>
              <a:rPr lang="cs-CZ" sz="2400" dirty="0" err="1" smtClean="0"/>
              <a:t>account</a:t>
            </a:r>
            <a:r>
              <a:rPr lang="cs-CZ" sz="2400" dirty="0" smtClean="0"/>
              <a:t> by </a:t>
            </a:r>
            <a:r>
              <a:rPr lang="cs-CZ" sz="2400" b="1" u="sng" dirty="0" smtClean="0"/>
              <a:t>Weber</a:t>
            </a:r>
            <a:r>
              <a:rPr lang="cs-CZ" sz="2400" dirty="0" smtClean="0"/>
              <a:t>: „</a:t>
            </a:r>
            <a:r>
              <a:rPr lang="en-US" sz="2400" i="1" dirty="0" smtClean="0"/>
              <a:t> </a:t>
            </a:r>
            <a:r>
              <a:rPr lang="cs-CZ" sz="2400" dirty="0" smtClean="0"/>
              <a:t>“</a:t>
            </a:r>
            <a:r>
              <a:rPr lang="en-US" sz="2400" i="1" dirty="0"/>
              <a:t>the basis of every system of authority, and correspondingly of every kind of willingness to obey, is a </a:t>
            </a:r>
            <a:r>
              <a:rPr lang="en-US" sz="2400" i="1" dirty="0" smtClean="0"/>
              <a:t>belief</a:t>
            </a:r>
            <a:r>
              <a:rPr lang="cs-CZ" sz="2400" i="1" dirty="0" smtClean="0"/>
              <a:t>“.</a:t>
            </a:r>
          </a:p>
          <a:p>
            <a:r>
              <a:rPr lang="cs-CZ" sz="2400" dirty="0" err="1" smtClean="0"/>
              <a:t>Does</a:t>
            </a:r>
            <a:r>
              <a:rPr lang="cs-CZ" sz="2400" dirty="0" smtClean="0"/>
              <a:t> not use a normative </a:t>
            </a:r>
            <a:r>
              <a:rPr lang="cs-CZ" sz="2400" dirty="0" err="1" smtClean="0"/>
              <a:t>benchmark</a:t>
            </a:r>
            <a:r>
              <a:rPr lang="cs-CZ" sz="2400" dirty="0" smtClean="0"/>
              <a:t> (</a:t>
            </a:r>
            <a:r>
              <a:rPr lang="cs-CZ" sz="2400" dirty="0" err="1" smtClean="0"/>
              <a:t>does</a:t>
            </a:r>
            <a:r>
              <a:rPr lang="cs-CZ" sz="2400" dirty="0" smtClean="0"/>
              <a:t> not </a:t>
            </a:r>
            <a:r>
              <a:rPr lang="cs-CZ" sz="2400" dirty="0" err="1" smtClean="0"/>
              <a:t>depend</a:t>
            </a:r>
            <a:r>
              <a:rPr lang="cs-CZ" sz="2400" dirty="0" smtClean="0"/>
              <a:t> on a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procedure</a:t>
            </a:r>
            <a:r>
              <a:rPr lang="cs-CZ" sz="2400" dirty="0" smtClean="0"/>
              <a:t> </a:t>
            </a:r>
            <a:r>
              <a:rPr lang="cs-CZ" sz="2400" dirty="0" err="1" smtClean="0"/>
              <a:t>being</a:t>
            </a:r>
            <a:r>
              <a:rPr lang="cs-CZ" sz="2400" dirty="0" smtClean="0"/>
              <a:t> </a:t>
            </a:r>
            <a:r>
              <a:rPr lang="cs-CZ" sz="2400" dirty="0" err="1" smtClean="0"/>
              <a:t>used</a:t>
            </a:r>
            <a:r>
              <a:rPr lang="cs-CZ" sz="2400" dirty="0" smtClean="0"/>
              <a:t> to </a:t>
            </a:r>
            <a:r>
              <a:rPr lang="cs-CZ" sz="2400" dirty="0" err="1" smtClean="0"/>
              <a:t>establish</a:t>
            </a:r>
            <a:r>
              <a:rPr lang="cs-CZ" sz="2400" dirty="0" smtClean="0"/>
              <a:t> </a:t>
            </a:r>
            <a:r>
              <a:rPr lang="cs-CZ" sz="2400" dirty="0" err="1" smtClean="0"/>
              <a:t>legitimacy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on </a:t>
            </a:r>
            <a:r>
              <a:rPr lang="cs-CZ" sz="2400" dirty="0" err="1" smtClean="0"/>
              <a:t>respect</a:t>
            </a:r>
            <a:r>
              <a:rPr lang="cs-CZ" sz="2400" dirty="0" smtClean="0"/>
              <a:t> to a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substantive</a:t>
            </a:r>
            <a:r>
              <a:rPr lang="cs-CZ" sz="2400" dirty="0" smtClean="0"/>
              <a:t> </a:t>
            </a:r>
            <a:r>
              <a:rPr lang="cs-CZ" sz="2400" dirty="0" err="1" smtClean="0"/>
              <a:t>value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Sources</a:t>
            </a:r>
            <a:r>
              <a:rPr lang="cs-CZ" sz="2400" dirty="0" smtClean="0"/>
              <a:t>: </a:t>
            </a:r>
            <a:r>
              <a:rPr lang="cs-CZ" sz="2400" i="1" dirty="0" err="1" smtClean="0"/>
              <a:t>tradition</a:t>
            </a:r>
            <a:r>
              <a:rPr lang="cs-CZ" sz="2400" dirty="0" smtClean="0"/>
              <a:t>, </a:t>
            </a:r>
            <a:r>
              <a:rPr lang="cs-CZ" sz="2400" i="1" dirty="0" smtClean="0"/>
              <a:t>charisma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i="1" dirty="0" smtClean="0"/>
              <a:t>legality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Even</a:t>
            </a:r>
            <a:r>
              <a:rPr lang="cs-CZ" sz="2400" dirty="0" smtClean="0"/>
              <a:t> </a:t>
            </a:r>
            <a:r>
              <a:rPr lang="cs-CZ" sz="2400" dirty="0" err="1" smtClean="0"/>
              <a:t>under</a:t>
            </a:r>
            <a:r>
              <a:rPr lang="cs-CZ" sz="2400" dirty="0" smtClean="0"/>
              <a:t> </a:t>
            </a:r>
            <a:r>
              <a:rPr lang="cs-CZ" sz="2400" dirty="0" err="1" smtClean="0"/>
              <a:t>descriptive</a:t>
            </a:r>
            <a:r>
              <a:rPr lang="cs-CZ" sz="2400" dirty="0" smtClean="0"/>
              <a:t> </a:t>
            </a:r>
            <a:r>
              <a:rPr lang="cs-CZ" sz="2400" dirty="0" err="1" smtClean="0"/>
              <a:t>conceptions</a:t>
            </a:r>
            <a:r>
              <a:rPr lang="cs-CZ" sz="2400" dirty="0" smtClean="0"/>
              <a:t>: </a:t>
            </a:r>
            <a:r>
              <a:rPr lang="cs-CZ" sz="2400" dirty="0" err="1" smtClean="0"/>
              <a:t>How</a:t>
            </a:r>
            <a:r>
              <a:rPr lang="cs-CZ" sz="2400" dirty="0" smtClean="0"/>
              <a:t> to </a:t>
            </a:r>
            <a:r>
              <a:rPr lang="cs-CZ" sz="2400" dirty="0" err="1" smtClean="0"/>
              <a:t>determine</a:t>
            </a:r>
            <a:r>
              <a:rPr lang="cs-CZ" sz="2400" dirty="0" smtClean="0"/>
              <a:t> „</a:t>
            </a:r>
            <a:r>
              <a:rPr lang="cs-CZ" sz="2400" dirty="0" err="1" smtClean="0"/>
              <a:t>true</a:t>
            </a:r>
            <a:r>
              <a:rPr lang="cs-CZ" sz="2400" dirty="0" smtClean="0"/>
              <a:t>“ </a:t>
            </a:r>
            <a:r>
              <a:rPr lang="cs-CZ" sz="2400" dirty="0" err="1" smtClean="0"/>
              <a:t>beliefs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support, </a:t>
            </a:r>
            <a:r>
              <a:rPr lang="cs-CZ" sz="2400" dirty="0" err="1" smtClean="0"/>
              <a:t>while</a:t>
            </a:r>
            <a:r>
              <a:rPr lang="cs-CZ" sz="2400" dirty="0" smtClean="0"/>
              <a:t> </a:t>
            </a:r>
            <a:r>
              <a:rPr lang="cs-CZ" sz="2400" dirty="0" err="1" smtClean="0"/>
              <a:t>maintaining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power</a:t>
            </a:r>
            <a:r>
              <a:rPr lang="cs-CZ" sz="2400" dirty="0" smtClean="0"/>
              <a:t>/</a:t>
            </a:r>
            <a:r>
              <a:rPr lang="cs-CZ" sz="2400" dirty="0" err="1" smtClean="0"/>
              <a:t>authority</a:t>
            </a:r>
            <a:r>
              <a:rPr lang="cs-CZ" sz="2400" dirty="0" smtClean="0"/>
              <a:t> </a:t>
            </a:r>
            <a:r>
              <a:rPr lang="cs-CZ" sz="2400" dirty="0" err="1" smtClean="0"/>
              <a:t>distinction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0085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Normative </a:t>
            </a:r>
            <a:r>
              <a:rPr lang="cs-CZ" dirty="0" err="1" smtClean="0"/>
              <a:t>concepts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Requires</a:t>
            </a:r>
            <a:r>
              <a:rPr lang="cs-CZ" dirty="0" smtClean="0"/>
              <a:t> a </a:t>
            </a:r>
            <a:r>
              <a:rPr lang="cs-CZ" dirty="0" err="1" smtClean="0"/>
              <a:t>benchmark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justification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as „</a:t>
            </a:r>
            <a:r>
              <a:rPr lang="cs-CZ" dirty="0" err="1" smtClean="0"/>
              <a:t>legitimate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benchmark</a:t>
            </a:r>
            <a:r>
              <a:rPr lang="cs-CZ" dirty="0" smtClean="0"/>
              <a:t>?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i="1" dirty="0" err="1" smtClean="0"/>
              <a:t>consent</a:t>
            </a:r>
            <a:r>
              <a:rPr lang="cs-CZ" dirty="0" smtClean="0"/>
              <a:t> (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r>
              <a:rPr lang="cs-CZ" dirty="0" smtClean="0"/>
              <a:t>), </a:t>
            </a:r>
            <a:r>
              <a:rPr lang="cs-CZ" dirty="0" err="1" smtClean="0"/>
              <a:t>beneficial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r>
              <a:rPr lang="cs-CZ" dirty="0" smtClean="0"/>
              <a:t> (</a:t>
            </a:r>
            <a:r>
              <a:rPr lang="cs-CZ" dirty="0" err="1" smtClean="0"/>
              <a:t>order</a:t>
            </a:r>
            <a:r>
              <a:rPr lang="cs-CZ" dirty="0" smtClean="0"/>
              <a:t>,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/>
              <a:t> </a:t>
            </a:r>
            <a:r>
              <a:rPr lang="cs-CZ" dirty="0" smtClean="0"/>
              <a:t>ro </a:t>
            </a:r>
            <a:r>
              <a:rPr lang="cs-CZ" dirty="0" err="1" smtClean="0"/>
              <a:t>simply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civilization</a:t>
            </a:r>
            <a:r>
              <a:rPr lang="cs-CZ" dirty="0" smtClean="0"/>
              <a:t>), </a:t>
            </a:r>
            <a:r>
              <a:rPr lang="cs-CZ" i="1" dirty="0" err="1" smtClean="0"/>
              <a:t>democratic</a:t>
            </a:r>
            <a:r>
              <a:rPr lang="cs-CZ" i="1" dirty="0" smtClean="0"/>
              <a:t> </a:t>
            </a:r>
            <a:r>
              <a:rPr lang="cs-CZ" i="1" dirty="0" err="1" smtClean="0"/>
              <a:t>nature</a:t>
            </a:r>
            <a:r>
              <a:rPr lang="cs-CZ" i="1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i="1" dirty="0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i="1" dirty="0" err="1" smtClean="0"/>
              <a:t>procedure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566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Beneficial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 err="1" smtClean="0"/>
              <a:t>Bentham</a:t>
            </a:r>
            <a:r>
              <a:rPr lang="cs-CZ" sz="2400" dirty="0" smtClean="0"/>
              <a:t>: </a:t>
            </a:r>
            <a:r>
              <a:rPr lang="cs-CZ" sz="2400" dirty="0" err="1"/>
              <a:t>L</a:t>
            </a:r>
            <a:r>
              <a:rPr lang="cs-CZ" sz="2400" dirty="0" err="1" smtClean="0"/>
              <a:t>egitimacy</a:t>
            </a:r>
            <a:r>
              <a:rPr lang="cs-CZ" sz="2400" dirty="0" smtClean="0"/>
              <a:t> </a:t>
            </a:r>
            <a:r>
              <a:rPr lang="cs-CZ" sz="2400" dirty="0" err="1" smtClean="0"/>
              <a:t>depends</a:t>
            </a:r>
            <a:r>
              <a:rPr lang="cs-CZ" sz="2400" dirty="0" smtClean="0"/>
              <a:t> on </a:t>
            </a:r>
            <a:r>
              <a:rPr lang="cs-CZ" sz="2400" dirty="0" err="1" smtClean="0"/>
              <a:t>whether</a:t>
            </a:r>
            <a:r>
              <a:rPr lang="cs-CZ" sz="2400" dirty="0" smtClean="0"/>
              <a:t> </a:t>
            </a:r>
            <a:r>
              <a:rPr lang="cs-CZ" sz="2400" dirty="0" err="1" smtClean="0"/>
              <a:t>state</a:t>
            </a:r>
            <a:r>
              <a:rPr lang="cs-CZ" sz="2400" dirty="0" smtClean="0"/>
              <a:t> and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laws</a:t>
            </a:r>
            <a:r>
              <a:rPr lang="cs-CZ" sz="2400" dirty="0" smtClean="0"/>
              <a:t> </a:t>
            </a:r>
            <a:r>
              <a:rPr lang="cs-CZ" sz="2400" dirty="0" err="1" smtClean="0"/>
              <a:t>contribute</a:t>
            </a:r>
            <a:r>
              <a:rPr lang="cs-CZ" sz="2400" dirty="0" smtClean="0"/>
              <a:t> to </a:t>
            </a:r>
            <a:r>
              <a:rPr lang="cs-CZ" sz="2400" dirty="0" err="1" smtClean="0"/>
              <a:t>happines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citizens</a:t>
            </a:r>
            <a:r>
              <a:rPr lang="cs-CZ" sz="2400" dirty="0" smtClean="0"/>
              <a:t>.</a:t>
            </a:r>
          </a:p>
          <a:p>
            <a:r>
              <a:rPr lang="cs-CZ" sz="2400" b="1" u="sng" dirty="0" err="1" smtClean="0"/>
              <a:t>Mill</a:t>
            </a:r>
            <a:r>
              <a:rPr lang="cs-CZ" sz="2400" dirty="0" smtClean="0"/>
              <a:t> and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liberals</a:t>
            </a:r>
            <a:r>
              <a:rPr lang="cs-CZ" sz="2400" dirty="0" smtClean="0"/>
              <a:t>: </a:t>
            </a:r>
            <a:r>
              <a:rPr lang="cs-CZ" sz="2400" dirty="0" err="1" smtClean="0"/>
              <a:t>Protection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liberty</a:t>
            </a:r>
            <a:r>
              <a:rPr lang="cs-CZ" sz="2400" dirty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political</a:t>
            </a:r>
            <a:r>
              <a:rPr lang="cs-CZ" sz="2400" dirty="0" smtClean="0"/>
              <a:t> </a:t>
            </a:r>
            <a:r>
              <a:rPr lang="cs-CZ" sz="2400" dirty="0" err="1" smtClean="0"/>
              <a:t>participation</a:t>
            </a:r>
            <a:endParaRPr lang="cs-CZ" sz="2400" dirty="0" smtClean="0"/>
          </a:p>
          <a:p>
            <a:r>
              <a:rPr lang="cs-CZ" sz="2400" dirty="0" err="1" smtClean="0"/>
              <a:t>Problem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„</a:t>
            </a:r>
            <a:r>
              <a:rPr lang="cs-CZ" sz="2400" i="1" dirty="0" err="1" smtClean="0"/>
              <a:t>objective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values</a:t>
            </a:r>
            <a:r>
              <a:rPr lang="cs-CZ" sz="2400" dirty="0" smtClean="0"/>
              <a:t>“</a:t>
            </a:r>
            <a:r>
              <a:rPr lang="en-US" sz="2400" dirty="0" smtClean="0"/>
              <a:t>; do they exist</a:t>
            </a:r>
            <a:r>
              <a:rPr lang="cs-CZ" sz="2400" dirty="0" smtClean="0"/>
              <a:t>? </a:t>
            </a:r>
            <a:r>
              <a:rPr lang="cs-CZ" sz="2400" dirty="0" err="1" smtClean="0"/>
              <a:t>If</a:t>
            </a:r>
            <a:r>
              <a:rPr lang="cs-CZ" sz="2400" dirty="0" smtClean="0"/>
              <a:t> not,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hinder</a:t>
            </a:r>
            <a:r>
              <a:rPr lang="cs-CZ" sz="2400" dirty="0" smtClean="0"/>
              <a:t> </a:t>
            </a:r>
            <a:r>
              <a:rPr lang="cs-CZ" sz="2400" dirty="0" err="1" smtClean="0"/>
              <a:t>articulation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general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legitimacy</a:t>
            </a:r>
            <a:r>
              <a:rPr lang="cs-CZ" sz="2400" dirty="0" smtClean="0"/>
              <a:t> in </a:t>
            </a:r>
            <a:r>
              <a:rPr lang="cs-CZ" sz="2400" dirty="0" err="1" smtClean="0"/>
              <a:t>substantive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r>
              <a:rPr lang="cs-CZ" sz="2400" dirty="0" smtClean="0"/>
              <a:t>? And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„</a:t>
            </a:r>
            <a:r>
              <a:rPr lang="cs-CZ" sz="2400" dirty="0" err="1" smtClean="0"/>
              <a:t>losers</a:t>
            </a:r>
            <a:r>
              <a:rPr lang="cs-CZ" sz="2400" dirty="0" smtClean="0"/>
              <a:t>“?</a:t>
            </a:r>
          </a:p>
          <a:p>
            <a:r>
              <a:rPr lang="cs-CZ" sz="2400" dirty="0" smtClean="0"/>
              <a:t>But </a:t>
            </a:r>
            <a:r>
              <a:rPr lang="cs-CZ" sz="2400" dirty="0" err="1" smtClean="0"/>
              <a:t>still</a:t>
            </a:r>
            <a:r>
              <a:rPr lang="cs-CZ" sz="2400" dirty="0" smtClean="0"/>
              <a:t> – support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often</a:t>
            </a:r>
            <a:r>
              <a:rPr lang="cs-CZ" sz="2400" dirty="0" smtClean="0"/>
              <a:t> </a:t>
            </a:r>
            <a:r>
              <a:rPr lang="cs-CZ" sz="2400" dirty="0" err="1" smtClean="0"/>
              <a:t>based</a:t>
            </a:r>
            <a:r>
              <a:rPr lang="cs-CZ" sz="2400" dirty="0" smtClean="0"/>
              <a:t>, </a:t>
            </a:r>
            <a:r>
              <a:rPr lang="cs-CZ" sz="2400" dirty="0" err="1" smtClean="0"/>
              <a:t>at</a:t>
            </a:r>
            <a:r>
              <a:rPr lang="cs-CZ" sz="2400" dirty="0" smtClean="0"/>
              <a:t> least </a:t>
            </a:r>
            <a:r>
              <a:rPr lang="cs-CZ" sz="2400" dirty="0" err="1" smtClean="0"/>
              <a:t>partly</a:t>
            </a:r>
            <a:r>
              <a:rPr lang="cs-CZ" sz="2400" dirty="0" smtClean="0"/>
              <a:t>, on „</a:t>
            </a:r>
            <a:r>
              <a:rPr lang="cs-CZ" sz="2400" dirty="0" err="1" smtClean="0"/>
              <a:t>substantive</a:t>
            </a:r>
            <a:r>
              <a:rPr lang="cs-CZ" sz="2400" dirty="0" smtClean="0"/>
              <a:t> </a:t>
            </a:r>
            <a:r>
              <a:rPr lang="cs-CZ" sz="2400" dirty="0" err="1" smtClean="0"/>
              <a:t>goods</a:t>
            </a:r>
            <a:r>
              <a:rPr lang="cs-CZ" sz="2400" dirty="0" smtClean="0"/>
              <a:t>“ </a:t>
            </a:r>
            <a:r>
              <a:rPr lang="cs-CZ" sz="2400" dirty="0" err="1" smtClean="0"/>
              <a:t>that</a:t>
            </a:r>
            <a:r>
              <a:rPr lang="cs-CZ" sz="2400" dirty="0" smtClean="0"/>
              <a:t> are </a:t>
            </a:r>
            <a:r>
              <a:rPr lang="cs-CZ" sz="2400" dirty="0" err="1" smtClean="0"/>
              <a:t>delivered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people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982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Real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hypothetical</a:t>
            </a:r>
            <a:r>
              <a:rPr lang="cs-CZ" sz="2400" dirty="0" smtClean="0"/>
              <a:t>?</a:t>
            </a:r>
          </a:p>
          <a:p>
            <a:r>
              <a:rPr lang="cs-CZ" sz="2400" b="1" u="sng" dirty="0" smtClean="0"/>
              <a:t>Kant</a:t>
            </a:r>
            <a:r>
              <a:rPr lang="cs-CZ" sz="2400" dirty="0" smtClean="0"/>
              <a:t>: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 </a:t>
            </a:r>
            <a:r>
              <a:rPr lang="cs-CZ" sz="2400" dirty="0" err="1" smtClean="0"/>
              <a:t>thought</a:t>
            </a:r>
            <a:r>
              <a:rPr lang="cs-CZ" sz="2400" dirty="0" smtClean="0"/>
              <a:t> experiment – </a:t>
            </a:r>
            <a:r>
              <a:rPr lang="cs-CZ" sz="2400" dirty="0" err="1" smtClean="0"/>
              <a:t>connected</a:t>
            </a:r>
            <a:r>
              <a:rPr lang="cs-CZ" sz="2400" dirty="0" smtClean="0"/>
              <a:t> to public </a:t>
            </a:r>
            <a:r>
              <a:rPr lang="cs-CZ" sz="2400" dirty="0" err="1" smtClean="0"/>
              <a:t>reason</a:t>
            </a:r>
            <a:r>
              <a:rPr lang="cs-CZ" sz="2400" dirty="0" smtClean="0"/>
              <a:t> –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criterion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, </a:t>
            </a:r>
            <a:r>
              <a:rPr lang="cs-CZ" sz="2400" dirty="0" err="1" smtClean="0"/>
              <a:t>whether</a:t>
            </a:r>
            <a:r>
              <a:rPr lang="cs-CZ" sz="2400" dirty="0" smtClean="0"/>
              <a:t> </a:t>
            </a:r>
            <a:r>
              <a:rPr lang="cs-CZ" sz="2400" dirty="0" err="1" smtClean="0"/>
              <a:t>individuals</a:t>
            </a:r>
            <a:r>
              <a:rPr lang="cs-CZ" sz="2400" dirty="0" smtClean="0"/>
              <a:t> </a:t>
            </a:r>
            <a:r>
              <a:rPr lang="cs-CZ" sz="2400" i="1" dirty="0" err="1" smtClean="0"/>
              <a:t>could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have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consented</a:t>
            </a:r>
            <a:r>
              <a:rPr lang="cs-CZ" sz="2400" i="1" dirty="0" smtClean="0"/>
              <a:t> to </a:t>
            </a:r>
            <a:r>
              <a:rPr lang="cs-CZ" sz="2400" i="1" dirty="0" err="1" smtClean="0"/>
              <a:t>it</a:t>
            </a:r>
            <a:r>
              <a:rPr lang="cs-CZ" sz="2400" i="1" dirty="0" smtClean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see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Rawlsian</a:t>
            </a:r>
            <a:r>
              <a:rPr lang="cs-CZ" sz="2400" dirty="0" smtClean="0"/>
              <a:t> </a:t>
            </a:r>
            <a:r>
              <a:rPr lang="cs-CZ" sz="2400" dirty="0" err="1" smtClean="0"/>
              <a:t>connotations</a:t>
            </a:r>
            <a:r>
              <a:rPr lang="cs-CZ" sz="2400" dirty="0" smtClean="0"/>
              <a:t>).</a:t>
            </a:r>
            <a:endParaRPr lang="cs-CZ" sz="2400" i="1" dirty="0" smtClean="0"/>
          </a:p>
          <a:p>
            <a:r>
              <a:rPr lang="cs-CZ" sz="2400" dirty="0" err="1" smtClean="0"/>
              <a:t>Criticism</a:t>
            </a:r>
            <a:r>
              <a:rPr lang="cs-CZ" sz="2400" dirty="0" smtClean="0"/>
              <a:t>: Just a myth, a </a:t>
            </a:r>
            <a:r>
              <a:rPr lang="cs-CZ" sz="2400" dirty="0" err="1" smtClean="0"/>
              <a:t>hypothetical</a:t>
            </a:r>
            <a:r>
              <a:rPr lang="cs-CZ" sz="2400" dirty="0" smtClean="0"/>
              <a:t> </a:t>
            </a:r>
            <a:r>
              <a:rPr lang="cs-CZ" sz="2400" dirty="0" err="1" smtClean="0"/>
              <a:t>scenario</a:t>
            </a:r>
            <a:r>
              <a:rPr lang="cs-CZ" sz="2400" dirty="0" smtClean="0"/>
              <a:t>? Real </a:t>
            </a:r>
            <a:r>
              <a:rPr lang="cs-CZ" sz="2400" dirty="0" err="1" smtClean="0"/>
              <a:t>states</a:t>
            </a:r>
            <a:r>
              <a:rPr lang="cs-CZ" sz="2400" dirty="0" smtClean="0"/>
              <a:t> </a:t>
            </a:r>
            <a:r>
              <a:rPr lang="cs-CZ" sz="2400" dirty="0" err="1" smtClean="0"/>
              <a:t>were</a:t>
            </a:r>
            <a:r>
              <a:rPr lang="cs-CZ" sz="2400" dirty="0" smtClean="0"/>
              <a:t> </a:t>
            </a:r>
            <a:r>
              <a:rPr lang="cs-CZ" sz="2400" dirty="0" err="1" smtClean="0"/>
              <a:t>founded</a:t>
            </a:r>
            <a:r>
              <a:rPr lang="cs-CZ" sz="2400" dirty="0" smtClean="0"/>
              <a:t> by </a:t>
            </a:r>
            <a:r>
              <a:rPr lang="cs-CZ" sz="2400" dirty="0" err="1" smtClean="0"/>
              <a:t>acts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violence</a:t>
            </a:r>
            <a:r>
              <a:rPr lang="cs-CZ" sz="2400" dirty="0" smtClean="0"/>
              <a:t> (but Kant, </a:t>
            </a:r>
            <a:r>
              <a:rPr lang="cs-CZ" sz="2400" dirty="0" err="1" smtClean="0"/>
              <a:t>above</a:t>
            </a:r>
            <a:r>
              <a:rPr lang="cs-CZ" sz="2400" dirty="0" smtClean="0"/>
              <a:t> </a:t>
            </a:r>
            <a:r>
              <a:rPr lang="cs-CZ" sz="2400" dirty="0" err="1" smtClean="0"/>
              <a:t>tries</a:t>
            </a:r>
            <a:r>
              <a:rPr lang="cs-CZ" sz="2400" dirty="0" smtClean="0"/>
              <a:t> to </a:t>
            </a:r>
            <a:r>
              <a:rPr lang="cs-CZ" sz="2400" dirty="0" err="1" smtClean="0"/>
              <a:t>refute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). </a:t>
            </a:r>
            <a:r>
              <a:rPr lang="cs-CZ" sz="2400" dirty="0" err="1" smtClean="0"/>
              <a:t>Americans</a:t>
            </a:r>
            <a:r>
              <a:rPr lang="cs-CZ" sz="2400" dirty="0" smtClean="0"/>
              <a:t> </a:t>
            </a:r>
            <a:r>
              <a:rPr lang="cs-CZ" sz="2400" dirty="0" err="1" smtClean="0"/>
              <a:t>tend</a:t>
            </a:r>
            <a:r>
              <a:rPr lang="cs-CZ" sz="2400" dirty="0" smtClean="0"/>
              <a:t> to stress </a:t>
            </a:r>
            <a:r>
              <a:rPr lang="cs-CZ" sz="2400" dirty="0" err="1" smtClean="0"/>
              <a:t>the</a:t>
            </a:r>
            <a:r>
              <a:rPr lang="cs-CZ" sz="2400" dirty="0" smtClean="0"/>
              <a:t> „</a:t>
            </a:r>
            <a:r>
              <a:rPr lang="cs-CZ" sz="2400" dirty="0" err="1" smtClean="0"/>
              <a:t>real</a:t>
            </a:r>
            <a:r>
              <a:rPr lang="cs-CZ" sz="2400" dirty="0" smtClean="0"/>
              <a:t> </a:t>
            </a:r>
            <a:r>
              <a:rPr lang="cs-CZ" sz="2400" dirty="0" err="1" smtClean="0"/>
              <a:t>nature</a:t>
            </a:r>
            <a:r>
              <a:rPr lang="cs-CZ" sz="2400" dirty="0" smtClean="0"/>
              <a:t>“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their</a:t>
            </a:r>
            <a:r>
              <a:rPr lang="cs-CZ" sz="2400" dirty="0" smtClean="0"/>
              <a:t> </a:t>
            </a:r>
            <a:r>
              <a:rPr lang="cs-CZ" sz="2400" dirty="0" err="1" smtClean="0"/>
              <a:t>constitution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762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justification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distinction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„</a:t>
            </a:r>
            <a:r>
              <a:rPr lang="cs-CZ" dirty="0" err="1" smtClean="0"/>
              <a:t>binders</a:t>
            </a:r>
            <a:r>
              <a:rPr lang="cs-CZ" dirty="0" smtClean="0"/>
              <a:t>“ and „</a:t>
            </a:r>
            <a:r>
              <a:rPr lang="cs-CZ" dirty="0" err="1" smtClean="0"/>
              <a:t>bound</a:t>
            </a:r>
            <a:r>
              <a:rPr lang="cs-CZ" dirty="0" smtClean="0"/>
              <a:t>“ </a:t>
            </a:r>
            <a:r>
              <a:rPr lang="cs-CZ" dirty="0" err="1" smtClean="0"/>
              <a:t>disappears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Still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r>
              <a:rPr lang="cs-CZ" dirty="0" smtClean="0"/>
              <a:t> </a:t>
            </a:r>
            <a:r>
              <a:rPr lang="cs-CZ" dirty="0" err="1" smtClean="0"/>
              <a:t>oscillate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„</a:t>
            </a:r>
            <a:r>
              <a:rPr lang="cs-CZ" dirty="0" err="1" smtClean="0"/>
              <a:t>pure</a:t>
            </a:r>
            <a:r>
              <a:rPr lang="cs-CZ" dirty="0" smtClean="0"/>
              <a:t> </a:t>
            </a:r>
            <a:r>
              <a:rPr lang="cs-CZ" dirty="0" err="1" smtClean="0"/>
              <a:t>proceduralist</a:t>
            </a:r>
            <a:r>
              <a:rPr lang="cs-CZ" dirty="0" smtClean="0"/>
              <a:t>“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conceptions</a:t>
            </a:r>
            <a:r>
              <a:rPr lang="cs-CZ" dirty="0" smtClean="0"/>
              <a:t> (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stress </a:t>
            </a:r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r>
              <a:rPr lang="cs-CZ" dirty="0" smtClean="0"/>
              <a:t>/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smtClean="0"/>
              <a:t>“).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43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Legitimacy</a:t>
            </a:r>
            <a:r>
              <a:rPr lang="cs-CZ" dirty="0" smtClean="0"/>
              <a:t> and </a:t>
            </a:r>
            <a:r>
              <a:rPr lang="cs-CZ" dirty="0" err="1" smtClean="0"/>
              <a:t>democracy</a:t>
            </a:r>
            <a:r>
              <a:rPr lang="cs-CZ" dirty="0" smtClean="0"/>
              <a:t>. Open vs. 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societies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i="1" dirty="0" err="1" smtClean="0"/>
              <a:t>Responsiveness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promotes</a:t>
            </a:r>
            <a:r>
              <a:rPr lang="cs-CZ" dirty="0" smtClean="0"/>
              <a:t> </a:t>
            </a:r>
            <a:r>
              <a:rPr lang="cs-CZ" dirty="0" smtClean="0"/>
              <a:t>stability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smtClean="0"/>
              <a:t>„</a:t>
            </a:r>
            <a:r>
              <a:rPr lang="cs-CZ" dirty="0" err="1" smtClean="0"/>
              <a:t>empirical</a:t>
            </a:r>
            <a:r>
              <a:rPr lang="cs-CZ" dirty="0"/>
              <a:t>“ </a:t>
            </a:r>
            <a:r>
              <a:rPr lang="cs-CZ" dirty="0" err="1"/>
              <a:t>advantages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(</a:t>
            </a: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instrumentalism</a:t>
            </a:r>
            <a:r>
              <a:rPr lang="cs-CZ" dirty="0" smtClean="0"/>
              <a:t>).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– </a:t>
            </a:r>
            <a:r>
              <a:rPr lang="cs-CZ" dirty="0" err="1" smtClean="0"/>
              <a:t>finding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r>
              <a:rPr lang="cs-CZ" dirty="0" smtClean="0"/>
              <a:t> </a:t>
            </a:r>
            <a:r>
              <a:rPr lang="cs-CZ" dirty="0" err="1" smtClean="0"/>
              <a:t>diffuse</a:t>
            </a:r>
            <a:r>
              <a:rPr lang="cs-CZ" dirty="0" smtClean="0"/>
              <a:t> and </a:t>
            </a:r>
            <a:r>
              <a:rPr lang="cs-CZ" dirty="0" err="1" smtClean="0"/>
              <a:t>specific</a:t>
            </a:r>
            <a:r>
              <a:rPr lang="cs-CZ" dirty="0" smtClean="0"/>
              <a:t> support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beneficial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04570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prezentace-law-en</Template>
  <TotalTime>222</TotalTime>
  <Words>759</Words>
  <Application>Microsoft Office PowerPoint</Application>
  <PresentationFormat>Širokoúhlá obrazovka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Presentation_MU_EN</vt:lpstr>
      <vt:lpstr>Why should we be governed?</vt:lpstr>
      <vt:lpstr>What is legitimacy? Basic problems.</vt:lpstr>
      <vt:lpstr>Basic problems - continuation</vt:lpstr>
      <vt:lpstr>Descriptive concepts</vt:lpstr>
      <vt:lpstr>Normative concepts</vt:lpstr>
      <vt:lpstr>Beneficial consequences</vt:lpstr>
      <vt:lpstr>Social contract</vt:lpstr>
      <vt:lpstr>Democratic justification</vt:lpstr>
      <vt:lpstr>Legitimacy and democracy. Open vs. closed societies.</vt:lpstr>
      <vt:lpstr>Modern constitutions and legitimacy</vt:lpstr>
      <vt:lpstr>International community and state legitimacy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should we be governed?</dc:title>
  <dc:creator>Vyhnanek Ladislav</dc:creator>
  <cp:lastModifiedBy>Ladislav Vyhnánek</cp:lastModifiedBy>
  <cp:revision>17</cp:revision>
  <cp:lastPrinted>1601-01-01T00:00:00Z</cp:lastPrinted>
  <dcterms:created xsi:type="dcterms:W3CDTF">2019-03-06T12:38:07Z</dcterms:created>
  <dcterms:modified xsi:type="dcterms:W3CDTF">2019-03-06T16:51:51Z</dcterms:modified>
</cp:coreProperties>
</file>