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NV201K Správní trestání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přednášející</a:t>
            </a:r>
            <a:r>
              <a:rPr lang="cs-CZ" altLang="cs-CZ" b="0" dirty="0"/>
              <a:t>: 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JUDr. Stanislav Sedláček, Ph.D.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JUDr</a:t>
            </a:r>
            <a:r>
              <a:rPr lang="cs-CZ" altLang="cs-CZ" b="0" dirty="0"/>
              <a:t>. Lukáš Potěšil, Ph.D.</a:t>
            </a:r>
            <a:br>
              <a:rPr lang="cs-CZ" altLang="cs-CZ" b="0" dirty="0"/>
            </a:br>
            <a:r>
              <a:rPr lang="cs-CZ" altLang="cs-CZ" b="0" dirty="0" smtClean="0"/>
              <a:t>JUDr. David Hejč, Ph.D.</a:t>
            </a:r>
            <a:br>
              <a:rPr lang="cs-CZ" altLang="cs-CZ" b="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Rozvrh výuky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22. </a:t>
            </a:r>
            <a:r>
              <a:rPr lang="cs-CZ" altLang="cs-CZ" b="1" dirty="0" smtClean="0"/>
              <a:t>3. </a:t>
            </a:r>
            <a:r>
              <a:rPr lang="cs-CZ" altLang="cs-CZ" b="1" dirty="0" smtClean="0"/>
              <a:t>2019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dirty="0"/>
              <a:t>Správní </a:t>
            </a:r>
            <a:r>
              <a:rPr lang="cs-CZ" dirty="0" smtClean="0"/>
              <a:t>trestání, reforma </a:t>
            </a:r>
            <a:r>
              <a:rPr lang="cs-CZ" dirty="0"/>
              <a:t>správního </a:t>
            </a:r>
            <a:r>
              <a:rPr lang="cs-CZ" dirty="0" smtClean="0"/>
              <a:t>trestání, disciplinární </a:t>
            </a:r>
            <a:r>
              <a:rPr lang="cs-CZ" dirty="0"/>
              <a:t>a pořádkové delikty</a:t>
            </a:r>
            <a:endParaRPr lang="cs-CZ" altLang="cs-CZ" dirty="0"/>
          </a:p>
          <a:p>
            <a:pPr algn="just"/>
            <a:r>
              <a:rPr lang="cs-CZ" altLang="cs-CZ" b="1" dirty="0" smtClean="0"/>
              <a:t>29. 3. 2019 – </a:t>
            </a:r>
            <a:r>
              <a:rPr lang="cs-CZ" altLang="cs-CZ" dirty="0" smtClean="0"/>
              <a:t>Přestupky, hmotněprávní problematika</a:t>
            </a:r>
          </a:p>
          <a:p>
            <a:pPr algn="just"/>
            <a:r>
              <a:rPr lang="cs-CZ" altLang="cs-CZ" b="1" dirty="0" smtClean="0"/>
              <a:t>10. </a:t>
            </a:r>
            <a:r>
              <a:rPr lang="cs-CZ" altLang="cs-CZ" b="1" dirty="0"/>
              <a:t>5. </a:t>
            </a:r>
            <a:r>
              <a:rPr lang="cs-CZ" altLang="cs-CZ" b="1" dirty="0" smtClean="0"/>
              <a:t>2019 </a:t>
            </a:r>
            <a:r>
              <a:rPr lang="cs-CZ" altLang="cs-CZ" dirty="0"/>
              <a:t>– Přestupky, </a:t>
            </a:r>
            <a:r>
              <a:rPr lang="cs-CZ" altLang="cs-CZ" dirty="0" smtClean="0"/>
              <a:t>procesní </a:t>
            </a:r>
            <a:r>
              <a:rPr lang="cs-CZ" altLang="cs-CZ" dirty="0" smtClean="0"/>
              <a:t>úprava, soudní ochrana ve věcech správních deliktů a správního trestání</a:t>
            </a:r>
            <a:endParaRPr lang="cs-CZ" altLang="cs-CZ" b="1" dirty="0"/>
          </a:p>
          <a:p>
            <a:pPr algn="just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812800"/>
            <a:ext cx="8082321" cy="5319713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1600" b="1" dirty="0" smtClean="0"/>
              <a:t>OSNOVA VÝUKY:</a:t>
            </a:r>
          </a:p>
          <a:p>
            <a:pPr algn="just"/>
            <a:r>
              <a:rPr lang="cs-CZ" sz="1700" b="1" dirty="0"/>
              <a:t>Správní trestání </a:t>
            </a:r>
            <a:r>
              <a:rPr lang="cs-CZ" sz="170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</a:t>
            </a:r>
            <a:r>
              <a:rPr lang="cs-CZ" sz="1700" dirty="0" smtClean="0"/>
              <a:t>)</a:t>
            </a:r>
          </a:p>
          <a:p>
            <a:pPr algn="just"/>
            <a:r>
              <a:rPr lang="cs-CZ" sz="1800" b="1" dirty="0"/>
              <a:t>Nová právní úprava správního trestání</a:t>
            </a:r>
            <a:r>
              <a:rPr lang="cs-CZ" sz="1800" dirty="0"/>
              <a:t> (přiblížení nové koncepce správního trestání v České republice, systém správních deliktů). </a:t>
            </a:r>
            <a:r>
              <a:rPr lang="cs-CZ" sz="1700" b="1" dirty="0" smtClean="0"/>
              <a:t>Disciplinární </a:t>
            </a:r>
            <a:r>
              <a:rPr lang="cs-CZ" sz="1700" b="1" dirty="0"/>
              <a:t>a pořádkové delikty</a:t>
            </a:r>
            <a:r>
              <a:rPr lang="cs-CZ" sz="1700" dirty="0"/>
              <a:t> (hmotněprávní a procesní úprava, specifické rysy</a:t>
            </a:r>
            <a:r>
              <a:rPr lang="cs-CZ" sz="1700" dirty="0" smtClean="0"/>
              <a:t>)</a:t>
            </a:r>
          </a:p>
          <a:p>
            <a:pPr algn="just"/>
            <a:r>
              <a:rPr lang="cs-CZ" sz="1700" b="1" dirty="0"/>
              <a:t>Přestupky </a:t>
            </a:r>
            <a:r>
              <a:rPr lang="cs-CZ" sz="1700" dirty="0"/>
              <a:t>(systematika právní úpravy v oblasti přestupků; pojem přestupku, hmotněprávní úprava přestupků, základy odpovědnosti za přestupek, vznik a zánik odpovědnosti za přestupek a znaky přestupku) </a:t>
            </a:r>
            <a:endParaRPr lang="cs-CZ" sz="1700" dirty="0" smtClean="0"/>
          </a:p>
          <a:p>
            <a:pPr algn="just"/>
            <a:r>
              <a:rPr lang="cs-CZ" sz="1700" b="1" dirty="0"/>
              <a:t>Přestupky </a:t>
            </a:r>
            <a:r>
              <a:rPr lang="cs-CZ" sz="1700" dirty="0"/>
              <a:t>(následky odpovědnosti za přestupek, správní tresty a podmínky pro </a:t>
            </a:r>
            <a:r>
              <a:rPr lang="cs-CZ" sz="1700" dirty="0" smtClean="0"/>
              <a:t>ukládání správních </a:t>
            </a:r>
            <a:r>
              <a:rPr lang="cs-CZ" sz="1700" dirty="0"/>
              <a:t>trestů, ochranná opatření; evidence přestupků)</a:t>
            </a:r>
          </a:p>
          <a:p>
            <a:pPr algn="just"/>
            <a:r>
              <a:rPr lang="cs-CZ" sz="1700" b="1" dirty="0"/>
              <a:t>Přestupky </a:t>
            </a:r>
            <a:r>
              <a:rPr lang="cs-CZ" sz="1700" dirty="0" smtClean="0"/>
              <a:t>(řízení </a:t>
            </a:r>
            <a:r>
              <a:rPr lang="cs-CZ" sz="1700" dirty="0"/>
              <a:t>o přestupcích a rozhodnutí o přestupku, specifika právní úpravy </a:t>
            </a:r>
            <a:r>
              <a:rPr lang="cs-CZ" sz="1700" dirty="0" smtClean="0"/>
              <a:t>a procesního </a:t>
            </a:r>
            <a:r>
              <a:rPr lang="cs-CZ" sz="1700" dirty="0"/>
              <a:t>postupu v prvním stupni, zvláštní druhy řízení o </a:t>
            </a:r>
            <a:r>
              <a:rPr lang="cs-CZ" sz="1700" dirty="0" smtClean="0"/>
              <a:t>přestupku)</a:t>
            </a:r>
            <a:endParaRPr lang="cs-CZ" sz="1700" dirty="0"/>
          </a:p>
          <a:p>
            <a:pPr algn="just"/>
            <a:r>
              <a:rPr lang="cs-CZ" sz="1700" b="1" dirty="0" smtClean="0"/>
              <a:t>Správní </a:t>
            </a:r>
            <a:r>
              <a:rPr lang="cs-CZ" sz="1700" b="1" dirty="0"/>
              <a:t>a soudní přezkum a soudní ochrana ve věcech správního trestání </a:t>
            </a:r>
            <a:r>
              <a:rPr lang="cs-CZ" sz="1700" dirty="0"/>
              <a:t>(přezkum rozhodnutí o přestupku ze strany správních orgánů; soudní ochrana a přezkum rozhodnutí o přestupku ze strany správních soudů; moderační právo správních soudů)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alt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1800" b="1" dirty="0"/>
              <a:t>Mates, P. a kol. Základy správního práva trestního. 7. vyd. Praha: C. H. Beck, 2018. </a:t>
            </a:r>
            <a:endParaRPr lang="cs-CZ" sz="1800" dirty="0"/>
          </a:p>
          <a:p>
            <a:pPr lvl="0" algn="just"/>
            <a:r>
              <a:rPr lang="cs-CZ" sz="1800" dirty="0"/>
              <a:t>Kočí, R. Zákon o odpovědnosti za přestupky a řízení o nich s poznámkami a vzory rozhodnutí a jiných správních aktů. Praha: Leges, 2017. </a:t>
            </a:r>
          </a:p>
          <a:p>
            <a:pPr lvl="0" algn="just"/>
            <a:r>
              <a:rPr lang="cs-CZ" sz="1800" dirty="0"/>
              <a:t>Jemelka L., Vetešník P., Zákon o odpovědnosti za přestupky a řízení o nich, Zákon o některých přestupcích: komentář, C. H. Beck, 2017.</a:t>
            </a:r>
          </a:p>
          <a:p>
            <a:pPr lvl="0" algn="just"/>
            <a:r>
              <a:rPr lang="cs-CZ" sz="1800" dirty="0"/>
              <a:t>Ondrušová M., Ondruš R., Vytopil P. Zákon o odpovědnosti za přestupky a řízení o nich. Praktický komentář k zákonu č. 250/2016 Sb. Praha: Leges. </a:t>
            </a:r>
          </a:p>
          <a:p>
            <a:pPr lvl="0" algn="just"/>
            <a:r>
              <a:rPr lang="cs-CZ" sz="1800" dirty="0"/>
              <a:t>Kučerová H., </a:t>
            </a:r>
            <a:r>
              <a:rPr lang="cs-CZ" sz="1800" dirty="0" err="1"/>
              <a:t>Horzinková</a:t>
            </a:r>
            <a:r>
              <a:rPr lang="cs-CZ" sz="1800" dirty="0"/>
              <a:t> E. Zákon o odpovědnosti za přestupky a řízení o nich a zákon o některých přestupcích s komentářem a judikaturou. Praha: Leges, 2017.</a:t>
            </a:r>
          </a:p>
          <a:p>
            <a:pPr lvl="0" algn="just"/>
            <a:r>
              <a:rPr lang="cs-CZ" sz="1800" dirty="0"/>
              <a:t>Bohadlo D. a kol. Zákon o odpovědnosti za přestupky a řízení o nich - komentář.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. 2018</a:t>
            </a:r>
          </a:p>
          <a:p>
            <a:pPr algn="just"/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Prášková, H. Nové přestupkové právo. Praha: Leges, 2017. </a:t>
            </a:r>
            <a:r>
              <a:rPr lang="cs-CZ" sz="1800" b="1" dirty="0"/>
              <a:t> </a:t>
            </a:r>
            <a:endParaRPr lang="cs-CZ" sz="1800" dirty="0"/>
          </a:p>
          <a:p>
            <a:pPr lvl="0"/>
            <a:r>
              <a:rPr lang="cs-CZ" sz="1800" dirty="0"/>
              <a:t>Fiala Z. a kol. Správní právo trestní. Praha: Leges, 2017.</a:t>
            </a:r>
          </a:p>
          <a:p>
            <a:pPr lvl="0"/>
            <a:r>
              <a:rPr lang="cs-CZ" sz="1800" dirty="0" err="1"/>
              <a:t>Frumarová</a:t>
            </a:r>
            <a:r>
              <a:rPr lang="cs-CZ" sz="1800" dirty="0"/>
              <a:t>, K. a kol. Správní trestání. Praha: Leges, 2018. </a:t>
            </a:r>
          </a:p>
          <a:p>
            <a:pPr lvl="0"/>
            <a:r>
              <a:rPr lang="cs-CZ" sz="1800" dirty="0"/>
              <a:t>Bohadlo, D., Potěšil, L., Potměšil, J. Správní trestání z hlediska praxe a judikatury. Praha: C. H. Beck, 2013. </a:t>
            </a:r>
          </a:p>
          <a:p>
            <a:pPr lvl="0"/>
            <a:r>
              <a:rPr lang="cs-CZ" sz="1800" dirty="0"/>
              <a:t>Prášková, H. Základy odpovědnosti za správní delikty. Praha: C. H. Beck, 2013.</a:t>
            </a:r>
          </a:p>
          <a:p>
            <a:endParaRPr 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7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3314"/>
            <a:ext cx="8082321" cy="4224905"/>
          </a:xfrm>
        </p:spPr>
        <p:txBody>
          <a:bodyPr/>
          <a:lstStyle/>
          <a:p>
            <a:pPr algn="just"/>
            <a:r>
              <a:rPr lang="cs-CZ" sz="1800" dirty="0"/>
              <a:t>Předmět se ukončuje kolokviem. Podmínkou je, mimo </a:t>
            </a:r>
            <a:r>
              <a:rPr lang="cs-CZ" sz="1800" b="1" u="sng" dirty="0"/>
              <a:t>absolvování výuky</a:t>
            </a:r>
            <a:r>
              <a:rPr lang="cs-CZ" sz="1800" dirty="0"/>
              <a:t> a zpracování </a:t>
            </a:r>
            <a:r>
              <a:rPr lang="cs-CZ" sz="1800" b="1" dirty="0"/>
              <a:t>průběžných plnění po každém přednáškovém bloku</a:t>
            </a:r>
            <a:r>
              <a:rPr lang="cs-CZ" sz="1800" dirty="0"/>
              <a:t>, také závěrečná </a:t>
            </a:r>
            <a:r>
              <a:rPr lang="cs-CZ" sz="1800" b="1" u="sng" dirty="0"/>
              <a:t>seminární práce, která bude mít a) podobu vypracování rozhodnutí o přestupku a (současně) b) případové studie. </a:t>
            </a:r>
            <a:endParaRPr lang="cs-CZ" sz="1800" b="1" u="sng" dirty="0" smtClean="0"/>
          </a:p>
          <a:p>
            <a:pPr algn="just"/>
            <a:endParaRPr lang="cs-CZ" altLang="cs-CZ" sz="18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altLang="cs-CZ" sz="1800" b="1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Podrobnosti budou sděleny (až!) na poslední přednášce v pátek 10. 5. 2019</a:t>
            </a:r>
            <a:endParaRPr lang="cs-CZ" altLang="cs-CZ" sz="1800" b="1" u="sng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altLang="cs-CZ" sz="18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altLang="cs-CZ" sz="1800" b="1" u="sng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altLang="cs-CZ" sz="18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altLang="cs-CZ" sz="1800" b="1" u="sng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34779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35</TotalTime>
  <Words>462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NV201K Správní trestání  přednášející:   JUDr. Stanislav Sedláček, Ph.D. JUDr. Lukáš Potěšil, Ph.D. JUDr. David Hejč, Ph.D.  </vt:lpstr>
      <vt:lpstr>Rozvrh výuky</vt:lpstr>
      <vt:lpstr>Prezentace aplikace PowerPoint</vt:lpstr>
      <vt:lpstr>Doporučená literatura:</vt:lpstr>
      <vt:lpstr>Doporučená literatura:</vt:lpstr>
      <vt:lpstr>Podmínky ukončení předmětu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přednášející:  JUDr. Lukáš Potěšil, Ph.D. doc. JUDr. Soňa Skulová, Ph.D. </dc:title>
  <dc:creator>Lukas Potesil</dc:creator>
  <cp:lastModifiedBy>Lukas Potesil</cp:lastModifiedBy>
  <cp:revision>13</cp:revision>
  <cp:lastPrinted>1601-01-01T00:00:00Z</cp:lastPrinted>
  <dcterms:created xsi:type="dcterms:W3CDTF">2016-04-13T06:42:08Z</dcterms:created>
  <dcterms:modified xsi:type="dcterms:W3CDTF">2019-01-24T10:02:47Z</dcterms:modified>
</cp:coreProperties>
</file>