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37"/>
  </p:notesMasterIdLst>
  <p:handoutMasterIdLst>
    <p:handoutMasterId r:id="rId38"/>
  </p:handoutMasterIdLst>
  <p:sldIdLst>
    <p:sldId id="256" r:id="rId2"/>
    <p:sldId id="259" r:id="rId3"/>
    <p:sldId id="258" r:id="rId4"/>
    <p:sldId id="260" r:id="rId5"/>
    <p:sldId id="261" r:id="rId6"/>
    <p:sldId id="270" r:id="rId7"/>
    <p:sldId id="269" r:id="rId8"/>
    <p:sldId id="268" r:id="rId9"/>
    <p:sldId id="267" r:id="rId10"/>
    <p:sldId id="266" r:id="rId11"/>
    <p:sldId id="263" r:id="rId12"/>
    <p:sldId id="265" r:id="rId13"/>
    <p:sldId id="272" r:id="rId14"/>
    <p:sldId id="295" r:id="rId15"/>
    <p:sldId id="273" r:id="rId16"/>
    <p:sldId id="274" r:id="rId17"/>
    <p:sldId id="276" r:id="rId18"/>
    <p:sldId id="285" r:id="rId19"/>
    <p:sldId id="284" r:id="rId20"/>
    <p:sldId id="283" r:id="rId21"/>
    <p:sldId id="277" r:id="rId22"/>
    <p:sldId id="298" r:id="rId23"/>
    <p:sldId id="278" r:id="rId24"/>
    <p:sldId id="282" r:id="rId25"/>
    <p:sldId id="297" r:id="rId26"/>
    <p:sldId id="286" r:id="rId27"/>
    <p:sldId id="287" r:id="rId28"/>
    <p:sldId id="288" r:id="rId29"/>
    <p:sldId id="289" r:id="rId30"/>
    <p:sldId id="290" r:id="rId31"/>
    <p:sldId id="291" r:id="rId32"/>
    <p:sldId id="292" r:id="rId33"/>
    <p:sldId id="293" r:id="rId34"/>
    <p:sldId id="294" r:id="rId35"/>
    <p:sldId id="281" r:id="rId36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>
          <p15:clr>
            <a:srgbClr val="A4A3A4"/>
          </p15:clr>
        </p15:guide>
        <p15:guide id="2" orient="horz" pos="1272">
          <p15:clr>
            <a:srgbClr val="A4A3A4"/>
          </p15:clr>
        </p15:guide>
        <p15:guide id="3" orient="horz" pos="715">
          <p15:clr>
            <a:srgbClr val="A4A3A4"/>
          </p15:clr>
        </p15:guide>
        <p15:guide id="4" orient="horz" pos="3861">
          <p15:clr>
            <a:srgbClr val="A4A3A4"/>
          </p15:clr>
        </p15:guide>
        <p15:guide id="5" orient="horz" pos="3944">
          <p15:clr>
            <a:srgbClr val="A4A3A4"/>
          </p15:clr>
        </p15:guide>
        <p15:guide id="6" pos="321">
          <p15:clr>
            <a:srgbClr val="A4A3A4"/>
          </p15:clr>
        </p15:guide>
        <p15:guide id="7" pos="5418">
          <p15:clr>
            <a:srgbClr val="A4A3A4"/>
          </p15:clr>
        </p15:guide>
        <p15:guide id="8" pos="682">
          <p15:clr>
            <a:srgbClr val="A4A3A4"/>
          </p15:clr>
        </p15:guide>
        <p15:guide id="9" pos="2766">
          <p15:clr>
            <a:srgbClr val="A4A3A4"/>
          </p15:clr>
        </p15:guide>
        <p15:guide id="10" pos="2976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833" autoAdjust="0"/>
    <p:restoredTop sz="94611" autoAdjust="0"/>
  </p:normalViewPr>
  <p:slideViewPr>
    <p:cSldViewPr snapToGrid="0">
      <p:cViewPr varScale="1">
        <p:scale>
          <a:sx n="125" d="100"/>
          <a:sy n="125" d="100"/>
        </p:scale>
        <p:origin x="1296" y="108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321"/>
        <p:guide pos="5418"/>
        <p:guide pos="682"/>
        <p:guide pos="2766"/>
        <p:guide pos="2976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notesMaster" Target="notesMasters/notesMaster1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smtClean="0"/>
              <a:t>Klepnutím lze upravit styly předlohy textu.</a:t>
            </a:r>
          </a:p>
          <a:p>
            <a:pPr lvl="1"/>
            <a:r>
              <a:rPr lang="cs-CZ" altLang="cs-CZ" smtClean="0"/>
              <a:t>Druhá úroveň</a:t>
            </a:r>
          </a:p>
          <a:p>
            <a:pPr lvl="2"/>
            <a:r>
              <a:rPr lang="cs-CZ" altLang="cs-CZ" smtClean="0"/>
              <a:t>Třetí úroveň</a:t>
            </a:r>
          </a:p>
          <a:p>
            <a:pPr lvl="3"/>
            <a:r>
              <a:rPr lang="cs-CZ" altLang="cs-CZ" smtClean="0"/>
              <a:t>Čtvrtá úroveň</a:t>
            </a:r>
          </a:p>
          <a:p>
            <a:pPr lvl="4"/>
            <a:r>
              <a:rPr lang="cs-CZ" altLang="cs-CZ" smtClean="0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48" name="Rectangle 12"/>
          <p:cNvSpPr>
            <a:spLocks noGrp="1" noChangeArrowheads="1"/>
          </p:cNvSpPr>
          <p:nvPr>
            <p:ph type="ctrTitle"/>
          </p:nvPr>
        </p:nvSpPr>
        <p:spPr>
          <a:xfrm>
            <a:off x="1082675" y="2565401"/>
            <a:ext cx="7518400" cy="2663825"/>
          </a:xfrm>
        </p:spPr>
        <p:txBody>
          <a:bodyPr tIns="0" bIns="0" anchor="ctr"/>
          <a:lstStyle>
            <a:lvl1pPr>
              <a:defRPr sz="3200"/>
            </a:lvl1pPr>
          </a:lstStyle>
          <a:p>
            <a:pPr lvl="0"/>
            <a:r>
              <a:rPr lang="cs-CZ" altLang="cs-CZ" noProof="0" smtClean="0"/>
              <a:t>Kliknutím lze upravit styl.</a:t>
            </a:r>
            <a:endParaRPr lang="cs-CZ" altLang="cs-CZ" noProof="0" dirty="0" smtClean="0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</a:defRPr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FD44865-E482-4274-BA0A-6D969A5DE30D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9061668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897689" y="1125539"/>
            <a:ext cx="1703387" cy="5006975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509588" y="1125539"/>
            <a:ext cx="6037861" cy="5006975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67153075-B133-4825-BEAD-9495BA665D34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275272741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6860472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4406901"/>
            <a:ext cx="8091487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09589" y="2906713"/>
            <a:ext cx="8091487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B7F5D36C-8A95-44A1-B2E3-4B4CEE4AA93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5636450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509588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724131" y="2019301"/>
            <a:ext cx="3876944" cy="411056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1152B74-69A5-4C0F-AF65-094CC50B2C3C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240045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34533"/>
            <a:ext cx="8091487" cy="643467"/>
          </a:xfrm>
        </p:spPr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512369" y="2019300"/>
            <a:ext cx="38786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509588" y="2915728"/>
            <a:ext cx="3874282" cy="321043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723119" y="2019300"/>
            <a:ext cx="3877957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722963" y="2938734"/>
            <a:ext cx="3878113" cy="319113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7" name="Zástupný symbol pro zápatí 6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C595CD6F-6F72-494C-9F75-EA7F2E402090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52531730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927DA5A4-BFC5-452F-9F43-ADC3A6F1509E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5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8091487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71000297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540641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8" y="1134534"/>
            <a:ext cx="8091487" cy="643465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1" y="2019300"/>
            <a:ext cx="5026025" cy="4106864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09588" y="2019300"/>
            <a:ext cx="2746884" cy="410686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EA562BE3-FB3A-4F01-A26A-8D36CDF01AD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3154542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5087507"/>
            <a:ext cx="5486400" cy="566739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1134533"/>
            <a:ext cx="5486400" cy="387454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654246"/>
            <a:ext cx="5486400" cy="47562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2268BFBB-FD49-4E22-AEFE-2646EB3E88CA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95320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1" name="Rectangle 9"/>
          <p:cNvSpPr>
            <a:spLocks noGrp="1" noChangeArrowheads="1"/>
          </p:cNvSpPr>
          <p:nvPr>
            <p:ph type="title"/>
          </p:nvPr>
        </p:nvSpPr>
        <p:spPr bwMode="auto">
          <a:xfrm>
            <a:off x="509589" y="1125539"/>
            <a:ext cx="8086635" cy="647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45720" rIns="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 předlohy nadpisů.</a:t>
            </a:r>
          </a:p>
        </p:txBody>
      </p:sp>
      <p:sp>
        <p:nvSpPr>
          <p:cNvPr id="64522" name="Rectangle 10"/>
          <p:cNvSpPr>
            <a:spLocks noGrp="1" noChangeArrowheads="1"/>
          </p:cNvSpPr>
          <p:nvPr>
            <p:ph type="body" idx="1"/>
          </p:nvPr>
        </p:nvSpPr>
        <p:spPr bwMode="auto">
          <a:xfrm>
            <a:off x="509589" y="2017713"/>
            <a:ext cx="8082321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 dirty="0" smtClean="0"/>
              <a:t>Klepnutím lze upravit styly předlohy textu.</a:t>
            </a:r>
          </a:p>
          <a:p>
            <a:pPr lvl="1"/>
            <a:r>
              <a:rPr lang="cs-CZ" altLang="cs-CZ" dirty="0" smtClean="0"/>
              <a:t>Druhá úroveň</a:t>
            </a:r>
          </a:p>
        </p:txBody>
      </p:sp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22694" y="6248400"/>
            <a:ext cx="630591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r>
              <a:rPr lang="cs-CZ" altLang="cs-CZ" dirty="0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858000" y="6248400"/>
            <a:ext cx="184174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rgbClr val="969696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61" r:id="rId2"/>
    <p:sldLayoutId id="2147483662" r:id="rId3"/>
    <p:sldLayoutId id="2147483663" r:id="rId4"/>
    <p:sldLayoutId id="2147483664" r:id="rId5"/>
    <p:sldLayoutId id="2147483665" r:id="rId6"/>
    <p:sldLayoutId id="2147483666" r:id="rId7"/>
    <p:sldLayoutId id="2147483667" r:id="rId8"/>
    <p:sldLayoutId id="2147483668" r:id="rId9"/>
    <p:sldLayoutId id="2147483669" r:id="rId10"/>
    <p:sldLayoutId id="2147483670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10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rgbClr val="00287D"/>
        </a:buClr>
        <a:buSzPct val="80000"/>
        <a:buFont typeface="Wingdings" pitchFamily="2" charset="2"/>
        <a:buChar char="§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folHlink"/>
        </a:buClr>
        <a:buSzPct val="80000"/>
        <a:buFont typeface="Wingdings" pitchFamily="2" charset="2"/>
        <a:buBlip>
          <a:blip r:embed="rId14"/>
        </a:buBlip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accent2"/>
        </a:buClr>
        <a:buSzPct val="90000"/>
        <a:buFont typeface="Wingdings" pitchFamily="2" charset="2"/>
        <a:buBlip>
          <a:blip r:embed="rId14"/>
        </a:buBlip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4"/>
        </a:buBlip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15"/>
          <p:cNvSpPr>
            <a:spLocks noGrp="1" noChangeArrowheads="1"/>
          </p:cNvSpPr>
          <p:nvPr>
            <p:ph type="ftr" sz="quarter" idx="3"/>
          </p:nvPr>
        </p:nvSpPr>
        <p:spPr>
          <a:xfrm>
            <a:off x="414068" y="6248400"/>
            <a:ext cx="6314536" cy="457200"/>
          </a:xfrm>
        </p:spPr>
        <p:txBody>
          <a:bodyPr/>
          <a:lstStyle/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4" name="Rectangle 16"/>
          <p:cNvSpPr>
            <a:spLocks noGrp="1" noChangeArrowheads="1"/>
          </p:cNvSpPr>
          <p:nvPr>
            <p:ph type="sldNum" sz="quarter" idx="4"/>
          </p:nvPr>
        </p:nvSpPr>
        <p:spPr>
          <a:xfrm>
            <a:off x="6858000" y="6248400"/>
            <a:ext cx="1833113" cy="457200"/>
          </a:xfrm>
        </p:spPr>
        <p:txBody>
          <a:bodyPr/>
          <a:lstStyle/>
          <a:p>
            <a:fld id="{EA4ADC9B-C3B1-4CB1-8B0D-14D528DA44A1}" type="slidenum">
              <a:rPr lang="cs-CZ" altLang="cs-CZ"/>
              <a:pPr/>
              <a:t>1</a:t>
            </a:fld>
            <a:endParaRPr lang="cs-CZ" altLang="cs-CZ" dirty="0"/>
          </a:p>
        </p:txBody>
      </p:sp>
      <p:sp>
        <p:nvSpPr>
          <p:cNvPr id="9523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>
              <a:lnSpc>
                <a:spcPct val="80000"/>
              </a:lnSpc>
            </a:pP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</a:t>
            </a:r>
            <a:r>
              <a:rPr lang="cs-CZ" u="sng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trestání NV201K </a:t>
            </a: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22. </a:t>
            </a: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3. </a:t>
            </a: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2019</a:t>
            </a: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sz="2800" dirty="0" smtClean="0"/>
              <a:t>Správní </a:t>
            </a:r>
            <a:r>
              <a:rPr lang="cs-CZ" sz="2800" dirty="0"/>
              <a:t>trestání </a:t>
            </a:r>
            <a:r>
              <a:rPr lang="cs-CZ" sz="2800" b="0" dirty="0"/>
              <a:t>(právní odpovědnost a správně právní odpovědnost; správní právo trestní – pojem a charakteristika; místo a účel správního práva trestního; vztahy správního práva trestního k trestnímu právu a k dalším právním odvětvím; zásady správního trestání a prameny právní úpravy</a:t>
            </a:r>
            <a:r>
              <a:rPr lang="cs-CZ" sz="2800" b="0" dirty="0" smtClean="0"/>
              <a:t>)</a:t>
            </a:r>
            <a:r>
              <a:rPr lang="cs-CZ" b="0" dirty="0" smtClean="0"/>
              <a:t/>
            </a:r>
            <a:br>
              <a:rPr lang="cs-CZ" b="0" dirty="0" smtClean="0"/>
            </a:br>
            <a:r>
              <a:rPr lang="cs-CZ" dirty="0"/>
              <a:t/>
            </a:r>
            <a:br>
              <a:rPr lang="cs-CZ" dirty="0"/>
            </a:br>
            <a:r>
              <a:rPr lang="cs-CZ" altLang="cs-CZ" b="0" dirty="0"/>
              <a:t>JUDr. </a:t>
            </a:r>
            <a:r>
              <a:rPr lang="cs-CZ" altLang="cs-CZ" b="0" smtClean="0"/>
              <a:t>Stanislav Sedláček, </a:t>
            </a:r>
            <a:r>
              <a:rPr lang="cs-CZ" altLang="cs-CZ" b="0" dirty="0"/>
              <a:t>Ph.D.</a:t>
            </a:r>
            <a:br>
              <a:rPr lang="cs-CZ" altLang="cs-CZ" b="0" dirty="0"/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/>
            </a:r>
            <a:br>
              <a:rPr lang="cs-CZ" u="sng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altLang="cs-CZ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NSS, </a:t>
            </a:r>
            <a:r>
              <a:rPr lang="cs-CZ" altLang="cs-CZ" dirty="0" err="1"/>
              <a:t>sp</a:t>
            </a:r>
            <a:r>
              <a:rPr lang="cs-CZ" altLang="cs-CZ" dirty="0"/>
              <a:t>. zn. 1 As 188/2012, č. 2872/2013 Sb. NSS, </a:t>
            </a:r>
            <a:r>
              <a:rPr lang="cs-CZ" altLang="cs-CZ" i="1" dirty="0"/>
              <a:t>„Dysfunkce ve fungování orgánů veřejné moci může s ohledem na individuální okolnosti případu představovat </a:t>
            </a:r>
            <a:r>
              <a:rPr lang="cs-CZ" altLang="cs-CZ" i="1" dirty="0">
                <a:solidFill>
                  <a:srgbClr val="FF0000"/>
                </a:solidFill>
              </a:rPr>
              <a:t>exkulpační či liberační důvod </a:t>
            </a:r>
            <a:r>
              <a:rPr lang="cs-CZ" altLang="cs-CZ" i="1" dirty="0"/>
              <a:t>v oblasti </a:t>
            </a:r>
            <a:r>
              <a:rPr lang="cs-CZ" altLang="cs-CZ" i="1" dirty="0" err="1"/>
              <a:t>správněprávní</a:t>
            </a:r>
            <a:r>
              <a:rPr lang="cs-CZ" altLang="cs-CZ" i="1" dirty="0"/>
              <a:t> odpovědnosti, pokud se takové selhání podstatnou měrou podílelo na vzniku formálně protiprávního jednání jednotlivce nebo protiprávního stavu.“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63916586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Právní odpovědnost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000" dirty="0" smtClean="0"/>
              <a:t>Podle </a:t>
            </a:r>
            <a:r>
              <a:rPr lang="cs-CZ" altLang="cs-CZ" sz="2000" dirty="0"/>
              <a:t>rozsudku </a:t>
            </a:r>
            <a:r>
              <a:rPr lang="cs-CZ" altLang="cs-CZ" sz="2000" dirty="0" smtClean="0"/>
              <a:t>NSS </a:t>
            </a:r>
            <a:r>
              <a:rPr lang="cs-CZ" altLang="cs-CZ" sz="2000" dirty="0"/>
              <a:t>ze dne 22. 3. 2007, č.j. 4 As 28/2006 - 65, publikovaného pod č. 1658/2008 Sb. NSS „</a:t>
            </a:r>
            <a:r>
              <a:rPr lang="cs-CZ" altLang="cs-CZ" sz="2000" i="1" dirty="0">
                <a:solidFill>
                  <a:srgbClr val="FF3300"/>
                </a:solidFill>
              </a:rPr>
              <a:t>objektivní odpovědnost</a:t>
            </a:r>
            <a:r>
              <a:rPr lang="cs-CZ" altLang="cs-CZ" sz="2000" i="1" dirty="0"/>
              <a:t> právnické osoby za správní delikt </a:t>
            </a:r>
            <a:r>
              <a:rPr lang="cs-CZ" altLang="cs-CZ" sz="2000" i="1" dirty="0">
                <a:solidFill>
                  <a:srgbClr val="FF3300"/>
                </a:solidFill>
              </a:rPr>
              <a:t>neznamená, že není nutné prokazovat splnění zákonných znaků skutkové podstaty</a:t>
            </a:r>
            <a:r>
              <a:rPr lang="cs-CZ" altLang="cs-CZ" sz="2000" i="1" dirty="0"/>
              <a:t> správního deliktu. Je-li znakem skutkové podstaty správního deliktu objektivní stránka spočívající v „přikázání“ nebo „dovolení“ zákonem sankcionovaného jednání (zde: přikázání nebo dovolení použití vozidla v provozu na pozemních komunikacích, které nesplňuje podmínky stanovené zvláštním předpisem), </a:t>
            </a:r>
            <a:r>
              <a:rPr lang="cs-CZ" altLang="cs-CZ" sz="2000" i="1" dirty="0">
                <a:solidFill>
                  <a:srgbClr val="FF3300"/>
                </a:solidFill>
              </a:rPr>
              <a:t>je třeba pro uznání odpovědnosti za správní delikt takové jednání prokázat</a:t>
            </a:r>
            <a:r>
              <a:rPr lang="cs-CZ" altLang="cs-CZ" sz="2000" dirty="0"/>
              <a:t>.“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84468505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lnSpc>
                <a:spcPct val="90000"/>
              </a:lnSpc>
              <a:buNone/>
              <a:defRPr/>
            </a:pPr>
            <a:r>
              <a:rPr lang="cs-CZ" b="1" dirty="0" smtClean="0"/>
              <a:t>Subjektivní </a:t>
            </a:r>
            <a:r>
              <a:rPr lang="cs-CZ" b="1" dirty="0"/>
              <a:t>odpovědnost: </a:t>
            </a:r>
            <a:r>
              <a:rPr lang="cs-CZ" dirty="0"/>
              <a:t>odpovědnost za </a:t>
            </a:r>
            <a:r>
              <a:rPr lang="cs-CZ" dirty="0">
                <a:solidFill>
                  <a:srgbClr val="FF3300"/>
                </a:solidFill>
              </a:rPr>
              <a:t>zavinění</a:t>
            </a:r>
            <a:r>
              <a:rPr lang="cs-CZ" dirty="0"/>
              <a:t> (vnitřní psychický stav jednajícího subjektu k jednání a jeho následku), zkoumá se u </a:t>
            </a:r>
            <a:r>
              <a:rPr lang="cs-CZ" dirty="0">
                <a:solidFill>
                  <a:srgbClr val="FF3300"/>
                </a:solidFill>
              </a:rPr>
              <a:t>fyzických osob</a:t>
            </a:r>
          </a:p>
          <a:p>
            <a:pPr marL="609600" indent="-609600" algn="just">
              <a:lnSpc>
                <a:spcPct val="90000"/>
              </a:lnSpc>
              <a:buNone/>
              <a:defRPr/>
            </a:pPr>
            <a:r>
              <a:rPr lang="cs-CZ" dirty="0">
                <a:solidFill>
                  <a:srgbClr val="FF3300"/>
                </a:solidFill>
              </a:rPr>
              <a:t>§ </a:t>
            </a:r>
            <a:r>
              <a:rPr lang="cs-CZ" dirty="0" smtClean="0">
                <a:solidFill>
                  <a:srgbClr val="FF3300"/>
                </a:solidFill>
              </a:rPr>
              <a:t>15 </a:t>
            </a:r>
            <a:r>
              <a:rPr lang="cs-CZ" dirty="0">
                <a:solidFill>
                  <a:srgbClr val="FF3300"/>
                </a:solidFill>
              </a:rPr>
              <a:t>zákona o přestupcích - definice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b="1" dirty="0"/>
              <a:t>Úmysl – přímý a nepřímý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b="1" dirty="0"/>
              <a:t>Nedbalost – vědomá a nevědomá</a:t>
            </a:r>
          </a:p>
          <a:p>
            <a:pPr marL="609600" indent="-609600" algn="just">
              <a:lnSpc>
                <a:spcPct val="90000"/>
              </a:lnSpc>
              <a:buNone/>
              <a:defRPr/>
            </a:pPr>
            <a:r>
              <a:rPr lang="cs-CZ" dirty="0"/>
              <a:t>(přestupky jsou založeny na nedbalosti, úmysl je výjimečný), konkrétní forma zavinění má vliv na druh a výměru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65478416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Správně 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09589" y="1424940"/>
            <a:ext cx="8082321" cy="4707573"/>
          </a:xfrm>
        </p:spPr>
        <p:txBody>
          <a:bodyPr/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2000" dirty="0"/>
              <a:t>Druh právní odpovědnosti, odvětvová odpovědnost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2000" dirty="0"/>
              <a:t>Je realizována </a:t>
            </a:r>
            <a:r>
              <a:rPr lang="cs-CZ" sz="2000" dirty="0">
                <a:solidFill>
                  <a:srgbClr val="FF3300"/>
                </a:solidFill>
              </a:rPr>
              <a:t>správními orgány</a:t>
            </a:r>
            <a:r>
              <a:rPr lang="cs-CZ" sz="2000" dirty="0"/>
              <a:t> a aplikována na </a:t>
            </a:r>
            <a:r>
              <a:rPr lang="cs-CZ" sz="2000" dirty="0">
                <a:solidFill>
                  <a:srgbClr val="FF3300"/>
                </a:solidFill>
              </a:rPr>
              <a:t>podmínky a potřeby veřejné správy </a:t>
            </a:r>
            <a:endParaRPr lang="cs-CZ" sz="2000" dirty="0" smtClean="0">
              <a:solidFill>
                <a:srgbClr val="FF3300"/>
              </a:solidFill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2000" dirty="0" smtClean="0">
                <a:solidFill>
                  <a:srgbClr val="FF3300"/>
                </a:solidFill>
              </a:rPr>
              <a:t>Správně</a:t>
            </a:r>
            <a:r>
              <a:rPr lang="cs-CZ" sz="2000" dirty="0" smtClean="0"/>
              <a:t> </a:t>
            </a:r>
            <a:r>
              <a:rPr lang="cs-CZ" sz="2000" dirty="0"/>
              <a:t>právní odpovědnost * odpovědnost za porušení norem </a:t>
            </a:r>
            <a:r>
              <a:rPr lang="cs-CZ" sz="2000" dirty="0">
                <a:solidFill>
                  <a:srgbClr val="FF3300"/>
                </a:solidFill>
              </a:rPr>
              <a:t>správního práva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 smtClean="0"/>
              <a:t>Základem </a:t>
            </a:r>
            <a:r>
              <a:rPr lang="cs-CZ" sz="2000" dirty="0"/>
              <a:t>(předpokladem) je </a:t>
            </a:r>
            <a:r>
              <a:rPr lang="cs-CZ" sz="2000" dirty="0">
                <a:solidFill>
                  <a:srgbClr val="FF3300"/>
                </a:solidFill>
              </a:rPr>
              <a:t>správní delikt</a:t>
            </a:r>
            <a:r>
              <a:rPr lang="cs-CZ" sz="2000" dirty="0"/>
              <a:t> („</a:t>
            </a:r>
            <a:r>
              <a:rPr lang="cs-CZ" sz="2000" i="1" dirty="0"/>
              <a:t>protiprávní jednání odpovědné fyzické nebo právnické osoby, jehož znaky jsou uvedeny v zákoně, které je postižitelné správním orgánem v rámci výkonu veřejné správy</a:t>
            </a:r>
            <a:r>
              <a:rPr lang="cs-CZ" sz="2000" dirty="0"/>
              <a:t>“) 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správně právní odpovědnost je odpovědností za </a:t>
            </a:r>
            <a:r>
              <a:rPr lang="cs-CZ" sz="2000" dirty="0">
                <a:solidFill>
                  <a:srgbClr val="FF3300"/>
                </a:solidFill>
              </a:rPr>
              <a:t>správní delikty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Retrospektivní pojetí odpovědnosti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4226847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Pojmy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b="1" u="sng" dirty="0">
                <a:solidFill>
                  <a:srgbClr val="FF0000"/>
                </a:solidFill>
              </a:rPr>
              <a:t>Správně právní odpovědnost</a:t>
            </a:r>
            <a:r>
              <a:rPr lang="cs-CZ" sz="1800" u="sng" dirty="0">
                <a:solidFill>
                  <a:srgbClr val="FF0000"/>
                </a:solidFill>
              </a:rPr>
              <a:t> </a:t>
            </a:r>
            <a:r>
              <a:rPr lang="cs-CZ" sz="1800" dirty="0"/>
              <a:t>(využívají jiná odvětví, než SP – FP, PŽP, </a:t>
            </a:r>
            <a:r>
              <a:rPr lang="cs-CZ" sz="1800" dirty="0" err="1"/>
              <a:t>SocZab</a:t>
            </a:r>
            <a:r>
              <a:rPr lang="cs-CZ" sz="1800" dirty="0"/>
              <a:t>)* </a:t>
            </a:r>
            <a:r>
              <a:rPr lang="cs-CZ" sz="1800" b="1" dirty="0"/>
              <a:t>odpovědnost za porušení norem správního práva</a:t>
            </a:r>
            <a:r>
              <a:rPr lang="cs-CZ" sz="1800" dirty="0"/>
              <a:t> (jinými odvětvími – TP, OP)</a:t>
            </a:r>
            <a:endParaRPr lang="cs-CZ" sz="1800" dirty="0">
              <a:solidFill>
                <a:srgbClr val="FF3300"/>
              </a:solidFill>
            </a:endParaRP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b="1" u="sng" dirty="0">
                <a:solidFill>
                  <a:srgbClr val="FF3300"/>
                </a:solidFill>
              </a:rPr>
              <a:t>SP trestní (soubor norem)</a:t>
            </a:r>
            <a:r>
              <a:rPr lang="cs-CZ" sz="1800" b="1" dirty="0">
                <a:solidFill>
                  <a:srgbClr val="FF0000"/>
                </a:solidFill>
              </a:rPr>
              <a:t> </a:t>
            </a:r>
            <a:r>
              <a:rPr lang="cs-CZ" sz="1800" b="1" dirty="0"/>
              <a:t>upravuje správně právní odpovědnost;</a:t>
            </a:r>
            <a:r>
              <a:rPr lang="cs-CZ" sz="1800" dirty="0"/>
              <a:t> stanovuje </a:t>
            </a:r>
            <a:r>
              <a:rPr lang="cs-CZ" sz="1800" b="1" dirty="0"/>
              <a:t>následky (tj. odpovědnost)</a:t>
            </a:r>
            <a:r>
              <a:rPr lang="cs-CZ" sz="1800" dirty="0"/>
              <a:t> za porušení právních norem (</a:t>
            </a:r>
            <a:r>
              <a:rPr lang="cs-CZ" sz="1800" b="1" dirty="0"/>
              <a:t>správní delikt</a:t>
            </a:r>
            <a:r>
              <a:rPr lang="cs-CZ" sz="1800" dirty="0"/>
              <a:t>) v oblasti veřejné správy; je realizováno tzv. </a:t>
            </a:r>
            <a:r>
              <a:rPr lang="cs-CZ" sz="1800" b="1" dirty="0"/>
              <a:t>správními orgány 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dirty="0"/>
              <a:t>správně právní odpovědnost je odpovědností za </a:t>
            </a:r>
            <a:r>
              <a:rPr lang="cs-CZ" sz="1800" b="1" u="sng" dirty="0">
                <a:solidFill>
                  <a:srgbClr val="FF0000"/>
                </a:solidFill>
              </a:rPr>
              <a:t>SPRÁVNÍ DELIKTY </a:t>
            </a:r>
            <a:r>
              <a:rPr lang="cs-CZ" sz="1800" u="sng" dirty="0"/>
              <a:t>(předpokladem je správní delikt)</a:t>
            </a:r>
            <a:r>
              <a:rPr lang="cs-CZ" sz="1800" dirty="0"/>
              <a:t>, 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dirty="0"/>
              <a:t>oprávnění veřejné správy (správních orgánů) trestat – </a:t>
            </a:r>
            <a:r>
              <a:rPr lang="cs-CZ" sz="1800" b="1" dirty="0"/>
              <a:t>odrazem</a:t>
            </a:r>
            <a:r>
              <a:rPr lang="cs-CZ" sz="1800" dirty="0"/>
              <a:t> je </a:t>
            </a:r>
            <a:r>
              <a:rPr lang="cs-CZ" sz="1800" b="1" u="sng" dirty="0">
                <a:solidFill>
                  <a:srgbClr val="FF0000"/>
                </a:solidFill>
              </a:rPr>
              <a:t>SPRÁVNÍ TRESTÁNÍ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sz="1800" dirty="0"/>
              <a:t>Systém správních deliktů a správního trestání (viz dále)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42835666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 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 smtClean="0"/>
              <a:t>Správní </a:t>
            </a:r>
            <a:r>
              <a:rPr lang="cs-CZ" dirty="0"/>
              <a:t>delikt není obecně v právní úpravě </a:t>
            </a:r>
            <a:r>
              <a:rPr lang="cs-CZ" dirty="0">
                <a:solidFill>
                  <a:srgbClr val="FF3300"/>
                </a:solidFill>
              </a:rPr>
              <a:t>vymezen</a:t>
            </a:r>
            <a:r>
              <a:rPr lang="cs-CZ" dirty="0"/>
              <a:t>, ta s ním nicméně počítá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§ 41 s. ř. s. „</a:t>
            </a:r>
            <a:r>
              <a:rPr lang="cs-CZ" i="1" dirty="0"/>
              <a:t>Stanoví-li zvláštní zákon ve věcech přestupků, kárných nebo disciplinárních nebo jiných správních deliktů (dále jen "správní delikt")</a:t>
            </a:r>
            <a:r>
              <a:rPr lang="cs-CZ" dirty="0"/>
              <a:t> …“ – v textu právní úpravy </a:t>
            </a:r>
            <a:r>
              <a:rPr lang="cs-CZ" dirty="0">
                <a:solidFill>
                  <a:srgbClr val="FF3300"/>
                </a:solidFill>
              </a:rPr>
              <a:t>naznačeno členění správních deliktů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§ 65 odst. 3 s. ř. s. „</a:t>
            </a:r>
            <a:r>
              <a:rPr lang="cs-CZ" i="1" dirty="0"/>
              <a:t>rozhodl-li správní orgán o uložení trestu za správní delikt, může se ten, jemuž byl takový trest uložen, žalobou domáhat též upuštění od něj nebo jeho snížení v mezích zákonem dovolených</a:t>
            </a:r>
            <a:r>
              <a:rPr lang="cs-CZ" dirty="0"/>
              <a:t>.“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869102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delikt 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buFont typeface="Arial" pitchFamily="34" charset="0"/>
              <a:buChar char="•"/>
              <a:defRPr/>
            </a:pPr>
            <a:r>
              <a:rPr lang="cs-CZ" dirty="0" smtClean="0"/>
              <a:t>Znaky </a:t>
            </a:r>
            <a:r>
              <a:rPr lang="cs-CZ" dirty="0"/>
              <a:t>správního deliktu: </a:t>
            </a:r>
            <a:r>
              <a:rPr lang="cs-CZ" dirty="0">
                <a:solidFill>
                  <a:srgbClr val="FF3300"/>
                </a:solidFill>
              </a:rPr>
              <a:t>protiprávnost, jednání, škodlivost, trestnost, odpovědná osoba, zavinění, znaky deliktu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dirty="0"/>
              <a:t>Protiprávní jednání (stav) jehož znaky jsou uvedeny v zákoně, hrozba sankce, veřejná správa</a:t>
            </a:r>
          </a:p>
          <a:p>
            <a:pPr algn="just">
              <a:buFont typeface="Arial" pitchFamily="34" charset="0"/>
              <a:buChar char="•"/>
              <a:defRPr/>
            </a:pPr>
            <a:r>
              <a:rPr lang="cs-CZ" dirty="0"/>
              <a:t>Znaky správního deliktu: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Objekt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Objektivní stránka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Subjekt </a:t>
            </a:r>
            <a:r>
              <a:rPr lang="cs-CZ" dirty="0"/>
              <a:t>(přechod/převod odpovědnosti)</a:t>
            </a:r>
          </a:p>
          <a:p>
            <a:pPr lvl="1" algn="just">
              <a:defRPr/>
            </a:pPr>
            <a:r>
              <a:rPr lang="cs-CZ" b="1" dirty="0">
                <a:solidFill>
                  <a:srgbClr val="FF3300"/>
                </a:solidFill>
              </a:rPr>
              <a:t>Subjektivní stránka </a:t>
            </a:r>
            <a:r>
              <a:rPr lang="cs-CZ" dirty="0"/>
              <a:t>(u FO)</a:t>
            </a:r>
            <a:endParaRPr lang="cs-CZ" b="1" dirty="0">
              <a:solidFill>
                <a:srgbClr val="FF3300"/>
              </a:solidFill>
            </a:endParaRP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946254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Správně 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09600" indent="-609600" algn="just">
              <a:buNone/>
              <a:defRPr/>
            </a:pPr>
            <a:r>
              <a:rPr lang="cs-CZ" sz="2800" dirty="0" smtClean="0">
                <a:solidFill>
                  <a:srgbClr val="FF3300"/>
                </a:solidFill>
              </a:rPr>
              <a:t>SPRÁVNÍ DELIKT (do 30. 6. 2017):</a:t>
            </a:r>
            <a:endParaRPr lang="cs-CZ" sz="2800" dirty="0">
              <a:solidFill>
                <a:srgbClr val="FF3300"/>
              </a:solidFill>
            </a:endParaRPr>
          </a:p>
          <a:p>
            <a:pPr marL="609600" indent="-609600" algn="just">
              <a:buFontTx/>
              <a:buAutoNum type="arabicPeriod"/>
              <a:defRPr/>
            </a:pPr>
            <a:r>
              <a:rPr lang="cs-CZ" sz="2800" dirty="0"/>
              <a:t>Přestupky (pojmenované a výslovně označené) </a:t>
            </a:r>
            <a:r>
              <a:rPr lang="cs-CZ" sz="2800" dirty="0">
                <a:solidFill>
                  <a:srgbClr val="92D050"/>
                </a:solidFill>
              </a:rPr>
              <a:t>§ 2 zákona č. 200/1990 Sb. </a:t>
            </a:r>
          </a:p>
          <a:p>
            <a:pPr marL="609600" indent="-609600" algn="just">
              <a:buFontTx/>
              <a:buAutoNum type="arabicPeriod"/>
              <a:defRPr/>
            </a:pPr>
            <a:r>
              <a:rPr lang="cs-CZ" sz="2800" dirty="0"/>
              <a:t>Tzv. jiné správní delikty (než přestupky)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Disciplinární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Pořádkové delikty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(Jiné) správní delikty fyzických osob</a:t>
            </a:r>
          </a:p>
          <a:p>
            <a:pPr marL="990600" lvl="1" indent="-533400" algn="just">
              <a:buFontTx/>
              <a:buAutoNum type="alphaLcParenR"/>
              <a:defRPr/>
            </a:pPr>
            <a:r>
              <a:rPr lang="cs-CZ" b="1" dirty="0"/>
              <a:t>Správní delikty právnických osob a podnikajících fyzických osob (smíšené správní delikty)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17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6540851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Vztah druhů správních deliktů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Jednotlivé druhy tvoří </a:t>
            </a:r>
            <a:r>
              <a:rPr lang="cs-CZ" altLang="cs-CZ" b="1" dirty="0">
                <a:solidFill>
                  <a:srgbClr val="FF0000"/>
                </a:solidFill>
              </a:rPr>
              <a:t>společnou </a:t>
            </a:r>
            <a:r>
              <a:rPr lang="cs-CZ" altLang="cs-CZ" b="1" dirty="0"/>
              <a:t>kategorii správních deliktů</a:t>
            </a:r>
            <a:r>
              <a:rPr lang="cs-CZ" altLang="cs-CZ" dirty="0"/>
              <a:t>, byť jsou dány dílčí odlišnosti (subjekty, zavinění, proces, …)</a:t>
            </a:r>
          </a:p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(</a:t>
            </a:r>
            <a:r>
              <a:rPr lang="cs-CZ" altLang="cs-CZ" dirty="0" err="1"/>
              <a:t>sp</a:t>
            </a:r>
            <a:r>
              <a:rPr lang="cs-CZ" altLang="cs-CZ" dirty="0"/>
              <a:t>. zn. 7 </a:t>
            </a:r>
            <a:r>
              <a:rPr lang="cs-CZ" altLang="cs-CZ" dirty="0" err="1"/>
              <a:t>Afs</a:t>
            </a:r>
            <a:r>
              <a:rPr lang="cs-CZ" altLang="cs-CZ" dirty="0"/>
              <a:t> 27/2008) „</a:t>
            </a:r>
            <a:r>
              <a:rPr lang="cs-CZ" altLang="cs-CZ" i="1" dirty="0"/>
              <a:t>kategorie správních deliktů je kategorií trestního práva v širším slova smyslu, tudíž se pro všechny správní delikty …“, </a:t>
            </a:r>
            <a:endParaRPr lang="cs-CZ" altLang="cs-CZ" dirty="0"/>
          </a:p>
          <a:p>
            <a:pPr algn="just"/>
            <a:r>
              <a:rPr lang="cs-CZ" altLang="cs-CZ" dirty="0"/>
              <a:t>Důraz je kladen na </a:t>
            </a:r>
            <a:r>
              <a:rPr lang="cs-CZ" altLang="cs-CZ" b="1" dirty="0"/>
              <a:t>celostní</a:t>
            </a:r>
            <a:r>
              <a:rPr lang="cs-CZ" altLang="cs-CZ" dirty="0"/>
              <a:t> chápání správních deliktů a nikoliv na štěpení a nezávislost</a:t>
            </a:r>
          </a:p>
          <a:p>
            <a:pPr algn="just"/>
            <a:r>
              <a:rPr lang="cs-CZ" altLang="cs-CZ" dirty="0"/>
              <a:t>V otázkách výslovně neupravených – vzájemná inspirace („půjčování“ institutů)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17227637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Vztah druhů správních deliktů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>
                <a:solidFill>
                  <a:srgbClr val="000000"/>
                </a:solidFill>
              </a:rPr>
              <a:t>V otázkách výslovně neupravených – vzájemná </a:t>
            </a:r>
            <a:r>
              <a:rPr lang="cs-CZ" altLang="cs-CZ" b="1" dirty="0">
                <a:solidFill>
                  <a:srgbClr val="000000"/>
                </a:solidFill>
              </a:rPr>
              <a:t>inspirace</a:t>
            </a:r>
            <a:r>
              <a:rPr lang="cs-CZ" altLang="cs-CZ" dirty="0">
                <a:solidFill>
                  <a:srgbClr val="000000"/>
                </a:solidFill>
              </a:rPr>
              <a:t> („půjčování“ institutů) prostřednictvím analogie (</a:t>
            </a:r>
            <a:r>
              <a:rPr lang="cs-CZ" altLang="cs-CZ" b="1" dirty="0">
                <a:solidFill>
                  <a:srgbClr val="FF0000"/>
                </a:solidFill>
              </a:rPr>
              <a:t>ve prospěch pachatele</a:t>
            </a:r>
            <a:r>
              <a:rPr lang="cs-CZ" altLang="cs-CZ" dirty="0"/>
              <a:t>) </a:t>
            </a:r>
            <a:r>
              <a:rPr lang="cs-CZ" altLang="cs-CZ" b="1" dirty="0"/>
              <a:t>v rámci správního trestání </a:t>
            </a:r>
            <a:r>
              <a:rPr lang="cs-CZ" altLang="cs-CZ" dirty="0"/>
              <a:t>(zejména od přestupků)</a:t>
            </a:r>
          </a:p>
          <a:p>
            <a:pPr algn="just"/>
            <a:r>
              <a:rPr lang="cs-CZ" altLang="cs-CZ" b="1" dirty="0"/>
              <a:t>NSS </a:t>
            </a:r>
            <a:r>
              <a:rPr lang="cs-CZ" altLang="cs-CZ" dirty="0"/>
              <a:t>(</a:t>
            </a:r>
            <a:r>
              <a:rPr lang="cs-CZ" altLang="cs-CZ" dirty="0" err="1"/>
              <a:t>sp</a:t>
            </a:r>
            <a:r>
              <a:rPr lang="cs-CZ" altLang="cs-CZ" dirty="0"/>
              <a:t>. zn. 1 As 27/2008) „</a:t>
            </a:r>
            <a:r>
              <a:rPr lang="cs-CZ" altLang="cs-CZ" i="1" dirty="0"/>
              <a:t>použít v oblasti správního trestání analogie práva nebo zákona lze jen v omezeném rozsahu, a to pouze tam, kdy to, co má být aplikováno, určitou otázku </a:t>
            </a:r>
            <a:r>
              <a:rPr lang="cs-CZ" altLang="cs-CZ" b="1" i="1" dirty="0"/>
              <a:t>vůbec neřeší</a:t>
            </a:r>
            <a:r>
              <a:rPr lang="cs-CZ" altLang="cs-CZ" i="1" dirty="0"/>
              <a:t>, nevede-li takový výklad </a:t>
            </a:r>
            <a:r>
              <a:rPr lang="cs-CZ" altLang="cs-CZ" b="1" i="1" dirty="0"/>
              <a:t>k újmě účastníka</a:t>
            </a:r>
            <a:r>
              <a:rPr lang="cs-CZ" altLang="cs-CZ" i="1" dirty="0"/>
              <a:t> řízení a ani k újmě na </a:t>
            </a:r>
            <a:r>
              <a:rPr lang="cs-CZ" altLang="cs-CZ" b="1" i="1" dirty="0"/>
              <a:t>ochraně hodnot</a:t>
            </a:r>
            <a:r>
              <a:rPr lang="cs-CZ" altLang="cs-CZ" i="1" dirty="0"/>
              <a:t>, na jejichž vytváření a ochraně je veřejný zájem.</a:t>
            </a:r>
            <a:r>
              <a:rPr lang="cs-CZ" altLang="cs-CZ" dirty="0"/>
              <a:t>“.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90517834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7" name="Rectangle 3"/>
          <p:cNvSpPr>
            <a:spLocks noGrp="1" noChangeArrowheads="1"/>
          </p:cNvSpPr>
          <p:nvPr>
            <p:ph idx="1"/>
          </p:nvPr>
        </p:nvSpPr>
        <p:spPr>
          <a:xfrm>
            <a:off x="509589" y="914400"/>
            <a:ext cx="8082321" cy="5218113"/>
          </a:xfrm>
        </p:spPr>
        <p:txBody>
          <a:bodyPr/>
          <a:lstStyle/>
          <a:p>
            <a:pPr marL="0" indent="0" algn="just">
              <a:buNone/>
              <a:defRPr/>
            </a:pPr>
            <a:r>
              <a:rPr lang="cs-CZ" b="1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právo a veřejná </a:t>
            </a:r>
            <a:r>
              <a:rPr lang="cs-CZ" b="1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správa:</a:t>
            </a:r>
            <a:endParaRPr lang="cs-CZ" b="1" dirty="0">
              <a:effectLst>
                <a:outerShdw blurRad="38100" dist="38100" dir="2700000" algn="tl">
                  <a:srgbClr val="C0C0C0"/>
                </a:outerShdw>
              </a:effectLst>
            </a:endParaRP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Co je to „veřejná správa“ – lze popsat, nikoliv jednoznačně definovat a vymezit (</a:t>
            </a:r>
            <a:r>
              <a:rPr lang="cs-CZ" i="1" dirty="0"/>
              <a:t>„člověk chce stále od správy tím více a více, čím méně a méně o ní ví a rozumí jí“)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Negativní definice (vymezení) veřejné správy (odčítací metoda)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b="1" dirty="0"/>
              <a:t>Správa</a:t>
            </a:r>
            <a:r>
              <a:rPr lang="cs-CZ" dirty="0"/>
              <a:t> – záměrná činnost směřující k určitému cíli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b="1" dirty="0"/>
              <a:t>Správa soukromá </a:t>
            </a:r>
            <a:r>
              <a:rPr lang="cs-CZ" dirty="0"/>
              <a:t>– soukromé subjekty, soukromý zájem, soukromé cíle a úkoly, soukromé záležitosti, soukromoprávní prostředky, vše je dovoleno, co není zakázáno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b="1" dirty="0"/>
              <a:t>Správa veřejná </a:t>
            </a:r>
            <a:r>
              <a:rPr lang="cs-CZ" dirty="0"/>
              <a:t>– </a:t>
            </a:r>
            <a:r>
              <a:rPr lang="cs-CZ" dirty="0">
                <a:solidFill>
                  <a:srgbClr val="CC0000"/>
                </a:solidFill>
              </a:rPr>
              <a:t>veřejnoprávní subjekty</a:t>
            </a:r>
            <a:r>
              <a:rPr lang="cs-CZ" dirty="0"/>
              <a:t>, </a:t>
            </a:r>
            <a:r>
              <a:rPr lang="cs-CZ" dirty="0">
                <a:solidFill>
                  <a:srgbClr val="CC0000"/>
                </a:solidFill>
              </a:rPr>
              <a:t>povinnost</a:t>
            </a:r>
            <a:r>
              <a:rPr lang="cs-CZ" dirty="0"/>
              <a:t>, </a:t>
            </a:r>
            <a:r>
              <a:rPr lang="cs-CZ" dirty="0">
                <a:solidFill>
                  <a:srgbClr val="CC0000"/>
                </a:solidFill>
              </a:rPr>
              <a:t>veřejné cíle a úkoly</a:t>
            </a:r>
            <a:r>
              <a:rPr lang="cs-CZ" dirty="0"/>
              <a:t>, </a:t>
            </a:r>
            <a:r>
              <a:rPr lang="cs-CZ" dirty="0">
                <a:solidFill>
                  <a:srgbClr val="CC0000"/>
                </a:solidFill>
              </a:rPr>
              <a:t>veřejnoprávní prostředky</a:t>
            </a:r>
            <a:r>
              <a:rPr lang="cs-CZ" dirty="0"/>
              <a:t>, </a:t>
            </a:r>
            <a:r>
              <a:rPr lang="cs-CZ" dirty="0">
                <a:solidFill>
                  <a:srgbClr val="CC0000"/>
                </a:solidFill>
              </a:rPr>
              <a:t>veřejný zájem</a:t>
            </a:r>
            <a:r>
              <a:rPr lang="cs-CZ" dirty="0"/>
              <a:t>, </a:t>
            </a:r>
            <a:r>
              <a:rPr lang="cs-CZ" dirty="0">
                <a:solidFill>
                  <a:srgbClr val="CC0000"/>
                </a:solidFill>
              </a:rPr>
              <a:t>veřejné záležitosti</a:t>
            </a:r>
            <a:r>
              <a:rPr lang="cs-CZ" dirty="0"/>
              <a:t> (veřejné úkoly), povoleno je to, co zákon stanoví</a:t>
            </a:r>
          </a:p>
          <a:p>
            <a:endParaRPr lang="cs-CZ" alt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44F1E0D-48A8-445D-BC38-B468E187C867}" type="slidenum">
              <a:rPr lang="cs-CZ" altLang="cs-CZ"/>
              <a:pPr/>
              <a:t>2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Vztah druhů správních deliktů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(</a:t>
            </a:r>
            <a:r>
              <a:rPr lang="cs-CZ" altLang="cs-CZ" dirty="0" err="1"/>
              <a:t>sp</a:t>
            </a:r>
            <a:r>
              <a:rPr lang="cs-CZ" altLang="cs-CZ" dirty="0"/>
              <a:t>. zn. 7 </a:t>
            </a:r>
            <a:r>
              <a:rPr lang="cs-CZ" altLang="cs-CZ" dirty="0" err="1"/>
              <a:t>Afs</a:t>
            </a:r>
            <a:r>
              <a:rPr lang="cs-CZ" altLang="cs-CZ" dirty="0"/>
              <a:t> 27/2008) „</a:t>
            </a:r>
            <a:r>
              <a:rPr lang="cs-CZ" altLang="cs-CZ" i="1" dirty="0"/>
              <a:t>kategorie správních deliktů je kategorií trestního práva v širším slova smyslu, tudíž se pro všechny správní delikty, nejen pro přestupky, uplatní povinnost správního orgánu zkoumat </a:t>
            </a:r>
            <a:r>
              <a:rPr lang="cs-CZ" altLang="cs-CZ" b="1" i="1" dirty="0"/>
              <a:t>nejen naplnění formálních znaků</a:t>
            </a:r>
            <a:r>
              <a:rPr lang="cs-CZ" altLang="cs-CZ" i="1" dirty="0"/>
              <a:t> správního deliktu, ale také, zda jednání </a:t>
            </a:r>
            <a:r>
              <a:rPr lang="cs-CZ" altLang="cs-CZ" b="1" i="1" dirty="0"/>
              <a:t>vykazuje daný stupeň společenské škodlivosti, tudíž materiální stránku správního deliktu</a:t>
            </a:r>
            <a:r>
              <a:rPr lang="cs-CZ" altLang="cs-CZ" i="1" dirty="0"/>
              <a:t>.</a:t>
            </a:r>
            <a:r>
              <a:rPr lang="cs-CZ" altLang="cs-CZ" dirty="0"/>
              <a:t>“. </a:t>
            </a:r>
          </a:p>
          <a:p>
            <a:pPr algn="just"/>
            <a:r>
              <a:rPr lang="cs-CZ" altLang="cs-CZ" dirty="0"/>
              <a:t>Nutnost zabývat se </a:t>
            </a:r>
            <a:r>
              <a:rPr lang="cs-CZ" altLang="cs-CZ" b="1" dirty="0"/>
              <a:t>společenskou </a:t>
            </a:r>
            <a:r>
              <a:rPr lang="cs-CZ" altLang="cs-CZ" b="1" dirty="0" smtClean="0"/>
              <a:t>škodlivostí/nebezpečností</a:t>
            </a:r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15136984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právo trestní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 smtClean="0"/>
              <a:t>Předmětem </a:t>
            </a:r>
            <a:r>
              <a:rPr lang="cs-CZ" dirty="0"/>
              <a:t>úpravy je oblast </a:t>
            </a:r>
            <a:r>
              <a:rPr lang="cs-CZ" dirty="0">
                <a:solidFill>
                  <a:srgbClr val="FF3300"/>
                </a:solidFill>
              </a:rPr>
              <a:t>správně právní odpovědnosti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Součást správního práva, která upravuje protiprávní jednání v oblasti veřejné správy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Zahrnuje předpisy organizační, hmotně právní i procesní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Správní právo zahrnuje </a:t>
            </a:r>
            <a:r>
              <a:rPr lang="cs-CZ" dirty="0">
                <a:solidFill>
                  <a:srgbClr val="FF3300"/>
                </a:solidFill>
              </a:rPr>
              <a:t>vlastní trestní právo </a:t>
            </a:r>
            <a:r>
              <a:rPr lang="cs-CZ" dirty="0"/>
              <a:t>(oprávnění veřejné správy trestat)</a:t>
            </a:r>
            <a:endParaRPr lang="cs-CZ" dirty="0">
              <a:solidFill>
                <a:srgbClr val="FF3300"/>
              </a:solidFill>
            </a:endParaRPr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Roztříštěnost, nejednotnost, vazba na správní řád, sjednocovací vliv judikatury</a:t>
            </a:r>
          </a:p>
          <a:p>
            <a:pPr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Správní právo trestní (právní základ) a správní trestání (realizace)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21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33047453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Správní trestání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defRPr/>
            </a:pPr>
            <a:r>
              <a:rPr lang="cs-CZ" b="1" dirty="0"/>
              <a:t>Správní trestání: 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cs-CZ" b="1" dirty="0">
                <a:solidFill>
                  <a:srgbClr val="FF0000"/>
                </a:solidFill>
              </a:rPr>
              <a:t>výkon veřejné správy </a:t>
            </a:r>
            <a:r>
              <a:rPr lang="cs-CZ" dirty="0"/>
              <a:t>(trestní pravomoc pro podmínky a potřeby veřejné správy), nebo </a:t>
            </a:r>
          </a:p>
          <a:p>
            <a:pPr marL="457200" indent="-457200" algn="just">
              <a:buFontTx/>
              <a:buAutoNum type="alphaLcParenR"/>
              <a:defRPr/>
            </a:pPr>
            <a:r>
              <a:rPr lang="cs-CZ" b="1" dirty="0">
                <a:solidFill>
                  <a:srgbClr val="FF0000"/>
                </a:solidFill>
              </a:rPr>
              <a:t>výkon trestního oprávnění </a:t>
            </a:r>
            <a:r>
              <a:rPr lang="cs-CZ" dirty="0"/>
              <a:t>(trestání je z řady důvodů místo soudů svěřeno veřejné správě)?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22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5181307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Správní právo trestní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 smtClean="0"/>
              <a:t>Vztah </a:t>
            </a:r>
            <a:r>
              <a:rPr lang="cs-CZ" dirty="0"/>
              <a:t>správních deliktů a soudních deliktů (trestných činů)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Společné znaky: legalita, protiprávnost</a:t>
            </a:r>
          </a:p>
          <a:p>
            <a:pPr marL="571500" indent="-5715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dirty="0"/>
              <a:t>Rozdílné znaky (?): škodlivost, nebezpečnost, závažnost sankcí a jejich povaha, evidence sankcí, objekt protiprávního jednání, zavinění (úmysl/nedbalost), subjekt, správní orgán/soud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23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955714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Vztah správních deliktů a trestných činů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(</a:t>
            </a:r>
            <a:r>
              <a:rPr lang="cs-CZ" altLang="cs-CZ" dirty="0" err="1"/>
              <a:t>sp</a:t>
            </a:r>
            <a:r>
              <a:rPr lang="cs-CZ" altLang="cs-CZ" dirty="0"/>
              <a:t>. zn. 6 A 126/2002, 461/2005 Sb. NSS) „</a:t>
            </a:r>
            <a:r>
              <a:rPr lang="cs-CZ" altLang="cs-CZ" i="1" dirty="0"/>
              <a:t>také trestání ze správní delikty musí podléhat stejnému režimu jako trestání za trestné činy.</a:t>
            </a:r>
            <a:r>
              <a:rPr lang="cs-CZ" altLang="cs-CZ" dirty="0"/>
              <a:t>“  </a:t>
            </a:r>
          </a:p>
          <a:p>
            <a:pPr algn="just"/>
            <a:r>
              <a:rPr lang="cs-CZ" altLang="cs-CZ" b="1" dirty="0"/>
              <a:t>NSS</a:t>
            </a:r>
            <a:r>
              <a:rPr lang="cs-CZ" altLang="cs-CZ" dirty="0"/>
              <a:t> </a:t>
            </a:r>
            <a:r>
              <a:rPr lang="cs-CZ" altLang="cs-CZ" dirty="0" smtClean="0"/>
              <a:t>(</a:t>
            </a:r>
            <a:r>
              <a:rPr lang="cs-CZ" altLang="cs-CZ" dirty="0" err="1" smtClean="0"/>
              <a:t>sp</a:t>
            </a:r>
            <a:r>
              <a:rPr lang="cs-CZ" altLang="cs-CZ" dirty="0" smtClean="0"/>
              <a:t>. zn. 8 </a:t>
            </a:r>
            <a:r>
              <a:rPr lang="cs-CZ" altLang="cs-CZ" dirty="0" err="1"/>
              <a:t>Afs</a:t>
            </a:r>
            <a:r>
              <a:rPr lang="cs-CZ" altLang="cs-CZ" dirty="0"/>
              <a:t> 17/2007, 1338/2007 Sb. NSS) „</a:t>
            </a:r>
            <a:r>
              <a:rPr lang="cs-CZ" altLang="cs-CZ" i="1" dirty="0"/>
              <a:t>trestnost správních deliktů se řídí obdobnými principy jako trestnost trestných činů.</a:t>
            </a:r>
            <a:r>
              <a:rPr lang="cs-CZ" altLang="cs-CZ" dirty="0"/>
              <a:t>“  </a:t>
            </a:r>
          </a:p>
          <a:p>
            <a:pPr algn="just"/>
            <a:r>
              <a:rPr lang="cs-CZ" altLang="cs-CZ" b="1" dirty="0"/>
              <a:t>Analogie správních deliktů vůči trestným činům </a:t>
            </a:r>
            <a:r>
              <a:rPr lang="cs-CZ" altLang="cs-CZ" dirty="0"/>
              <a:t>(jde o </a:t>
            </a:r>
            <a:r>
              <a:rPr lang="cs-CZ" altLang="cs-CZ" b="1" dirty="0">
                <a:solidFill>
                  <a:srgbClr val="FF0000"/>
                </a:solidFill>
              </a:rPr>
              <a:t>trestání </a:t>
            </a:r>
            <a:r>
              <a:rPr lang="cs-CZ" altLang="cs-CZ" dirty="0"/>
              <a:t>jako takové)</a:t>
            </a:r>
          </a:p>
          <a:p>
            <a:pPr algn="just"/>
            <a:r>
              <a:rPr lang="cs-CZ" altLang="cs-CZ" sz="2200" dirty="0">
                <a:solidFill>
                  <a:srgbClr val="000000"/>
                </a:solidFill>
              </a:rPr>
              <a:t>Konkrétně se </a:t>
            </a:r>
            <a:r>
              <a:rPr lang="cs-CZ" altLang="cs-CZ" sz="2200" b="1" dirty="0">
                <a:solidFill>
                  <a:srgbClr val="000000"/>
                </a:solidFill>
              </a:rPr>
              <a:t>analogie</a:t>
            </a:r>
            <a:r>
              <a:rPr lang="cs-CZ" altLang="cs-CZ" sz="2200" dirty="0">
                <a:solidFill>
                  <a:srgbClr val="000000"/>
                </a:solidFill>
              </a:rPr>
              <a:t> projevila v případě tzv. absorpční zásady (NSS, </a:t>
            </a:r>
            <a:r>
              <a:rPr lang="cs-CZ" altLang="cs-CZ" sz="2200" dirty="0" err="1">
                <a:solidFill>
                  <a:srgbClr val="000000"/>
                </a:solidFill>
              </a:rPr>
              <a:t>sp</a:t>
            </a:r>
            <a:r>
              <a:rPr lang="cs-CZ" altLang="cs-CZ" sz="2200" dirty="0">
                <a:solidFill>
                  <a:srgbClr val="000000"/>
                </a:solidFill>
              </a:rPr>
              <a:t>. zn. 6 As 57/2004, 772/2006 Sb. NSS), nebo institutu zahlazení (NSS, </a:t>
            </a:r>
            <a:r>
              <a:rPr lang="cs-CZ" altLang="cs-CZ" sz="2200" dirty="0" err="1">
                <a:solidFill>
                  <a:srgbClr val="000000"/>
                </a:solidFill>
              </a:rPr>
              <a:t>sp</a:t>
            </a:r>
            <a:r>
              <a:rPr lang="cs-CZ" altLang="cs-CZ" sz="2200" dirty="0">
                <a:solidFill>
                  <a:srgbClr val="000000"/>
                </a:solidFill>
              </a:rPr>
              <a:t>. zn. 8 As 82/2010, 2291/2011 Sb. NSS). 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28298033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Vztah správních deliktů a trestných činů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/>
              <a:t>Při řešení otázek </a:t>
            </a:r>
            <a:r>
              <a:rPr lang="cs-CZ" altLang="cs-CZ" b="1" dirty="0"/>
              <a:t>hmotněprávních</a:t>
            </a:r>
            <a:r>
              <a:rPr lang="cs-CZ" altLang="cs-CZ" dirty="0"/>
              <a:t> si „půjčovat“ od přestupků a trestných činů (TZ), </a:t>
            </a:r>
            <a:r>
              <a:rPr lang="cs-CZ" altLang="cs-CZ" dirty="0">
                <a:solidFill>
                  <a:srgbClr val="FF0000"/>
                </a:solidFill>
              </a:rPr>
              <a:t>je-li to ve prospěch pachatele</a:t>
            </a:r>
          </a:p>
          <a:p>
            <a:pPr algn="just"/>
            <a:r>
              <a:rPr lang="cs-CZ" altLang="cs-CZ" dirty="0"/>
              <a:t>Při řešení otázek </a:t>
            </a:r>
            <a:r>
              <a:rPr lang="cs-CZ" altLang="cs-CZ" b="1" dirty="0"/>
              <a:t>procesních</a:t>
            </a:r>
            <a:r>
              <a:rPr lang="cs-CZ" altLang="cs-CZ" dirty="0"/>
              <a:t> si „půjčovat“ od přestupků a </a:t>
            </a:r>
            <a:r>
              <a:rPr lang="cs-CZ" altLang="cs-CZ" dirty="0" err="1"/>
              <a:t>SpŘ</a:t>
            </a:r>
            <a:r>
              <a:rPr lang="cs-CZ" altLang="cs-CZ" dirty="0"/>
              <a:t>, potom z trestního řízení (TŘ), </a:t>
            </a:r>
            <a:r>
              <a:rPr lang="cs-CZ" altLang="cs-CZ" dirty="0">
                <a:solidFill>
                  <a:srgbClr val="FF0000"/>
                </a:solidFill>
              </a:rPr>
              <a:t>je-li to ve prospěch pachatele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815785877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Zásady správního trestání</a:t>
            </a:r>
          </a:p>
        </p:txBody>
      </p:sp>
      <p:sp>
        <p:nvSpPr>
          <p:cNvPr id="17411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Zákonnost</a:t>
            </a:r>
            <a:r>
              <a:rPr lang="cs-CZ" altLang="cs-CZ" sz="1800" smtClean="0"/>
              <a:t>, retroaktivita ve prospěch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Proporcionalita</a:t>
            </a:r>
            <a:r>
              <a:rPr lang="cs-CZ" altLang="cs-CZ" sz="1800" smtClean="0"/>
              <a:t> – majetkové poměry, likvidační pokuty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Správní uvážení </a:t>
            </a:r>
            <a:r>
              <a:rPr lang="cs-CZ" altLang="cs-CZ" sz="1800" smtClean="0"/>
              <a:t>(výběr druhu sankce, výběr výměry sankce, upustit od potrestání)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Subsidiarita postihu </a:t>
            </a:r>
            <a:r>
              <a:rPr lang="cs-CZ" altLang="cs-CZ" sz="1800" smtClean="0"/>
              <a:t>(nelze jinak)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Legitimní očekávání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Materiální pravda a podklady pro rozhodnutí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Spravedlivý proces </a:t>
            </a:r>
            <a:r>
              <a:rPr lang="cs-CZ" altLang="cs-CZ" sz="1800" smtClean="0"/>
              <a:t>- § 36 SpŘ, řádné odůvodnění, přezkoumatelnost (materiální znak a společenská nebezpečnost, pojem „dozvědět se“), výklad neurčitých právních pojmů („závažné“ nebo „opětovné“), koncentrace řízení</a:t>
            </a:r>
          </a:p>
          <a:p>
            <a:pPr algn="just" eaLnBrk="1" hangingPunct="1"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</a:rPr>
              <a:t>Rychlost a hospodárnost</a:t>
            </a:r>
            <a:r>
              <a:rPr lang="cs-CZ" altLang="cs-CZ" sz="1800" smtClean="0"/>
              <a:t> – lhůty (k zahájení, k pravomocnému uložení sankce),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1800" i="1" smtClean="0">
                <a:solidFill>
                  <a:srgbClr val="FF0000"/>
                </a:solidFill>
              </a:rPr>
              <a:t>Ne bis in idem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1800" i="1" smtClean="0">
                <a:solidFill>
                  <a:srgbClr val="FF0000"/>
                </a:solidFill>
              </a:rPr>
              <a:t>Reformace in peius </a:t>
            </a:r>
            <a:r>
              <a:rPr lang="cs-CZ" altLang="cs-CZ" sz="1800" smtClean="0">
                <a:solidFill>
                  <a:srgbClr val="000000"/>
                </a:solidFill>
                <a:cs typeface="Arial" panose="020B0604020202020204" pitchFamily="34" charset="0"/>
              </a:rPr>
              <a:t> </a:t>
            </a:r>
          </a:p>
          <a:p>
            <a:pPr algn="just" eaLnBrk="1" hangingPunct="1">
              <a:lnSpc>
                <a:spcPct val="90000"/>
              </a:lnSpc>
              <a:buFont typeface="Wingdings" panose="05000000000000000000" pitchFamily="2" charset="2"/>
              <a:buChar char="q"/>
            </a:pPr>
            <a:r>
              <a:rPr lang="cs-CZ" altLang="cs-CZ" sz="1800" smtClean="0">
                <a:solidFill>
                  <a:srgbClr val="FF0000"/>
                </a:solidFill>
                <a:cs typeface="Arial" panose="020B0604020202020204" pitchFamily="34" charset="0"/>
              </a:rPr>
              <a:t>Koncentrace řízení</a:t>
            </a:r>
            <a:endParaRPr lang="cs-CZ" altLang="cs-CZ" sz="2000" smtClean="0"/>
          </a:p>
          <a:p>
            <a:pPr algn="just" eaLnBrk="1" hangingPunct="1">
              <a:buFont typeface="Wingdings" panose="05000000000000000000" pitchFamily="2" charset="2"/>
              <a:buChar char="q"/>
            </a:pPr>
            <a:endParaRPr lang="cs-CZ" altLang="cs-CZ" sz="2000" smtClean="0"/>
          </a:p>
          <a:p>
            <a:endParaRPr lang="cs-CZ" altLang="cs-CZ" smtClean="0"/>
          </a:p>
        </p:txBody>
      </p:sp>
    </p:spTree>
    <p:extLst>
      <p:ext uri="{BB962C8B-B14F-4D97-AF65-F5344CB8AC3E}">
        <p14:creationId xmlns:p14="http://schemas.microsoft.com/office/powerpoint/2010/main" val="238122524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Zásada zákonnosti</a:t>
            </a:r>
          </a:p>
        </p:txBody>
      </p:sp>
      <p:sp>
        <p:nvSpPr>
          <p:cNvPr id="1843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200" smtClean="0"/>
              <a:t>Uvedení skutkových podstat?</a:t>
            </a:r>
          </a:p>
          <a:p>
            <a:pPr algn="just"/>
            <a:r>
              <a:rPr lang="cs-CZ" altLang="cs-CZ" sz="2200" b="1" smtClean="0"/>
              <a:t>Retroaktivita ve prospěch pachatele:</a:t>
            </a:r>
            <a:r>
              <a:rPr lang="cs-CZ" altLang="cs-CZ" sz="2200" smtClean="0"/>
              <a:t> dojde-li k </a:t>
            </a:r>
            <a:r>
              <a:rPr lang="cs-CZ" altLang="cs-CZ" sz="2200" b="1" smtClean="0"/>
              <a:t>pozdější změně </a:t>
            </a:r>
            <a:r>
              <a:rPr lang="cs-CZ" altLang="cs-CZ" sz="2200" smtClean="0"/>
              <a:t>právní úpravy tak, že je pro </a:t>
            </a:r>
            <a:r>
              <a:rPr lang="cs-CZ" altLang="cs-CZ" sz="2200" b="1" smtClean="0"/>
              <a:t>pachatele výhodnější</a:t>
            </a:r>
            <a:r>
              <a:rPr lang="cs-CZ" altLang="cs-CZ" sz="2200" smtClean="0"/>
              <a:t>, je třeba ji </a:t>
            </a:r>
            <a:r>
              <a:rPr lang="cs-CZ" altLang="cs-CZ" sz="2200" b="1" smtClean="0"/>
              <a:t>zohlednit</a:t>
            </a:r>
          </a:p>
          <a:p>
            <a:pPr algn="just"/>
            <a:r>
              <a:rPr lang="cs-CZ" altLang="cs-CZ" sz="2000" b="1" smtClean="0">
                <a:solidFill>
                  <a:srgbClr val="000000"/>
                </a:solidFill>
              </a:rPr>
              <a:t>Nejen pro výši sankce, ale celkově (NSS, sp. zn. 8 Afs 42/2013, „</a:t>
            </a:r>
            <a:r>
              <a:rPr lang="cs-CZ" altLang="cs-CZ" sz="2000" i="1" smtClean="0">
                <a:solidFill>
                  <a:srgbClr val="000000"/>
                </a:solidFill>
              </a:rPr>
              <a:t>Liberační důvody …, ve znění účinném od …se mohou uplatnit i na porušení povinností spáchaná před tímto datem, neboť předmětné ustanovení je nutno považovat za právní úpravu, která je pro pachatele správního deliktu příznivější …“)</a:t>
            </a:r>
          </a:p>
          <a:p>
            <a:pPr algn="just"/>
            <a:r>
              <a:rPr lang="cs-CZ" altLang="cs-CZ" sz="2200" smtClean="0"/>
              <a:t>Jinak platí pravidlo, že </a:t>
            </a:r>
            <a:r>
              <a:rPr lang="cs-CZ" altLang="cs-CZ" sz="2200" b="1" smtClean="0">
                <a:solidFill>
                  <a:srgbClr val="FF0000"/>
                </a:solidFill>
              </a:rPr>
              <a:t>trestnost se posuzuje podle právní úpravy účinné v době spáchání</a:t>
            </a:r>
          </a:p>
          <a:p>
            <a:pPr algn="just"/>
            <a:r>
              <a:rPr lang="cs-CZ" altLang="cs-CZ" sz="2400" b="1" smtClean="0">
                <a:solidFill>
                  <a:srgbClr val="FF3300"/>
                </a:solidFill>
              </a:rPr>
              <a:t>Zákaz dvojího přičítání</a:t>
            </a:r>
            <a:r>
              <a:rPr lang="cs-CZ" altLang="cs-CZ" sz="2400" b="1" smtClean="0"/>
              <a:t> </a:t>
            </a:r>
            <a:r>
              <a:rPr lang="cs-CZ" altLang="cs-CZ" sz="2400" smtClean="0"/>
              <a:t>(jednou jako znak skutkové podstaty a dále jako přitěžující okolnost)</a:t>
            </a:r>
          </a:p>
          <a:p>
            <a:pPr algn="just"/>
            <a:endParaRPr lang="cs-CZ" altLang="cs-CZ" sz="2200" b="1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579390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Nadpis 1"/>
          <p:cNvSpPr>
            <a:spLocks noGrp="1"/>
          </p:cNvSpPr>
          <p:nvPr>
            <p:ph type="title"/>
          </p:nvPr>
        </p:nvSpPr>
        <p:spPr>
          <a:xfrm>
            <a:off x="457200" y="115888"/>
            <a:ext cx="8229600" cy="1301750"/>
          </a:xfrm>
        </p:spPr>
        <p:txBody>
          <a:bodyPr/>
          <a:lstStyle/>
          <a:p>
            <a:r>
              <a:rPr lang="cs-CZ" altLang="cs-CZ" smtClean="0"/>
              <a:t>Zásada proporcionality (přiměřenosti)</a:t>
            </a:r>
          </a:p>
        </p:txBody>
      </p:sp>
      <p:sp>
        <p:nvSpPr>
          <p:cNvPr id="19459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1438"/>
            <a:ext cx="8229600" cy="4784725"/>
          </a:xfrm>
        </p:spPr>
        <p:txBody>
          <a:bodyPr/>
          <a:lstStyle/>
          <a:p>
            <a:pPr algn="just"/>
            <a:r>
              <a:rPr lang="cs-CZ" altLang="cs-CZ" sz="2200" smtClean="0"/>
              <a:t>Sankce musí být </a:t>
            </a:r>
            <a:r>
              <a:rPr lang="cs-CZ" altLang="cs-CZ" sz="2200" b="1" smtClean="0"/>
              <a:t>přiměřená</a:t>
            </a:r>
            <a:r>
              <a:rPr lang="cs-CZ" altLang="cs-CZ" sz="2200" smtClean="0"/>
              <a:t> skutku (okolnostem) a osobě pachatele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200" b="1" smtClean="0"/>
              <a:t>Zákaz likvidačních pokut</a:t>
            </a:r>
            <a:r>
              <a:rPr lang="cs-CZ" altLang="cs-CZ" sz="2200" smtClean="0"/>
              <a:t>, nicméně pokuta </a:t>
            </a:r>
            <a:r>
              <a:rPr lang="cs-CZ" altLang="cs-CZ" sz="2200" b="1" smtClean="0"/>
              <a:t>musí být negativním zásahem</a:t>
            </a:r>
            <a:r>
              <a:rPr lang="cs-CZ" altLang="cs-CZ" sz="2200" smtClean="0"/>
              <a:t>, aby plnila funkci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200" b="1" smtClean="0"/>
              <a:t>RS NSS </a:t>
            </a:r>
            <a:r>
              <a:rPr lang="cs-CZ" altLang="cs-CZ" sz="2200" smtClean="0"/>
              <a:t>(sp. zn. 1 As 9/2008, 2092/2010 Sb. NSS) „</a:t>
            </a:r>
            <a:r>
              <a:rPr lang="cs-CZ" altLang="cs-CZ" sz="2200" i="1" smtClean="0"/>
              <a:t>Správní orgán ukládající pokutu za jiný správní delikt </a:t>
            </a:r>
            <a:r>
              <a:rPr lang="cs-CZ" altLang="cs-CZ" sz="2200" b="1" i="1" smtClean="0">
                <a:solidFill>
                  <a:srgbClr val="FF0000"/>
                </a:solidFill>
              </a:rPr>
              <a:t>je povinen přihlédnout k osobním a majetkovým poměrům pachatele tehdy, pokud je podle osoby pachatele a výše pokuty, kterou lze uložit, zřejmé, že by pokuta mohla mít likvidační charakter, a to i v případech, kdy příslušný zákon osobní a majetkové poměry pachatele v taxativním výčtu hledisek rozhodných pro určení výše pokuty neuvádí</a:t>
            </a:r>
            <a:r>
              <a:rPr lang="cs-CZ" altLang="cs-CZ" sz="2200" i="1" smtClean="0"/>
              <a:t>. Správní orgán vychází při zjišťování osobních a majetkových poměrů z údajů </a:t>
            </a:r>
            <a:r>
              <a:rPr lang="cs-CZ" altLang="cs-CZ" sz="2200" b="1" i="1" smtClean="0"/>
              <a:t>doložených samotným účastníkem </a:t>
            </a:r>
            <a:r>
              <a:rPr lang="cs-CZ" altLang="cs-CZ" sz="2200" i="1" smtClean="0"/>
              <a:t>řízení, případně z těch, které </a:t>
            </a:r>
            <a:r>
              <a:rPr lang="cs-CZ" altLang="cs-CZ" sz="2200" b="1" i="1" smtClean="0"/>
              <a:t>vyplynuly</a:t>
            </a:r>
            <a:r>
              <a:rPr lang="cs-CZ" altLang="cs-CZ" sz="2200" i="1" smtClean="0"/>
              <a:t> z dosavadního průběhu správního řízení či které si opatří samostatně bez součinnosti s účastníkem řízení. Nelze-li takto získat přesné informace, je správní orgán oprávněn stanovit je v nezbytném rozsahu </a:t>
            </a:r>
            <a:r>
              <a:rPr lang="cs-CZ" altLang="cs-CZ" sz="2200" b="1" i="1" smtClean="0"/>
              <a:t>odhadem</a:t>
            </a:r>
            <a:r>
              <a:rPr lang="cs-CZ" altLang="cs-CZ" sz="2200" smtClean="0"/>
              <a:t>.“</a:t>
            </a:r>
          </a:p>
          <a:p>
            <a:r>
              <a:rPr lang="cs-CZ" altLang="cs-CZ" sz="2200" smtClean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230937583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Nadpis 1"/>
          <p:cNvSpPr>
            <a:spLocks noGrp="1"/>
          </p:cNvSpPr>
          <p:nvPr>
            <p:ph type="title"/>
          </p:nvPr>
        </p:nvSpPr>
        <p:spPr>
          <a:xfrm>
            <a:off x="509589" y="876301"/>
            <a:ext cx="8086635" cy="502920"/>
          </a:xfrm>
        </p:spPr>
        <p:txBody>
          <a:bodyPr/>
          <a:lstStyle/>
          <a:p>
            <a:r>
              <a:rPr lang="cs-CZ" altLang="cs-CZ" dirty="0" smtClean="0"/>
              <a:t>Aplikace správního uvážení</a:t>
            </a:r>
          </a:p>
        </p:txBody>
      </p:sp>
      <p:sp>
        <p:nvSpPr>
          <p:cNvPr id="20483" name="Zástupný symbol pro obsah 2"/>
          <p:cNvSpPr>
            <a:spLocks noGrp="1"/>
          </p:cNvSpPr>
          <p:nvPr>
            <p:ph idx="1"/>
          </p:nvPr>
        </p:nvSpPr>
        <p:spPr>
          <a:xfrm>
            <a:off x="366624" y="1577339"/>
            <a:ext cx="8229600" cy="3512503"/>
          </a:xfrm>
        </p:spPr>
        <p:txBody>
          <a:bodyPr/>
          <a:lstStyle/>
          <a:p>
            <a:pPr algn="just"/>
            <a:r>
              <a:rPr lang="cs-CZ" altLang="cs-CZ" sz="2200" b="1" dirty="0" smtClean="0">
                <a:solidFill>
                  <a:srgbClr val="FF0000"/>
                </a:solidFill>
              </a:rPr>
              <a:t>Správní uvážení</a:t>
            </a:r>
            <a:r>
              <a:rPr lang="cs-CZ" altLang="cs-CZ" sz="2200" b="1" dirty="0" smtClean="0"/>
              <a:t> – možnost výběru vhodného řešení na základě zákonného zmocnění</a:t>
            </a:r>
          </a:p>
          <a:p>
            <a:pPr algn="just"/>
            <a:r>
              <a:rPr lang="cs-CZ" altLang="cs-CZ" sz="2200" b="1" dirty="0" smtClean="0"/>
              <a:t>NSS</a:t>
            </a:r>
            <a:r>
              <a:rPr lang="cs-CZ" altLang="cs-CZ" sz="2200" dirty="0" smtClean="0"/>
              <a:t> (</a:t>
            </a:r>
            <a:r>
              <a:rPr lang="cs-CZ" altLang="cs-CZ" sz="2200" dirty="0" err="1" smtClean="0"/>
              <a:t>sp</a:t>
            </a:r>
            <a:r>
              <a:rPr lang="cs-CZ" altLang="cs-CZ" sz="2200" dirty="0" smtClean="0"/>
              <a:t>. zn. 8 As 5/2005, 1062/2007 Sb. NSS), „</a:t>
            </a:r>
            <a:r>
              <a:rPr lang="cs-CZ" altLang="cs-CZ" sz="2200" i="1" dirty="0" smtClean="0"/>
              <a:t>Jakkoliv má správní orgán při ukládání pokuty </a:t>
            </a:r>
            <a:r>
              <a:rPr lang="cs-CZ" altLang="cs-CZ" sz="2200" b="1" i="1" dirty="0" smtClean="0"/>
              <a:t>volnost správního uvážení</a:t>
            </a:r>
            <a:r>
              <a:rPr lang="cs-CZ" altLang="cs-CZ" sz="2200" i="1" dirty="0" smtClean="0"/>
              <a:t>, </a:t>
            </a:r>
            <a:r>
              <a:rPr lang="cs-CZ" altLang="cs-CZ" sz="2200" b="1" i="1" dirty="0" smtClean="0"/>
              <a:t>je vázán </a:t>
            </a:r>
            <a:r>
              <a:rPr lang="cs-CZ" altLang="cs-CZ" sz="2200" i="1" dirty="0" smtClean="0"/>
              <a:t>základními principy správního rozhodování, včetně povinnosti rozhodovat v obdobných případech obdobným způsobem</a:t>
            </a:r>
            <a:r>
              <a:rPr lang="cs-CZ" altLang="cs-CZ" sz="2200" dirty="0" smtClean="0"/>
              <a:t>.“</a:t>
            </a:r>
          </a:p>
          <a:p>
            <a:pPr algn="just"/>
            <a:r>
              <a:rPr lang="cs-CZ" altLang="cs-CZ" sz="2200" b="1" dirty="0" smtClean="0"/>
              <a:t>NSS</a:t>
            </a:r>
            <a:r>
              <a:rPr lang="cs-CZ" altLang="cs-CZ" sz="2200" dirty="0" smtClean="0"/>
              <a:t> (</a:t>
            </a:r>
            <a:r>
              <a:rPr lang="cs-CZ" altLang="cs-CZ" sz="2200" dirty="0" err="1" smtClean="0"/>
              <a:t>sp</a:t>
            </a:r>
            <a:r>
              <a:rPr lang="cs-CZ" altLang="cs-CZ" sz="2200" dirty="0" smtClean="0"/>
              <a:t>. </a:t>
            </a:r>
            <a:r>
              <a:rPr lang="cs-CZ" altLang="cs-CZ" sz="2200" dirty="0" err="1" smtClean="0"/>
              <a:t>zn</a:t>
            </a:r>
            <a:r>
              <a:rPr lang="cs-CZ" altLang="cs-CZ" sz="2200" dirty="0" smtClean="0"/>
              <a:t> 3 As 24/2004, 739/2006 Sb. NSS), „</a:t>
            </a:r>
            <a:r>
              <a:rPr lang="cs-CZ" altLang="cs-CZ" sz="2200" i="1" dirty="0" smtClean="0"/>
              <a:t>I když správní orgán rozhoduje na základě … volné správní úvahy, musí být jeho rozhodnutí </a:t>
            </a:r>
            <a:r>
              <a:rPr lang="cs-CZ" altLang="cs-CZ" sz="2200" b="1" i="1" dirty="0" smtClean="0"/>
              <a:t>přezkoumatelné </a:t>
            </a:r>
            <a:r>
              <a:rPr lang="cs-CZ" altLang="cs-CZ" sz="2200" i="1" dirty="0" smtClean="0"/>
              <a:t>a musí být zřejmé, že z mezí a hledisek správního uvážení nevybočil. I v těchto případech musí správní orgán respektovat stanovené procesní postupy i elementární právní principy správního rozhodování</a:t>
            </a:r>
            <a:r>
              <a:rPr lang="cs-CZ" altLang="cs-CZ" sz="2200" dirty="0" smtClean="0"/>
              <a:t>“.</a:t>
            </a:r>
          </a:p>
        </p:txBody>
      </p:sp>
    </p:spTree>
    <p:extLst>
      <p:ext uri="{BB962C8B-B14F-4D97-AF65-F5344CB8AC3E}">
        <p14:creationId xmlns:p14="http://schemas.microsoft.com/office/powerpoint/2010/main" val="3048011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prostředí veřejné správy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b="1" dirty="0" smtClean="0"/>
              <a:t>Správní </a:t>
            </a:r>
            <a:r>
              <a:rPr lang="cs-CZ" b="1" dirty="0"/>
              <a:t>právo </a:t>
            </a:r>
            <a:r>
              <a:rPr lang="cs-CZ" dirty="0"/>
              <a:t>– soubor právních norem, který upravuje organizaci a činnost </a:t>
            </a:r>
            <a:r>
              <a:rPr lang="cs-CZ" dirty="0">
                <a:solidFill>
                  <a:srgbClr val="CC0000"/>
                </a:solidFill>
              </a:rPr>
              <a:t>veřejné správy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dirty="0"/>
              <a:t>Předmětem úpravy správního práva je </a:t>
            </a:r>
            <a:r>
              <a:rPr lang="cs-CZ" dirty="0">
                <a:solidFill>
                  <a:srgbClr val="CC0000"/>
                </a:solidFill>
              </a:rPr>
              <a:t>veřejná správa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dirty="0"/>
              <a:t>Umožňuje výkon veřejné správy a současně představuje i ochranný prvek</a:t>
            </a:r>
          </a:p>
          <a:p>
            <a:endParaRPr lang="cs-CZ" dirty="0"/>
          </a:p>
        </p:txBody>
      </p:sp>
      <p:sp>
        <p:nvSpPr>
          <p:cNvPr id="3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/>
              <a:t>Definujte zápatí - název prezentace / pracoviště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3</a:t>
            </a:fld>
            <a:endParaRPr lang="cs-CZ" altLang="cs-C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Aplikace správního uvážení</a:t>
            </a:r>
          </a:p>
        </p:txBody>
      </p:sp>
      <p:sp>
        <p:nvSpPr>
          <p:cNvPr id="21507" name="Zástupný symbol pro obsah 2"/>
          <p:cNvSpPr>
            <a:spLocks noGrp="1"/>
          </p:cNvSpPr>
          <p:nvPr>
            <p:ph idx="1"/>
          </p:nvPr>
        </p:nvSpPr>
        <p:spPr>
          <a:xfrm>
            <a:off x="457200" y="1773239"/>
            <a:ext cx="8229600" cy="4352924"/>
          </a:xfrm>
        </p:spPr>
        <p:txBody>
          <a:bodyPr/>
          <a:lstStyle/>
          <a:p>
            <a:pPr algn="just"/>
            <a:r>
              <a:rPr lang="cs-CZ" altLang="cs-CZ" sz="2400" dirty="0" smtClean="0"/>
              <a:t>výběr </a:t>
            </a:r>
            <a:r>
              <a:rPr lang="cs-CZ" altLang="cs-CZ" sz="2400" dirty="0" smtClean="0">
                <a:solidFill>
                  <a:srgbClr val="FF0000"/>
                </a:solidFill>
              </a:rPr>
              <a:t>druhu</a:t>
            </a:r>
            <a:r>
              <a:rPr lang="cs-CZ" altLang="cs-CZ" sz="2400" dirty="0" smtClean="0"/>
              <a:t> sankce, výběr </a:t>
            </a:r>
            <a:r>
              <a:rPr lang="cs-CZ" altLang="cs-CZ" sz="2400" dirty="0" smtClean="0">
                <a:solidFill>
                  <a:srgbClr val="FF0000"/>
                </a:solidFill>
              </a:rPr>
              <a:t>výměry</a:t>
            </a:r>
            <a:r>
              <a:rPr lang="cs-CZ" altLang="cs-CZ" sz="2400" dirty="0" smtClean="0"/>
              <a:t> sankce, </a:t>
            </a:r>
            <a:r>
              <a:rPr lang="cs-CZ" altLang="cs-CZ" sz="2400" dirty="0" smtClean="0">
                <a:solidFill>
                  <a:srgbClr val="FF0000"/>
                </a:solidFill>
              </a:rPr>
              <a:t>upustit</a:t>
            </a:r>
            <a:r>
              <a:rPr lang="cs-CZ" altLang="cs-CZ" sz="2400" dirty="0" smtClean="0"/>
              <a:t> od potrestání</a:t>
            </a:r>
            <a:endParaRPr lang="cs-CZ" altLang="cs-CZ" sz="2200" dirty="0" smtClean="0"/>
          </a:p>
          <a:p>
            <a:pPr algn="just"/>
            <a:r>
              <a:rPr lang="cs-CZ" altLang="cs-CZ" sz="2200" dirty="0" smtClean="0"/>
              <a:t>VS Praha (</a:t>
            </a:r>
            <a:r>
              <a:rPr lang="cs-CZ" altLang="cs-CZ" sz="2200" dirty="0" err="1" smtClean="0"/>
              <a:t>sp</a:t>
            </a:r>
            <a:r>
              <a:rPr lang="cs-CZ" altLang="cs-CZ" sz="2200" dirty="0" smtClean="0"/>
              <a:t>. zn. 6 A 82/93), nepostačuje, že stanovená výše je v rozpětí, která zákon připouští; musí být přezkoumatelné také v tom směru, </a:t>
            </a:r>
            <a:r>
              <a:rPr lang="cs-CZ" altLang="cs-CZ" sz="2200" b="1" dirty="0" smtClean="0"/>
              <a:t>zda a jak byla vzata v úvahu hlediska v zákoně stanovená</a:t>
            </a:r>
            <a:r>
              <a:rPr lang="cs-CZ" altLang="cs-CZ" sz="2200" dirty="0" smtClean="0"/>
              <a:t>.</a:t>
            </a:r>
          </a:p>
          <a:p>
            <a:pPr algn="just"/>
            <a:r>
              <a:rPr lang="cs-CZ" altLang="cs-CZ" sz="2000" b="1" dirty="0" smtClean="0">
                <a:solidFill>
                  <a:srgbClr val="FF3300"/>
                </a:solidFill>
              </a:rPr>
              <a:t>Zákaz dvojího přičítání ! </a:t>
            </a:r>
            <a:r>
              <a:rPr lang="cs-CZ" altLang="cs-CZ" sz="2000" dirty="0" smtClean="0"/>
              <a:t>(jednou pro trestnost a poté totéž pro sankci jako přitěžující okolnost)</a:t>
            </a:r>
          </a:p>
          <a:p>
            <a:pPr algn="just"/>
            <a:r>
              <a:rPr lang="cs-CZ" altLang="cs-CZ" sz="2000" dirty="0" smtClean="0"/>
              <a:t>Požadavek </a:t>
            </a:r>
            <a:r>
              <a:rPr lang="cs-CZ" altLang="cs-CZ" sz="2000" b="1" dirty="0" smtClean="0">
                <a:solidFill>
                  <a:srgbClr val="FF0000"/>
                </a:solidFill>
              </a:rPr>
              <a:t>řádného odůvodnění </a:t>
            </a:r>
            <a:r>
              <a:rPr lang="cs-CZ" altLang="cs-CZ" sz="2000" dirty="0" smtClean="0"/>
              <a:t>(viz dále)</a:t>
            </a:r>
            <a:endParaRPr lang="cs-CZ" alt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1488835313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Subsidiarita postihu</a:t>
            </a:r>
          </a:p>
        </p:txBody>
      </p:sp>
      <p:sp>
        <p:nvSpPr>
          <p:cNvPr id="22531" name="Zástupný symbol pro obsah 2"/>
          <p:cNvSpPr>
            <a:spLocks noGrp="1"/>
          </p:cNvSpPr>
          <p:nvPr>
            <p:ph idx="1"/>
          </p:nvPr>
        </p:nvSpPr>
        <p:spPr>
          <a:xfrm>
            <a:off x="457200" y="1836419"/>
            <a:ext cx="8229600" cy="4289743"/>
          </a:xfrm>
        </p:spPr>
        <p:txBody>
          <a:bodyPr/>
          <a:lstStyle/>
          <a:p>
            <a:r>
              <a:rPr lang="cs-CZ" altLang="cs-CZ" sz="2200" dirty="0" smtClean="0"/>
              <a:t>Je </a:t>
            </a:r>
            <a:r>
              <a:rPr lang="cs-CZ" altLang="cs-CZ" sz="2200" b="1" dirty="0" smtClean="0"/>
              <a:t>dána společenská nebezpečnost/škodlivost </a:t>
            </a:r>
            <a:r>
              <a:rPr lang="cs-CZ" altLang="cs-CZ" sz="2200" dirty="0" smtClean="0"/>
              <a:t>a </a:t>
            </a:r>
            <a:r>
              <a:rPr lang="cs-CZ" altLang="cs-CZ" sz="2200" b="1" dirty="0" smtClean="0"/>
              <a:t>nelze řešit jinak</a:t>
            </a:r>
            <a:r>
              <a:rPr lang="cs-CZ" altLang="cs-CZ" sz="2200" dirty="0" smtClean="0"/>
              <a:t> (jinými prostředky)</a:t>
            </a:r>
          </a:p>
        </p:txBody>
      </p:sp>
    </p:spTree>
    <p:extLst>
      <p:ext uri="{BB962C8B-B14F-4D97-AF65-F5344CB8AC3E}">
        <p14:creationId xmlns:p14="http://schemas.microsoft.com/office/powerpoint/2010/main" val="1752674542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smtClean="0"/>
              <a:t>Zásada legitimního očekávání</a:t>
            </a:r>
          </a:p>
        </p:txBody>
      </p:sp>
      <p:sp>
        <p:nvSpPr>
          <p:cNvPr id="23555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sz="2200" b="1" smtClean="0"/>
              <a:t>§ 2/4 SpŘ </a:t>
            </a:r>
            <a:r>
              <a:rPr lang="cs-CZ" altLang="cs-CZ" sz="2200" smtClean="0"/>
              <a:t>– postupovat a rozhodovat podobně ve skutkově a právně podobných případech, aby nevznikaly nedůvodné rozdíly</a:t>
            </a:r>
          </a:p>
          <a:p>
            <a:pPr algn="just"/>
            <a:r>
              <a:rPr lang="cs-CZ" altLang="cs-CZ" sz="2200" smtClean="0"/>
              <a:t>Zákaz nečekaných, překvapivých rozhodnutí, předvídatelnost</a:t>
            </a:r>
          </a:p>
          <a:p>
            <a:pPr algn="just"/>
            <a:r>
              <a:rPr lang="cs-CZ" altLang="cs-CZ" sz="2200" b="1" smtClean="0"/>
              <a:t>Mohou být důvodné rozdíly </a:t>
            </a:r>
            <a:r>
              <a:rPr lang="cs-CZ" altLang="cs-CZ" sz="2200" smtClean="0"/>
              <a:t>(každý případ je třeba řádně odůvodnit a případně uvést, v čem a proč se vymyká)</a:t>
            </a:r>
          </a:p>
          <a:p>
            <a:pPr algn="just"/>
            <a:r>
              <a:rPr lang="cs-CZ" altLang="cs-CZ" sz="2200" b="1" smtClean="0"/>
              <a:t>Vázanost předchozí rozhodovací praxí </a:t>
            </a:r>
            <a:r>
              <a:rPr lang="cs-CZ" altLang="cs-CZ" sz="2200" smtClean="0"/>
              <a:t>– není absolutní neměnnost, nutnost odůvodnění </a:t>
            </a:r>
          </a:p>
          <a:p>
            <a:pPr algn="just"/>
            <a:r>
              <a:rPr lang="cs-CZ" altLang="cs-CZ" sz="2200" b="1" smtClean="0"/>
              <a:t>Vázanost předchozí činností i nečinností </a:t>
            </a:r>
            <a:r>
              <a:rPr lang="cs-CZ" altLang="cs-CZ" sz="2200" smtClean="0"/>
              <a:t>(NSS, sp. zn. 6 Ads 88/2006)</a:t>
            </a:r>
          </a:p>
        </p:txBody>
      </p:sp>
    </p:spTree>
    <p:extLst>
      <p:ext uri="{BB962C8B-B14F-4D97-AF65-F5344CB8AC3E}">
        <p14:creationId xmlns:p14="http://schemas.microsoft.com/office/powerpoint/2010/main" val="1117575435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smtClean="0"/>
              <a:t>Zásada materiální pravdy a podklady pro rozhodnutí</a:t>
            </a:r>
          </a:p>
        </p:txBody>
      </p:sp>
      <p:sp>
        <p:nvSpPr>
          <p:cNvPr id="24579" name="Rectangle 3"/>
          <p:cNvSpPr>
            <a:spLocks noGrp="1" noRot="1" noChangeArrowheads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200" b="1" smtClean="0"/>
              <a:t>NSS</a:t>
            </a:r>
            <a:r>
              <a:rPr lang="cs-CZ" altLang="cs-CZ" sz="2200" smtClean="0"/>
              <a:t> (sp. zn. 5 As 29/2009) „</a:t>
            </a:r>
            <a:r>
              <a:rPr lang="cs-CZ" altLang="cs-CZ" sz="2200" i="1" smtClean="0"/>
              <a:t>Není na libovůli správního orgánu, jakým způsobem s návrhy účastníků na provedení důkazů naloží, neboť správní orgán sice </a:t>
            </a:r>
            <a:r>
              <a:rPr lang="cs-CZ" altLang="cs-CZ" sz="2200" b="1" i="1" smtClean="0">
                <a:solidFill>
                  <a:srgbClr val="FF0000"/>
                </a:solidFill>
              </a:rPr>
              <a:t>není </a:t>
            </a:r>
            <a:r>
              <a:rPr lang="cs-CZ" altLang="cs-CZ" sz="2200" i="1" smtClean="0"/>
              <a:t>ve smyslu § 52 správního řádu </a:t>
            </a:r>
            <a:r>
              <a:rPr lang="cs-CZ" altLang="cs-CZ" sz="2200" b="1" i="1" smtClean="0">
                <a:solidFill>
                  <a:srgbClr val="FF0000"/>
                </a:solidFill>
              </a:rPr>
              <a:t>povinen všechny důkazy navržené účastníky provést</a:t>
            </a:r>
            <a:r>
              <a:rPr lang="cs-CZ" altLang="cs-CZ" sz="2200" i="1" smtClean="0"/>
              <a:t>, pokud však některé z nich </a:t>
            </a:r>
            <a:r>
              <a:rPr lang="cs-CZ" altLang="cs-CZ" sz="2200" b="1" i="1" smtClean="0">
                <a:solidFill>
                  <a:srgbClr val="FF0000"/>
                </a:solidFill>
              </a:rPr>
              <a:t>neprovede, musí v odůvodnění rozhodnutí uvést, proč se tak stalo</a:t>
            </a:r>
            <a:r>
              <a:rPr lang="cs-CZ" altLang="cs-CZ" sz="2200" i="1" smtClean="0"/>
              <a:t>. Správní orgán je oprávněn, ale i povinen odpovědně vážit, které důkazy je třeba provést, zda je potřebné stav dokazování doplnit a posuzovat důvodnost návrhů stran na doplnění dokazování. Zásada volného hodnocení důkazů neznamená, že by bylo rozhodujícímu orgánu dáno na výběr, které z provedených důkazů vyhodnotí a které nikoli a o které opře skutkové závěry a které opomene.“</a:t>
            </a:r>
          </a:p>
        </p:txBody>
      </p:sp>
    </p:spTree>
    <p:extLst>
      <p:ext uri="{BB962C8B-B14F-4D97-AF65-F5344CB8AC3E}">
        <p14:creationId xmlns:p14="http://schemas.microsoft.com/office/powerpoint/2010/main" val="2658488049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7875"/>
          </a:xfrm>
        </p:spPr>
        <p:txBody>
          <a:bodyPr/>
          <a:lstStyle/>
          <a:p>
            <a:pPr>
              <a:defRPr/>
            </a:pPr>
            <a:r>
              <a:rPr lang="cs-CZ" dirty="0" smtClean="0">
                <a:effectLst>
                  <a:outerShdw blurRad="38100" dist="38100" dir="2700000" algn="tl">
                    <a:srgbClr val="C0C0C0"/>
                  </a:outerShdw>
                </a:effectLst>
              </a:rPr>
              <a:t>Spravedlivý proces</a:t>
            </a:r>
            <a:endParaRPr lang="cs-CZ" dirty="0"/>
          </a:p>
        </p:txBody>
      </p:sp>
      <p:sp>
        <p:nvSpPr>
          <p:cNvPr id="2560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79219"/>
            <a:ext cx="8229600" cy="4746943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</a:pPr>
            <a:r>
              <a:rPr lang="cs-CZ" altLang="cs-CZ" sz="2000" b="1" dirty="0" smtClean="0"/>
              <a:t>Řádné vymezení skutku </a:t>
            </a:r>
            <a:r>
              <a:rPr lang="cs-CZ" altLang="cs-CZ" sz="2000" dirty="0" smtClean="0"/>
              <a:t>(předmětu řízení) - skutek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000" b="1" dirty="0" smtClean="0"/>
              <a:t>Podklady pro vydání rozhodnutí </a:t>
            </a:r>
            <a:r>
              <a:rPr lang="cs-CZ" altLang="cs-CZ" sz="2000" dirty="0" smtClean="0"/>
              <a:t>§ 36/3 </a:t>
            </a:r>
            <a:r>
              <a:rPr lang="cs-CZ" altLang="cs-CZ" sz="2000" dirty="0" err="1" smtClean="0"/>
              <a:t>SpŘ</a:t>
            </a:r>
            <a:r>
              <a:rPr lang="cs-CZ" altLang="cs-CZ" sz="2000" dirty="0" smtClean="0"/>
              <a:t> – právo být seznámen a vyjádřit se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000" b="1" dirty="0" smtClean="0"/>
              <a:t>Volné hodnocení důkazů</a:t>
            </a:r>
            <a:r>
              <a:rPr lang="cs-CZ" altLang="cs-CZ" sz="2000" dirty="0" smtClean="0"/>
              <a:t>, nutno přihlížet k </a:t>
            </a:r>
            <a:r>
              <a:rPr lang="cs-CZ" altLang="cs-CZ" sz="2000" dirty="0" smtClean="0">
                <a:solidFill>
                  <a:srgbClr val="FF3300"/>
                </a:solidFill>
              </a:rPr>
              <a:t>okolnostem ve prospěch i v neprospěch</a:t>
            </a:r>
            <a:r>
              <a:rPr lang="cs-CZ" altLang="cs-CZ" sz="2000" dirty="0" smtClean="0"/>
              <a:t> (§ 50 </a:t>
            </a:r>
            <a:r>
              <a:rPr lang="cs-CZ" altLang="cs-CZ" sz="2000" dirty="0" err="1" smtClean="0"/>
              <a:t>spr</a:t>
            </a:r>
            <a:r>
              <a:rPr lang="cs-CZ" altLang="cs-CZ" sz="2000" dirty="0" smtClean="0"/>
              <a:t>. ř.)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000" b="1" dirty="0" smtClean="0"/>
              <a:t>Rozhodnutí</a:t>
            </a:r>
            <a:r>
              <a:rPr lang="cs-CZ" altLang="cs-CZ" sz="2000" dirty="0" smtClean="0"/>
              <a:t> – </a:t>
            </a:r>
            <a:r>
              <a:rPr lang="cs-CZ" altLang="cs-CZ" sz="2000" dirty="0" smtClean="0">
                <a:solidFill>
                  <a:srgbClr val="FF3300"/>
                </a:solidFill>
              </a:rPr>
              <a:t>výroková část</a:t>
            </a:r>
            <a:r>
              <a:rPr lang="cs-CZ" altLang="cs-CZ" sz="2000" dirty="0" smtClean="0"/>
              <a:t> - musí být vykonatelné, srozumitelné, určité, jasné </a:t>
            </a: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000" b="1" dirty="0" smtClean="0"/>
              <a:t>Rozhodnutí</a:t>
            </a:r>
            <a:r>
              <a:rPr lang="cs-CZ" altLang="cs-CZ" sz="2000" dirty="0" smtClean="0"/>
              <a:t> – </a:t>
            </a:r>
            <a:r>
              <a:rPr lang="cs-CZ" altLang="cs-CZ" sz="2000" dirty="0" smtClean="0">
                <a:solidFill>
                  <a:srgbClr val="FF3300"/>
                </a:solidFill>
              </a:rPr>
              <a:t>odůvodnění</a:t>
            </a:r>
            <a:r>
              <a:rPr lang="cs-CZ" altLang="cs-CZ" sz="2000" dirty="0" smtClean="0"/>
              <a:t> – přísné požadavky, zhodnocení, vyjádření, tzv. </a:t>
            </a:r>
            <a:r>
              <a:rPr lang="cs-CZ" altLang="cs-CZ" sz="2000" dirty="0" smtClean="0">
                <a:solidFill>
                  <a:srgbClr val="92D050"/>
                </a:solidFill>
              </a:rPr>
              <a:t>přezkoumatelnost</a:t>
            </a:r>
            <a:r>
              <a:rPr lang="cs-CZ" altLang="cs-CZ" sz="2000" dirty="0" smtClean="0">
                <a:solidFill>
                  <a:schemeClr val="folHlink"/>
                </a:solidFill>
              </a:rPr>
              <a:t> (stal se skutek, kdo jej spáchal, je správním deliktem, proč sankce, jaký druh a výměra sankce, …)</a:t>
            </a:r>
            <a:endParaRPr lang="cs-CZ" altLang="cs-CZ" sz="2000" dirty="0" smtClean="0">
              <a:cs typeface="Arial" panose="020B0604020202020204" pitchFamily="34" charset="0"/>
            </a:endParaRPr>
          </a:p>
          <a:p>
            <a:pPr algn="just" eaLnBrk="1" hangingPunct="1">
              <a:lnSpc>
                <a:spcPct val="80000"/>
              </a:lnSpc>
            </a:pPr>
            <a:r>
              <a:rPr lang="cs-CZ" altLang="cs-CZ" sz="2000" b="1" dirty="0" smtClean="0"/>
              <a:t>RS NSS </a:t>
            </a:r>
            <a:r>
              <a:rPr lang="cs-CZ" altLang="cs-CZ" sz="2000" dirty="0" smtClean="0"/>
              <a:t>(</a:t>
            </a:r>
            <a:r>
              <a:rPr lang="cs-CZ" altLang="cs-CZ" sz="2000" dirty="0" err="1" smtClean="0"/>
              <a:t>sp</a:t>
            </a:r>
            <a:r>
              <a:rPr lang="cs-CZ" altLang="cs-CZ" sz="2000" dirty="0" smtClean="0"/>
              <a:t>. zn. 2 As 34/2006, 1546/2008 Sb. NSS) „</a:t>
            </a:r>
            <a:r>
              <a:rPr lang="cs-CZ" altLang="cs-CZ" sz="2000" i="1" dirty="0" smtClean="0"/>
              <a:t>Výrok rozhodnutí o jiném správním deliktu musí obsahovat </a:t>
            </a:r>
            <a:r>
              <a:rPr lang="cs-CZ" altLang="cs-CZ" sz="2000" b="1" i="1" dirty="0" smtClean="0">
                <a:solidFill>
                  <a:srgbClr val="FF0000"/>
                </a:solidFill>
              </a:rPr>
              <a:t>popis skutku </a:t>
            </a:r>
            <a:r>
              <a:rPr lang="cs-CZ" altLang="cs-CZ" sz="2000" i="1" dirty="0" smtClean="0"/>
              <a:t>uvedením místa, času a způsobu spáchání, popřípadě i uvedením jiných skutečností, jichž je třeba k tomu, aby nemohl být zaměněn s jiným. Neuvede-li správní orgán takové náležitosti do výroku svého rozhodnutí, </a:t>
            </a:r>
            <a:r>
              <a:rPr lang="cs-CZ" altLang="cs-CZ" sz="2000" b="1" i="1" dirty="0" smtClean="0">
                <a:solidFill>
                  <a:srgbClr val="FF0000"/>
                </a:solidFill>
              </a:rPr>
              <a:t>podstatně poruší ustanovení o řízení</a:t>
            </a:r>
            <a:r>
              <a:rPr lang="cs-CZ" altLang="cs-CZ" sz="2000" i="1" dirty="0" smtClean="0"/>
              <a:t>. Zjistí-li soud </a:t>
            </a:r>
            <a:r>
              <a:rPr lang="cs-CZ" altLang="cs-CZ" sz="2000" b="1" i="1" dirty="0" smtClean="0">
                <a:solidFill>
                  <a:srgbClr val="FF0000"/>
                </a:solidFill>
              </a:rPr>
              <a:t>k námitce účastníka </a:t>
            </a:r>
            <a:r>
              <a:rPr lang="cs-CZ" altLang="cs-CZ" sz="2000" i="1" dirty="0" smtClean="0"/>
              <a:t>řízení existenci této vady, správní rozhodnutí z tohoto důvodu zruší</a:t>
            </a:r>
            <a:r>
              <a:rPr lang="cs-CZ" altLang="cs-CZ" sz="2000" dirty="0" smtClean="0"/>
              <a:t>.“</a:t>
            </a:r>
          </a:p>
          <a:p>
            <a:endParaRPr lang="cs-CZ" altLang="cs-CZ" sz="2000" dirty="0" smtClean="0"/>
          </a:p>
        </p:txBody>
      </p:sp>
    </p:spTree>
    <p:extLst>
      <p:ext uri="{BB962C8B-B14F-4D97-AF65-F5344CB8AC3E}">
        <p14:creationId xmlns:p14="http://schemas.microsoft.com/office/powerpoint/2010/main" val="137448243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09589" y="1125539"/>
            <a:ext cx="8086635" cy="284161"/>
          </a:xfrm>
        </p:spPr>
        <p:txBody>
          <a:bodyPr/>
          <a:lstStyle/>
          <a:p>
            <a:r>
              <a:rPr lang="cs-CZ" altLang="cs-CZ" dirty="0"/>
              <a:t>Prameny právní úpravy</a:t>
            </a:r>
            <a:br>
              <a:rPr lang="cs-CZ" altLang="cs-CZ" dirty="0"/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125539"/>
            <a:ext cx="8082321" cy="5006974"/>
          </a:xfrm>
        </p:spPr>
        <p:txBody>
          <a:bodyPr/>
          <a:lstStyle/>
          <a:p>
            <a:pPr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 smtClean="0">
                <a:solidFill>
                  <a:srgbClr val="FF3300"/>
                </a:solidFill>
              </a:rPr>
              <a:t>český </a:t>
            </a:r>
            <a:r>
              <a:rPr lang="cs-CZ" altLang="cs-CZ" sz="1800" dirty="0">
                <a:solidFill>
                  <a:srgbClr val="FF3300"/>
                </a:solidFill>
              </a:rPr>
              <a:t>právní řád:</a:t>
            </a:r>
            <a:endParaRPr lang="cs-CZ" altLang="cs-CZ" sz="1800" i="1" dirty="0">
              <a:solidFill>
                <a:srgbClr val="FF33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Listina základních práv a svobod</a:t>
            </a:r>
            <a:r>
              <a:rPr lang="cs-CZ" altLang="cs-CZ" sz="1800" dirty="0"/>
              <a:t> – čl. 36 až 40</a:t>
            </a:r>
            <a:endParaRPr lang="cs-CZ" altLang="cs-CZ" sz="1800" i="1" dirty="0"/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Správní řád</a:t>
            </a:r>
            <a:r>
              <a:rPr lang="cs-CZ" altLang="cs-CZ" sz="1800" dirty="0"/>
              <a:t> (zákon č. 500/2004 Sb.)</a:t>
            </a:r>
            <a:endParaRPr lang="cs-CZ" altLang="cs-CZ" sz="1800" i="1" dirty="0"/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Soudní řád správní</a:t>
            </a:r>
            <a:r>
              <a:rPr lang="cs-CZ" altLang="cs-CZ" sz="1800" dirty="0"/>
              <a:t> (zákon č. 150/2002 Sb.)</a:t>
            </a:r>
            <a:endParaRPr lang="cs-CZ" altLang="cs-CZ" sz="1800" i="1" dirty="0"/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Zákon o přestupcích</a:t>
            </a:r>
            <a:r>
              <a:rPr lang="cs-CZ" altLang="cs-CZ" sz="1800" dirty="0"/>
              <a:t> (č. 200/1990 Sb</a:t>
            </a:r>
            <a:r>
              <a:rPr lang="cs-CZ" altLang="cs-CZ" sz="1800" dirty="0" smtClean="0"/>
              <a:t>.) – 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do 30. 6. 2017, od 1. 7. 2017 zákon č. 250/2016 Sb. o odpovědnosti za přestupky a řízení o nich a zákon č. 251/2016 Sb., o některých přestupcích</a:t>
            </a:r>
            <a:endParaRPr lang="cs-CZ" altLang="cs-CZ" sz="1800" b="1" dirty="0">
              <a:solidFill>
                <a:srgbClr val="FF00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smtClean="0"/>
              <a:t>vyhláška </a:t>
            </a:r>
            <a:r>
              <a:rPr lang="cs-CZ" altLang="cs-CZ" sz="1800" dirty="0"/>
              <a:t>č. 520/2005 Sb. </a:t>
            </a:r>
            <a:r>
              <a:rPr lang="cs-CZ" altLang="cs-CZ" sz="1800" dirty="0" smtClean="0"/>
              <a:t>(</a:t>
            </a:r>
            <a:r>
              <a:rPr lang="cs-CZ" altLang="cs-CZ" sz="1800" b="1" dirty="0" smtClean="0">
                <a:solidFill>
                  <a:srgbClr val="FF0000"/>
                </a:solidFill>
              </a:rPr>
              <a:t>do 30. 6. 2017 </a:t>
            </a:r>
            <a:r>
              <a:rPr lang="cs-CZ" altLang="cs-CZ" sz="1800" dirty="0" smtClean="0"/>
              <a:t>– č. 231/1996 </a:t>
            </a:r>
            <a:r>
              <a:rPr lang="cs-CZ" altLang="cs-CZ" sz="1800" dirty="0"/>
              <a:t>Sb</a:t>
            </a:r>
            <a:r>
              <a:rPr lang="cs-CZ" altLang="cs-CZ" sz="1800" dirty="0" smtClean="0"/>
              <a:t>.) </a:t>
            </a:r>
            <a:endParaRPr lang="cs-CZ" altLang="cs-CZ" sz="1800" dirty="0"/>
          </a:p>
          <a:p>
            <a:pPr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FF3300"/>
                </a:solidFill>
              </a:rPr>
              <a:t>mezinárodní smlouvy:</a:t>
            </a:r>
            <a:endParaRPr lang="cs-CZ" altLang="cs-CZ" sz="1800" i="1" dirty="0">
              <a:solidFill>
                <a:srgbClr val="FF3300"/>
              </a:solidFill>
            </a:endParaRPr>
          </a:p>
          <a:p>
            <a:pPr algn="just">
              <a:lnSpc>
                <a:spcPct val="80000"/>
              </a:lnSpc>
            </a:pPr>
            <a:r>
              <a:rPr lang="cs-CZ" altLang="cs-CZ" sz="1800" i="1" dirty="0"/>
              <a:t>Evropská úmluva o ochraně lidských práv a základních svobod</a:t>
            </a:r>
            <a:r>
              <a:rPr lang="cs-CZ" altLang="cs-CZ" sz="1800" dirty="0"/>
              <a:t> (č. 209/1992 Sb.) – čl. 6 a k tomu související judikatura </a:t>
            </a:r>
            <a:r>
              <a:rPr lang="cs-CZ" altLang="cs-CZ" sz="1800" i="1" dirty="0"/>
              <a:t>Evropského soudu pro lidská práva</a:t>
            </a:r>
            <a:r>
              <a:rPr lang="cs-CZ" altLang="cs-CZ" sz="1800" dirty="0"/>
              <a:t> (zejména </a:t>
            </a:r>
            <a:r>
              <a:rPr lang="cs-CZ" altLang="cs-CZ" sz="1800" dirty="0" err="1"/>
              <a:t>Engel</a:t>
            </a:r>
            <a:r>
              <a:rPr lang="cs-CZ" altLang="cs-CZ" sz="1800" dirty="0"/>
              <a:t> v. Nizozemí či </a:t>
            </a:r>
            <a:r>
              <a:rPr lang="cs-CZ" altLang="cs-CZ" sz="1800" dirty="0" err="1"/>
              <a:t>Zolotukhin</a:t>
            </a:r>
            <a:r>
              <a:rPr lang="cs-CZ" altLang="cs-CZ" sz="1800" dirty="0"/>
              <a:t> v. Rusko)</a:t>
            </a:r>
          </a:p>
          <a:p>
            <a:pPr algn="just">
              <a:lnSpc>
                <a:spcPct val="80000"/>
              </a:lnSpc>
              <a:buFont typeface="Arial" panose="020B0604020202020204" pitchFamily="34" charset="0"/>
              <a:buChar char="•"/>
            </a:pPr>
            <a:r>
              <a:rPr lang="cs-CZ" altLang="cs-CZ" sz="1800" dirty="0">
                <a:solidFill>
                  <a:srgbClr val="FF3300"/>
                </a:solidFill>
              </a:rPr>
              <a:t>doporučení Rady Evropy:</a:t>
            </a:r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(91) 1 </a:t>
            </a:r>
            <a:r>
              <a:rPr lang="cs-CZ" altLang="cs-CZ" sz="1800" i="1" dirty="0"/>
              <a:t>o správních sankcích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Rezoluce Výboru ministrů Rady Evropy (77) 31 </a:t>
            </a:r>
            <a:r>
              <a:rPr lang="cs-CZ" altLang="cs-CZ" sz="1800" i="1" dirty="0"/>
              <a:t>o ochraně jednotlivců ve vztahu k aktům správy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(80) 2 </a:t>
            </a:r>
            <a:r>
              <a:rPr lang="cs-CZ" altLang="cs-CZ" sz="1800" i="1" dirty="0"/>
              <a:t>o správním uvážení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(89) 8 </a:t>
            </a:r>
            <a:r>
              <a:rPr lang="cs-CZ" altLang="cs-CZ" sz="1800" i="1" dirty="0"/>
              <a:t>o prozatímní soudní ochraně ve věcech správních</a:t>
            </a:r>
            <a:endParaRPr lang="cs-CZ" altLang="cs-CZ" sz="1800" dirty="0"/>
          </a:p>
          <a:p>
            <a:pPr algn="just">
              <a:lnSpc>
                <a:spcPct val="80000"/>
              </a:lnSpc>
            </a:pPr>
            <a:r>
              <a:rPr lang="cs-CZ" altLang="cs-CZ" sz="1800" dirty="0"/>
              <a:t>Doporučení Výboru ministrů Rady Evropy (2004) 20 </a:t>
            </a:r>
            <a:r>
              <a:rPr lang="cs-CZ" altLang="cs-CZ" sz="1800" i="1" dirty="0"/>
              <a:t>o soudní kontrole správních aktů</a:t>
            </a:r>
            <a:r>
              <a:rPr lang="cs-CZ" altLang="cs-CZ" sz="1800" dirty="0"/>
              <a:t> </a:t>
            </a:r>
          </a:p>
          <a:p>
            <a:endParaRPr lang="cs-CZ" sz="1800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6000151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Systematika správního práva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 smtClean="0">
                <a:solidFill>
                  <a:srgbClr val="FF3300"/>
                </a:solidFill>
              </a:rPr>
              <a:t>SP </a:t>
            </a:r>
            <a:r>
              <a:rPr lang="cs-CZ" dirty="0">
                <a:solidFill>
                  <a:srgbClr val="FF3300"/>
                </a:solidFill>
              </a:rPr>
              <a:t>organizační</a:t>
            </a:r>
            <a:r>
              <a:rPr lang="cs-CZ" dirty="0"/>
              <a:t> („</a:t>
            </a:r>
            <a:r>
              <a:rPr lang="cs-CZ" i="1" dirty="0"/>
              <a:t>KDO</a:t>
            </a:r>
            <a:r>
              <a:rPr lang="cs-CZ" dirty="0"/>
              <a:t>“) – organizace, postavení, pravomoc a působnost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hmotné</a:t>
            </a:r>
            <a:r>
              <a:rPr lang="cs-CZ" dirty="0"/>
              <a:t> („</a:t>
            </a:r>
            <a:r>
              <a:rPr lang="cs-CZ" i="1" dirty="0"/>
              <a:t>CO</a:t>
            </a:r>
            <a:r>
              <a:rPr lang="cs-CZ" dirty="0"/>
              <a:t>“) – normy upravující </a:t>
            </a:r>
            <a:r>
              <a:rPr lang="cs-CZ" dirty="0" err="1"/>
              <a:t>P+Po</a:t>
            </a:r>
            <a:r>
              <a:rPr lang="cs-CZ" dirty="0"/>
              <a:t>, úprava jednotlivých oblastí a úseků veřejné správy (ztotožňováno se zvláštní částí)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procesní</a:t>
            </a:r>
            <a:r>
              <a:rPr lang="cs-CZ" dirty="0"/>
              <a:t> („</a:t>
            </a:r>
            <a:r>
              <a:rPr lang="cs-CZ" i="1" dirty="0"/>
              <a:t>JAK</a:t>
            </a:r>
            <a:r>
              <a:rPr lang="cs-CZ" dirty="0"/>
              <a:t>“) – úprava procesních postupů ve veřejné správě, někdy zaměňováno se správním řízením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>
                <a:solidFill>
                  <a:srgbClr val="FF3300"/>
                </a:solidFill>
              </a:rPr>
              <a:t>SP trestní</a:t>
            </a:r>
            <a:r>
              <a:rPr lang="cs-CZ" dirty="0"/>
              <a:t> – stanovuje následky za porušení právních norem, správně právní odpovědnost, oprávnění veřejné správy trestat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4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8579292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09589" y="1600200"/>
            <a:ext cx="8082321" cy="4532313"/>
          </a:xfrm>
        </p:spPr>
        <p:txBody>
          <a:bodyPr/>
          <a:lstStyle/>
          <a:p>
            <a:pPr marL="0" indent="0" algn="just">
              <a:lnSpc>
                <a:spcPct val="90000"/>
              </a:lnSpc>
              <a:buNone/>
              <a:defRPr/>
            </a:pPr>
            <a:r>
              <a:rPr lang="cs-CZ" sz="2000" i="1" dirty="0" smtClean="0"/>
              <a:t>Uplatnění </a:t>
            </a:r>
            <a:r>
              <a:rPr lang="cs-CZ" sz="2000" i="1" dirty="0"/>
              <a:t>nepříznivých právních následků vůči porušiteli právní povinnosti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Primární právní povinnost – zákaz či příkaz (stanovená rychlost 50 km/h)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Porušení právní povinnosti – jednáním či opomenutím, </a:t>
            </a:r>
            <a:r>
              <a:rPr lang="cs-CZ" sz="2000" u="sng" dirty="0">
                <a:solidFill>
                  <a:srgbClr val="FF3300"/>
                </a:solidFill>
              </a:rPr>
              <a:t>DELIKT</a:t>
            </a:r>
            <a:r>
              <a:rPr lang="cs-CZ" sz="2000" dirty="0">
                <a:solidFill>
                  <a:srgbClr val="FF3300"/>
                </a:solidFill>
              </a:rPr>
              <a:t>/PROTIPRÁVNOST</a:t>
            </a:r>
          </a:p>
          <a:p>
            <a:pPr marL="609600" indent="-609600" algn="just">
              <a:lnSpc>
                <a:spcPct val="90000"/>
              </a:lnSpc>
              <a:buFontTx/>
              <a:buAutoNum type="arabicPeriod"/>
              <a:defRPr/>
            </a:pPr>
            <a:r>
              <a:rPr lang="cs-CZ" sz="2000" dirty="0"/>
              <a:t>Sekundární sankční povinnost </a:t>
            </a:r>
            <a:r>
              <a:rPr lang="cs-CZ" sz="2000" dirty="0" smtClean="0"/>
              <a:t>– </a:t>
            </a:r>
            <a:r>
              <a:rPr lang="cs-CZ" sz="2000" b="1" dirty="0" smtClean="0">
                <a:solidFill>
                  <a:srgbClr val="FF3300"/>
                </a:solidFill>
              </a:rPr>
              <a:t>ODPOVĚDNOST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 smtClean="0"/>
              <a:t>Aktivní </a:t>
            </a:r>
            <a:r>
              <a:rPr lang="cs-CZ" sz="2000" dirty="0"/>
              <a:t>koncepce odpovědnosti (perspektivní) – s existencí primární právní povinnosti</a:t>
            </a:r>
          </a:p>
          <a:p>
            <a:pPr marL="457200" indent="-457200" algn="just">
              <a:lnSpc>
                <a:spcPct val="90000"/>
              </a:lnSpc>
              <a:buFont typeface="Arial" pitchFamily="34" charset="0"/>
              <a:buChar char="•"/>
              <a:defRPr/>
            </a:pPr>
            <a:r>
              <a:rPr lang="cs-CZ" sz="2000" dirty="0"/>
              <a:t>Pasivní koncepce odpovědnosti (</a:t>
            </a:r>
            <a:r>
              <a:rPr lang="cs-CZ" sz="2000" dirty="0">
                <a:solidFill>
                  <a:srgbClr val="FF3300"/>
                </a:solidFill>
              </a:rPr>
              <a:t>retrospektivní</a:t>
            </a:r>
            <a:r>
              <a:rPr lang="cs-CZ" sz="2000" dirty="0"/>
              <a:t>) – v důsledku porušení primární právní povinnosti, vznik (nového) </a:t>
            </a:r>
            <a:r>
              <a:rPr lang="cs-CZ" sz="2000" u="sng" dirty="0"/>
              <a:t>sekundárního sankčního právního</a:t>
            </a:r>
            <a:r>
              <a:rPr lang="cs-CZ" sz="2000" dirty="0"/>
              <a:t> </a:t>
            </a:r>
            <a:r>
              <a:rPr lang="cs-CZ" sz="2000" u="sng" dirty="0"/>
              <a:t>vztahu </a:t>
            </a:r>
            <a:r>
              <a:rPr lang="cs-CZ" sz="2000" dirty="0"/>
              <a:t>(obsahem je mj. právo uložit sankci a povinnost ji strpět a vykonat)</a:t>
            </a:r>
          </a:p>
          <a:p>
            <a:pPr marL="0" indent="0" algn="just">
              <a:lnSpc>
                <a:spcPct val="90000"/>
              </a:lnSpc>
              <a:buNone/>
              <a:defRPr/>
            </a:pPr>
            <a:endParaRPr lang="cs-CZ" dirty="0">
              <a:solidFill>
                <a:srgbClr val="FF33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4323993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b="1" dirty="0" smtClean="0"/>
              <a:t>Funkce</a:t>
            </a:r>
            <a:r>
              <a:rPr lang="cs-CZ" dirty="0" smtClean="0"/>
              <a:t>: </a:t>
            </a:r>
            <a:r>
              <a:rPr lang="cs-CZ" dirty="0"/>
              <a:t>reparační, satisfakční, </a:t>
            </a:r>
            <a:r>
              <a:rPr lang="cs-CZ" dirty="0" err="1"/>
              <a:t>retributivní</a:t>
            </a:r>
            <a:r>
              <a:rPr lang="cs-CZ" dirty="0"/>
              <a:t>, represivní, preventivní, výchovná, signalizační</a:t>
            </a:r>
          </a:p>
          <a:p>
            <a:pPr algn="just">
              <a:lnSpc>
                <a:spcPct val="80000"/>
              </a:lnSpc>
              <a:buFont typeface="Arial" pitchFamily="34" charset="0"/>
              <a:buChar char="•"/>
              <a:defRPr/>
            </a:pPr>
            <a:r>
              <a:rPr lang="cs-CZ" dirty="0"/>
              <a:t>Podle rozsudku Městského soudu v Praze ze dne 16. 11. 2004, č.j. 10 Ca 250/2003 - 48, publikovaný pod č. 560/2005 Sb. NSS „</a:t>
            </a:r>
            <a:r>
              <a:rPr lang="cs-CZ" i="1" dirty="0">
                <a:solidFill>
                  <a:srgbClr val="FF3300"/>
                </a:solidFill>
              </a:rPr>
              <a:t>preventivní</a:t>
            </a:r>
            <a:r>
              <a:rPr lang="cs-CZ" i="1" dirty="0"/>
              <a:t> úloha postihu nespočívá jen v účinku vůči žalobci. Postih musí mít sílu </a:t>
            </a:r>
            <a:r>
              <a:rPr lang="cs-CZ" i="1" dirty="0">
                <a:solidFill>
                  <a:srgbClr val="FF3300"/>
                </a:solidFill>
              </a:rPr>
              <a:t>odradit </a:t>
            </a:r>
            <a:r>
              <a:rPr lang="cs-CZ" i="1" dirty="0"/>
              <a:t>od nezákonného postupu i jiné nositele stejných zákonných povinností; tento účinek pak může vyvolat jen postih odpovídající významu chráněného zájmu, včas a věcně správně vyvozený. Jde-li o finanční postih, musí být </a:t>
            </a:r>
            <a:r>
              <a:rPr lang="cs-CZ" i="1" dirty="0">
                <a:solidFill>
                  <a:srgbClr val="FF3300"/>
                </a:solidFill>
              </a:rPr>
              <a:t>znatelný</a:t>
            </a:r>
            <a:r>
              <a:rPr lang="cs-CZ" i="1" dirty="0"/>
              <a:t> v majetkové sféře delikventa, tedy být nikoli pro něho zanedbatelný, a nutně tak musí v sobě obsahovat i </a:t>
            </a:r>
            <a:r>
              <a:rPr lang="cs-CZ" i="1" dirty="0">
                <a:solidFill>
                  <a:srgbClr val="FF3300"/>
                </a:solidFill>
              </a:rPr>
              <a:t>represivní složku</a:t>
            </a:r>
            <a:r>
              <a:rPr lang="cs-CZ" i="1" dirty="0"/>
              <a:t>. V opačném případě by totiž postih delikventa smysl postrádal</a:t>
            </a:r>
            <a:r>
              <a:rPr lang="cs-CZ" dirty="0"/>
              <a:t>“.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02530792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Právní odpovědnost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altLang="cs-CZ" dirty="0">
                <a:solidFill>
                  <a:srgbClr val="000000"/>
                </a:solidFill>
              </a:rPr>
              <a:t>NSS, </a:t>
            </a:r>
            <a:r>
              <a:rPr lang="cs-CZ" altLang="cs-CZ" dirty="0" err="1">
                <a:solidFill>
                  <a:srgbClr val="000000"/>
                </a:solidFill>
              </a:rPr>
              <a:t>sp</a:t>
            </a:r>
            <a:r>
              <a:rPr lang="cs-CZ" altLang="cs-CZ" dirty="0">
                <a:solidFill>
                  <a:srgbClr val="000000"/>
                </a:solidFill>
              </a:rPr>
              <a:t>. zn. 7 As 188/2012, č. 2878/2013 Sb. NSS „</a:t>
            </a:r>
            <a:r>
              <a:rPr lang="cs-CZ" altLang="cs-CZ" i="1" dirty="0">
                <a:solidFill>
                  <a:srgbClr val="000000"/>
                </a:solidFill>
              </a:rPr>
              <a:t>Pokuta může být </a:t>
            </a:r>
            <a:r>
              <a:rPr lang="cs-CZ" altLang="cs-CZ" i="1" dirty="0">
                <a:solidFill>
                  <a:srgbClr val="FF0000"/>
                </a:solidFill>
              </a:rPr>
              <a:t>ojedinělá a nebývale vysoká</a:t>
            </a:r>
            <a:r>
              <a:rPr lang="cs-CZ" altLang="cs-CZ" i="1" dirty="0">
                <a:solidFill>
                  <a:srgbClr val="000000"/>
                </a:solidFill>
              </a:rPr>
              <a:t>, ukládá-li se za neobvyklý a velmi závažný správní delikt, tedy za něco, co vybočuje z obvyklého standardu „běžných“ deliktů a na co je třeba reagovat přísnější sankcí.“. – </a:t>
            </a:r>
            <a:r>
              <a:rPr lang="cs-CZ" altLang="cs-CZ" dirty="0">
                <a:solidFill>
                  <a:srgbClr val="000000"/>
                </a:solidFill>
              </a:rPr>
              <a:t>je možné využívat rozpětí a správní uvážení</a:t>
            </a:r>
            <a:endParaRPr lang="cs-CZ" altLang="cs-CZ" i="1" dirty="0">
              <a:solidFill>
                <a:srgbClr val="000000"/>
              </a:solidFill>
            </a:endParaRP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2488556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odpovědnost – předpoklady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b="1" dirty="0" smtClean="0"/>
              <a:t>OBJEKT</a:t>
            </a:r>
            <a:r>
              <a:rPr lang="cs-CZ" dirty="0" smtClean="0"/>
              <a:t> </a:t>
            </a:r>
            <a:r>
              <a:rPr lang="cs-CZ" dirty="0"/>
              <a:t>– chráněný zájem, hodnota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b="1" dirty="0"/>
              <a:t>OBJEKTIVNÍ STRÁNKA </a:t>
            </a:r>
            <a:r>
              <a:rPr lang="cs-CZ" dirty="0"/>
              <a:t>– jednání, škodlivý následek, příčinná souvislost, někdy postačí existence nežádoucího stavu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b="1" dirty="0"/>
              <a:t>SUBJEKT</a:t>
            </a:r>
            <a:r>
              <a:rPr lang="cs-CZ" dirty="0"/>
              <a:t> – pachatel, deliktní způsobilost, FO a PO, přeměny, objednatel </a:t>
            </a:r>
            <a:r>
              <a:rPr lang="cs-CZ" dirty="0" smtClean="0"/>
              <a:t>x </a:t>
            </a:r>
            <a:r>
              <a:rPr lang="cs-CZ" dirty="0"/>
              <a:t>zhotovitel deliktu </a:t>
            </a:r>
            <a:r>
              <a:rPr lang="cs-CZ" i="1" dirty="0"/>
              <a:t>(„kdo držel pilu“)</a:t>
            </a:r>
          </a:p>
          <a:p>
            <a:pPr marL="457200" indent="-457200" algn="just">
              <a:buFont typeface="Arial" pitchFamily="34" charset="0"/>
              <a:buChar char="•"/>
              <a:defRPr/>
            </a:pPr>
            <a:r>
              <a:rPr lang="cs-CZ" b="1" dirty="0">
                <a:solidFill>
                  <a:srgbClr val="FF3300"/>
                </a:solidFill>
              </a:rPr>
              <a:t>SUBJEKTIVNÍ STRÁNKA</a:t>
            </a:r>
            <a:r>
              <a:rPr lang="cs-CZ" b="1" dirty="0"/>
              <a:t> </a:t>
            </a:r>
            <a:r>
              <a:rPr lang="cs-CZ" dirty="0"/>
              <a:t>– zavinění, fakultativní složka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1469210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  <a:t>Právní odpovědnost</a:t>
            </a:r>
            <a:br>
              <a:rPr lang="cs-CZ" dirty="0">
                <a:effectLst>
                  <a:outerShdw blurRad="38100" dist="38100" dir="2700000" algn="tl">
                    <a:srgbClr val="C0C0C0"/>
                  </a:outerShdw>
                </a:effectLst>
              </a:rPr>
            </a:b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>
              <a:lnSpc>
                <a:spcPct val="90000"/>
              </a:lnSpc>
              <a:buNone/>
              <a:defRPr/>
            </a:pPr>
            <a:r>
              <a:rPr lang="cs-CZ" b="1" dirty="0" smtClean="0"/>
              <a:t>Objektivní </a:t>
            </a:r>
            <a:r>
              <a:rPr lang="cs-CZ" b="1" dirty="0"/>
              <a:t>odpovědnost: </a:t>
            </a:r>
            <a:r>
              <a:rPr lang="cs-CZ" dirty="0"/>
              <a:t>za protiprávní stav/jednání, někdy je pouze za výsledek, nerozhoduje zavinění, není přítomna subjektivní stránka, uplatňuje se u odpovědnosti právnických osob a podnikatelů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cs-CZ" dirty="0"/>
              <a:t>Objektivní odpovědnost </a:t>
            </a:r>
            <a:r>
              <a:rPr lang="cs-CZ" dirty="0">
                <a:solidFill>
                  <a:srgbClr val="FF3300"/>
                </a:solidFill>
              </a:rPr>
              <a:t>absolutní</a:t>
            </a:r>
            <a:r>
              <a:rPr lang="cs-CZ" dirty="0"/>
              <a:t>: nelze se jí zprostit </a:t>
            </a:r>
            <a:endParaRPr lang="cs-CZ" dirty="0" smtClean="0"/>
          </a:p>
          <a:p>
            <a:pPr algn="just">
              <a:lnSpc>
                <a:spcPct val="90000"/>
              </a:lnSpc>
              <a:buNone/>
              <a:defRPr/>
            </a:pPr>
            <a:r>
              <a:rPr lang="cs-CZ" dirty="0" smtClean="0">
                <a:solidFill>
                  <a:srgbClr val="FF3300"/>
                </a:solidFill>
              </a:rPr>
              <a:t>Liberační </a:t>
            </a:r>
            <a:r>
              <a:rPr lang="cs-CZ" dirty="0">
                <a:solidFill>
                  <a:srgbClr val="FF3300"/>
                </a:solidFill>
              </a:rPr>
              <a:t>důvody</a:t>
            </a:r>
            <a:r>
              <a:rPr lang="cs-CZ" dirty="0"/>
              <a:t>: umožňuji zprostit se objektivní odpovědnosti („</a:t>
            </a:r>
            <a:r>
              <a:rPr lang="cs-CZ" i="1" dirty="0"/>
              <a:t>pachatel vynaložil veškeré úsilí, které po něm lze </a:t>
            </a:r>
            <a:r>
              <a:rPr lang="cs-CZ" i="1" dirty="0" smtClean="0"/>
              <a:t>vyžadovat</a:t>
            </a:r>
            <a:r>
              <a:rPr lang="cs-CZ" dirty="0"/>
              <a:t>“) – není odpovědnost x </a:t>
            </a:r>
            <a:r>
              <a:rPr lang="cs-CZ" dirty="0" err="1">
                <a:solidFill>
                  <a:srgbClr val="FF3300"/>
                </a:solidFill>
              </a:rPr>
              <a:t>exkuplace</a:t>
            </a:r>
            <a:r>
              <a:rPr lang="cs-CZ" dirty="0"/>
              <a:t> (vyvinění se, uplatňuje se u subjektivní odpovědnosti)</a:t>
            </a:r>
          </a:p>
          <a:p>
            <a:pPr algn="just">
              <a:lnSpc>
                <a:spcPct val="90000"/>
              </a:lnSpc>
              <a:buNone/>
              <a:defRPr/>
            </a:pPr>
            <a:r>
              <a:rPr lang="cs-CZ" dirty="0"/>
              <a:t>x </a:t>
            </a:r>
            <a:r>
              <a:rPr lang="cs-CZ" dirty="0">
                <a:solidFill>
                  <a:srgbClr val="FF0000"/>
                </a:solidFill>
              </a:rPr>
              <a:t>Upuštění/snížení sankce </a:t>
            </a:r>
            <a:r>
              <a:rPr lang="cs-CZ" dirty="0"/>
              <a:t>– je odpovědnost, ale následky minimalizovány či zcela odstraněny</a:t>
            </a:r>
          </a:p>
          <a:p>
            <a:endParaRPr lang="cs-CZ" dirty="0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99954650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MU_CZ">
  <a:themeElements>
    <a:clrScheme name="Směsi 2">
      <a:dk1>
        <a:srgbClr val="000000"/>
      </a:dk1>
      <a:lt1>
        <a:srgbClr val="FFFFFF"/>
      </a:lt1>
      <a:dk2>
        <a:srgbClr val="333399"/>
      </a:dk2>
      <a:lt2>
        <a:srgbClr val="1C1C1C"/>
      </a:lt2>
      <a:accent1>
        <a:srgbClr val="00E4A8"/>
      </a:accent1>
      <a:accent2>
        <a:srgbClr val="FFCF01"/>
      </a:accent2>
      <a:accent3>
        <a:srgbClr val="FFFFFF"/>
      </a:accent3>
      <a:accent4>
        <a:srgbClr val="000000"/>
      </a:accent4>
      <a:accent5>
        <a:srgbClr val="AAEFD1"/>
      </a:accent5>
      <a:accent6>
        <a:srgbClr val="E7BB01"/>
      </a:accent6>
      <a:hlink>
        <a:srgbClr val="FF0000"/>
      </a:hlink>
      <a:folHlink>
        <a:srgbClr val="3333CC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law_sablona_cz</Template>
  <TotalTime>69</TotalTime>
  <Words>3113</Words>
  <Application>Microsoft Office PowerPoint</Application>
  <PresentationFormat>Předvádění na obrazovce (4:3)</PresentationFormat>
  <Paragraphs>231</Paragraphs>
  <Slides>35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35</vt:i4>
      </vt:variant>
    </vt:vector>
  </HeadingPairs>
  <TitlesOfParts>
    <vt:vector size="39" baseType="lpstr">
      <vt:lpstr>Arial</vt:lpstr>
      <vt:lpstr>Tahoma</vt:lpstr>
      <vt:lpstr>Wingdings</vt:lpstr>
      <vt:lpstr>Prezentace_MU_CZ</vt:lpstr>
      <vt:lpstr>   Správní trestání NV201K 22. 3. 2019  Správní trestání (právní odpovědnost a správně právní odpovědnost; správní právo trestní – pojem a charakteristika; místo a účel správního práva trestního; vztahy správního práva trestního k trestnímu právu a k dalším právním odvětvím; zásady správního trestání a prameny právní úpravy)  JUDr. Stanislav Sedláček, Ph.D.   </vt:lpstr>
      <vt:lpstr>Prezentace aplikace PowerPoint</vt:lpstr>
      <vt:lpstr>Právní prostředí veřejné správy </vt:lpstr>
      <vt:lpstr>Systematika správního práva </vt:lpstr>
      <vt:lpstr>Právní odpovědnost </vt:lpstr>
      <vt:lpstr>Právní odpovědnost </vt:lpstr>
      <vt:lpstr>Právní odpovědnost</vt:lpstr>
      <vt:lpstr>Právní odpovědnost – předpoklady </vt:lpstr>
      <vt:lpstr>Právní odpovědnost </vt:lpstr>
      <vt:lpstr>Právní odpovědnost</vt:lpstr>
      <vt:lpstr>Právní odpovědnost </vt:lpstr>
      <vt:lpstr>Právní odpovědnost </vt:lpstr>
      <vt:lpstr>Správně právní odpovědnost </vt:lpstr>
      <vt:lpstr>Pojmy</vt:lpstr>
      <vt:lpstr>Správní delikt  </vt:lpstr>
      <vt:lpstr>Správní delikt  </vt:lpstr>
      <vt:lpstr>Správně právní odpovědnost </vt:lpstr>
      <vt:lpstr>Vztah druhů správních deliktů</vt:lpstr>
      <vt:lpstr>Vztah druhů správních deliktů</vt:lpstr>
      <vt:lpstr>Vztah druhů správních deliktů</vt:lpstr>
      <vt:lpstr>Správní právo trestní </vt:lpstr>
      <vt:lpstr>Správní trestání</vt:lpstr>
      <vt:lpstr>Správní právo trestní </vt:lpstr>
      <vt:lpstr>Vztah správních deliktů a trestných činů</vt:lpstr>
      <vt:lpstr>Vztah správních deliktů a trestných činů</vt:lpstr>
      <vt:lpstr>Zásady správního trestání</vt:lpstr>
      <vt:lpstr>Zásada zákonnosti</vt:lpstr>
      <vt:lpstr>Zásada proporcionality (přiměřenosti)</vt:lpstr>
      <vt:lpstr>Aplikace správního uvážení</vt:lpstr>
      <vt:lpstr>Aplikace správního uvážení</vt:lpstr>
      <vt:lpstr>Subsidiarita postihu</vt:lpstr>
      <vt:lpstr>Zásada legitimního očekávání</vt:lpstr>
      <vt:lpstr>Zásada materiální pravdy a podklady pro rozhodnutí</vt:lpstr>
      <vt:lpstr>Spravedlivý proces</vt:lpstr>
      <vt:lpstr>Prameny právní úpravy </vt:lpstr>
    </vt:vector>
  </TitlesOfParts>
  <Company>PrF MU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Správní trestání NV201K 3. 4. 2015  přednášející:  JUDr. Lukáš Potěšil, Ph.D.</dc:title>
  <dc:creator>Lukas Potesil</dc:creator>
  <cp:lastModifiedBy>Lukas Potesil</cp:lastModifiedBy>
  <cp:revision>15</cp:revision>
  <cp:lastPrinted>1601-01-01T00:00:00Z</cp:lastPrinted>
  <dcterms:created xsi:type="dcterms:W3CDTF">2016-04-13T06:37:45Z</dcterms:created>
  <dcterms:modified xsi:type="dcterms:W3CDTF">2019-01-24T10:11:00Z</dcterms:modified>
</cp:coreProperties>
</file>