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68" r:id="rId4"/>
    <p:sldId id="269" r:id="rId5"/>
    <p:sldId id="267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24" d="100"/>
          <a:sy n="124" d="100"/>
        </p:scale>
        <p:origin x="13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Dpt</a:t>
            </a:r>
            <a:r>
              <a:rPr lang="cs-CZ" altLang="cs-CZ" dirty="0" smtClean="0"/>
              <a:t>. Of Financial Law and Economics, </a:t>
            </a:r>
            <a:r>
              <a:rPr lang="cs-CZ" altLang="cs-CZ" dirty="0" err="1" smtClean="0"/>
              <a:t>Faculty</a:t>
            </a:r>
            <a:r>
              <a:rPr lang="cs-CZ" altLang="cs-CZ" dirty="0" smtClean="0"/>
              <a:t> of Law, Masaryk University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cs-CZ" dirty="0" smtClean="0"/>
              <a:t>Extraordinary Taxes </a:t>
            </a:r>
            <a:r>
              <a:rPr lang="cs-CZ" altLang="cs-CZ" dirty="0" smtClean="0"/>
              <a:t>in </a:t>
            </a:r>
            <a:r>
              <a:rPr lang="cs-CZ" altLang="cs-CZ" dirty="0" err="1" smtClean="0"/>
              <a:t>Europe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>	</a:t>
            </a:r>
            <a:r>
              <a:rPr lang="pl-PL" altLang="cs-CZ" dirty="0" smtClean="0"/>
              <a:t>Podatki specialne w Europie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sz="2000" dirty="0" smtClean="0"/>
              <a:t>Michal Radvan</a:t>
            </a:r>
            <a:endParaRPr lang="en-US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77196"/>
            <a:ext cx="8086635" cy="82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68829"/>
            <a:ext cx="8082321" cy="5163684"/>
          </a:xfrm>
        </p:spPr>
        <p:txBody>
          <a:bodyPr/>
          <a:lstStyle/>
          <a:p>
            <a:r>
              <a:rPr lang="cs-CZ" dirty="0" smtClean="0"/>
              <a:t>HU: </a:t>
            </a:r>
            <a:r>
              <a:rPr lang="cs-CZ" dirty="0" err="1" smtClean="0"/>
              <a:t>Chips</a:t>
            </a:r>
            <a:r>
              <a:rPr lang="cs-CZ" dirty="0" smtClean="0"/>
              <a:t> tax: salty, </a:t>
            </a:r>
            <a:r>
              <a:rPr lang="cs-CZ" dirty="0" err="1" smtClean="0"/>
              <a:t>sweet</a:t>
            </a:r>
            <a:r>
              <a:rPr lang="cs-CZ" dirty="0" smtClean="0"/>
              <a:t> and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highly</a:t>
            </a:r>
            <a:r>
              <a:rPr lang="cs-CZ" dirty="0" smtClean="0"/>
              <a:t> </a:t>
            </a:r>
            <a:r>
              <a:rPr lang="cs-CZ" dirty="0" err="1" smtClean="0"/>
              <a:t>caffeine</a:t>
            </a:r>
            <a:r>
              <a:rPr lang="cs-CZ" dirty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60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ROUGH TOBACCO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CZ: tax </a:t>
            </a:r>
            <a:r>
              <a:rPr lang="cs-CZ" dirty="0" err="1" smtClean="0"/>
              <a:t>rate</a:t>
            </a:r>
            <a:r>
              <a:rPr lang="cs-CZ" dirty="0" smtClean="0"/>
              <a:t> the </a:t>
            </a:r>
            <a:r>
              <a:rPr lang="cs-CZ" dirty="0" err="1" smtClean="0"/>
              <a:t>same</a:t>
            </a:r>
            <a:r>
              <a:rPr lang="cs-CZ" dirty="0" smtClean="0"/>
              <a:t> as for </a:t>
            </a:r>
            <a:r>
              <a:rPr lang="cs-CZ" dirty="0" err="1" smtClean="0"/>
              <a:t>tobacco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38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TELECOMMUNICATIONS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817" y="1723799"/>
            <a:ext cx="8082321" cy="4796744"/>
          </a:xfrm>
        </p:spPr>
        <p:txBody>
          <a:bodyPr/>
          <a:lstStyle/>
          <a:p>
            <a:r>
              <a:rPr lang="cs-CZ" dirty="0" smtClean="0"/>
              <a:t>GR: </a:t>
            </a:r>
            <a:r>
              <a:rPr lang="en-US" dirty="0" smtClean="0"/>
              <a:t>Tax </a:t>
            </a:r>
            <a:r>
              <a:rPr lang="en-US" dirty="0"/>
              <a:t>on mobile subscription services and tax on card mobile phone services </a:t>
            </a:r>
            <a:endParaRPr lang="cs-CZ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a percentage of the total monthly subscription fee, before </a:t>
            </a:r>
            <a:r>
              <a:rPr lang="en-US" dirty="0" smtClean="0"/>
              <a:t>VAT</a:t>
            </a:r>
            <a:r>
              <a:rPr lang="cs-CZ" dirty="0" smtClean="0"/>
              <a:t>: 12-20 %</a:t>
            </a:r>
          </a:p>
          <a:p>
            <a:pPr lvl="1"/>
            <a:r>
              <a:rPr lang="en-US" dirty="0" smtClean="0"/>
              <a:t>mobile </a:t>
            </a:r>
            <a:r>
              <a:rPr lang="en-US" dirty="0"/>
              <a:t>card service tax is 12% on the value, before VAT of every new card purchase or time </a:t>
            </a:r>
            <a:r>
              <a:rPr lang="en-US" dirty="0" smtClean="0"/>
              <a:t>renewal</a:t>
            </a:r>
            <a:endParaRPr lang="cs-CZ" dirty="0" smtClean="0"/>
          </a:p>
          <a:p>
            <a:r>
              <a:rPr lang="cs-CZ" dirty="0" smtClean="0"/>
              <a:t>HU: </a:t>
            </a:r>
            <a:r>
              <a:rPr lang="en-US" dirty="0"/>
              <a:t>Telecommunication services </a:t>
            </a:r>
            <a:r>
              <a:rPr lang="en-US" dirty="0" smtClean="0"/>
              <a:t>tax</a:t>
            </a:r>
            <a:endParaRPr lang="cs-CZ" dirty="0" smtClean="0"/>
          </a:p>
          <a:p>
            <a:pPr lvl="1"/>
            <a:r>
              <a:rPr lang="en-US" dirty="0" smtClean="0"/>
              <a:t>private calls</a:t>
            </a:r>
            <a:r>
              <a:rPr lang="cs-CZ" dirty="0" smtClean="0"/>
              <a:t>, </a:t>
            </a:r>
            <a:r>
              <a:rPr lang="cs-CZ" dirty="0" err="1" smtClean="0"/>
              <a:t>messages</a:t>
            </a:r>
            <a:r>
              <a:rPr lang="en-US" dirty="0" smtClean="0"/>
              <a:t> 2 HUF/second</a:t>
            </a:r>
            <a:r>
              <a:rPr lang="cs-CZ" dirty="0" smtClean="0"/>
              <a:t>, </a:t>
            </a:r>
            <a:r>
              <a:rPr lang="cs-CZ" dirty="0" err="1" smtClean="0"/>
              <a:t>message</a:t>
            </a:r>
            <a:r>
              <a:rPr lang="cs-CZ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non-private calls</a:t>
            </a:r>
            <a:r>
              <a:rPr lang="cs-CZ" dirty="0"/>
              <a:t> , </a:t>
            </a:r>
            <a:r>
              <a:rPr lang="cs-CZ" dirty="0" err="1"/>
              <a:t>messages</a:t>
            </a:r>
            <a:r>
              <a:rPr lang="en-US" dirty="0" smtClean="0"/>
              <a:t> 3 HUF/ second</a:t>
            </a:r>
            <a:r>
              <a:rPr lang="cs-CZ" dirty="0"/>
              <a:t> , </a:t>
            </a:r>
            <a:r>
              <a:rPr lang="cs-CZ" dirty="0" err="1" smtClean="0"/>
              <a:t>message</a:t>
            </a:r>
            <a:endParaRPr lang="cs-CZ" dirty="0" smtClean="0"/>
          </a:p>
          <a:p>
            <a:pPr lvl="1"/>
            <a:r>
              <a:rPr lang="en-US" b="1" dirty="0"/>
              <a:t>Hungary internet tax cancelled after mass </a:t>
            </a:r>
            <a:r>
              <a:rPr lang="en-US" b="1" dirty="0" smtClean="0"/>
              <a:t>protests</a:t>
            </a:r>
            <a:r>
              <a:rPr lang="cs-CZ" b="1" dirty="0" smtClean="0"/>
              <a:t>!!!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3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AVIATION TAX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3486"/>
            <a:ext cx="8082321" cy="4615543"/>
          </a:xfrm>
        </p:spPr>
        <p:txBody>
          <a:bodyPr/>
          <a:lstStyle/>
          <a:p>
            <a:r>
              <a:rPr lang="cs-CZ" dirty="0" smtClean="0"/>
              <a:t>DE: </a:t>
            </a:r>
            <a:r>
              <a:rPr lang="en-US" dirty="0"/>
              <a:t>Aviation </a:t>
            </a:r>
            <a:r>
              <a:rPr lang="en-US" dirty="0" smtClean="0"/>
              <a:t>tax</a:t>
            </a:r>
            <a:endParaRPr lang="cs-CZ" dirty="0" smtClean="0"/>
          </a:p>
          <a:p>
            <a:pPr lvl="1"/>
            <a:r>
              <a:rPr lang="en-US" dirty="0" smtClean="0"/>
              <a:t>€ </a:t>
            </a:r>
            <a:r>
              <a:rPr lang="en-US" dirty="0"/>
              <a:t>7.50 for short journeys, € 23.43 for medium </a:t>
            </a:r>
            <a:r>
              <a:rPr lang="en-US" dirty="0" smtClean="0"/>
              <a:t>distances </a:t>
            </a:r>
            <a:r>
              <a:rPr lang="en-US" dirty="0"/>
              <a:t>and € 42.18 for long </a:t>
            </a:r>
            <a:r>
              <a:rPr lang="en-US" dirty="0" smtClean="0"/>
              <a:t>distances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en-US" dirty="0"/>
              <a:t>Civil aviation </a:t>
            </a:r>
            <a:r>
              <a:rPr lang="en-US" dirty="0" smtClean="0"/>
              <a:t>duty</a:t>
            </a:r>
            <a:endParaRPr lang="cs-CZ" dirty="0" smtClean="0"/>
          </a:p>
          <a:p>
            <a:pPr lvl="1"/>
            <a:r>
              <a:rPr lang="en-US" dirty="0"/>
              <a:t>€ 4.24 per passenger embarking for a flight to a destination in France or in another Member State of the European Union or in another state in the European Economic Space agreement or in </a:t>
            </a:r>
            <a:r>
              <a:rPr lang="en-US" dirty="0" smtClean="0"/>
              <a:t>Switzerland</a:t>
            </a:r>
            <a:r>
              <a:rPr lang="cs-CZ" dirty="0" smtClean="0"/>
              <a:t>, </a:t>
            </a:r>
            <a:r>
              <a:rPr lang="en-US" dirty="0" smtClean="0"/>
              <a:t>€ </a:t>
            </a:r>
            <a:r>
              <a:rPr lang="en-US" dirty="0"/>
              <a:t>7.62 per passenger embarking for any other </a:t>
            </a:r>
            <a:r>
              <a:rPr lang="en-US" dirty="0" smtClean="0"/>
              <a:t>destination</a:t>
            </a:r>
            <a:r>
              <a:rPr lang="cs-CZ" dirty="0" smtClean="0"/>
              <a:t>, </a:t>
            </a:r>
            <a:r>
              <a:rPr lang="en-US" dirty="0" smtClean="0"/>
              <a:t>€ </a:t>
            </a:r>
            <a:r>
              <a:rPr lang="en-US" dirty="0"/>
              <a:t>1.27 per </a:t>
            </a:r>
            <a:r>
              <a:rPr lang="en-US" dirty="0" err="1"/>
              <a:t>tonne</a:t>
            </a:r>
            <a:r>
              <a:rPr lang="en-US" dirty="0"/>
              <a:t> of freight or mail loaded onto an </a:t>
            </a:r>
            <a:r>
              <a:rPr lang="en-US" dirty="0" smtClean="0"/>
              <a:t>aircraft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en-US" dirty="0"/>
              <a:t>Tax on public air and sea transport to and from Corsica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2767"/>
            <a:ext cx="8086635" cy="610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 smtClean="0"/>
              <a:t>GB: </a:t>
            </a:r>
            <a:r>
              <a:rPr lang="en-US" dirty="0" smtClean="0"/>
              <a:t>Air </a:t>
            </a:r>
            <a:r>
              <a:rPr lang="en-US" dirty="0"/>
              <a:t>passenger </a:t>
            </a:r>
            <a:r>
              <a:rPr lang="en-US" dirty="0" smtClean="0"/>
              <a:t>duty</a:t>
            </a:r>
            <a:endParaRPr lang="cs-CZ" dirty="0" smtClean="0"/>
          </a:p>
          <a:p>
            <a:pPr lvl="1"/>
            <a:r>
              <a:rPr lang="en-US" dirty="0" smtClean="0"/>
              <a:t>eight </a:t>
            </a:r>
            <a:r>
              <a:rPr lang="en-US" dirty="0"/>
              <a:t>different rates depending on the distance and class of travel</a:t>
            </a:r>
          </a:p>
          <a:p>
            <a:pPr lvl="1"/>
            <a:r>
              <a:rPr lang="en-US" dirty="0" smtClean="0"/>
              <a:t>Band </a:t>
            </a:r>
            <a:r>
              <a:rPr lang="en-US" dirty="0"/>
              <a:t>A: GBP 13 – for flights beginning in the UK and ending in the UK or any other country/territory for which the capital city is within 2000 miles of </a:t>
            </a:r>
            <a:r>
              <a:rPr lang="en-US" dirty="0" smtClean="0"/>
              <a:t>London</a:t>
            </a:r>
            <a:endParaRPr lang="en-US" dirty="0"/>
          </a:p>
          <a:p>
            <a:pPr lvl="1"/>
            <a:r>
              <a:rPr lang="en-US" dirty="0"/>
              <a:t>Band B: GBP 69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2001 and 4000 </a:t>
            </a:r>
            <a:r>
              <a:rPr lang="en-US" dirty="0" smtClean="0"/>
              <a:t>miles</a:t>
            </a:r>
            <a:endParaRPr lang="en-US" dirty="0"/>
          </a:p>
          <a:p>
            <a:pPr lvl="1"/>
            <a:r>
              <a:rPr lang="en-US" dirty="0"/>
              <a:t>Band C: GBP 53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en-US" dirty="0"/>
              <a:t>between </a:t>
            </a:r>
            <a:r>
              <a:rPr lang="en-US" dirty="0" smtClean="0"/>
              <a:t>4001 </a:t>
            </a:r>
            <a:r>
              <a:rPr lang="en-US" dirty="0"/>
              <a:t>and 6000 miles </a:t>
            </a:r>
            <a:endParaRPr lang="cs-CZ" dirty="0" smtClean="0"/>
          </a:p>
          <a:p>
            <a:pPr lvl="1"/>
            <a:r>
              <a:rPr lang="en-US" dirty="0" smtClean="0"/>
              <a:t>Band </a:t>
            </a:r>
            <a:r>
              <a:rPr lang="en-US" dirty="0"/>
              <a:t>D: GBP 74 – </a:t>
            </a:r>
            <a:r>
              <a:rPr lang="cs-CZ" dirty="0" smtClean="0"/>
              <a:t>more</a:t>
            </a:r>
            <a:endParaRPr lang="en-US" dirty="0"/>
          </a:p>
          <a:p>
            <a:pPr lvl="1"/>
            <a:r>
              <a:rPr lang="cs-CZ" dirty="0" smtClean="0"/>
              <a:t>Other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: </a:t>
            </a:r>
            <a:r>
              <a:rPr lang="cs-CZ" dirty="0" err="1" smtClean="0"/>
              <a:t>doubled</a:t>
            </a:r>
            <a:endParaRPr lang="cs-CZ" dirty="0" smtClean="0"/>
          </a:p>
          <a:p>
            <a:pPr lvl="1"/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for </a:t>
            </a:r>
            <a:r>
              <a:rPr lang="cs-CZ" dirty="0" err="1" smtClean="0"/>
              <a:t>Northern</a:t>
            </a:r>
            <a:r>
              <a:rPr lang="cs-CZ" dirty="0" smtClean="0"/>
              <a:t> </a:t>
            </a:r>
            <a:r>
              <a:rPr lang="cs-CZ" dirty="0" err="1" smtClean="0"/>
              <a:t>ireland</a:t>
            </a:r>
            <a:endParaRPr lang="cs-CZ" dirty="0" smtClean="0"/>
          </a:p>
          <a:p>
            <a:r>
              <a:rPr lang="cs-CZ" dirty="0" smtClean="0"/>
              <a:t>MT: </a:t>
            </a:r>
            <a:r>
              <a:rPr lang="en-US" dirty="0"/>
              <a:t>Airport (Passenger Service Charge) </a:t>
            </a:r>
            <a:endParaRPr lang="cs-CZ" dirty="0" smtClean="0"/>
          </a:p>
          <a:p>
            <a:pPr lvl="1"/>
            <a:r>
              <a:rPr lang="en-US" dirty="0"/>
              <a:t>EUR 23.29 per Malta-originating passenger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98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 TAXATION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SI: </a:t>
            </a:r>
            <a:r>
              <a:rPr lang="en-US" dirty="0"/>
              <a:t>Financial services </a:t>
            </a:r>
            <a:r>
              <a:rPr lang="en-US" dirty="0" smtClean="0"/>
              <a:t>tax</a:t>
            </a:r>
            <a:endParaRPr lang="cs-CZ" dirty="0" smtClean="0"/>
          </a:p>
          <a:p>
            <a:r>
              <a:rPr lang="cs-CZ" dirty="0" smtClean="0"/>
              <a:t>GB: Bank levy, Bank </a:t>
            </a:r>
            <a:r>
              <a:rPr lang="cs-CZ" dirty="0" err="1" smtClean="0"/>
              <a:t>payroll</a:t>
            </a:r>
            <a:r>
              <a:rPr lang="cs-CZ" dirty="0" smtClean="0"/>
              <a:t> tax</a:t>
            </a:r>
          </a:p>
          <a:p>
            <a:r>
              <a:rPr lang="cs-CZ" dirty="0" smtClean="0"/>
              <a:t>PL: Tax on </a:t>
            </a:r>
            <a:r>
              <a:rPr lang="cs-CZ" dirty="0" err="1" smtClean="0"/>
              <a:t>banks</a:t>
            </a:r>
            <a:endParaRPr lang="cs-CZ" dirty="0" smtClean="0"/>
          </a:p>
          <a:p>
            <a:r>
              <a:rPr lang="cs-CZ" dirty="0" smtClean="0"/>
              <a:t>FI: </a:t>
            </a:r>
            <a:r>
              <a:rPr lang="cs-CZ" dirty="0" err="1" smtClean="0"/>
              <a:t>Temporary</a:t>
            </a:r>
            <a:r>
              <a:rPr lang="cs-CZ" dirty="0" smtClean="0"/>
              <a:t> bank tax</a:t>
            </a:r>
          </a:p>
          <a:p>
            <a:r>
              <a:rPr lang="cs-CZ" dirty="0" smtClean="0"/>
              <a:t>AT: Levy on </a:t>
            </a:r>
            <a:r>
              <a:rPr lang="cs-CZ" dirty="0" err="1" smtClean="0"/>
              <a:t>banks</a:t>
            </a:r>
            <a:endParaRPr lang="cs-CZ" dirty="0" smtClean="0"/>
          </a:p>
          <a:p>
            <a:r>
              <a:rPr lang="cs-CZ" dirty="0" smtClean="0"/>
              <a:t>CY: </a:t>
            </a:r>
            <a:r>
              <a:rPr lang="en-US" dirty="0"/>
              <a:t>Special Tax for Financial </a:t>
            </a:r>
            <a:r>
              <a:rPr lang="en-US" dirty="0" smtClean="0"/>
              <a:t>Institutions</a:t>
            </a:r>
            <a:endParaRPr lang="cs-CZ" dirty="0" smtClean="0"/>
          </a:p>
          <a:p>
            <a:r>
              <a:rPr lang="cs-CZ" dirty="0" smtClean="0"/>
              <a:t>HU: </a:t>
            </a:r>
            <a:r>
              <a:rPr lang="en-US" dirty="0"/>
              <a:t>Special tax on Financial </a:t>
            </a:r>
            <a:r>
              <a:rPr lang="en-US" dirty="0" smtClean="0"/>
              <a:t>Institutions</a:t>
            </a:r>
            <a:endParaRPr lang="cs-CZ" dirty="0" smtClean="0"/>
          </a:p>
          <a:p>
            <a:endParaRPr lang="cs-CZ" dirty="0"/>
          </a:p>
          <a:p>
            <a:r>
              <a:rPr lang="en-US" b="1" dirty="0"/>
              <a:t>The Financial Transaction Tax (FTT</a:t>
            </a:r>
            <a:r>
              <a:rPr lang="en-US" b="1" dirty="0" smtClean="0"/>
              <a:t>)</a:t>
            </a:r>
            <a:r>
              <a:rPr lang="cs-CZ" b="1" smtClean="0"/>
              <a:t> – EU PROPOSAL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563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GREEN TAXES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Everywhere</a:t>
            </a:r>
            <a:r>
              <a:rPr lang="cs-CZ" dirty="0" smtClean="0"/>
              <a:t>, on </a:t>
            </a:r>
            <a:r>
              <a:rPr lang="cs-CZ" dirty="0" err="1" smtClean="0"/>
              <a:t>anything</a:t>
            </a:r>
            <a:endParaRPr lang="cs-CZ" dirty="0"/>
          </a:p>
          <a:p>
            <a:r>
              <a:rPr lang="cs-CZ" dirty="0" err="1" smtClean="0"/>
              <a:t>Pollution</a:t>
            </a:r>
            <a:r>
              <a:rPr lang="cs-CZ" dirty="0" smtClean="0"/>
              <a:t>, </a:t>
            </a:r>
            <a:r>
              <a:rPr lang="cs-CZ" dirty="0" err="1" smtClean="0"/>
              <a:t>waste</a:t>
            </a:r>
            <a:r>
              <a:rPr lang="cs-CZ" dirty="0" smtClean="0"/>
              <a:t>, CO2, </a:t>
            </a:r>
            <a:r>
              <a:rPr lang="cs-CZ" dirty="0" err="1" smtClean="0"/>
              <a:t>packaging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Green </a:t>
            </a:r>
            <a:r>
              <a:rPr lang="cs-CZ" dirty="0" err="1" smtClean="0"/>
              <a:t>reasons</a:t>
            </a:r>
            <a:endParaRPr lang="cs-CZ" dirty="0" smtClean="0"/>
          </a:p>
          <a:p>
            <a:r>
              <a:rPr lang="cs-CZ" dirty="0" smtClean="0"/>
              <a:t>Car taxation: </a:t>
            </a:r>
            <a:r>
              <a:rPr lang="cs-CZ" dirty="0" err="1" smtClean="0"/>
              <a:t>annual</a:t>
            </a:r>
            <a:r>
              <a:rPr lang="cs-CZ" dirty="0" smtClean="0"/>
              <a:t> tax, </a:t>
            </a:r>
            <a:r>
              <a:rPr lang="cs-CZ" dirty="0" err="1" smtClean="0"/>
              <a:t>registration</a:t>
            </a:r>
            <a:r>
              <a:rPr lang="cs-CZ" dirty="0" smtClean="0"/>
              <a:t> tax, </a:t>
            </a:r>
            <a:r>
              <a:rPr lang="cs-CZ" dirty="0" err="1" smtClean="0"/>
              <a:t>vignette</a:t>
            </a:r>
            <a:r>
              <a:rPr lang="cs-CZ" dirty="0" smtClean="0"/>
              <a:t>, </a:t>
            </a:r>
            <a:r>
              <a:rPr lang="cs-CZ" dirty="0" err="1" smtClean="0"/>
              <a:t>toll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4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CONCLUSION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Back</a:t>
            </a:r>
            <a:r>
              <a:rPr lang="cs-CZ" dirty="0" smtClean="0"/>
              <a:t> in 20s´ of 20th </a:t>
            </a:r>
            <a:r>
              <a:rPr lang="cs-CZ" dirty="0" err="1" smtClean="0"/>
              <a:t>century</a:t>
            </a:r>
            <a:r>
              <a:rPr lang="cs-CZ" dirty="0" smtClean="0"/>
              <a:t> … </a:t>
            </a:r>
            <a:r>
              <a:rPr lang="cs-CZ" dirty="0" err="1" smtClean="0"/>
              <a:t>taxes</a:t>
            </a:r>
            <a:r>
              <a:rPr lang="cs-CZ" dirty="0" smtClean="0"/>
              <a:t> on </a:t>
            </a:r>
            <a:r>
              <a:rPr lang="cs-CZ" dirty="0" err="1" smtClean="0"/>
              <a:t>sugar</a:t>
            </a:r>
            <a:r>
              <a:rPr lang="cs-CZ" dirty="0" smtClean="0"/>
              <a:t>, salt, </a:t>
            </a:r>
            <a:r>
              <a:rPr lang="cs-CZ" dirty="0" err="1" smtClean="0"/>
              <a:t>coats</a:t>
            </a:r>
            <a:r>
              <a:rPr lang="cs-CZ" dirty="0" smtClean="0"/>
              <a:t>, </a:t>
            </a:r>
            <a:r>
              <a:rPr lang="cs-CZ" dirty="0" err="1" smtClean="0"/>
              <a:t>bulbs</a:t>
            </a:r>
            <a:r>
              <a:rPr lang="cs-CZ" dirty="0" smtClean="0"/>
              <a:t>, </a:t>
            </a:r>
            <a:r>
              <a:rPr lang="cs-CZ" dirty="0" err="1" smtClean="0"/>
              <a:t>minearl</a:t>
            </a:r>
            <a:r>
              <a:rPr lang="cs-CZ" dirty="0" smtClean="0"/>
              <a:t> </a:t>
            </a:r>
            <a:r>
              <a:rPr lang="cs-CZ" dirty="0" err="1" smtClean="0"/>
              <a:t>oils</a:t>
            </a:r>
            <a:r>
              <a:rPr lang="cs-CZ" dirty="0" smtClean="0"/>
              <a:t>, </a:t>
            </a:r>
            <a:r>
              <a:rPr lang="cs-CZ" dirty="0" err="1" smtClean="0"/>
              <a:t>coal</a:t>
            </a:r>
            <a:r>
              <a:rPr lang="cs-CZ" dirty="0" smtClean="0"/>
              <a:t>, fat, </a:t>
            </a:r>
            <a:r>
              <a:rPr lang="cs-CZ" dirty="0" err="1" smtClean="0"/>
              <a:t>meat</a:t>
            </a:r>
            <a:r>
              <a:rPr lang="cs-CZ" dirty="0" smtClean="0"/>
              <a:t>, </a:t>
            </a:r>
            <a:r>
              <a:rPr lang="cs-CZ" dirty="0" err="1" smtClean="0"/>
              <a:t>wine</a:t>
            </a:r>
            <a:r>
              <a:rPr lang="cs-CZ" dirty="0" smtClean="0"/>
              <a:t>, </a:t>
            </a:r>
            <a:r>
              <a:rPr lang="cs-CZ" dirty="0" err="1" smtClean="0"/>
              <a:t>guns</a:t>
            </a:r>
            <a:r>
              <a:rPr lang="cs-CZ" dirty="0" smtClean="0"/>
              <a:t>, hazard </a:t>
            </a:r>
            <a:r>
              <a:rPr lang="cs-CZ" dirty="0" err="1" smtClean="0"/>
              <a:t>games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Mostly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extraordinary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 are </a:t>
            </a:r>
            <a:r>
              <a:rPr lang="cs-CZ" dirty="0" err="1" smtClean="0"/>
              <a:t>indirect</a:t>
            </a:r>
            <a:r>
              <a:rPr lang="cs-CZ" dirty="0" smtClean="0"/>
              <a:t> excise </a:t>
            </a:r>
            <a:r>
              <a:rPr lang="cs-CZ" dirty="0" err="1" smtClean="0"/>
              <a:t>taxes</a:t>
            </a:r>
            <a:endParaRPr lang="cs-CZ" dirty="0" smtClean="0"/>
          </a:p>
          <a:p>
            <a:r>
              <a:rPr lang="cs-CZ" dirty="0" err="1" smtClean="0"/>
              <a:t>Must</a:t>
            </a:r>
            <a:r>
              <a:rPr lang="cs-CZ" dirty="0" smtClean="0"/>
              <a:t> not </a:t>
            </a:r>
            <a:r>
              <a:rPr lang="cs-CZ" dirty="0" err="1" smtClean="0"/>
              <a:t>impede</a:t>
            </a:r>
            <a:r>
              <a:rPr lang="cs-CZ" dirty="0" smtClean="0"/>
              <a:t> the free market in EU</a:t>
            </a:r>
          </a:p>
          <a:p>
            <a:r>
              <a:rPr lang="cs-CZ" dirty="0" smtClean="0"/>
              <a:t>In case of direct </a:t>
            </a:r>
            <a:r>
              <a:rPr lang="cs-CZ" dirty="0" err="1" smtClean="0"/>
              <a:t>taxes</a:t>
            </a:r>
            <a:r>
              <a:rPr lang="cs-CZ" dirty="0" smtClean="0"/>
              <a:t>, </a:t>
            </a:r>
            <a:r>
              <a:rPr lang="cs-CZ" altLang="cs-CZ" dirty="0" err="1" smtClean="0"/>
              <a:t>there</a:t>
            </a:r>
            <a:r>
              <a:rPr lang="cs-CZ" altLang="cs-CZ" dirty="0" smtClean="0"/>
              <a:t> </a:t>
            </a:r>
            <a:r>
              <a:rPr lang="en-US" altLang="cs-CZ" dirty="0"/>
              <a:t>must be unanimous agreement of all Member States in case of adoption of tax </a:t>
            </a:r>
            <a:r>
              <a:rPr lang="cs-CZ" altLang="cs-CZ" dirty="0" err="1"/>
              <a:t>issues</a:t>
            </a:r>
            <a:endParaRPr lang="cs-CZ" alt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6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Thank</a:t>
            </a:r>
            <a:r>
              <a:rPr lang="cs-CZ" altLang="cs-CZ" dirty="0"/>
              <a:t> </a:t>
            </a:r>
            <a:r>
              <a:rPr lang="cs-CZ" altLang="cs-CZ" dirty="0" err="1"/>
              <a:t>you</a:t>
            </a:r>
            <a:r>
              <a:rPr lang="cs-CZ" altLang="cs-CZ" dirty="0"/>
              <a:t> for </a:t>
            </a:r>
            <a:r>
              <a:rPr lang="cs-CZ" altLang="cs-CZ" dirty="0" err="1"/>
              <a:t>your</a:t>
            </a:r>
            <a:r>
              <a:rPr lang="cs-CZ" altLang="cs-CZ" dirty="0"/>
              <a:t> </a:t>
            </a:r>
            <a:r>
              <a:rPr lang="cs-CZ" altLang="cs-CZ" dirty="0" err="1" smtClean="0"/>
              <a:t>attention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i="1" dirty="0" err="1" smtClean="0"/>
              <a:t>Dziekuję</a:t>
            </a:r>
            <a:r>
              <a:rPr lang="cs-CZ" altLang="cs-CZ" i="1" dirty="0" smtClean="0"/>
              <a:t> za </a:t>
            </a:r>
            <a:r>
              <a:rPr lang="cs-CZ" altLang="cs-CZ" i="1" dirty="0" err="1" smtClean="0"/>
              <a:t>uwag</a:t>
            </a:r>
            <a:r>
              <a:rPr lang="cs-CZ" altLang="cs-CZ" i="1" dirty="0" err="1"/>
              <a:t>ę</a:t>
            </a:r>
            <a:r>
              <a:rPr lang="cs-CZ" altLang="cs-CZ" dirty="0"/>
              <a:t/>
            </a:r>
            <a:br>
              <a:rPr lang="cs-CZ" altLang="cs-CZ" dirty="0"/>
            </a:b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779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COFFEE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LV: </a:t>
            </a:r>
            <a:r>
              <a:rPr lang="en-US" dirty="0"/>
              <a:t>Excise tax on other excise goods </a:t>
            </a:r>
            <a:endParaRPr lang="cs-CZ" dirty="0" smtClean="0"/>
          </a:p>
          <a:p>
            <a:pPr lvl="1"/>
            <a:r>
              <a:rPr lang="en-US" dirty="0" smtClean="0"/>
              <a:t>ground </a:t>
            </a:r>
            <a:r>
              <a:rPr lang="en-US" dirty="0"/>
              <a:t>or not ground, roasted or not roasted, with caffeine or </a:t>
            </a:r>
            <a:r>
              <a:rPr lang="en-US" dirty="0" smtClean="0"/>
              <a:t>decaffeinated</a:t>
            </a:r>
            <a:r>
              <a:rPr lang="cs-CZ" dirty="0" smtClean="0"/>
              <a:t>; </a:t>
            </a:r>
            <a:r>
              <a:rPr lang="en-US" dirty="0" smtClean="0"/>
              <a:t>rate (</a:t>
            </a:r>
            <a:r>
              <a:rPr lang="en-US" dirty="0"/>
              <a:t>per 100 kilograms) EUR </a:t>
            </a:r>
            <a:r>
              <a:rPr lang="en-US" dirty="0" smtClean="0"/>
              <a:t>142.29</a:t>
            </a:r>
            <a:endParaRPr lang="cs-CZ" dirty="0" smtClean="0"/>
          </a:p>
          <a:p>
            <a:r>
              <a:rPr lang="cs-CZ" dirty="0" smtClean="0"/>
              <a:t>DK: </a:t>
            </a:r>
            <a:r>
              <a:rPr lang="en-US" dirty="0"/>
              <a:t>Excise duty on coffee, coffee extracts and coffee-substitute and on tea and tea </a:t>
            </a:r>
            <a:r>
              <a:rPr lang="en-US" dirty="0" smtClean="0"/>
              <a:t>extracts</a:t>
            </a:r>
            <a:endParaRPr lang="cs-CZ" dirty="0" smtClean="0"/>
          </a:p>
          <a:p>
            <a:pPr lvl="1"/>
            <a:r>
              <a:rPr lang="cs-CZ" dirty="0" smtClean="0"/>
              <a:t>r</a:t>
            </a:r>
            <a:r>
              <a:rPr lang="en-US" dirty="0" smtClean="0"/>
              <a:t>aw coffee:</a:t>
            </a:r>
            <a:r>
              <a:rPr lang="cs-CZ" dirty="0" smtClean="0"/>
              <a:t> </a:t>
            </a:r>
            <a:r>
              <a:rPr lang="en-US" dirty="0" smtClean="0"/>
              <a:t>DKK 6.39</a:t>
            </a:r>
            <a:r>
              <a:rPr lang="cs-CZ" dirty="0" smtClean="0"/>
              <a:t>, r</a:t>
            </a:r>
            <a:r>
              <a:rPr lang="en-US" dirty="0" err="1" smtClean="0"/>
              <a:t>oasted</a:t>
            </a:r>
            <a:r>
              <a:rPr lang="en-US" dirty="0" smtClean="0"/>
              <a:t> coffee:</a:t>
            </a:r>
            <a:r>
              <a:rPr lang="cs-CZ" dirty="0" smtClean="0"/>
              <a:t> D</a:t>
            </a:r>
            <a:r>
              <a:rPr lang="en-US" dirty="0" smtClean="0"/>
              <a:t>KK 7.67</a:t>
            </a:r>
            <a:r>
              <a:rPr lang="cs-CZ" dirty="0" smtClean="0"/>
              <a:t>, c</a:t>
            </a:r>
            <a:r>
              <a:rPr lang="en-US" dirty="0" err="1" smtClean="0"/>
              <a:t>offee</a:t>
            </a:r>
            <a:r>
              <a:rPr lang="en-US" dirty="0" smtClean="0"/>
              <a:t> extracts:</a:t>
            </a:r>
            <a:r>
              <a:rPr lang="cs-CZ" dirty="0" smtClean="0"/>
              <a:t> </a:t>
            </a:r>
            <a:r>
              <a:rPr lang="en-US" dirty="0" smtClean="0"/>
              <a:t>DKK 15.61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1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3771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/>
              <a:t>BE: </a:t>
            </a:r>
            <a:r>
              <a:rPr lang="en-US" dirty="0"/>
              <a:t>Excise duties on coffee</a:t>
            </a:r>
            <a:endParaRPr lang="cs-CZ" dirty="0"/>
          </a:p>
          <a:p>
            <a:pPr lvl="1"/>
            <a:r>
              <a:rPr lang="cs-CZ" dirty="0" err="1" smtClean="0"/>
              <a:t>Rates</a:t>
            </a:r>
            <a:r>
              <a:rPr lang="cs-CZ" dirty="0" smtClean="0"/>
              <a:t> </a:t>
            </a:r>
            <a:r>
              <a:rPr lang="cs-CZ" dirty="0" err="1" smtClean="0"/>
              <a:t>pe</a:t>
            </a:r>
            <a:r>
              <a:rPr lang="en-US" dirty="0" smtClean="0"/>
              <a:t>r </a:t>
            </a:r>
            <a:r>
              <a:rPr lang="en-US" dirty="0"/>
              <a:t>kilogram net weight:                                                                       </a:t>
            </a:r>
          </a:p>
          <a:p>
            <a:pPr lvl="2"/>
            <a:r>
              <a:rPr lang="en-US" dirty="0"/>
              <a:t>not roasted coffee </a:t>
            </a:r>
            <a:r>
              <a:rPr lang="en-US" dirty="0" smtClean="0"/>
              <a:t>0.1988</a:t>
            </a:r>
            <a:r>
              <a:rPr lang="cs-CZ" dirty="0" smtClean="0"/>
              <a:t> EUR</a:t>
            </a:r>
            <a:endParaRPr lang="en-US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en-US" dirty="0"/>
              <a:t>roasted coffee </a:t>
            </a:r>
            <a:r>
              <a:rPr lang="en-US" dirty="0" smtClean="0"/>
              <a:t>0.2486</a:t>
            </a:r>
            <a:r>
              <a:rPr lang="cs-CZ" dirty="0" smtClean="0"/>
              <a:t> EUR</a:t>
            </a:r>
            <a:endParaRPr lang="en-US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en-US" dirty="0"/>
              <a:t>essences and concentrates of </a:t>
            </a:r>
            <a:r>
              <a:rPr lang="en-US" dirty="0" smtClean="0"/>
              <a:t>coffee</a:t>
            </a:r>
            <a:r>
              <a:rPr lang="cs-CZ" dirty="0" smtClean="0"/>
              <a:t> </a:t>
            </a:r>
            <a:r>
              <a:rPr lang="en-US" dirty="0" smtClean="0"/>
              <a:t>0.6960</a:t>
            </a:r>
            <a:r>
              <a:rPr lang="cs-CZ" dirty="0" smtClean="0"/>
              <a:t> EUR</a:t>
            </a:r>
          </a:p>
          <a:p>
            <a:r>
              <a:rPr lang="cs-CZ" dirty="0" smtClean="0"/>
              <a:t>HR: </a:t>
            </a:r>
            <a:r>
              <a:rPr lang="en-US" dirty="0"/>
              <a:t>Special tax on </a:t>
            </a:r>
            <a:r>
              <a:rPr lang="en-US" dirty="0" smtClean="0"/>
              <a:t>coffee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40901"/>
              </p:ext>
            </p:extLst>
          </p:nvPr>
        </p:nvGraphicFramePr>
        <p:xfrm>
          <a:off x="520473" y="3515363"/>
          <a:ext cx="8081962" cy="2595152"/>
        </p:xfrm>
        <a:graphic>
          <a:graphicData uri="http://schemas.openxmlformats.org/drawingml/2006/table">
            <a:tbl>
              <a:tblPr/>
              <a:tblGrid>
                <a:gridCol w="393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Kind of coffee or coffee product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Amount of tax in HRK per kg net weight 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Non-roasted coffee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Roasted coffee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Coffee husks and skins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008">
                <a:tc>
                  <a:txBody>
                    <a:bodyPr/>
                    <a:lstStyle/>
                    <a:p>
                      <a:r>
                        <a:rPr lang="en-US" dirty="0"/>
                        <a:t>Coffee extracts, essences and concentrates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152">
                <a:tc>
                  <a:txBody>
                    <a:bodyPr/>
                    <a:lstStyle/>
                    <a:p>
                      <a:r>
                        <a:rPr lang="en-US" dirty="0"/>
                        <a:t>Coffee contained in the final product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361" y="929142"/>
            <a:ext cx="8082321" cy="5395458"/>
          </a:xfrm>
        </p:spPr>
        <p:txBody>
          <a:bodyPr/>
          <a:lstStyle/>
          <a:p>
            <a:r>
              <a:rPr lang="cs-CZ" dirty="0" smtClean="0"/>
              <a:t>BG: </a:t>
            </a:r>
            <a:r>
              <a:rPr lang="en-US" dirty="0"/>
              <a:t>Excise </a:t>
            </a:r>
            <a:endParaRPr lang="cs-CZ" dirty="0" smtClean="0"/>
          </a:p>
          <a:p>
            <a:pPr lvl="1"/>
            <a:r>
              <a:rPr lang="en-US" dirty="0"/>
              <a:t>Coffee and coffee </a:t>
            </a:r>
            <a:r>
              <a:rPr lang="en-US" dirty="0" smtClean="0"/>
              <a:t>extracts</a:t>
            </a:r>
            <a:endParaRPr lang="cs-CZ" dirty="0" smtClean="0"/>
          </a:p>
          <a:p>
            <a:r>
              <a:rPr lang="cs-CZ" dirty="0" smtClean="0"/>
              <a:t>RO: </a:t>
            </a:r>
            <a:r>
              <a:rPr lang="en-US" dirty="0"/>
              <a:t>Non EU-</a:t>
            </a:r>
            <a:r>
              <a:rPr lang="en-US" dirty="0" err="1"/>
              <a:t>harmonised</a:t>
            </a:r>
            <a:r>
              <a:rPr lang="en-US" dirty="0"/>
              <a:t> excisable products</a:t>
            </a:r>
            <a:endParaRPr lang="cs-CZ" dirty="0" smtClean="0"/>
          </a:p>
          <a:p>
            <a:pPr lvl="1"/>
            <a:r>
              <a:rPr lang="cs-CZ" dirty="0" smtClean="0"/>
              <a:t>Green </a:t>
            </a:r>
            <a:r>
              <a:rPr lang="cs-CZ" dirty="0" err="1" smtClean="0"/>
              <a:t>coffee</a:t>
            </a:r>
            <a:r>
              <a:rPr lang="cs-CZ" dirty="0" smtClean="0"/>
              <a:t> 306, </a:t>
            </a:r>
            <a:r>
              <a:rPr lang="cs-CZ" dirty="0" err="1" smtClean="0"/>
              <a:t>roasted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450, </a:t>
            </a:r>
            <a:r>
              <a:rPr lang="cs-CZ" dirty="0" err="1" smtClean="0"/>
              <a:t>soluble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1800 EUR/ton</a:t>
            </a:r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45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DK: </a:t>
            </a:r>
            <a:r>
              <a:rPr lang="en-US" dirty="0"/>
              <a:t>Excise duty on coffee, coffee extracts and coffee-substitute and on tea and tea extracts</a:t>
            </a:r>
            <a:endParaRPr lang="cs-CZ" dirty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ea</a:t>
            </a:r>
            <a:r>
              <a:rPr lang="en-US" dirty="0" smtClean="0"/>
              <a:t> DKK 7.33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/>
              <a:t>extracts and products made of tea </a:t>
            </a:r>
            <a:r>
              <a:rPr lang="en-US" dirty="0" smtClean="0"/>
              <a:t>extracts</a:t>
            </a:r>
            <a:r>
              <a:rPr lang="cs-CZ" dirty="0" smtClean="0"/>
              <a:t> </a:t>
            </a:r>
            <a:r>
              <a:rPr lang="en-US" dirty="0" smtClean="0"/>
              <a:t>DKK 18.29</a:t>
            </a:r>
            <a:endParaRPr lang="en-US" dirty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4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en-US" dirty="0" smtClean="0"/>
              <a:t>on-alcoholic </a:t>
            </a:r>
            <a:r>
              <a:rPr lang="en-US" dirty="0"/>
              <a:t>beverages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BE: </a:t>
            </a:r>
            <a:r>
              <a:rPr lang="en-US" dirty="0" smtClean="0"/>
              <a:t>Excise </a:t>
            </a:r>
            <a:r>
              <a:rPr lang="en-US" dirty="0"/>
              <a:t>duties on non-alcoholic </a:t>
            </a:r>
            <a:r>
              <a:rPr lang="en-US" dirty="0" smtClean="0"/>
              <a:t>beverages</a:t>
            </a:r>
            <a:endParaRPr lang="cs-CZ" dirty="0" smtClean="0"/>
          </a:p>
          <a:p>
            <a:pPr lvl="1"/>
            <a:r>
              <a:rPr lang="en-US" dirty="0" smtClean="0"/>
              <a:t>3.7284</a:t>
            </a:r>
            <a:r>
              <a:rPr lang="cs-CZ" dirty="0" smtClean="0"/>
              <a:t> EUR/hl: </a:t>
            </a:r>
            <a:r>
              <a:rPr lang="en-US" dirty="0" smtClean="0"/>
              <a:t>waters</a:t>
            </a:r>
            <a:r>
              <a:rPr lang="cs-CZ" dirty="0" smtClean="0"/>
              <a:t> </a:t>
            </a:r>
            <a:r>
              <a:rPr lang="en-US" dirty="0" smtClean="0"/>
              <a:t>containing </a:t>
            </a:r>
            <a:r>
              <a:rPr lang="en-US" dirty="0"/>
              <a:t>added sugar or other sweetening matter or </a:t>
            </a:r>
            <a:r>
              <a:rPr lang="en-US" dirty="0" err="1"/>
              <a:t>flavoured</a:t>
            </a:r>
            <a:r>
              <a:rPr lang="en-US" dirty="0"/>
              <a:t>, </a:t>
            </a:r>
            <a:r>
              <a:rPr lang="en-US" dirty="0" smtClean="0"/>
              <a:t>beers with </a:t>
            </a:r>
            <a:r>
              <a:rPr lang="en-US" dirty="0"/>
              <a:t>an alcoholic strength not exceeding 0.5% vol</a:t>
            </a:r>
            <a:r>
              <a:rPr lang="en-US" dirty="0" smtClean="0"/>
              <a:t>.</a:t>
            </a:r>
            <a:r>
              <a:rPr lang="cs-CZ" dirty="0" smtClean="0"/>
              <a:t>, </a:t>
            </a:r>
            <a:r>
              <a:rPr lang="en-US" dirty="0" smtClean="0"/>
              <a:t>wines </a:t>
            </a:r>
            <a:r>
              <a:rPr lang="cs-CZ" dirty="0" smtClean="0"/>
              <a:t>and </a:t>
            </a:r>
            <a:r>
              <a:rPr lang="cs-CZ" dirty="0" err="1" smtClean="0"/>
              <a:t>beverages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an alcoholic strength not exceeding 1.2% vol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LV: </a:t>
            </a:r>
            <a:r>
              <a:rPr lang="en-US" dirty="0"/>
              <a:t>Excise tax on other excise goods </a:t>
            </a:r>
            <a:endParaRPr lang="cs-CZ" dirty="0" smtClean="0"/>
          </a:p>
          <a:p>
            <a:pPr lvl="1"/>
            <a:r>
              <a:rPr lang="cs-CZ" dirty="0" smtClean="0"/>
              <a:t>7.40 EUR/hl: </a:t>
            </a:r>
            <a:r>
              <a:rPr lang="en-US" dirty="0" smtClean="0"/>
              <a:t>water </a:t>
            </a:r>
            <a:r>
              <a:rPr lang="en-US" dirty="0"/>
              <a:t>and mineral water with added sugar, other sweetener or </a:t>
            </a:r>
            <a:r>
              <a:rPr lang="en-US" dirty="0" err="1"/>
              <a:t>flavouring</a:t>
            </a:r>
            <a:r>
              <a:rPr lang="en-US" dirty="0"/>
              <a:t>, and other non-alcoholic </a:t>
            </a:r>
            <a:r>
              <a:rPr lang="en-US" dirty="0" smtClean="0"/>
              <a:t>beverages, </a:t>
            </a:r>
            <a:r>
              <a:rPr lang="en-US" dirty="0"/>
              <a:t>except fruit and vegetable juice and </a:t>
            </a:r>
            <a:r>
              <a:rPr lang="en-US" dirty="0" smtClean="0"/>
              <a:t>nectar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53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 smtClean="0"/>
              <a:t>HR: </a:t>
            </a:r>
            <a:r>
              <a:rPr lang="en-US" dirty="0"/>
              <a:t>Special tax on </a:t>
            </a:r>
            <a:r>
              <a:rPr lang="en-US" dirty="0" smtClean="0"/>
              <a:t>non-alcoholic </a:t>
            </a:r>
            <a:r>
              <a:rPr lang="en-US" dirty="0"/>
              <a:t>beverages</a:t>
            </a:r>
            <a:endParaRPr lang="cs-CZ" dirty="0" smtClean="0"/>
          </a:p>
          <a:p>
            <a:pPr lvl="1"/>
            <a:r>
              <a:rPr lang="cs-CZ" dirty="0" smtClean="0"/>
              <a:t>40 HRK/hl: </a:t>
            </a:r>
            <a:r>
              <a:rPr lang="en-US" dirty="0" smtClean="0"/>
              <a:t>waters</a:t>
            </a:r>
            <a:r>
              <a:rPr lang="en-US" dirty="0"/>
              <a:t>, including mineral and sparkling waters, with added sugar or other sweeteners or </a:t>
            </a:r>
            <a:r>
              <a:rPr lang="en-US" dirty="0" err="1"/>
              <a:t>flavoured</a:t>
            </a:r>
            <a:r>
              <a:rPr lang="en-US" dirty="0"/>
              <a:t>, </a:t>
            </a:r>
            <a:r>
              <a:rPr lang="en-US" dirty="0" smtClean="0"/>
              <a:t>except </a:t>
            </a:r>
            <a:r>
              <a:rPr lang="en-US" dirty="0"/>
              <a:t>fruit juices, fruit nectars</a:t>
            </a:r>
            <a:r>
              <a:rPr lang="en-US" dirty="0" smtClean="0"/>
              <a:t>,</a:t>
            </a:r>
            <a:r>
              <a:rPr lang="cs-CZ" dirty="0" smtClean="0"/>
              <a:t> and </a:t>
            </a:r>
            <a:r>
              <a:rPr lang="en-US" dirty="0" smtClean="0"/>
              <a:t>other </a:t>
            </a:r>
            <a:r>
              <a:rPr lang="en-US" dirty="0"/>
              <a:t>beverages with alcohol content not higher than 1.2 </a:t>
            </a:r>
            <a:r>
              <a:rPr lang="en-US" dirty="0" smtClean="0"/>
              <a:t>%</a:t>
            </a:r>
            <a:r>
              <a:rPr lang="cs-CZ" dirty="0" smtClean="0"/>
              <a:t>, 240 HRK/hl: </a:t>
            </a:r>
            <a:r>
              <a:rPr lang="en-US" dirty="0" smtClean="0"/>
              <a:t>syrups </a:t>
            </a:r>
            <a:r>
              <a:rPr lang="en-US" dirty="0"/>
              <a:t>and concentrates intended for the preparation of non-alcoholic </a:t>
            </a:r>
            <a:r>
              <a:rPr lang="en-US" dirty="0" smtClean="0"/>
              <a:t>beverages,</a:t>
            </a:r>
            <a:r>
              <a:rPr lang="cs-CZ" dirty="0" smtClean="0"/>
              <a:t> 400 HRK/100 kg </a:t>
            </a:r>
            <a:r>
              <a:rPr lang="en-US" dirty="0" smtClean="0"/>
              <a:t>powders </a:t>
            </a:r>
            <a:r>
              <a:rPr lang="en-US" dirty="0"/>
              <a:t>and granules intended for the preparation of non-alcoholic </a:t>
            </a:r>
            <a:r>
              <a:rPr lang="en-US" dirty="0" smtClean="0"/>
              <a:t>beverages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en-US" dirty="0"/>
              <a:t>Specific duty on beer and certain non-alcoholic </a:t>
            </a:r>
            <a:r>
              <a:rPr lang="en-US" dirty="0" smtClean="0"/>
              <a:t>beverages</a:t>
            </a:r>
            <a:endParaRPr lang="cs-CZ" dirty="0" smtClean="0"/>
          </a:p>
          <a:p>
            <a:pPr lvl="1"/>
            <a:r>
              <a:rPr lang="cs-CZ" dirty="0" smtClean="0"/>
              <a:t>0.54 EUR/hl: d</a:t>
            </a:r>
            <a:r>
              <a:rPr lang="en-US" dirty="0" err="1" smtClean="0"/>
              <a:t>rinking</a:t>
            </a:r>
            <a:r>
              <a:rPr lang="en-US" dirty="0" smtClean="0"/>
              <a:t> </a:t>
            </a:r>
            <a:r>
              <a:rPr lang="en-US" dirty="0"/>
              <a:t>waters, i.e</a:t>
            </a:r>
            <a:r>
              <a:rPr lang="en-US" dirty="0" smtClean="0"/>
              <a:t>.</a:t>
            </a:r>
            <a:r>
              <a:rPr lang="cs-CZ" dirty="0" smtClean="0"/>
              <a:t> n</a:t>
            </a:r>
            <a:r>
              <a:rPr lang="en-US" dirty="0" err="1" smtClean="0"/>
              <a:t>atural</a:t>
            </a:r>
            <a:r>
              <a:rPr lang="en-US" dirty="0" smtClean="0"/>
              <a:t> </a:t>
            </a:r>
            <a:r>
              <a:rPr lang="en-US" dirty="0"/>
              <a:t>or artificial mineral </a:t>
            </a:r>
            <a:r>
              <a:rPr lang="en-US" dirty="0" smtClean="0"/>
              <a:t>waters</a:t>
            </a:r>
            <a:r>
              <a:rPr lang="cs-CZ" dirty="0" smtClean="0"/>
              <a:t>, t</a:t>
            </a:r>
            <a:r>
              <a:rPr lang="en-US" dirty="0" smtClean="0"/>
              <a:t>able waters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07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33653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 smtClean="0"/>
              <a:t>DK: </a:t>
            </a:r>
            <a:r>
              <a:rPr lang="en-US" dirty="0"/>
              <a:t>Excise duty on mineral waters and the </a:t>
            </a:r>
            <a:r>
              <a:rPr lang="en-US" dirty="0" smtClean="0"/>
              <a:t>like</a:t>
            </a:r>
            <a:endParaRPr lang="cs-CZ" dirty="0" smtClean="0"/>
          </a:p>
          <a:p>
            <a:pPr lvl="1"/>
            <a:r>
              <a:rPr lang="en-US" dirty="0"/>
              <a:t>DKK 1.64 per </a:t>
            </a:r>
            <a:r>
              <a:rPr lang="en-US" dirty="0" err="1"/>
              <a:t>litre</a:t>
            </a:r>
            <a:r>
              <a:rPr lang="en-US" dirty="0"/>
              <a:t> for products with a content of sugar above 0.5g per 100 </a:t>
            </a:r>
            <a:r>
              <a:rPr lang="en-US" dirty="0" err="1"/>
              <a:t>millilitre</a:t>
            </a:r>
            <a:r>
              <a:rPr lang="en-US" dirty="0"/>
              <a:t> and DKK 0.59 per </a:t>
            </a:r>
            <a:r>
              <a:rPr lang="en-US" dirty="0" err="1"/>
              <a:t>litre</a:t>
            </a:r>
            <a:r>
              <a:rPr lang="en-US" dirty="0"/>
              <a:t> for products with a content of sugar below 0.5g per 100 </a:t>
            </a:r>
            <a:r>
              <a:rPr lang="en-US" dirty="0" err="1" smtClean="0"/>
              <a:t>millilitre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en-US" dirty="0" smtClean="0"/>
              <a:t>mineral </a:t>
            </a:r>
            <a:r>
              <a:rPr lang="en-US" dirty="0"/>
              <a:t>waters, </a:t>
            </a:r>
            <a:r>
              <a:rPr lang="en-US" dirty="0" smtClean="0"/>
              <a:t>lemonade</a:t>
            </a:r>
            <a:r>
              <a:rPr lang="cs-CZ" dirty="0" smtClean="0"/>
              <a:t>, </a:t>
            </a:r>
            <a:r>
              <a:rPr lang="en-US" dirty="0" smtClean="0"/>
              <a:t>fruit </a:t>
            </a:r>
            <a:r>
              <a:rPr lang="en-US" dirty="0"/>
              <a:t>and vegetable </a:t>
            </a:r>
            <a:r>
              <a:rPr lang="en-US" dirty="0" smtClean="0"/>
              <a:t>juice</a:t>
            </a:r>
            <a:r>
              <a:rPr lang="cs-CZ" dirty="0" smtClean="0"/>
              <a:t>, </a:t>
            </a:r>
            <a:r>
              <a:rPr lang="en-US" dirty="0" smtClean="0"/>
              <a:t>fruit nectar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/>
              <a:t>FI: </a:t>
            </a:r>
            <a:r>
              <a:rPr lang="en-US" dirty="0"/>
              <a:t>Excise duty on sweets, ice-cream and soft drinks</a:t>
            </a:r>
            <a:endParaRPr lang="cs-CZ" dirty="0"/>
          </a:p>
          <a:p>
            <a:pPr lvl="1"/>
            <a:r>
              <a:rPr lang="cs-CZ" dirty="0"/>
              <a:t>0.11-0.22 EUR / 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3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SWEETS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50370"/>
            <a:ext cx="8082321" cy="4114800"/>
          </a:xfrm>
        </p:spPr>
        <p:txBody>
          <a:bodyPr/>
          <a:lstStyle/>
          <a:p>
            <a:r>
              <a:rPr lang="cs-CZ" dirty="0" smtClean="0"/>
              <a:t>FI: </a:t>
            </a:r>
            <a:r>
              <a:rPr lang="en-US" dirty="0"/>
              <a:t>Excise duty on sweets, ice-cream and soft </a:t>
            </a:r>
            <a:r>
              <a:rPr lang="en-US" dirty="0" smtClean="0"/>
              <a:t>drinks</a:t>
            </a:r>
            <a:endParaRPr lang="cs-CZ" dirty="0" smtClean="0"/>
          </a:p>
          <a:p>
            <a:pPr lvl="1"/>
            <a:r>
              <a:rPr lang="cs-CZ" dirty="0" smtClean="0"/>
              <a:t>0.95 EUR/kg on </a:t>
            </a:r>
            <a:r>
              <a:rPr lang="cs-CZ" dirty="0" err="1" smtClean="0"/>
              <a:t>ice</a:t>
            </a:r>
            <a:r>
              <a:rPr lang="cs-CZ" dirty="0" err="1"/>
              <a:t>-</a:t>
            </a:r>
            <a:r>
              <a:rPr lang="cs-CZ" dirty="0" err="1" smtClean="0"/>
              <a:t>cream</a:t>
            </a:r>
            <a:r>
              <a:rPr lang="cs-CZ" dirty="0" smtClean="0"/>
              <a:t> and </a:t>
            </a:r>
            <a:r>
              <a:rPr lang="cs-CZ" dirty="0" err="1" smtClean="0"/>
              <a:t>chocolate</a:t>
            </a:r>
            <a:endParaRPr lang="cs-CZ" dirty="0" smtClean="0"/>
          </a:p>
          <a:p>
            <a:r>
              <a:rPr lang="cs-CZ" dirty="0" smtClean="0"/>
              <a:t>DK: </a:t>
            </a:r>
            <a:r>
              <a:rPr lang="en-US" dirty="0"/>
              <a:t>Excise duty on chocolate and </a:t>
            </a:r>
            <a:r>
              <a:rPr lang="en-US" dirty="0" smtClean="0"/>
              <a:t>sweets</a:t>
            </a:r>
            <a:endParaRPr lang="cs-CZ" dirty="0" smtClean="0"/>
          </a:p>
          <a:p>
            <a:pPr lvl="1"/>
            <a:r>
              <a:rPr lang="en-US" dirty="0"/>
              <a:t>DKK 25.97 per kg net weight of chocolate and sweets with a content of sugar above 0.5g per 100g and DKK 22.08 per kg net weight of chocolate and sweets </a:t>
            </a:r>
            <a:r>
              <a:rPr lang="en-US" dirty="0" err="1"/>
              <a:t>wih</a:t>
            </a:r>
            <a:r>
              <a:rPr lang="en-US" dirty="0"/>
              <a:t> a content of sugar below 0.5g per </a:t>
            </a:r>
            <a:r>
              <a:rPr lang="en-US" dirty="0" smtClean="0"/>
              <a:t>100g</a:t>
            </a:r>
            <a:endParaRPr lang="cs-CZ" dirty="0"/>
          </a:p>
          <a:p>
            <a:pPr lvl="1"/>
            <a:r>
              <a:rPr lang="en-US" sz="2000" dirty="0" smtClean="0"/>
              <a:t>Chocolate </a:t>
            </a:r>
            <a:r>
              <a:rPr lang="en-US" sz="2000" dirty="0"/>
              <a:t>and chocolate products, </a:t>
            </a:r>
            <a:r>
              <a:rPr lang="en-US" sz="2000" dirty="0" err="1"/>
              <a:t>liquorice</a:t>
            </a:r>
            <a:r>
              <a:rPr lang="en-US" sz="2000" dirty="0"/>
              <a:t> products, marzipan, sweets, effervescent products, chewing gum, cakes with a certain sugar, cacao or chocolate content, etc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lvl="1"/>
            <a:r>
              <a:rPr lang="cs-CZ" dirty="0" smtClean="0"/>
              <a:t>Extra t</a:t>
            </a:r>
            <a:r>
              <a:rPr lang="en-US" dirty="0" smtClean="0"/>
              <a:t>ax </a:t>
            </a:r>
            <a:r>
              <a:rPr lang="en-US" dirty="0"/>
              <a:t>on raw materials such as almonds, </a:t>
            </a:r>
            <a:r>
              <a:rPr lang="en-US" dirty="0" smtClean="0"/>
              <a:t>grains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85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law_sablona_en</Template>
  <TotalTime>220</TotalTime>
  <Words>1265</Words>
  <Application>Microsoft Office PowerPoint</Application>
  <PresentationFormat>Předvádění na obrazovce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law_sablona_en</vt:lpstr>
      <vt:lpstr>Extraordinary Taxes in Europe  Podatki specialne w Europie    Michal Radvan</vt:lpstr>
      <vt:lpstr>COFFEE</vt:lpstr>
      <vt:lpstr>Prezentace aplikace PowerPoint</vt:lpstr>
      <vt:lpstr>Prezentace aplikace PowerPoint</vt:lpstr>
      <vt:lpstr>TEA</vt:lpstr>
      <vt:lpstr>Non-alcoholic beverages</vt:lpstr>
      <vt:lpstr>Prezentace aplikace PowerPoint</vt:lpstr>
      <vt:lpstr>Prezentace aplikace PowerPoint</vt:lpstr>
      <vt:lpstr>SWEETS</vt:lpstr>
      <vt:lpstr>Prezentace aplikace PowerPoint</vt:lpstr>
      <vt:lpstr>ROUGH TOBACCO</vt:lpstr>
      <vt:lpstr>TELECOMMUNICATIONS</vt:lpstr>
      <vt:lpstr>AVIATION TAX</vt:lpstr>
      <vt:lpstr>Prezentace aplikace PowerPoint</vt:lpstr>
      <vt:lpstr>BANK TAXATION</vt:lpstr>
      <vt:lpstr>GREEN TAXES</vt:lpstr>
      <vt:lpstr>CONCLUSION</vt:lpstr>
      <vt:lpstr>Thank you for your attention  Dziekuję za uwagę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Extraordinary Taxes in Europe    Michal Radvan</dc:title>
  <dc:creator>12547</dc:creator>
  <cp:lastModifiedBy>Michal Radvan</cp:lastModifiedBy>
  <cp:revision>19</cp:revision>
  <cp:lastPrinted>1601-01-01T00:00:00Z</cp:lastPrinted>
  <dcterms:created xsi:type="dcterms:W3CDTF">2016-02-21T08:55:08Z</dcterms:created>
  <dcterms:modified xsi:type="dcterms:W3CDTF">2018-04-11T10:33:13Z</dcterms:modified>
</cp:coreProperties>
</file>