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0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405" r:id="rId12"/>
    <p:sldId id="406" r:id="rId13"/>
    <p:sldId id="412" r:id="rId14"/>
    <p:sldId id="311" r:id="rId15"/>
    <p:sldId id="346" r:id="rId16"/>
    <p:sldId id="358" r:id="rId17"/>
    <p:sldId id="360" r:id="rId18"/>
    <p:sldId id="363" r:id="rId19"/>
    <p:sldId id="364" r:id="rId20"/>
    <p:sldId id="372" r:id="rId21"/>
    <p:sldId id="362" r:id="rId22"/>
    <p:sldId id="391" r:id="rId23"/>
    <p:sldId id="349" r:id="rId24"/>
    <p:sldId id="392" r:id="rId25"/>
    <p:sldId id="367" r:id="rId26"/>
    <p:sldId id="395" r:id="rId27"/>
    <p:sldId id="351" r:id="rId28"/>
    <p:sldId id="280" r:id="rId29"/>
    <p:sldId id="385" r:id="rId30"/>
    <p:sldId id="370" r:id="rId31"/>
    <p:sldId id="371" r:id="rId32"/>
    <p:sldId id="411" r:id="rId33"/>
    <p:sldId id="373" r:id="rId34"/>
    <p:sldId id="350" r:id="rId35"/>
    <p:sldId id="323" r:id="rId36"/>
    <p:sldId id="368" r:id="rId37"/>
    <p:sldId id="389" r:id="rId38"/>
    <p:sldId id="369" r:id="rId39"/>
    <p:sldId id="399" r:id="rId40"/>
    <p:sldId id="375" r:id="rId41"/>
    <p:sldId id="387" r:id="rId42"/>
    <p:sldId id="386" r:id="rId43"/>
    <p:sldId id="292" r:id="rId44"/>
    <p:sldId id="396" r:id="rId45"/>
    <p:sldId id="379" r:id="rId46"/>
    <p:sldId id="380" r:id="rId47"/>
    <p:sldId id="397" r:id="rId48"/>
    <p:sldId id="409" r:id="rId49"/>
    <p:sldId id="381" r:id="rId50"/>
    <p:sldId id="400" r:id="rId51"/>
    <p:sldId id="382" r:id="rId52"/>
    <p:sldId id="402" r:id="rId53"/>
    <p:sldId id="383" r:id="rId54"/>
    <p:sldId id="384" r:id="rId55"/>
    <p:sldId id="398" r:id="rId56"/>
    <p:sldId id="353" r:id="rId57"/>
    <p:sldId id="263" r:id="rId58"/>
    <p:sldId id="264" r:id="rId59"/>
    <p:sldId id="407" r:id="rId60"/>
    <p:sldId id="408" r:id="rId61"/>
    <p:sldId id="265" r:id="rId62"/>
    <p:sldId id="403" r:id="rId63"/>
    <p:sldId id="404" r:id="rId64"/>
    <p:sldId id="268" r:id="rId65"/>
    <p:sldId id="393" r:id="rId66"/>
    <p:sldId id="377" r:id="rId67"/>
    <p:sldId id="378" r:id="rId68"/>
    <p:sldId id="269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39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52DFF4-0D3E-4DAC-93BF-F6A0F3DE6E9D}" type="slidenum">
              <a:rPr lang="cs-CZ" altLang="cs-CZ" smtClean="0"/>
              <a:pPr/>
              <a:t>67</a:t>
            </a:fld>
            <a:endParaRPr lang="cs-CZ" altLang="cs-CZ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4019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 smtClean="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 smtClean="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 smtClean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 smtClean="0"/>
              <a:t>ochrany pověsti  nebo práv  jiných</a:t>
            </a:r>
            <a:r>
              <a:rPr lang="hu-HU" altLang="cs-CZ" sz="500" smtClean="0"/>
              <a:t> (...)</a:t>
            </a:r>
          </a:p>
          <a:p>
            <a:pPr eaLnBrk="1" hangingPunct="1"/>
            <a:endParaRPr lang="hu-HU" altLang="cs-CZ" smtClean="0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33</a:t>
            </a:fld>
            <a:endParaRPr lang="cs-CZ" altLang="cs-CZ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 smtClean="0"/>
              <a:t>Předpoklady uplatnění práva na ochranu osobnosti</a:t>
            </a:r>
            <a:r>
              <a:rPr lang="cs-CZ" altLang="cs-CZ" sz="1000" dirty="0" smtClean="0"/>
              <a:t> (</a:t>
            </a:r>
            <a:r>
              <a:rPr lang="cs-CZ" altLang="cs-CZ" sz="1000" dirty="0" err="1" smtClean="0"/>
              <a:t>rozh</a:t>
            </a:r>
            <a:r>
              <a:rPr lang="cs-CZ" altLang="cs-CZ" sz="1000" dirty="0" smtClean="0"/>
              <a:t>. </a:t>
            </a:r>
            <a:r>
              <a:rPr lang="cs-CZ" altLang="cs-CZ" sz="1000" dirty="0" err="1" smtClean="0"/>
              <a:t>Sp</a:t>
            </a:r>
            <a:r>
              <a:rPr lang="cs-CZ" altLang="cs-CZ" sz="1000" dirty="0" smtClean="0"/>
              <a:t>. Zn. 28 </a:t>
            </a:r>
            <a:r>
              <a:rPr lang="cs-CZ" altLang="cs-CZ" sz="1000" dirty="0" err="1" smtClean="0"/>
              <a:t>Cdo</a:t>
            </a:r>
            <a:r>
              <a:rPr lang="cs-CZ" altLang="cs-CZ" sz="1000" dirty="0" smtClean="0"/>
              <a:t> 1524/2002)</a:t>
            </a:r>
          </a:p>
          <a:p>
            <a:pPr eaLnBrk="1" hangingPunct="1"/>
            <a:r>
              <a:rPr lang="cs-CZ" altLang="cs-CZ" sz="1000" dirty="0" smtClean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 smtClean="0"/>
              <a:t>objektivně  způsobilý přivodit újmu na právech</a:t>
            </a:r>
            <a:r>
              <a:rPr lang="cs-CZ" altLang="cs-CZ" sz="1000" dirty="0" smtClean="0"/>
              <a:t> chráněných § 11 OZ.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b="1" dirty="0" smtClean="0"/>
              <a:t>Neoprávněnost zásahu do osobnostních práv</a:t>
            </a:r>
          </a:p>
          <a:p>
            <a:pPr eaLnBrk="1" hangingPunct="1"/>
            <a:r>
              <a:rPr lang="cs-CZ" altLang="cs-CZ" sz="1000" dirty="0" smtClean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dirty="0" smtClean="0"/>
              <a:t>Důkaz pravdy</a:t>
            </a:r>
          </a:p>
          <a:p>
            <a:pPr eaLnBrk="1" hangingPunct="1"/>
            <a:r>
              <a:rPr lang="cs-CZ" altLang="cs-CZ" sz="1000" dirty="0" smtClean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r>
              <a:rPr lang="cs-CZ" altLang="cs-CZ" sz="1000" b="1" dirty="0" smtClean="0"/>
              <a:t>Oprávněnost kritiky</a:t>
            </a:r>
          </a:p>
          <a:p>
            <a:pPr eaLnBrk="1" hangingPunct="1"/>
            <a:r>
              <a:rPr lang="cs-CZ" altLang="cs-CZ" sz="1000" dirty="0" smtClean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 smtClean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 smtClean="0"/>
          </a:p>
          <a:p>
            <a:pPr eaLnBrk="1" hangingPunct="1"/>
            <a:endParaRPr lang="cs-CZ" altLang="cs-CZ" sz="1000" dirty="0" smtClean="0"/>
          </a:p>
          <a:p>
            <a:pPr eaLnBrk="1" hangingPunct="1"/>
            <a:endParaRPr lang="cs-CZ" alt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D13049-597B-4FAB-BEBA-E431C8C07680}" type="slidenum">
              <a:rPr lang="cs-CZ" altLang="cs-CZ" smtClean="0"/>
              <a:pPr/>
              <a:t>57</a:t>
            </a:fld>
            <a:endParaRPr lang="cs-CZ" altLang="cs-CZ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7271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AA10C0-8517-4063-89AB-27277829DAF1}" type="slidenum">
              <a:rPr lang="cs-CZ" altLang="cs-CZ" smtClean="0"/>
              <a:pPr/>
              <a:t>58</a:t>
            </a:fld>
            <a:endParaRPr lang="cs-CZ" altLang="cs-CZ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2031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927795-E270-4D79-BD84-3411130A93E2}" type="slidenum">
              <a:rPr lang="cs-CZ" altLang="cs-CZ" smtClean="0"/>
              <a:pPr/>
              <a:t>59</a:t>
            </a:fld>
            <a:endParaRPr lang="cs-CZ" altLang="cs-CZ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 smtClean="0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 smtClean="0"/>
              <a:t>No formal procedure for it – there should be one stop shop (EUpeer review)</a:t>
            </a:r>
          </a:p>
          <a:p>
            <a:pPr eaLnBrk="1" hangingPunct="1"/>
            <a:endParaRPr lang="hu-HU" altLang="cs-CZ" smtClean="0"/>
          </a:p>
          <a:p>
            <a:pPr eaLnBrk="1" hangingPunct="1"/>
            <a:r>
              <a:rPr lang="hu-HU" altLang="cs-CZ" smtClean="0"/>
              <a:t>Detention at the reception centre's gate</a:t>
            </a:r>
          </a:p>
          <a:p>
            <a:pPr eaLnBrk="1" hangingPunct="1"/>
            <a:r>
              <a:rPr lang="hu-HU" altLang="cs-CZ" smtClean="0"/>
              <a:t>Expulsion before court review – to safe third countries (ECRE Country rep, 2002, p. 136</a:t>
            </a:r>
          </a:p>
          <a:p>
            <a:pPr eaLnBrk="1" hangingPunct="1"/>
            <a:endParaRPr lang="hu-HU" altLang="cs-CZ" smtClean="0"/>
          </a:p>
          <a:p>
            <a:pPr eaLnBrk="1" hangingPunct="1"/>
            <a:r>
              <a:rPr lang="hu-HU" altLang="cs-CZ" smtClean="0"/>
              <a:t>Ld külön lap Peer review conclusions</a:t>
            </a:r>
          </a:p>
          <a:p>
            <a:pPr eaLnBrk="1" hangingPunct="1"/>
            <a:r>
              <a:rPr lang="hu-HU" altLang="cs-CZ" smtClean="0"/>
              <a:t>Ld külön lap, xenophobia</a:t>
            </a:r>
          </a:p>
          <a:p>
            <a:pPr eaLnBrk="1" hangingPunct="1"/>
            <a:endParaRPr lang="hu-HU" altLang="cs-CZ" smtClean="0"/>
          </a:p>
          <a:p>
            <a:pPr eaLnBrk="1" hangingPunct="1"/>
            <a:r>
              <a:rPr lang="hu-HU" altLang="cs-CZ" smtClean="0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 smtClean="0">
                <a:latin typeface="Symbol" pitchFamily="18" charset="2"/>
              </a:rPr>
              <a:t>·</a:t>
            </a:r>
            <a:r>
              <a:rPr lang="en-GB" altLang="zh-CN" smtClean="0">
                <a:latin typeface="Times New Roman" pitchFamily="18" charset="0"/>
              </a:rPr>
              <a:t>       </a:t>
            </a:r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1349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D0C777-4A67-4553-8CE5-39B9055F6238}" type="slidenum">
              <a:rPr lang="cs-CZ" altLang="cs-CZ" smtClean="0"/>
              <a:pPr/>
              <a:t>60</a:t>
            </a:fld>
            <a:endParaRPr lang="cs-CZ" altLang="cs-CZ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44974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FF02D2-55C5-4A1D-BF27-E2517D7FD8EB}" type="slidenum">
              <a:rPr lang="cs-CZ" altLang="cs-CZ" smtClean="0"/>
              <a:pPr/>
              <a:t>64</a:t>
            </a:fld>
            <a:endParaRPr lang="cs-CZ" altLang="cs-CZ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 smtClean="0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 smtClean="0"/>
              <a:t>No formal procedure for it – there should be one stop shop (EUpeer review)</a:t>
            </a:r>
          </a:p>
          <a:p>
            <a:pPr eaLnBrk="1" hangingPunct="1"/>
            <a:endParaRPr lang="hu-HU" altLang="cs-CZ" smtClean="0"/>
          </a:p>
          <a:p>
            <a:pPr eaLnBrk="1" hangingPunct="1"/>
            <a:r>
              <a:rPr lang="hu-HU" altLang="cs-CZ" smtClean="0"/>
              <a:t>Detention at the reception centre's gate</a:t>
            </a:r>
          </a:p>
          <a:p>
            <a:pPr eaLnBrk="1" hangingPunct="1"/>
            <a:r>
              <a:rPr lang="hu-HU" altLang="cs-CZ" smtClean="0"/>
              <a:t>Expulsion before court review – to safe third countries (ECRE Country rep, 2002, p. 136</a:t>
            </a:r>
          </a:p>
          <a:p>
            <a:pPr eaLnBrk="1" hangingPunct="1"/>
            <a:endParaRPr lang="hu-HU" altLang="cs-CZ" smtClean="0"/>
          </a:p>
          <a:p>
            <a:pPr eaLnBrk="1" hangingPunct="1"/>
            <a:r>
              <a:rPr lang="hu-HU" altLang="cs-CZ" smtClean="0"/>
              <a:t>Ld külön lap Peer review conclusions</a:t>
            </a:r>
          </a:p>
          <a:p>
            <a:pPr eaLnBrk="1" hangingPunct="1"/>
            <a:r>
              <a:rPr lang="hu-HU" altLang="cs-CZ" smtClean="0"/>
              <a:t>Ld külön lap, xenophobia</a:t>
            </a:r>
          </a:p>
          <a:p>
            <a:pPr eaLnBrk="1" hangingPunct="1"/>
            <a:endParaRPr lang="hu-HU" altLang="cs-CZ" smtClean="0"/>
          </a:p>
          <a:p>
            <a:pPr eaLnBrk="1" hangingPunct="1"/>
            <a:r>
              <a:rPr lang="hu-HU" altLang="cs-CZ" smtClean="0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 smtClean="0">
                <a:latin typeface="Symbol" pitchFamily="18" charset="2"/>
              </a:rPr>
              <a:t>·</a:t>
            </a:r>
            <a:r>
              <a:rPr lang="en-GB" altLang="zh-CN" smtClean="0">
                <a:latin typeface="Times New Roman" pitchFamily="18" charset="0"/>
              </a:rPr>
              <a:t>       </a:t>
            </a:r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69942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8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1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98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7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85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06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01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645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2381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42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0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fileadmin/user_upload/Tiskova_mluvci/Publikovane_nalezy/2016/Pl._US_32_15_na_web.pdf" TargetMode="External"/><Relationship Id="rId2" Type="http://schemas.openxmlformats.org/officeDocument/2006/relationships/hyperlink" Target="https://www.usoud.cz/fileadmin/user_upload/Tiskova_mluvci/Publikovane_nalezy/2017/Pl._US_26_16_na_web_vcetne_nekterych_disentu.pdf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4744"/>
            <a:ext cx="7915275" cy="306625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6000" dirty="0" smtClean="0"/>
              <a:t>Právo na ochranu osobnosti</a:t>
            </a:r>
            <a:br>
              <a:rPr lang="cs-CZ" altLang="cs-CZ" sz="6000" dirty="0" smtClean="0"/>
            </a:br>
            <a:endParaRPr lang="cs-CZ" altLang="cs-CZ" sz="6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212976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doc. JUDr. Kateřina Ronovská, Ph.D.		Právnická fakulta MU, Brno				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636912"/>
            <a:ext cx="8007350" cy="332732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Ústava: </a:t>
            </a:r>
            <a:r>
              <a:rPr lang="cs-CZ" altLang="cs-CZ" sz="2800" dirty="0" smtClean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 smtClean="0"/>
              <a:t>LZPS: </a:t>
            </a:r>
            <a:r>
              <a:rPr lang="cs-CZ" altLang="cs-CZ" sz="2800" dirty="0" smtClean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 smtClean="0"/>
              <a:t>…podle čl. 10 odst. 1 LZPS "</a:t>
            </a:r>
            <a:r>
              <a:rPr lang="cs-CZ" altLang="cs-CZ" sz="2800" u="sng" dirty="0" smtClean="0"/>
              <a:t>každý má právo, aby byla zachována jeho lidská důstojnost, osobní čest, dobrá pověst a chráněno jeho jméno</a:t>
            </a:r>
            <a:r>
              <a:rPr lang="cs-CZ" altLang="cs-CZ" sz="2800" dirty="0" smtClean="0"/>
              <a:t>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 smtClean="0"/>
              <a:t>Právo Evropské unie (GDPR)</a:t>
            </a:r>
            <a:endParaRPr lang="cs-CZ" sz="28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Obecné nařízení o ochraně osobních údajů</a:t>
            </a:r>
            <a:r>
              <a:rPr lang="cs-CZ" dirty="0"/>
              <a:t> (angl. General 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neboli GDPR) je nová revoluční legislativa EU, která výrazně </a:t>
            </a:r>
            <a:r>
              <a:rPr lang="cs-CZ" dirty="0" smtClean="0"/>
              <a:t>zvyšuje </a:t>
            </a:r>
            <a:r>
              <a:rPr lang="cs-CZ" dirty="0"/>
              <a:t>ochranu osobních dat </a:t>
            </a:r>
            <a:r>
              <a:rPr lang="cs-CZ" dirty="0" smtClean="0"/>
              <a:t>občanů (účinnost 25.5. 2018)</a:t>
            </a:r>
          </a:p>
          <a:p>
            <a:pPr>
              <a:defRPr/>
            </a:pPr>
            <a:r>
              <a:rPr lang="cs-CZ" dirty="0" smtClean="0"/>
              <a:t>cílem </a:t>
            </a:r>
            <a:r>
              <a:rPr lang="cs-CZ" dirty="0"/>
              <a:t>hájit co nejvíce práva občanů EU proti neoprávněnému zacházení s jejich daty včetně osobních </a:t>
            </a:r>
            <a:r>
              <a:rPr lang="cs-CZ" dirty="0" smtClean="0"/>
              <a:t>údajů </a:t>
            </a:r>
          </a:p>
          <a:p>
            <a:pPr>
              <a:defRPr/>
            </a:pPr>
            <a:r>
              <a:rPr lang="cs-CZ" dirty="0" smtClean="0"/>
              <a:t>„prováděcí zákon o ochraně </a:t>
            </a:r>
            <a:r>
              <a:rPr lang="cs-CZ" dirty="0"/>
              <a:t>OO</a:t>
            </a:r>
            <a:r>
              <a:rPr lang="cs-CZ" dirty="0" smtClean="0"/>
              <a:t>“- zákon č.110/2019 </a:t>
            </a:r>
            <a:r>
              <a:rPr lang="cs-CZ" dirty="0"/>
              <a:t>Sb., o zpracování osobních údajů provedení obecného nařízení GDPR do českého právního řádu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7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4705"/>
            <a:ext cx="8086635" cy="720080"/>
          </a:xfrm>
        </p:spPr>
        <p:txBody>
          <a:bodyPr/>
          <a:lstStyle/>
          <a:p>
            <a:r>
              <a:rPr lang="cs-CZ" dirty="0" smtClean="0"/>
              <a:t>Zákon o zpracování osobních údajů dopadá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84785"/>
            <a:ext cx="8082321" cy="4647728"/>
          </a:xfrm>
        </p:spPr>
        <p:txBody>
          <a:bodyPr/>
          <a:lstStyle/>
          <a:p>
            <a:r>
              <a:rPr lang="cs-CZ" dirty="0" smtClean="0"/>
              <a:t>a</a:t>
            </a:r>
            <a:r>
              <a:rPr lang="cs-CZ" dirty="0"/>
              <a:t>) zpracování osobních údajů </a:t>
            </a:r>
            <a:r>
              <a:rPr lang="cs-CZ" u="sng" dirty="0"/>
              <a:t>podle nařízení Evropského parlamentu a Rady (</a:t>
            </a:r>
            <a:r>
              <a:rPr lang="cs-CZ" u="sng" dirty="0" smtClean="0"/>
              <a:t>EU) 2016/6792),</a:t>
            </a:r>
            <a:endParaRPr lang="cs-CZ" u="sng" dirty="0"/>
          </a:p>
          <a:p>
            <a:r>
              <a:rPr lang="cs-CZ" dirty="0"/>
              <a:t>b) zpracování osobních údajů </a:t>
            </a:r>
            <a:r>
              <a:rPr lang="cs-CZ" u="sng" dirty="0"/>
              <a:t>příslušnými orgány </a:t>
            </a:r>
            <a:r>
              <a:rPr lang="cs-CZ" dirty="0" smtClean="0"/>
              <a:t>(k určitým účelům)</a:t>
            </a:r>
          </a:p>
          <a:p>
            <a:r>
              <a:rPr lang="cs-CZ" dirty="0" smtClean="0"/>
              <a:t>c</a:t>
            </a:r>
            <a:r>
              <a:rPr lang="cs-CZ" dirty="0"/>
              <a:t>) zpracování osobních údajů při </a:t>
            </a:r>
            <a:r>
              <a:rPr lang="cs-CZ" u="sng" dirty="0"/>
              <a:t>zajišťování obranných a bezpečnostních </a:t>
            </a:r>
            <a:r>
              <a:rPr lang="cs-CZ" u="sng" dirty="0" smtClean="0"/>
              <a:t>zájmů České </a:t>
            </a:r>
            <a:r>
              <a:rPr lang="cs-CZ" u="sng" dirty="0"/>
              <a:t>republiky</a:t>
            </a:r>
            <a:r>
              <a:rPr lang="cs-CZ" dirty="0"/>
              <a:t>,</a:t>
            </a:r>
          </a:p>
          <a:p>
            <a:r>
              <a:rPr lang="cs-CZ" dirty="0"/>
              <a:t>d) další zpracování osobních údajů, které mají být nebo jsou zařazeny do </a:t>
            </a:r>
            <a:r>
              <a:rPr lang="cs-CZ" dirty="0" smtClean="0"/>
              <a:t>evidence nebo </a:t>
            </a:r>
            <a:r>
              <a:rPr lang="cs-CZ" dirty="0"/>
              <a:t>jejichž zpracování probíhá zcela nebo částečně automatizovaně, nejde-li o</a:t>
            </a:r>
          </a:p>
          <a:p>
            <a:r>
              <a:rPr lang="cs-CZ" dirty="0"/>
              <a:t>zpracování osobních údajů fyzickou osobou v průběhu výlučně osobních </a:t>
            </a:r>
            <a:r>
              <a:rPr lang="cs-CZ" dirty="0" smtClean="0"/>
              <a:t>nebo domácích </a:t>
            </a:r>
            <a:r>
              <a:rPr lang="cs-CZ" dirty="0"/>
              <a:t>činností, a</a:t>
            </a:r>
          </a:p>
          <a:p>
            <a:r>
              <a:rPr lang="cs-CZ" dirty="0"/>
              <a:t>e) postavení a pravomoc Úřadu pro ochranu osobních údajů (dále jen „Úřad</a:t>
            </a:r>
            <a:r>
              <a:rPr lang="cs-CZ" dirty="0" smtClean="0"/>
              <a:t>“).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74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72849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80342" y="2420888"/>
            <a:ext cx="8229600" cy="3877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 smtClean="0"/>
              <a:t>Občanský zákoník: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 smtClean="0"/>
              <a:t>§ 3, § </a:t>
            </a:r>
            <a:r>
              <a:rPr lang="cs-CZ" sz="4000" b="1" dirty="0"/>
              <a:t>81 a násl. NOZ, a též § 2956, 2957 </a:t>
            </a:r>
            <a:r>
              <a:rPr lang="cs-CZ" sz="4000" b="1" dirty="0" smtClean="0"/>
              <a:t>OZ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 smtClean="0">
                <a:solidFill>
                  <a:srgbClr val="00B050"/>
                </a:solidFill>
              </a:rPr>
              <a:t> </a:t>
            </a:r>
            <a:endParaRPr lang="hu-HU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086635" cy="648072"/>
          </a:xfrm>
        </p:spPr>
        <p:txBody>
          <a:bodyPr/>
          <a:lstStyle/>
          <a:p>
            <a:pPr eaLnBrk="1" hangingPunct="1"/>
            <a:r>
              <a:rPr lang="cs-CZ" altLang="cs-CZ" sz="2800" cap="all" dirty="0" smtClean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 smtClean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121/2000 Sb., o právu autorském, právech souvisejících s právem autorským a o změně některých zákonů (autorský zákon),</a:t>
            </a:r>
            <a:r>
              <a:rPr lang="cs-CZ" sz="1600" b="1" dirty="0" smtClean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ZZŘS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DŮLEŽITÝ PRAMEN POZNÁNÍ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JUDIKATURA ČESKÝ SOUDŮ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JUDIKATURA EVROPSKÉHO SOUDU PRO LIDSKÁ PRÁVA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5844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/>
              <a:t>JMÉNO ČLOVĚKA A JEHO OCHRANA</a:t>
            </a:r>
            <a:br>
              <a:rPr lang="cs-CZ" altLang="cs-CZ" sz="2800" dirty="0" smtClean="0"/>
            </a:br>
            <a:r>
              <a:rPr lang="cs-CZ" altLang="cs-CZ" sz="2800" dirty="0" smtClean="0"/>
              <a:t>(právo na ochranu jména – zvláštní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43562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altLang="cs-CZ" sz="2000" u="sng" dirty="0" smtClean="0"/>
              <a:t>Statusový význam </a:t>
            </a:r>
            <a:r>
              <a:rPr lang="cs-CZ" altLang="cs-CZ" sz="2000" dirty="0" smtClean="0"/>
              <a:t>pro člověka, tradiční způsob identifikace/specifikum (člověk se s ním nerodí) – </a:t>
            </a:r>
            <a:r>
              <a:rPr lang="cs-CZ" altLang="cs-CZ" sz="2000" u="sng" dirty="0" smtClean="0"/>
              <a:t>není vrozené, tj. přirozené</a:t>
            </a:r>
          </a:p>
          <a:p>
            <a:pPr eaLnBrk="1" hangingPunct="1"/>
            <a:r>
              <a:rPr lang="cs-CZ" altLang="cs-CZ" sz="2000" u="sng" dirty="0" smtClean="0"/>
              <a:t>Svoboda člověka zvolit si pro </a:t>
            </a:r>
            <a:r>
              <a:rPr lang="cs-CZ" altLang="cs-CZ" sz="2000" i="1" u="sng" dirty="0" smtClean="0"/>
              <a:t>soukromý styk </a:t>
            </a:r>
            <a:r>
              <a:rPr lang="cs-CZ" altLang="cs-CZ" sz="2000" u="sng" dirty="0" smtClean="0"/>
              <a:t>vlastní označen</a:t>
            </a:r>
            <a:r>
              <a:rPr lang="cs-CZ" altLang="cs-CZ" sz="2000" dirty="0" smtClean="0"/>
              <a:t>í (jméno a příjmení) a nebýt jej zbaven (čl. 7 ÚP dítěte) – </a:t>
            </a:r>
            <a:r>
              <a:rPr lang="cs-CZ" altLang="cs-CZ" sz="2000" i="1" dirty="0" smtClean="0"/>
              <a:t>přirozené </a:t>
            </a:r>
            <a:r>
              <a:rPr lang="cs-CZ" altLang="cs-CZ" sz="2000" u="sng" dirty="0" smtClean="0"/>
              <a:t>právo na pojmenování</a:t>
            </a:r>
          </a:p>
          <a:p>
            <a:pPr eaLnBrk="1" hangingPunct="1"/>
            <a:r>
              <a:rPr lang="cs-CZ" altLang="cs-CZ" sz="2000" u="sng" dirty="0" smtClean="0"/>
              <a:t>Právo a povinnost rodičů </a:t>
            </a:r>
            <a:r>
              <a:rPr lang="cs-CZ" altLang="cs-CZ" sz="2000" dirty="0" smtClean="0"/>
              <a:t>zvolit jméno dítěte (</a:t>
            </a:r>
            <a:r>
              <a:rPr lang="cs-CZ" altLang="cs-CZ" sz="2000" i="1" dirty="0" smtClean="0"/>
              <a:t>přirozené</a:t>
            </a:r>
            <a:r>
              <a:rPr lang="cs-CZ" altLang="cs-CZ" sz="2000" dirty="0" smtClean="0"/>
              <a:t> soukromé právo x zápis do matriky – veř. </a:t>
            </a:r>
            <a:r>
              <a:rPr lang="cs-CZ" altLang="cs-CZ" sz="2000" dirty="0" err="1" smtClean="0"/>
              <a:t>pr</a:t>
            </a:r>
            <a:r>
              <a:rPr lang="cs-CZ" altLang="cs-CZ" sz="2000" dirty="0" smtClean="0"/>
              <a:t>.)</a:t>
            </a:r>
          </a:p>
          <a:p>
            <a:pPr eaLnBrk="1" hangingPunct="1"/>
            <a:r>
              <a:rPr lang="cs-CZ" altLang="cs-CZ" sz="2000" u="sng" dirty="0" smtClean="0"/>
              <a:t>Obecná ochrana užívání jména a příjmení </a:t>
            </a:r>
            <a:r>
              <a:rPr lang="cs-CZ" altLang="cs-CZ" sz="2000" dirty="0" smtClean="0"/>
              <a:t>(§ 77 a násl.) a  též pseudonymu, osobnostně právní ochrana jména – </a:t>
            </a:r>
            <a:r>
              <a:rPr lang="cs-CZ" altLang="cs-CZ" sz="2000" u="sng" dirty="0" smtClean="0"/>
              <a:t>požívá ochrany </a:t>
            </a:r>
            <a:r>
              <a:rPr lang="cs-CZ" altLang="cs-CZ" sz="2000" i="1" u="sng" dirty="0" err="1" smtClean="0"/>
              <a:t>erga</a:t>
            </a:r>
            <a:r>
              <a:rPr lang="cs-CZ" altLang="cs-CZ" sz="2000" i="1" u="sng" dirty="0" smtClean="0"/>
              <a:t> </a:t>
            </a:r>
            <a:r>
              <a:rPr lang="cs-CZ" altLang="cs-CZ" sz="2000" i="1" u="sng" dirty="0" err="1" smtClean="0"/>
              <a:t>omnes</a:t>
            </a:r>
            <a:endParaRPr lang="cs-CZ" altLang="cs-CZ" sz="2000" i="1" u="sng" dirty="0" smtClean="0"/>
          </a:p>
          <a:p>
            <a:pPr eaLnBrk="1" hangingPunct="1"/>
            <a:r>
              <a:rPr lang="cs-CZ" altLang="cs-CZ" sz="2000" dirty="0" smtClean="0"/>
              <a:t>Pravidelný způsob označení člověka – </a:t>
            </a:r>
            <a:r>
              <a:rPr lang="cs-CZ" altLang="cs-CZ" sz="2000" u="sng" dirty="0" smtClean="0"/>
              <a:t>užití vlastního jména </a:t>
            </a:r>
            <a:r>
              <a:rPr lang="cs-CZ" altLang="cs-CZ" sz="2000" dirty="0" smtClean="0"/>
              <a:t>(ochrana 3 os.), když takto označen, následky omylu si nese ten, s kým jednáno</a:t>
            </a:r>
            <a:r>
              <a:rPr lang="cs-CZ" altLang="cs-CZ" sz="2000" i="1" dirty="0" smtClean="0"/>
              <a:t> </a:t>
            </a:r>
          </a:p>
          <a:p>
            <a:pPr eaLnBrk="1" hangingPunct="1"/>
            <a:r>
              <a:rPr lang="cs-CZ" altLang="cs-CZ" sz="2000" u="sng" dirty="0" smtClean="0"/>
              <a:t>Prolínání práva soukromého a veřejného </a:t>
            </a:r>
            <a:r>
              <a:rPr lang="cs-CZ" altLang="cs-CZ" sz="2000" dirty="0" smtClean="0"/>
              <a:t>(veřejný zájem na evidenci obyvatelstva, matriční pořádek , používání v </a:t>
            </a:r>
            <a:r>
              <a:rPr lang="cs-CZ" altLang="cs-CZ" sz="2000" u="sng" dirty="0" smtClean="0"/>
              <a:t>úředním </a:t>
            </a:r>
            <a:r>
              <a:rPr lang="cs-CZ" altLang="cs-CZ" sz="2000" dirty="0" smtClean="0"/>
              <a:t>styku)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09589" y="764705"/>
            <a:ext cx="8086635" cy="648072"/>
          </a:xfrm>
        </p:spPr>
        <p:txBody>
          <a:bodyPr/>
          <a:lstStyle/>
          <a:p>
            <a:r>
              <a:rPr lang="cs-CZ" altLang="cs-CZ" sz="2800" dirty="0" smtClean="0"/>
              <a:t>JMÉNO ČLOVĚKA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755650" y="1557338"/>
            <a:ext cx="8229600" cy="4968006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 smtClean="0"/>
              <a:t>Statusové </a:t>
            </a:r>
            <a:r>
              <a:rPr lang="cs-CZ" altLang="cs-CZ" sz="2400" u="sng" dirty="0" smtClean="0"/>
              <a:t>označení</a:t>
            </a:r>
            <a:r>
              <a:rPr lang="cs-CZ" altLang="cs-CZ" sz="2400" dirty="0" smtClean="0"/>
              <a:t> x složka </a:t>
            </a:r>
            <a:r>
              <a:rPr lang="cs-CZ" altLang="cs-CZ" sz="2400" u="sng" dirty="0" smtClean="0"/>
              <a:t>osobnosti </a:t>
            </a:r>
            <a:r>
              <a:rPr lang="cs-CZ" altLang="cs-CZ" sz="2400" dirty="0" smtClean="0"/>
              <a:t>člověka 					(chráněný statek osobnostní)</a:t>
            </a:r>
          </a:p>
          <a:p>
            <a:r>
              <a:rPr lang="cs-CZ" altLang="cs-CZ" sz="2400" dirty="0" smtClean="0"/>
              <a:t>Součást jména „v širším smyslu“ – jméno, příjmení, vč.  např. i příjmení připojovaného (§ 622), jiného zvoleného (mat. zák.)</a:t>
            </a:r>
          </a:p>
          <a:p>
            <a:r>
              <a:rPr lang="cs-CZ" altLang="cs-CZ" sz="2400" dirty="0" smtClean="0"/>
              <a:t>Právní ochrana „jména“ – </a:t>
            </a:r>
            <a:r>
              <a:rPr lang="cs-CZ" altLang="cs-CZ" sz="2400" u="sng" dirty="0" err="1" smtClean="0"/>
              <a:t>absolutněprávní</a:t>
            </a:r>
            <a:r>
              <a:rPr lang="cs-CZ" altLang="cs-CZ" sz="2400" dirty="0" smtClean="0"/>
              <a:t> viz </a:t>
            </a:r>
            <a:r>
              <a:rPr lang="cs-CZ" altLang="cs-CZ" sz="2400" u="sng" dirty="0" smtClean="0"/>
              <a:t>§ 78 (zdržení se, odstranění závadného stavu)</a:t>
            </a:r>
          </a:p>
          <a:p>
            <a:r>
              <a:rPr lang="cs-CZ" altLang="cs-CZ" sz="2400" dirty="0" smtClean="0"/>
              <a:t>Ochrana „</a:t>
            </a:r>
            <a:r>
              <a:rPr lang="cs-CZ" altLang="cs-CZ" sz="2400" u="sng" dirty="0" smtClean="0"/>
              <a:t>dobrého jména</a:t>
            </a:r>
            <a:r>
              <a:rPr lang="cs-CZ" altLang="cs-CZ" sz="2400" dirty="0" smtClean="0"/>
              <a:t>“ – není zvláštní způsob označení, ale složka osobnosti (čest, dobrá pověst, </a:t>
            </a:r>
            <a:r>
              <a:rPr lang="cs-CZ" altLang="cs-CZ" sz="2400" u="sng" dirty="0" smtClean="0"/>
              <a:t>§ 81 a </a:t>
            </a:r>
            <a:r>
              <a:rPr lang="cs-CZ" altLang="cs-CZ" sz="2400" u="sng" dirty="0" err="1" smtClean="0"/>
              <a:t>násl</a:t>
            </a:r>
            <a:r>
              <a:rPr lang="cs-CZ" altLang="cs-CZ" sz="2400" dirty="0" smtClean="0"/>
              <a:t>. – zdržení se, odstranění, </a:t>
            </a:r>
            <a:r>
              <a:rPr lang="cs-CZ" altLang="cs-CZ" sz="2400" u="sng" dirty="0" smtClean="0"/>
              <a:t>náhrada nemajetkové újmy</a:t>
            </a:r>
            <a:r>
              <a:rPr lang="cs-CZ" altLang="cs-CZ" sz="2400" dirty="0" smtClean="0"/>
              <a:t>)</a:t>
            </a:r>
          </a:p>
          <a:p>
            <a:r>
              <a:rPr lang="cs-CZ" altLang="cs-CZ" sz="2400" dirty="0" smtClean="0"/>
              <a:t>Možnost udělení </a:t>
            </a:r>
            <a:r>
              <a:rPr lang="cs-CZ" altLang="cs-CZ" sz="2400" u="sng" dirty="0" smtClean="0"/>
              <a:t>svolení s použitím jména </a:t>
            </a:r>
            <a:r>
              <a:rPr lang="cs-CZ" altLang="cs-CZ" sz="2400" dirty="0" smtClean="0"/>
              <a:t>pro účely (i úplatné)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 smtClean="0"/>
              <a:t>OCHRANA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760"/>
            <a:ext cx="8218487" cy="54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u="sng" dirty="0" smtClean="0"/>
              <a:t>Původem přirozenoprávní (§ 81)</a:t>
            </a:r>
            <a:r>
              <a:rPr lang="cs-CZ" sz="2000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sz="2000" dirty="0" smtClean="0"/>
              <a:t>Právo být pojmenován</a:t>
            </a:r>
          </a:p>
          <a:p>
            <a:pPr>
              <a:buFontTx/>
              <a:buChar char="-"/>
              <a:defRPr/>
            </a:pPr>
            <a:r>
              <a:rPr lang="cs-CZ" sz="2000" dirty="0" smtClean="0"/>
              <a:t>Svoboda člověka zvolit si své označení</a:t>
            </a:r>
          </a:p>
          <a:p>
            <a:pPr>
              <a:buFontTx/>
              <a:buChar char="-"/>
              <a:defRPr/>
            </a:pPr>
            <a:r>
              <a:rPr lang="cs-CZ" sz="2000" dirty="0" smtClean="0"/>
              <a:t>Ochrana důstojnosti, cti, vážnosti, tj. „dobré jméno“</a:t>
            </a:r>
          </a:p>
          <a:p>
            <a:pPr>
              <a:defRPr/>
            </a:pPr>
            <a:r>
              <a:rPr lang="cs-CZ" sz="2000" u="sng" dirty="0" smtClean="0"/>
              <a:t>Původem statusovou (pozitivně právní) – ochrana „tvaru“ jména (§ 78):</a:t>
            </a:r>
          </a:p>
          <a:p>
            <a:pPr>
              <a:buFontTx/>
              <a:buChar char="-"/>
              <a:defRPr/>
            </a:pPr>
            <a:r>
              <a:rPr lang="cs-CZ" sz="2000" dirty="0" smtClean="0"/>
              <a:t>Zpochybnění práva ke jménu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Neoprávněný zásah do jména (např. použití jména při propagaci výrobku či služby)</a:t>
            </a:r>
          </a:p>
          <a:p>
            <a:pPr marL="0" indent="0">
              <a:buFont typeface="Arial" charset="0"/>
              <a:buNone/>
              <a:defRPr/>
            </a:pPr>
            <a:endParaRPr lang="cs-CZ" sz="2000" u="sng" dirty="0" smtClean="0"/>
          </a:p>
          <a:p>
            <a:pPr marL="0" indent="0">
              <a:buFont typeface="Arial" charset="0"/>
              <a:buNone/>
              <a:defRPr/>
            </a:pPr>
            <a:r>
              <a:rPr lang="cs-CZ" sz="2000" u="sng" dirty="0" smtClean="0"/>
              <a:t>Praktický význam</a:t>
            </a:r>
            <a:r>
              <a:rPr lang="cs-CZ" sz="2000" dirty="0" smtClean="0"/>
              <a:t>: náhradu nemajetkové újmy </a:t>
            </a:r>
            <a:r>
              <a:rPr lang="cs-CZ" sz="2000" b="1" dirty="0" smtClean="0"/>
              <a:t>lze požadovat pouze u újmy na přirozených právech</a:t>
            </a:r>
            <a:r>
              <a:rPr lang="cs-CZ" sz="2000" dirty="0" smtClean="0"/>
              <a:t> (§ 2956 a násl. – není jednotný názor, že absolutní  právo ke jménu není právem přirozeným)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000" dirty="0" smtClean="0"/>
              <a:t>- Možnost požadovat náhradu majetkové újmy majetkové, bezdůvodné obohacení, též </a:t>
            </a:r>
            <a:r>
              <a:rPr lang="cs-CZ" sz="2000" dirty="0" err="1" smtClean="0"/>
              <a:t>nekalosoutěžní</a:t>
            </a:r>
            <a:r>
              <a:rPr lang="cs-CZ" sz="2000" dirty="0" smtClean="0"/>
              <a:t> ochrana § 2976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cap="all" dirty="0" smtClean="0"/>
              <a:t>Aktivní legitimace k ochraně jména – </a:t>
            </a:r>
            <a:br>
              <a:rPr lang="cs-CZ" altLang="cs-CZ" sz="2800" cap="all" dirty="0" smtClean="0"/>
            </a:br>
            <a:r>
              <a:rPr lang="cs-CZ" altLang="cs-CZ" sz="2800" cap="all" dirty="0" smtClean="0"/>
              <a:t>§78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 smtClean="0"/>
              <a:t>Dotčený člověk</a:t>
            </a:r>
          </a:p>
          <a:p>
            <a:pPr>
              <a:defRPr/>
            </a:pPr>
            <a:endParaRPr lang="cs-CZ" sz="2400" u="sng" dirty="0" smtClean="0"/>
          </a:p>
          <a:p>
            <a:pPr>
              <a:defRPr/>
            </a:pPr>
            <a:r>
              <a:rPr lang="cs-CZ" sz="2400" u="sng" dirty="0" smtClean="0"/>
              <a:t>Manžel, potomek, předek, partner (tax.)</a:t>
            </a:r>
            <a:r>
              <a:rPr lang="cs-CZ" sz="2400" dirty="0" smtClean="0"/>
              <a:t> - vlastním jménem – (výjimka!)</a:t>
            </a:r>
          </a:p>
          <a:p>
            <a:pPr>
              <a:defRPr/>
            </a:pPr>
            <a:endParaRPr lang="cs-CZ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 smtClean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a) </a:t>
            </a:r>
            <a:r>
              <a:rPr lang="cs-CZ" sz="2400" u="sng" dirty="0" smtClean="0"/>
              <a:t>v případě ztráty schopnosti/možnosti člověka samostatně chránit své právo</a:t>
            </a:r>
            <a:r>
              <a:rPr lang="cs-CZ" sz="2400" dirty="0" smtClean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 smtClean="0"/>
              <a:t> b) nedal najevo (svéprávný), </a:t>
            </a:r>
            <a:r>
              <a:rPr lang="cs-CZ" sz="2400" u="sng" dirty="0" smtClean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 smtClean="0"/>
              <a:t>OSNOVA:</a:t>
            </a:r>
            <a:r>
              <a:rPr lang="cs-CZ" sz="4000" u="sng" dirty="0" smtClean="0"/>
              <a:t/>
            </a:r>
            <a:br>
              <a:rPr lang="cs-CZ" sz="4000" u="sng" dirty="0" smtClean="0"/>
            </a:br>
            <a:endParaRPr lang="cs-CZ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218487" cy="44973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Právo na soukromí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Právo na duševní a tělesnou integritu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Práva člověka převzatého do zdravotnického zařízení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Nakládání s částmi lidského těla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lidského těla po smrti člověka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Ochrana osobnosti versus svoboda projevu</a:t>
            </a:r>
            <a:br>
              <a:rPr lang="cs-CZ" altLang="cs-CZ" sz="1800" dirty="0" smtClean="0"/>
            </a:b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</a:t>
            </a:r>
            <a:r>
              <a:rPr lang="cs-CZ" u="sng" dirty="0" smtClean="0"/>
              <a:t>78/3 OZ (dědičné </a:t>
            </a:r>
            <a:r>
              <a:rPr lang="cs-CZ" u="sng" dirty="0"/>
              <a:t>příjmení § 860 a násl</a:t>
            </a:r>
            <a:r>
              <a:rPr lang="cs-CZ" u="sng" dirty="0" smtClean="0"/>
              <a:t>. OZ):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 smtClean="0"/>
              <a:t>manžel</a:t>
            </a:r>
            <a:r>
              <a:rPr lang="cs-CZ" u="sng" dirty="0"/>
              <a:t>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– důležitý zájem </a:t>
            </a:r>
            <a:r>
              <a:rPr lang="cs-CZ" u="sng" dirty="0" smtClean="0"/>
              <a:t>rodiny (ochrana rodového jména)</a:t>
            </a:r>
            <a:endParaRPr lang="cs-CZ" u="sng" dirty="0"/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</a:t>
            </a:r>
            <a:r>
              <a:rPr lang="cs-CZ" dirty="0" smtClean="0"/>
              <a:t>člověka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i když </a:t>
            </a:r>
            <a:r>
              <a:rPr lang="cs-CZ" u="sng" dirty="0" smtClean="0"/>
              <a:t>nenese</a:t>
            </a:r>
            <a:r>
              <a:rPr lang="cs-CZ" dirty="0" smtClean="0"/>
              <a:t> stejné příjmení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1800" u="sng" dirty="0" smtClean="0"/>
              <a:t>Přirozené právo zvolit si  vlastní  „jiné“ soukromé označe</a:t>
            </a:r>
            <a:r>
              <a:rPr lang="cs-CZ" altLang="cs-CZ" sz="1800" dirty="0" smtClean="0"/>
              <a:t>ní -  pro určitý obor i pro </a:t>
            </a:r>
            <a:r>
              <a:rPr lang="cs-CZ" altLang="cs-CZ" sz="1800" u="sng" dirty="0" smtClean="0"/>
              <a:t>soukromý styk vůbec (již i v ABGB)</a:t>
            </a:r>
          </a:p>
          <a:p>
            <a:pPr>
              <a:defRPr/>
            </a:pPr>
            <a:r>
              <a:rPr lang="cs-CZ" altLang="cs-CZ" sz="1800" u="sng" dirty="0" smtClean="0"/>
              <a:t>Není legální definice v OZ</a:t>
            </a:r>
            <a:r>
              <a:rPr lang="cs-CZ" altLang="cs-CZ" sz="1800" dirty="0" smtClean="0"/>
              <a:t> ani v jiném zákoně (</a:t>
            </a:r>
            <a:r>
              <a:rPr lang="cs-CZ" altLang="cs-CZ" sz="1800" u="sng" dirty="0" smtClean="0"/>
              <a:t>jakékoli označení </a:t>
            </a:r>
            <a:r>
              <a:rPr lang="cs-CZ" altLang="cs-CZ" sz="1800" dirty="0" smtClean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1800" u="sng" dirty="0" smtClean="0"/>
              <a:t>Právní jednání  pod pseudonymem </a:t>
            </a:r>
            <a:r>
              <a:rPr lang="cs-CZ" altLang="cs-CZ" sz="1800" dirty="0" smtClean="0"/>
              <a:t>může být platné (kumulativně):</a:t>
            </a:r>
          </a:p>
          <a:p>
            <a:pPr>
              <a:buFontTx/>
              <a:buChar char="-"/>
              <a:defRPr/>
            </a:pPr>
            <a:r>
              <a:rPr lang="cs-CZ" altLang="cs-CZ" sz="1800" dirty="0" smtClean="0"/>
              <a:t>je-li zřejmé, kdo jednal</a:t>
            </a:r>
          </a:p>
          <a:p>
            <a:pPr>
              <a:buFontTx/>
              <a:buChar char="-"/>
              <a:defRPr/>
            </a:pPr>
            <a:r>
              <a:rPr lang="cs-CZ" altLang="cs-CZ" sz="1800" dirty="0" smtClean="0"/>
              <a:t>Nemůže-li mít druhá strana pochybnost o osobě jednajícího</a:t>
            </a:r>
          </a:p>
          <a:p>
            <a:pPr>
              <a:defRPr/>
            </a:pPr>
            <a:r>
              <a:rPr lang="cs-CZ" altLang="cs-CZ" sz="1800" dirty="0" smtClean="0"/>
              <a:t>Vždy nutno respektovat </a:t>
            </a:r>
            <a:r>
              <a:rPr lang="cs-CZ" altLang="cs-CZ" sz="1800" u="sng" dirty="0" smtClean="0"/>
              <a:t>ochranu práv 3 osob </a:t>
            </a:r>
          </a:p>
          <a:p>
            <a:pPr>
              <a:defRPr/>
            </a:pPr>
            <a:r>
              <a:rPr lang="cs-CZ" altLang="cs-CZ" sz="1800" u="sng" dirty="0" smtClean="0"/>
              <a:t>následky  omylu (§ 583) nese kdo jedná pod pseudonymem</a:t>
            </a:r>
            <a:r>
              <a:rPr lang="cs-CZ" altLang="cs-CZ" sz="1800" dirty="0" smtClean="0"/>
              <a:t>, odpovědnost za výsledek, neřeší se zavinění</a:t>
            </a:r>
          </a:p>
          <a:p>
            <a:pPr>
              <a:defRPr/>
            </a:pPr>
            <a:r>
              <a:rPr lang="cs-CZ" altLang="cs-CZ" sz="1800" dirty="0" smtClean="0"/>
              <a:t>Osobnostní ochrana pseudonymu (chráněný statek osobnostní), zvláštní úprava </a:t>
            </a:r>
            <a:r>
              <a:rPr lang="cs-CZ" altLang="cs-CZ" sz="1800" dirty="0" err="1" smtClean="0"/>
              <a:t>AutZ</a:t>
            </a:r>
            <a:r>
              <a:rPr lang="cs-CZ" altLang="cs-CZ" sz="1800" dirty="0" smtClean="0"/>
              <a:t> - souběh</a:t>
            </a:r>
          </a:p>
          <a:p>
            <a:pPr>
              <a:defRPr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4800" dirty="0" smtClean="0"/>
          </a:p>
          <a:p>
            <a:pPr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smtClean="0"/>
              <a:t>OCHRANA OSOBNOSTI</a:t>
            </a:r>
          </a:p>
          <a:p>
            <a:pPr algn="ctr">
              <a:buNone/>
            </a:pPr>
            <a:r>
              <a:rPr lang="cs-CZ" sz="4800" dirty="0" smtClean="0"/>
              <a:t>(všeobecná)</a:t>
            </a:r>
            <a:endParaRPr lang="cs-CZ" sz="4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>
                <a:latin typeface="+mn-lt"/>
              </a:rPr>
              <a:t>PRINCIPY OBECNÉ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zásada v pochybnostech ve prospěch života</a:t>
            </a:r>
            <a:r>
              <a:rPr lang="cs-CZ" sz="1800" dirty="0" smtClean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 smtClean="0"/>
              <a:t>	(zásada pro vitae/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life</a:t>
            </a:r>
            <a:r>
              <a:rPr lang="cs-CZ" sz="1800" dirty="0" smtClean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zásada přednosti ochrany lidské bytosti před zájmy společnosti nebo vědy,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8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zásada nedotknutelnosti osobnosti</a:t>
            </a:r>
            <a:r>
              <a:rPr lang="cs-CZ" sz="1800" dirty="0" smtClean="0"/>
              <a:t>, Nedotknutelnost lidské bytosti, stránek osobnosti včetně kupř. soukromí a rodinného života, projevů osobní povahy atd. - lze však udělit svolení(licenci) dotčeného anebo výjimečně zákonem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zásada odvolatelnosti svolení</a:t>
            </a:r>
            <a:r>
              <a:rPr lang="cs-CZ" sz="1800" dirty="0" smtClean="0"/>
              <a:t>, je založena na možné změně přesvědčení svolujícího (limity – zákaz zneužití, poctivost)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zásada zákazu těžení finančního prospěchu z lidského těla</a:t>
            </a:r>
            <a:r>
              <a:rPr lang="cs-CZ" sz="1800" dirty="0" smtClean="0"/>
              <a:t> nebo jeho částí,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 smtClean="0"/>
              <a:t>zásada pietní ochrany</a:t>
            </a:r>
            <a:r>
              <a:rPr lang="cs-CZ" sz="1800" dirty="0" smtClean="0"/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>
                <a:latin typeface="+mn-lt"/>
              </a:rPr>
              <a:t>PRINCIPY EXPLICITNĚ V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237906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OZ vychází z úpravy OZ1964, </a:t>
            </a:r>
            <a:r>
              <a:rPr lang="cs-CZ" sz="2000" dirty="0"/>
              <a:t>kterou </a:t>
            </a:r>
            <a:r>
              <a:rPr lang="cs-CZ" sz="2000" dirty="0" smtClean="0"/>
              <a:t>ale zpřesňuje</a:t>
            </a:r>
            <a:r>
              <a:rPr lang="cs-CZ" sz="2000" dirty="0"/>
              <a:t>, </a:t>
            </a:r>
            <a:r>
              <a:rPr lang="cs-CZ" sz="2000" dirty="0" smtClean="0"/>
              <a:t>přináší některé změny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3 odst. 1 </a:t>
            </a:r>
            <a:r>
              <a:rPr lang="cs-CZ" sz="2000" b="1" dirty="0" smtClean="0"/>
              <a:t>OZ</a:t>
            </a:r>
            <a:r>
              <a:rPr lang="cs-CZ" sz="2000" b="1" dirty="0"/>
              <a:t>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3 odst. 2 </a:t>
            </a:r>
            <a:r>
              <a:rPr lang="cs-CZ" sz="2000" b="1" dirty="0" smtClean="0"/>
              <a:t>OZ</a:t>
            </a:r>
            <a:r>
              <a:rPr lang="cs-CZ" sz="2000" b="1" dirty="0"/>
              <a:t>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 smtClean="0"/>
              <a:t>§ </a:t>
            </a:r>
            <a:r>
              <a:rPr lang="cs-CZ" sz="2000" b="1" dirty="0"/>
              <a:t>81 </a:t>
            </a:r>
            <a:r>
              <a:rPr lang="cs-CZ" sz="2000" b="1" dirty="0" smtClean="0"/>
              <a:t>OZ</a:t>
            </a:r>
            <a:r>
              <a:rPr lang="cs-CZ" sz="2000" b="1" dirty="0"/>
              <a:t>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908720"/>
            <a:ext cx="8086635" cy="9357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/>
              <a:t>OCHRANA OSOBNOSTI</a:t>
            </a:r>
            <a:br>
              <a:rPr lang="cs-CZ" altLang="cs-CZ" sz="2800" dirty="0" smtClean="0"/>
            </a:br>
            <a:r>
              <a:rPr lang="cs-CZ" altLang="cs-CZ" sz="2800" dirty="0" smtClean="0"/>
              <a:t>(aktivní legitimace)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 smtClean="0"/>
              <a:t>Rozšíření okruhu osob</a:t>
            </a:r>
            <a:r>
              <a:rPr lang="cs-CZ" altLang="cs-CZ" sz="2800" dirty="0" smtClean="0"/>
              <a:t>, které mohu uplatnit ochranu osobnosti člověka (aktivně legitimovaných):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 smtClean="0"/>
              <a:t>- </a:t>
            </a:r>
            <a:r>
              <a:rPr lang="cs-CZ" altLang="cs-CZ" sz="2800" u="sng" dirty="0" smtClean="0"/>
              <a:t>dotčený člověk  (každý samostatně)</a:t>
            </a:r>
            <a:br>
              <a:rPr lang="cs-CZ" altLang="cs-CZ" sz="2800" u="sng" dirty="0" smtClean="0"/>
            </a:br>
            <a:endParaRPr lang="cs-CZ" altLang="cs-CZ" sz="2800" u="sng" dirty="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 smtClean="0"/>
              <a:t>– </a:t>
            </a:r>
            <a:r>
              <a:rPr lang="cs-CZ" altLang="cs-CZ" sz="2800" u="sng" dirty="0" smtClean="0"/>
              <a:t>osoby blízké </a:t>
            </a:r>
            <a:r>
              <a:rPr lang="cs-CZ" altLang="cs-CZ" sz="2800" dirty="0" smtClean="0"/>
              <a:t>(postmortální ochrana § 82 odst. 2 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 smtClean="0"/>
              <a:t>- právnická osoba</a:t>
            </a:r>
            <a:r>
              <a:rPr lang="cs-CZ" altLang="cs-CZ" sz="2800" dirty="0" smtClean="0"/>
              <a:t>, týká-li se nedovolený zásah činnosti člověka v právnické osobě, § 83 odst. 2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 smtClean="0"/>
              <a:t> u </a:t>
            </a:r>
            <a:r>
              <a:rPr lang="cs-CZ" altLang="cs-CZ" sz="2800" u="sng" dirty="0" smtClean="0"/>
              <a:t>jména je okruh takto vymezených osob </a:t>
            </a:r>
            <a:r>
              <a:rPr lang="cs-CZ" altLang="cs-CZ" sz="2800" dirty="0" smtClean="0"/>
              <a:t>odlišně (§ 78 OZ),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OCHRANA OSOBNOSTI V OZ</a:t>
            </a:r>
            <a:br>
              <a:rPr lang="cs-CZ" sz="3100" dirty="0" smtClean="0"/>
            </a:br>
            <a:r>
              <a:rPr lang="cs-CZ" dirty="0" smtClean="0"/>
              <a:t>(pasivní legitimace)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 smtClean="0"/>
              <a:t>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 smtClean="0"/>
              <a:t>- </a:t>
            </a:r>
            <a:r>
              <a:rPr lang="cs-CZ" sz="2800" dirty="0" smtClean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 smtClean="0"/>
              <a:t>více osob společně – společná odpovědnost za zásah do osobnostní sféry (vydavatel, novinář na volné noze apod.)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 smtClean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CHRÁNĚNÉ STATKY OSOBNOSTNÍ DLE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 smtClean="0"/>
              <a:t>§ 81 odst. 1 OZ</a:t>
            </a:r>
            <a:r>
              <a:rPr lang="cs-CZ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 smtClean="0"/>
              <a:t>„ Chráněna je osobnost člověka včetně všech jeho přirozených práv. Každý je povinen ctít svobodné rozhodnutí člověka žít podle svého</a:t>
            </a:r>
            <a:r>
              <a:rPr lang="cs-CZ" dirty="0" smtClean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§ 81 odst. 2 OZ: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Jeho projevy osobní povahy </a:t>
            </a:r>
            <a:r>
              <a:rPr lang="cs-CZ" dirty="0" err="1" smtClean="0"/>
              <a:t>atd</a:t>
            </a:r>
            <a:r>
              <a:rPr lang="cs-CZ" dirty="0" smtClean="0"/>
              <a:t>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 smtClean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Zásah se </a:t>
            </a:r>
            <a:r>
              <a:rPr lang="cs-CZ" b="1" u="sng" dirty="0" smtClean="0"/>
              <a:t>svolením</a:t>
            </a:r>
            <a:r>
              <a:rPr lang="cs-CZ" dirty="0" smtClean="0"/>
              <a:t> člověka (se </a:t>
            </a:r>
            <a:r>
              <a:rPr lang="cs-CZ" b="1" dirty="0" smtClean="0"/>
              <a:t>souhlasem</a:t>
            </a:r>
            <a:r>
              <a:rPr lang="cs-CZ" dirty="0" smtClean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 smtClean="0"/>
              <a:t>určitost</a:t>
            </a:r>
            <a:r>
              <a:rPr lang="cs-CZ" dirty="0" smtClean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 § 84 zachycení, § 85 OZ rozšiřování podoby (zásahy do soukromí)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kdo svolil - může </a:t>
            </a:r>
            <a:r>
              <a:rPr lang="cs-CZ" u="sng" dirty="0" smtClean="0"/>
              <a:t>odvolat souhlas (limity)</a:t>
            </a:r>
            <a:endParaRPr lang="cs-CZ" dirty="0" smtClean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 smtClean="0"/>
              <a:t>(otázka, zda i dvoustranné právní jednání – licence – blíže na seminářích) </a:t>
            </a:r>
            <a:endParaRPr lang="cs-CZ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cap="all" dirty="0" smtClean="0"/>
              <a:t>Zákonné licence</a:t>
            </a:r>
            <a:br>
              <a:rPr lang="cs-CZ" sz="2800" cap="all" dirty="0" smtClean="0"/>
            </a:br>
            <a:r>
              <a:rPr lang="cs-CZ" sz="2800" cap="all" dirty="0" smtClean="0"/>
              <a:t> (podoba a soukromí)</a:t>
            </a:r>
            <a:endParaRPr lang="cs-CZ" sz="2800" cap="all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46800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</a:t>
            </a:r>
            <a:r>
              <a:rPr lang="cs-CZ" sz="3100" b="1" dirty="0" smtClean="0"/>
              <a:t>licence (rozšíření)</a:t>
            </a:r>
            <a:r>
              <a:rPr lang="cs-CZ" sz="3100" dirty="0" smtClean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k ochraně práva nebo jiných chráněných zájmů třetích osob </a:t>
            </a:r>
            <a:r>
              <a:rPr lang="cs-CZ" sz="3100" dirty="0"/>
              <a:t>§ 88/1 </a:t>
            </a:r>
            <a:r>
              <a:rPr lang="cs-CZ" sz="3100" dirty="0" smtClean="0"/>
              <a:t>OZ</a:t>
            </a:r>
            <a:endParaRPr lang="cs-CZ" sz="31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úřední licence § </a:t>
            </a:r>
            <a:r>
              <a:rPr lang="cs-CZ" sz="3100" dirty="0"/>
              <a:t>88/2 </a:t>
            </a:r>
            <a:r>
              <a:rPr lang="cs-CZ" sz="3100" dirty="0" smtClean="0"/>
              <a:t>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 smtClean="0"/>
              <a:t>Zákonná licence vystoupí-li někdo veřejně v záležitosti veřejného zájmu § 88 odst. 2 </a:t>
            </a:r>
            <a:r>
              <a:rPr lang="cs-CZ" sz="3100" b="1" dirty="0" smtClean="0"/>
              <a:t>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vědecká a umělecká </a:t>
            </a:r>
            <a:r>
              <a:rPr lang="cs-CZ" sz="3100" dirty="0"/>
              <a:t>§ 89 </a:t>
            </a:r>
            <a:r>
              <a:rPr lang="cs-CZ" sz="3100" dirty="0" smtClean="0"/>
              <a:t>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zpravodajská (reportážní</a:t>
            </a:r>
            <a:r>
              <a:rPr lang="cs-CZ" sz="3100" dirty="0"/>
              <a:t>) 89 </a:t>
            </a:r>
            <a:r>
              <a:rPr lang="cs-CZ" sz="3100" dirty="0" smtClean="0"/>
              <a:t>OZ</a:t>
            </a:r>
            <a:endParaRPr lang="cs-CZ" sz="31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Použití (pořízení) těchto chráněných hodnot: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nesmí být nepřiměřeným způsobem a v rozporu s</a:t>
            </a:r>
            <a:r>
              <a:rPr lang="cs-CZ" sz="3100" dirty="0"/>
              <a:t>  </a:t>
            </a:r>
            <a:r>
              <a:rPr lang="cs-CZ" sz="3100" b="1" dirty="0"/>
              <a:t>oprávněnými zájmy člověka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v případě pochybností vykládat restriktivně</a:t>
            </a:r>
            <a:r>
              <a:rPr lang="cs-CZ" sz="3100" dirty="0"/>
              <a:t> </a:t>
            </a:r>
            <a:r>
              <a:rPr lang="cs-CZ" sz="3100" dirty="0" smtClean="0"/>
              <a:t> (§ 90 OZ)</a:t>
            </a:r>
            <a:endParaRPr lang="cs-CZ" sz="3100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musí být vždy zaručena základní ochrana </a:t>
            </a:r>
            <a:r>
              <a:rPr lang="cs-CZ" sz="3100" u="sng" dirty="0"/>
              <a:t>důstojné existence </a:t>
            </a:r>
            <a:r>
              <a:rPr lang="cs-CZ" sz="3100" u="sng" dirty="0" smtClean="0"/>
              <a:t>člověka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3100" dirty="0" smtClean="0"/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 smtClean="0"/>
              <a:t>Základní východisko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poskytování právní ochrany  </a:t>
            </a:r>
            <a:r>
              <a:rPr lang="cs-CZ" altLang="cs-CZ" sz="4800" b="1" dirty="0" smtClean="0"/>
              <a:t>člověku</a:t>
            </a:r>
            <a:r>
              <a:rPr lang="cs-CZ" altLang="cs-CZ" sz="4800" dirty="0" smtClean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jako lidské osobnosti, jeho rodině a jeho osobnímu stavu patří mezi pilíře obecného soukromého (občanského) práva</a:t>
            </a:r>
          </a:p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dirty="0" smtClean="0"/>
              <a:t>Slovy OZ (proklamace): „právo brát se o vlastní štěstí“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9"/>
            <a:ext cx="8362950" cy="4352924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88 odst. 1 OZ: PODOBIZNA</a:t>
            </a:r>
            <a:r>
              <a:rPr lang="cs-CZ" dirty="0"/>
              <a:t>, ZVUKOVÝ A OBRAZOVÝ ZÁZNAM (NE PÍSEMNOST OSOBNÍ </a:t>
            </a:r>
            <a:r>
              <a:rPr lang="cs-CZ" dirty="0" smtClean="0"/>
              <a:t>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</a:t>
            </a:r>
            <a:r>
              <a:rPr lang="cs-CZ" i="1" dirty="0" smtClean="0"/>
              <a:t>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ÚŘEDNÍ a V PŘÍPADĚ, ŽE NĚKDO VYSTOUPÍ V ZÁLEŽITOSTI VEŘEJNÉHO ZÁJMU</a:t>
            </a: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</a:t>
            </a:r>
            <a:r>
              <a:rPr lang="cs-CZ" dirty="0" smtClean="0"/>
              <a:t>OZ  PODOBIZNA, ZVUKOVÝ A OBRAZOVÝ ZÁZNAM( I </a:t>
            </a:r>
            <a:r>
              <a:rPr lang="cs-CZ" dirty="0"/>
              <a:t>PÍSEMNOST OSOBNÍ </a:t>
            </a:r>
            <a:r>
              <a:rPr lang="cs-CZ" dirty="0" smtClean="0"/>
              <a:t>POVAHY)… </a:t>
            </a:r>
            <a:r>
              <a:rPr lang="cs-CZ" dirty="0"/>
              <a:t>„</a:t>
            </a:r>
            <a:r>
              <a:rPr lang="cs-CZ" i="1" dirty="0"/>
              <a:t>na základě zákona k úřednímu účelu nebo v případě, že někdo veřejně vystoupí v záležitosti veřejného </a:t>
            </a:r>
            <a:r>
              <a:rPr lang="cs-CZ" i="1" dirty="0" smtClean="0"/>
              <a:t>zájmu.“</a:t>
            </a: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 smtClean="0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575721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§ </a:t>
            </a:r>
            <a:r>
              <a:rPr lang="cs-CZ" sz="2400" dirty="0"/>
              <a:t>89 </a:t>
            </a:r>
            <a:r>
              <a:rPr lang="cs-CZ" sz="2400" dirty="0" smtClean="0"/>
              <a:t>OZ</a:t>
            </a:r>
            <a:r>
              <a:rPr lang="cs-CZ" sz="2400" dirty="0"/>
              <a:t>: vědecká a umělecká licence  zpravodajská </a:t>
            </a:r>
            <a:r>
              <a:rPr lang="cs-CZ" sz="2400" i="1" dirty="0" smtClean="0"/>
              <a:t>- </a:t>
            </a:r>
            <a:r>
              <a:rPr lang="cs-CZ" sz="2400" dirty="0"/>
              <a:t>(</a:t>
            </a:r>
            <a:r>
              <a:rPr lang="cs-CZ" sz="2400" dirty="0" smtClean="0"/>
              <a:t>NE POUŽITÍ PÍSEMNOSTÍ </a:t>
            </a:r>
            <a:r>
              <a:rPr lang="cs-CZ" sz="2400" dirty="0"/>
              <a:t>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</a:t>
            </a:r>
            <a:r>
              <a:rPr lang="cs-CZ" sz="2400" dirty="0" smtClean="0"/>
              <a:t>OZ </a:t>
            </a:r>
            <a:r>
              <a:rPr lang="cs-CZ" sz="2400" dirty="0"/>
              <a:t>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PRÁVO </a:t>
            </a:r>
            <a:r>
              <a:rPr lang="cs-CZ" sz="2400" dirty="0"/>
              <a:t>NA INFORMACE, SVOBODA PROJEVU, OCHRANA VEŘEJNÉHO POŘÁDKU, </a:t>
            </a:r>
            <a:r>
              <a:rPr lang="cs-CZ" sz="2400" dirty="0" smtClean="0"/>
              <a:t>VŽDY NUTNÝ  </a:t>
            </a:r>
            <a:r>
              <a:rPr lang="cs-CZ" sz="2400" dirty="0"/>
              <a:t>TEST PROPORCIONALITY </a:t>
            </a:r>
            <a:r>
              <a:rPr lang="cs-CZ" sz="2400" dirty="0" smtClean="0"/>
              <a:t>(VIZ NÍŽE)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Kolize práv se řeší </a:t>
            </a:r>
            <a:r>
              <a:rPr lang="cs-CZ" b="1" dirty="0"/>
              <a:t>testem proporcionality (a takovým způsobem, aby hodnotnější z nich bylo chráněno s minimálním omezením méně hodnotného</a:t>
            </a:r>
            <a:r>
              <a:rPr lang="cs-CZ" b="1" dirty="0" smtClean="0"/>
              <a:t>).</a:t>
            </a:r>
          </a:p>
          <a:p>
            <a:r>
              <a:rPr lang="cs-CZ" sz="2000" b="1" dirty="0" smtClean="0"/>
              <a:t>Kritéria dle ÚS (</a:t>
            </a:r>
            <a:r>
              <a:rPr lang="cs-CZ" sz="2000" b="1" dirty="0" err="1" smtClean="0"/>
              <a:t>Pl</a:t>
            </a:r>
            <a:r>
              <a:rPr lang="cs-CZ" sz="2000" b="1" dirty="0" smtClean="0"/>
              <a:t>. ÚS 4/94):</a:t>
            </a:r>
          </a:p>
          <a:p>
            <a:r>
              <a:rPr lang="cs-CZ" sz="2000" u="sng" dirty="0"/>
              <a:t>kritérium vhodnosti</a:t>
            </a:r>
            <a:r>
              <a:rPr lang="cs-CZ" sz="2000" dirty="0"/>
              <a:t>: soud zkoumá, zdali „institut, omezující určité základní právo, umožňuje dosáhnout stanovený cíl“</a:t>
            </a:r>
          </a:p>
          <a:p>
            <a:r>
              <a:rPr lang="cs-CZ" sz="2000" u="sng" dirty="0"/>
              <a:t>kritérium potřebnosti (nutnosti): </a:t>
            </a:r>
            <a:r>
              <a:rPr lang="cs-CZ" sz="2000" dirty="0"/>
              <a:t>soud zkoumá, zdali by stanoveného cíle nemohlo být dosaženo „jinými opatřeními, umožňujícími dosáhnout stejného cíle, avšak nedotýkajícími se základních práv a svobod“</a:t>
            </a:r>
          </a:p>
          <a:p>
            <a:r>
              <a:rPr lang="cs-CZ" sz="2000" u="sng" dirty="0"/>
              <a:t>kritérium poměřování</a:t>
            </a:r>
            <a:r>
              <a:rPr lang="cs-CZ" sz="2000" dirty="0"/>
              <a:t>: soud porovnává „závažnost obou v kolizi stojících základních práv“, což „spočívá ve zvažování empirických, systémových, kontextových i hodnotových argumentů“.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2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412775"/>
            <a:ext cx="8086635" cy="3604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/>
              <a:t> </a:t>
            </a:r>
            <a:br>
              <a:rPr lang="cs-CZ" sz="2800" b="1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>PROSTŘEDKY OCHRANY PRÁVA NA OCHRANU OSOBNOSTI (NÁROKY ZE ZÁSAHŮ)</a:t>
            </a:r>
            <a:br>
              <a:rPr lang="cs-CZ" sz="2800" dirty="0"/>
            </a:br>
            <a:endParaRPr lang="cs-CZ" sz="2800" b="1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628800"/>
            <a:ext cx="8082321" cy="496855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PRÁVO NA OCHRANU OSOBNOSTI JE </a:t>
            </a:r>
            <a:r>
              <a:rPr lang="cs-CZ" sz="2400" b="1" u="sng" dirty="0" smtClean="0"/>
              <a:t>SUBJEKTIVNÍ ABSOLUTNÍ SOUKROMÉ PRÁVO </a:t>
            </a:r>
            <a:r>
              <a:rPr lang="cs-CZ" sz="2400" b="1" dirty="0" smtClean="0"/>
              <a:t>- JE VYBAVENO </a:t>
            </a:r>
            <a:r>
              <a:rPr lang="cs-CZ" sz="2400" b="1" u="sng" dirty="0" smtClean="0"/>
              <a:t>NÁROKEM</a:t>
            </a:r>
            <a:r>
              <a:rPr lang="cs-CZ" sz="2400" b="1" dirty="0" smtClean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Prostředky ochrany jsou zakotveny v </a:t>
            </a:r>
            <a:r>
              <a:rPr lang="cs-CZ" sz="2400" b="1" u="sng" dirty="0" smtClean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Ochrana se týká </a:t>
            </a:r>
            <a:r>
              <a:rPr lang="cs-CZ" sz="2400" b="1" u="sng" dirty="0" smtClean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Rozmanitost skutkových podstat – zásahy do složek osobnosti a projevů osobní povahy</a:t>
            </a: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Občanský zákoník zakotvuje </a:t>
            </a:r>
            <a:r>
              <a:rPr lang="cs-CZ" sz="2400" b="1" u="sng" dirty="0" smtClean="0"/>
              <a:t>obecné i zvláštní právní prostředky </a:t>
            </a:r>
            <a:r>
              <a:rPr lang="cs-CZ" sz="2400" b="1" dirty="0" smtClean="0"/>
              <a:t>ochrany osobnosti</a:t>
            </a:r>
            <a:r>
              <a:rPr lang="cs-CZ" sz="2400" dirty="0" smtClean="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 smtClean="0"/>
              <a:t>Předpoklad</a:t>
            </a:r>
            <a:r>
              <a:rPr lang="cs-CZ" sz="2400" dirty="0" smtClean="0"/>
              <a:t>: neoprávněný zásah, objektivně způsobilý přivodit nemajetkovou újmu na právech chráněných § 81 a násl. 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/>
              <a:t>NEOPRÁVNĚNÝ ZÁSAH (předpoklad)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Z judikatury: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Usnesení NS </a:t>
            </a:r>
            <a:r>
              <a:rPr lang="cs-CZ" altLang="cs-CZ" sz="2000" dirty="0" err="1" smtClean="0"/>
              <a:t>sp</a:t>
            </a:r>
            <a:r>
              <a:rPr lang="cs-CZ" altLang="cs-CZ" sz="2000" dirty="0" smtClean="0"/>
              <a:t>. zn. 28 </a:t>
            </a:r>
            <a:r>
              <a:rPr lang="cs-CZ" altLang="cs-CZ" sz="2000" dirty="0" err="1" smtClean="0"/>
              <a:t>Cdo</a:t>
            </a:r>
            <a:r>
              <a:rPr lang="cs-CZ" altLang="cs-CZ" sz="2000" dirty="0" smtClean="0"/>
              <a:t> 1524/2002: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Neoprávněný zásah musí být objektivně způsobilý způsobit újmu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Neoprávněným zásahem je jednání, které zasahuje do  práv chráněných § 11 OZ1964 a je v rozporu s právy a povinnostmi původce stanovenými právním řádem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V zásadě je nutno připustit důkaz pravdy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Rozdíl mezi neoprávněným zásahem a kritikou je nutno spatřovat v pravdivosti (objektivnosti) projevu a cíli, který sleduje.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 Pravdivou kritiku nelze zpravidla považovat za odporující zákonu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Rozsudek NS </a:t>
            </a:r>
            <a:r>
              <a:rPr lang="cs-CZ" altLang="cs-CZ" sz="2000" dirty="0" err="1" smtClean="0"/>
              <a:t>sp</a:t>
            </a:r>
            <a:r>
              <a:rPr lang="cs-CZ" altLang="cs-CZ" sz="2000" dirty="0" smtClean="0"/>
              <a:t>. zn. 30 </a:t>
            </a:r>
            <a:r>
              <a:rPr lang="cs-CZ" altLang="cs-CZ" sz="2000" dirty="0" err="1" smtClean="0"/>
              <a:t>Cdo</a:t>
            </a:r>
            <a:r>
              <a:rPr lang="cs-CZ" altLang="cs-CZ" sz="2000" dirty="0" smtClean="0"/>
              <a:t> 1526/2004: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Nedošlo </a:t>
            </a:r>
            <a:r>
              <a:rPr lang="cs-CZ" altLang="cs-CZ" sz="2000" dirty="0"/>
              <a:t>k</a:t>
            </a:r>
            <a:r>
              <a:rPr lang="cs-CZ" altLang="cs-CZ" sz="2000" dirty="0" smtClean="0"/>
              <a:t> neoprávněnému zásahu, pokud orgány činné v trestním řízení postupovaly podle zákona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468313" y="980727"/>
            <a:ext cx="8218487" cy="10369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/>
              <a:t>OBJEKTIVNÍ ODPOVĚDNOST ZA ZÁSAH DO OSOBNOSTNÍ SFÉRY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hangingPunct="1">
              <a:lnSpc>
                <a:spcPct val="80000"/>
              </a:lnSpc>
              <a:buNone/>
            </a:pPr>
            <a:r>
              <a:rPr lang="cs-CZ" altLang="cs-CZ" sz="2800" dirty="0" smtClean="0"/>
              <a:t>Obecné hmotně právní předpoklady 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existence </a:t>
            </a:r>
            <a:r>
              <a:rPr lang="cs-CZ" altLang="cs-CZ" sz="2800" u="sng" dirty="0" smtClean="0"/>
              <a:t>zásahu objektivně způsobiléh</a:t>
            </a:r>
            <a:r>
              <a:rPr lang="cs-CZ" altLang="cs-CZ" sz="2800" dirty="0" smtClean="0"/>
              <a:t>o porušit, popř. ohrozit osobnostní právo (chráněné statky) a tím způsobit nemajetkovou újmu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Neoprávněnost zásahu, resp. </a:t>
            </a:r>
            <a:r>
              <a:rPr lang="cs-CZ" altLang="cs-CZ" sz="2800" u="sng" dirty="0" smtClean="0"/>
              <a:t>protiprávnost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u="sng" dirty="0" smtClean="0"/>
              <a:t>příčinná souvislost </a:t>
            </a:r>
            <a:r>
              <a:rPr lang="cs-CZ" altLang="cs-CZ" sz="2800" dirty="0" smtClean="0"/>
              <a:t>mezi zásahem a jeho neoprávněností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100" b="1" dirty="0" smtClean="0"/>
              <a:t>PROSTŘEDKY OCHRANY OSOBNOSTI I.</a:t>
            </a:r>
            <a:br>
              <a:rPr lang="cs-CZ" altLang="cs-CZ" sz="3100" b="1" dirty="0" smtClean="0"/>
            </a:br>
            <a:r>
              <a:rPr lang="cs-CZ" altLang="cs-CZ" sz="3100" dirty="0" smtClean="0"/>
              <a:t>ZVLÁŠTNÍ ŽALOBNÍ NÁROKY (</a:t>
            </a:r>
            <a:r>
              <a:rPr lang="cs-CZ" altLang="cs-CZ" sz="3100" dirty="0" err="1" smtClean="0"/>
              <a:t>abs</a:t>
            </a:r>
            <a:r>
              <a:rPr lang="cs-CZ" altLang="cs-CZ" sz="3100" dirty="0" smtClean="0"/>
              <a:t>. </a:t>
            </a:r>
            <a:r>
              <a:rPr lang="cs-CZ" altLang="cs-CZ" sz="3100" dirty="0" err="1" smtClean="0"/>
              <a:t>pr</a:t>
            </a:r>
            <a:r>
              <a:rPr lang="cs-CZ" altLang="cs-CZ" sz="3100" dirty="0" smtClean="0"/>
              <a:t>.)</a:t>
            </a:r>
            <a:endParaRPr lang="cs-CZ" altLang="cs-CZ" sz="3100" b="1" dirty="0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/>
              <a:t>NOVĚ! 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 </a:t>
            </a:r>
            <a:r>
              <a:rPr lang="cs-CZ" u="sng" dirty="0" smtClean="0"/>
              <a:t>zdržení se </a:t>
            </a:r>
            <a:r>
              <a:rPr lang="cs-CZ" dirty="0" smtClean="0"/>
              <a:t>(upuštění od neoprávněného zásahu – </a:t>
            </a:r>
            <a:r>
              <a:rPr lang="cs-CZ" dirty="0" err="1" smtClean="0"/>
              <a:t>negatorní</a:t>
            </a:r>
            <a:r>
              <a:rPr lang="cs-CZ" dirty="0" smtClean="0"/>
              <a:t> – zápůrčí žalobou) - § 82 odst. 1OZ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odstranění škodlivého následku (restituční) </a:t>
            </a:r>
            <a:r>
              <a:rPr lang="cs-CZ" dirty="0" smtClean="0"/>
              <a:t>– 82 odst. 1OZ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8"/>
            <a:ext cx="8229600" cy="150978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PROSTŘEDKY OCHRANY OSOBNOSTI II.  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206084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Nárok na náhradu vzniklé nemajetkové újmy (přiměřené zadostiučinění) - § 2956 OZ</a:t>
            </a:r>
          </a:p>
          <a:p>
            <a:endParaRPr lang="cs-CZ" dirty="0" smtClean="0"/>
          </a:p>
          <a:p>
            <a:r>
              <a:rPr lang="cs-CZ" dirty="0" smtClean="0"/>
              <a:t>Nelze předem vyloučit nebo omezit povinnost k náhradě újmy a přirozených právech - § 2898 OZ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Nárok na náhradu vzniklé majetkové újmy (skutečné škody, ušlého zisku) – 2910 a násl. OZ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Nárok na vydání bezdůvodného obohacení (§ 2875 a násl. 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PŘI ZÁSAHU DO PRÁVA NA OCHRANU OSOBNOSTI LZE I POŽADOVAT NÁHRADU MAJETKOVÉ A NEMAJTEKOVÉ ÚJMY (§ 2956 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 smtClean="0"/>
              <a:t>VYŽADOVÁNO ZAVINĚNÍ RUŠITELE</a:t>
            </a:r>
            <a:r>
              <a:rPr lang="cs-CZ" sz="2000" dirty="0" smtClean="0"/>
              <a:t>– SUBJEKTIVNÍ ODPOVĚDNOST (§ 2910 A NÁSL. OZ)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 smtClean="0"/>
              <a:t>Zvláštní </a:t>
            </a:r>
            <a:r>
              <a:rPr lang="cs-CZ" sz="2000" u="sng" dirty="0"/>
              <a:t>skutková podstata § 2956 </a:t>
            </a:r>
            <a:r>
              <a:rPr lang="cs-CZ" sz="2000" u="sng" dirty="0" smtClean="0"/>
              <a:t>OZ</a:t>
            </a:r>
            <a:r>
              <a:rPr lang="cs-CZ" sz="2000" u="sng" dirty="0"/>
              <a:t>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smtClean="0"/>
              <a:t>„</a:t>
            </a:r>
            <a:r>
              <a:rPr lang="cs-CZ" sz="2000" i="1" dirty="0"/>
              <a:t>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preferována peněžitá </a:t>
            </a:r>
            <a:r>
              <a:rPr lang="cs-CZ" sz="2000" dirty="0" smtClean="0"/>
              <a:t>satisfakce (změna oproti OZ)</a:t>
            </a:r>
            <a:endParaRPr lang="cs-CZ" sz="2000" dirty="0"/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 smtClean="0"/>
              <a:t>Náhrada nemajetkové újmy</a:t>
            </a:r>
            <a:endParaRPr lang="cs-CZ" sz="2800" cap="all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 smtClean="0"/>
              <a:t>Interpretační pravidlo </a:t>
            </a:r>
            <a:r>
              <a:rPr lang="cs-CZ" sz="2800" dirty="0" smtClean="0"/>
              <a:t>pro určování výše náhrady nemajetkové újmy (2957 OZ) výslovně </a:t>
            </a:r>
            <a:r>
              <a:rPr lang="cs-CZ" sz="2800" u="sng" dirty="0" smtClean="0"/>
              <a:t>v zákoně</a:t>
            </a:r>
            <a:r>
              <a:rPr lang="cs-CZ" sz="2800" dirty="0" smtClean="0"/>
              <a:t>, co dovodila judikatura dříve</a:t>
            </a:r>
          </a:p>
          <a:p>
            <a:pPr algn="just">
              <a:defRPr/>
            </a:pPr>
            <a:r>
              <a:rPr lang="cs-CZ" sz="2800" dirty="0"/>
              <a:t>neoficiální“ tabulky NS + metodika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 smtClean="0"/>
              <a:t>Náhrada nemajetkové </a:t>
            </a:r>
            <a:r>
              <a:rPr lang="cs-CZ" sz="2800" u="sng" dirty="0" smtClean="0"/>
              <a:t>újmy i dalším osobám (2971 OZ) – 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 smtClean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 smtClean="0"/>
              <a:t>„Náhrada nemajetkové újmy </a:t>
            </a:r>
            <a:r>
              <a:rPr lang="cs-CZ" sz="2800" u="sng" dirty="0" smtClean="0"/>
              <a:t>při usmrcení </a:t>
            </a:r>
            <a:r>
              <a:rPr lang="cs-CZ" sz="2800" dirty="0" smtClean="0"/>
              <a:t>(tzv. sekundární oběti) </a:t>
            </a:r>
            <a:r>
              <a:rPr lang="cs-CZ" sz="2800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 smtClean="0"/>
              <a:t> </a:t>
            </a:r>
            <a:r>
              <a:rPr lang="cs-CZ" altLang="cs-CZ" sz="3100" dirty="0" smtClean="0"/>
              <a:t>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 smtClean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 </a:t>
            </a:r>
            <a:br>
              <a:rPr lang="cs-CZ" altLang="cs-CZ" dirty="0" smtClean="0"/>
            </a:b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7" y="908720"/>
            <a:ext cx="8086635" cy="6654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662" y="1424456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 smtClean="0"/>
              <a:t>nepromlčitelnost práva na ochranu osobnosti</a:t>
            </a:r>
          </a:p>
          <a:p>
            <a:pPr marL="0" indent="0">
              <a:buNone/>
              <a:defRPr/>
            </a:pPr>
            <a:endParaRPr lang="cs-CZ" sz="4500" b="1" dirty="0" smtClean="0"/>
          </a:p>
          <a:p>
            <a:pPr marL="0" indent="0">
              <a:buNone/>
              <a:defRPr/>
            </a:pPr>
            <a:r>
              <a:rPr lang="cs-CZ" sz="4500" b="1" dirty="0"/>
              <a:t> </a:t>
            </a:r>
            <a:r>
              <a:rPr lang="cs-CZ" sz="4500" b="1" dirty="0" smtClean="0"/>
              <a:t>ale!</a:t>
            </a:r>
          </a:p>
          <a:p>
            <a:pPr marL="0" indent="0">
              <a:buNone/>
              <a:defRPr/>
            </a:pPr>
            <a:endParaRPr lang="cs-CZ" sz="4500" b="1" dirty="0" smtClean="0"/>
          </a:p>
          <a:p>
            <a:pPr marL="0" indent="0">
              <a:buNone/>
              <a:defRPr/>
            </a:pPr>
            <a:r>
              <a:rPr lang="cs-CZ" sz="4500" b="1" dirty="0" smtClean="0"/>
              <a:t>Promlčení práva na odčinění újmy:</a:t>
            </a:r>
          </a:p>
          <a:p>
            <a:pPr marL="0" indent="0">
              <a:buNone/>
              <a:defRPr/>
            </a:pPr>
            <a:endParaRPr lang="cs-CZ" sz="2400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b="1" dirty="0" smtClean="0"/>
              <a:t>§ 612 OZ</a:t>
            </a:r>
            <a:r>
              <a:rPr lang="cs-CZ" sz="5100" b="1" dirty="0"/>
              <a:t>: „</a:t>
            </a:r>
            <a:r>
              <a:rPr lang="cs-CZ" sz="5100" b="1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Již dříve judikatura: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000" dirty="0" smtClean="0"/>
              <a:t>Rozhodnutí Velkého senátu občanskoprávního kolegia NS  ze dne 12. listopadu 2008, </a:t>
            </a:r>
            <a:r>
              <a:rPr lang="cs-CZ" sz="2000" dirty="0" err="1" smtClean="0"/>
              <a:t>sp</a:t>
            </a:r>
            <a:r>
              <a:rPr lang="cs-CZ" sz="2000" dirty="0" smtClean="0"/>
              <a:t>. zn. 31 </a:t>
            </a:r>
            <a:r>
              <a:rPr lang="cs-CZ" sz="2000" dirty="0" err="1" smtClean="0"/>
              <a:t>Cdo</a:t>
            </a:r>
            <a:r>
              <a:rPr lang="cs-CZ" sz="2000" dirty="0" smtClean="0"/>
              <a:t> 3161/2008: …„</a:t>
            </a:r>
            <a:r>
              <a:rPr lang="cs-CZ" sz="2000" i="1" dirty="0" smtClean="0"/>
              <a:t>byť jde v případě práva na náhradu nemajetkové újmy v penězích podle § 13 odst. 2 ObčZ1964 o satisfakci v oblasti nemateriálních osobnostních práv, jeho vyjádření peněžním ekvivalentem způsobuje, že jde o osobní právo majetkové povahy. Proto toto právo promlčení podléhá</a:t>
            </a:r>
            <a:r>
              <a:rPr lang="cs-CZ" sz="2000" dirty="0" smtClean="0"/>
              <a:t>.“</a:t>
            </a:r>
          </a:p>
          <a:p>
            <a:pPr algn="just">
              <a:buNone/>
              <a:defRPr/>
            </a:pPr>
            <a:r>
              <a:rPr lang="cs-CZ" sz="2000" dirty="0"/>
              <a:t>				</a:t>
            </a:r>
            <a:r>
              <a:rPr lang="cs-CZ" sz="2000" dirty="0" smtClean="0"/>
              <a:t>x</a:t>
            </a:r>
          </a:p>
          <a:p>
            <a:pPr algn="just">
              <a:buNone/>
              <a:defRPr/>
            </a:pPr>
            <a:endParaRPr lang="cs-CZ" sz="20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000" dirty="0"/>
              <a:t>Do té doby ustálená judikatura, např. rozsudek NS ze dne 25. září 2003 </a:t>
            </a:r>
            <a:r>
              <a:rPr lang="cs-CZ" sz="2000" dirty="0" err="1"/>
              <a:t>sp</a:t>
            </a:r>
            <a:r>
              <a:rPr lang="cs-CZ" sz="2000" dirty="0"/>
              <a:t>. zn. 30 </a:t>
            </a:r>
            <a:r>
              <a:rPr lang="cs-CZ" sz="2000" dirty="0" err="1"/>
              <a:t>Cdo</a:t>
            </a:r>
            <a:r>
              <a:rPr lang="cs-CZ" sz="2000" dirty="0"/>
              <a:t> 1542/2003 - </a:t>
            </a:r>
            <a:r>
              <a:rPr lang="cs-CZ" sz="2000" i="1" dirty="0"/>
              <a:t>nepromlčitelnost práva na zadostiučinění v penězích za neoprávněný zásah do práva na ochranu osobn</a:t>
            </a:r>
            <a:r>
              <a:rPr lang="cs-CZ" sz="2000" dirty="0"/>
              <a:t>osti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91009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i="1" smtClean="0"/>
              <a:t/>
            </a:r>
            <a:br>
              <a:rPr lang="cs-CZ" altLang="cs-CZ" sz="3200" b="1" i="1" smtClean="0"/>
            </a:br>
            <a:endParaRPr lang="cs-CZ" altLang="cs-CZ" sz="32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lvl="1" algn="ctr" eaLnBrk="1" hangingPunct="1">
              <a:buFontTx/>
              <a:buNone/>
            </a:pPr>
            <a:endParaRPr lang="cs-CZ" altLang="cs-CZ" dirty="0" smtClean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 smtClean="0"/>
          </a:p>
          <a:p>
            <a:pPr lvl="1" algn="ctr" eaLnBrk="1" hangingPunct="1">
              <a:buFontTx/>
              <a:buNone/>
            </a:pPr>
            <a:r>
              <a:rPr lang="cs-CZ" altLang="cs-CZ" sz="3200" b="1" dirty="0" smtClean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 smtClean="0"/>
              <a:t>V I. STUPNI </a:t>
            </a:r>
            <a:endParaRPr lang="cs-CZ" altLang="cs-CZ" sz="3200" b="1" dirty="0"/>
          </a:p>
          <a:p>
            <a:pPr lvl="1" algn="ctr" eaLnBrk="1" hangingPunct="1">
              <a:buFontTx/>
              <a:buNone/>
            </a:pPr>
            <a:r>
              <a:rPr lang="cs-CZ" altLang="cs-CZ" sz="3200" b="1" dirty="0" smtClean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 smtClean="0"/>
          </a:p>
          <a:p>
            <a:pPr lvl="1" algn="ctr" eaLnBrk="1" hangingPunct="1">
              <a:buFontTx/>
              <a:buNone/>
            </a:pPr>
            <a:endParaRPr lang="cs-CZ" altLang="cs-CZ" sz="3200" dirty="0" smtClean="0"/>
          </a:p>
          <a:p>
            <a:pPr lvl="1" algn="ctr" eaLnBrk="1" hangingPunct="1">
              <a:buFontTx/>
              <a:buNone/>
            </a:pPr>
            <a:r>
              <a:rPr lang="cs-CZ" altLang="cs-CZ" sz="3200" dirty="0" smtClean="0"/>
              <a:t>(změna oproti úpravě do konce roku 2013,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 smtClean="0"/>
          </a:p>
          <a:p>
            <a:pPr lvl="1" eaLnBrk="1" hangingPunct="1">
              <a:buFontTx/>
              <a:buNone/>
            </a:pPr>
            <a:endParaRPr lang="cs-CZ" altLang="cs-CZ" sz="3200" b="1" dirty="0" smtClean="0"/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dirty="0" smtClean="0"/>
              <a:t>DALŠÍ PROSTŘEDKY OCHRANY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301037" cy="522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V MEDIÁLNÍM PRÁVU </a:t>
            </a:r>
            <a:r>
              <a:rPr lang="cs-CZ" altLang="cs-CZ" sz="2000" b="1" dirty="0" smtClean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ZAMĚSTNANCE </a:t>
            </a:r>
            <a:r>
              <a:rPr lang="cs-CZ" altLang="cs-CZ" sz="2000" b="1" dirty="0" smtClean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V ANTIDISKRIMINAČNÍM ZÁKONĚ </a:t>
            </a:r>
            <a:r>
              <a:rPr lang="cs-CZ" altLang="cs-CZ" sz="2000" b="1" dirty="0" smtClean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OSOBNOSTI V OBLASTI SVOBODNÉHO PŘÍSTUPU K INFORMACÍM </a:t>
            </a:r>
            <a:r>
              <a:rPr lang="cs-CZ" altLang="cs-CZ" sz="2000" b="1" dirty="0" smtClean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 smtClean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988840"/>
            <a:ext cx="8082321" cy="4114800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b="1" dirty="0" smtClean="0"/>
              <a:t>VYBRANÉ CHRÁNĚNÉ STATKY OSOBNOSTNÍ</a:t>
            </a:r>
            <a:endParaRPr lang="cs-CZ" sz="32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PODOBA A SOUKROMÍ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Zachytit a rozšiřovat podobu člověka je možné jen s jeho svolením (§ 84 a 85 OZ, </a:t>
            </a:r>
            <a:r>
              <a:rPr lang="cs-CZ" dirty="0" err="1" smtClean="0"/>
              <a:t>výj</a:t>
            </a:r>
            <a:r>
              <a:rPr lang="cs-CZ" dirty="0" smtClean="0"/>
              <a:t>.), </a:t>
            </a:r>
            <a:r>
              <a:rPr lang="cs-CZ" dirty="0"/>
              <a:t>s</a:t>
            </a:r>
            <a:r>
              <a:rPr lang="cs-CZ" dirty="0" smtClean="0"/>
              <a:t>volení možno odvolat, náhrada újmy, pokud podstatná změna okolností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u="sng" dirty="0" smtClean="0"/>
              <a:t>Limit</a:t>
            </a:r>
            <a:r>
              <a:rPr lang="cs-CZ" dirty="0" smtClean="0"/>
              <a:t>: Nikdo nesmí zasáhnout do soukromí jiného, nemá-li k tomu zákonný důvod (§ 86 OZ), totéž platí o písemnostech osobní povahy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Zákonné licence: – vykládat restriktivně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 judikatury: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ze 16. 12. 1992, ve věci </a:t>
            </a:r>
            <a:r>
              <a:rPr lang="cs-CZ" sz="2000" i="1" dirty="0" err="1" smtClean="0"/>
              <a:t>Niemitz</a:t>
            </a:r>
            <a:r>
              <a:rPr lang="cs-CZ" sz="2000" i="1" dirty="0" smtClean="0"/>
              <a:t> vs. </a:t>
            </a:r>
            <a:r>
              <a:rPr lang="cs-CZ" sz="2000" i="1" dirty="0" err="1" smtClean="0"/>
              <a:t>Němcko</a:t>
            </a:r>
            <a:r>
              <a:rPr lang="cs-CZ" sz="2000" i="1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„……..</a:t>
            </a:r>
            <a:r>
              <a:rPr lang="cs-CZ" sz="2000" i="1" u="sng" dirty="0" smtClean="0"/>
              <a:t>soud nepokládá za možné ani nutné pokusit se o vyčerpávající definici pojmu "soukromý život"</a:t>
            </a:r>
            <a:r>
              <a:rPr lang="cs-CZ" sz="2000" i="1" dirty="0" smtClean="0"/>
              <a:t>. Bylo by příliš restriktivní limitovat tento pojem na "vnitřní kruh", v němž může jedinec žít svůj vlastní osobní život podle svých představ, a úplně z něho vyloučit svět nezahrnutý do tohoto kruhu. Respektování soukromého života musí rovněž zahrnovat do určité míry i právo vytvářet a rozvíjet vztahy s ostatními lidskými bytostmi…..“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 6.2. 2001, ve věci </a:t>
            </a:r>
            <a:r>
              <a:rPr lang="cs-CZ" sz="2000" i="1" dirty="0" err="1" smtClean="0"/>
              <a:t>Bensaid</a:t>
            </a:r>
            <a:r>
              <a:rPr lang="cs-CZ" sz="2000" i="1" dirty="0" smtClean="0"/>
              <a:t> vs. Spojené království Velké Británie a Severního Irska: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„……</a:t>
            </a:r>
            <a:r>
              <a:rPr lang="cs-CZ" sz="2000" i="1" u="sng" dirty="0" smtClean="0"/>
              <a:t>soukromý život je široký pojem, který se nehodí k vyčerpávající definici</a:t>
            </a:r>
            <a:r>
              <a:rPr lang="cs-CZ" sz="2000" i="1" dirty="0" smtClean="0"/>
              <a:t>……“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Rozsudek ESLP z 19.2. 1998, ve věci </a:t>
            </a:r>
            <a:r>
              <a:rPr lang="cs-CZ" sz="2000" i="1" dirty="0" err="1" smtClean="0"/>
              <a:t>Guerrová</a:t>
            </a:r>
            <a:r>
              <a:rPr lang="cs-CZ" sz="2000" i="1" dirty="0" smtClean="0"/>
              <a:t> a další vs. Itálie: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/>
              <a:t>„Vážné zásahy do </a:t>
            </a:r>
            <a:r>
              <a:rPr lang="cs-CZ" sz="2000" i="1" u="sng" dirty="0" smtClean="0"/>
              <a:t>životního prostředí </a:t>
            </a:r>
            <a:r>
              <a:rPr lang="cs-CZ" sz="2000" i="1" dirty="0" smtClean="0"/>
              <a:t>mohou mít dopad na blaho osob a mohou je zbavit možnosti pokojného užívání obydlí, čímž poškozují </a:t>
            </a:r>
            <a:r>
              <a:rPr lang="cs-CZ" sz="2000" dirty="0" smtClean="0"/>
              <a:t>jejich </a:t>
            </a:r>
            <a:r>
              <a:rPr lang="cs-CZ" sz="2000" u="sng" dirty="0" smtClean="0"/>
              <a:t>rodinný a soukromý život</a:t>
            </a:r>
            <a:r>
              <a:rPr lang="cs-CZ" sz="2000" dirty="0" smtClean="0"/>
              <a:t>.„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Zásah do soukromí - příklad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err="1" smtClean="0"/>
              <a:t>Von</a:t>
            </a:r>
            <a:r>
              <a:rPr lang="cs-CZ" sz="2000" b="1" i="1" dirty="0" smtClean="0"/>
              <a:t> Hannover v. Německo 2004,(59320/00), ECHR 294, Ochrana soukromého života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 smtClean="0"/>
              <a:t>Monacká princezna – snaha ochránit soukromí své a své rodiny, německý ústavní soud dal přednost právu na informace a svobodě projevu, ale ESLP právu na soukromí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 smtClean="0"/>
              <a:t> Vlastní chování určuje meze ochrany osobnosti (soukromí)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/>
              <a:t>Blíže k tomu též </a:t>
            </a:r>
            <a:r>
              <a:rPr lang="cs-CZ" sz="2000" b="1" i="1" dirty="0" err="1" smtClean="0"/>
              <a:t>Herzog</a:t>
            </a:r>
            <a:r>
              <a:rPr lang="cs-CZ" sz="2000" b="1" i="1" dirty="0" smtClean="0"/>
              <a:t>, J,: </a:t>
            </a:r>
            <a:r>
              <a:rPr lang="cs-CZ" sz="2000" dirty="0" smtClean="0"/>
              <a:t>Případ </a:t>
            </a:r>
            <a:r>
              <a:rPr lang="cs-CZ" sz="2000" dirty="0" err="1" smtClean="0"/>
              <a:t>Caroline</a:t>
            </a:r>
            <a:r>
              <a:rPr lang="cs-CZ" sz="2000" dirty="0" smtClean="0"/>
              <a:t> von Hannover – zveřejnění fotografií ze soukromí prominentů, Právní rozhledy 23/2004, str. 877- 880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smtClean="0"/>
              <a:t>(blíže na seminářích)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podstatě </a:t>
            </a:r>
            <a:r>
              <a:rPr lang="cs-CZ" dirty="0"/>
              <a:t>a rozsahu práva na </a:t>
            </a:r>
            <a:r>
              <a:rPr lang="cs-CZ" dirty="0" smtClean="0"/>
              <a:t>soukromí (český ÚS):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II </a:t>
            </a:r>
            <a:r>
              <a:rPr lang="cs-CZ" dirty="0"/>
              <a:t>ÚS 2048/09 (N 232/55 </a:t>
            </a:r>
            <a:r>
              <a:rPr lang="cs-CZ" dirty="0" err="1"/>
              <a:t>SbNU</a:t>
            </a:r>
            <a:r>
              <a:rPr lang="cs-CZ" dirty="0"/>
              <a:t> 181), I. ÚS 705/06 (N 207/51 </a:t>
            </a:r>
            <a:r>
              <a:rPr lang="cs-CZ" dirty="0" err="1"/>
              <a:t>SbNU</a:t>
            </a:r>
            <a:r>
              <a:rPr lang="cs-CZ" dirty="0"/>
              <a:t> 577) a další</a:t>
            </a:r>
          </a:p>
          <a:p>
            <a:r>
              <a:rPr lang="cs-CZ" dirty="0" err="1" smtClean="0">
                <a:solidFill>
                  <a:schemeClr val="bg2"/>
                </a:solidFill>
                <a:hlinkClick r:id="rId2"/>
              </a:rPr>
              <a:t>Pl</a:t>
            </a:r>
            <a:r>
              <a:rPr lang="cs-CZ" dirty="0" smtClean="0">
                <a:solidFill>
                  <a:schemeClr val="bg2"/>
                </a:solidFill>
                <a:hlinkClick r:id="rId2"/>
              </a:rPr>
              <a:t> US 32/15 (část zákona o kontrolním hlášení)</a:t>
            </a:r>
          </a:p>
          <a:p>
            <a:r>
              <a:rPr lang="cs-CZ" dirty="0">
                <a:solidFill>
                  <a:schemeClr val="bg2"/>
                </a:solidFill>
                <a:hlinkClick r:id="rId3"/>
              </a:rPr>
              <a:t>https://www.usoud.cz/fileadmin/user_upload/Tiskova_mluvci/Publikovane_nalezy/2016/Pl._US_32_15_na_web.pdf</a:t>
            </a:r>
            <a:endParaRPr lang="cs-CZ" dirty="0" smtClean="0">
              <a:solidFill>
                <a:schemeClr val="bg2"/>
              </a:solidFill>
              <a:hlinkClick r:id="rId2"/>
            </a:endParaRPr>
          </a:p>
          <a:p>
            <a:r>
              <a:rPr lang="cs-CZ" dirty="0" err="1" smtClean="0">
                <a:solidFill>
                  <a:schemeClr val="bg2"/>
                </a:solidFill>
                <a:hlinkClick r:id="rId2"/>
              </a:rPr>
              <a:t>Pl</a:t>
            </a:r>
            <a:r>
              <a:rPr lang="cs-CZ" dirty="0" smtClean="0">
                <a:solidFill>
                  <a:schemeClr val="bg2"/>
                </a:solidFill>
                <a:hlinkClick r:id="rId2"/>
              </a:rPr>
              <a:t> US 26/16 (EET)</a:t>
            </a:r>
          </a:p>
          <a:p>
            <a:r>
              <a:rPr lang="cs-CZ" dirty="0" smtClean="0">
                <a:solidFill>
                  <a:schemeClr val="bg2"/>
                </a:solidFill>
                <a:hlinkClick r:id="rId2"/>
              </a:rPr>
              <a:t>https</a:t>
            </a:r>
            <a:r>
              <a:rPr lang="cs-CZ" dirty="0">
                <a:solidFill>
                  <a:schemeClr val="bg2"/>
                </a:solidFill>
                <a:hlinkClick r:id="rId2"/>
              </a:rPr>
              <a:t>://www.usoud.cz/fileadmin/user_upload/Tiskova_mluvci/Publikovane_nalezy/2017/Pl._</a:t>
            </a:r>
            <a:r>
              <a:rPr lang="cs-CZ" dirty="0" smtClean="0">
                <a:solidFill>
                  <a:schemeClr val="bg2"/>
                </a:solidFill>
                <a:hlinkClick r:id="rId2"/>
              </a:rPr>
              <a:t>US_26_16_na_web_vcetne_nekterych_disentu.pdf</a:t>
            </a:r>
            <a:endParaRPr lang="cs-CZ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8550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PRÁVO NA TĚLESNOU INTEGRITU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PODROBNĚJŠÍ ÚPRAVA, ČASTO ODLIŠNÝ REŽIM VEŘEJNOPRÁVNÍCH PŘEDPISŮ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Poučovací povinnost při zákroku (zásahu)- vědomí o povaze a jeho možných následcích § 94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Zákonný zástupce souhlas se zásahem, pokud k „přímému prospěchu“ zastoupeného § 93 odst. 2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Informovaný souhlas §94 a násl., možnost odvolání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Písemný souhlas – pokusy, zákrok, který zdravotní stav nevyžaduje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0073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 smtClean="0"/>
              <a:t> </a:t>
            </a:r>
            <a:br>
              <a:rPr lang="cs-CZ" sz="3200" cap="all" dirty="0" smtClean="0"/>
            </a:br>
            <a:r>
              <a:rPr lang="cs-CZ" sz="3100" cap="all" dirty="0" smtClean="0"/>
              <a:t>právo na ochranu osobnosti </a:t>
            </a:r>
            <a:br>
              <a:rPr lang="cs-CZ" sz="3100" cap="all" dirty="0" smtClean="0"/>
            </a:br>
            <a:endParaRPr lang="cs-CZ" altLang="cs-CZ" sz="3100" cap="all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906465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u="sng" dirty="0" smtClean="0"/>
              <a:t/>
            </a:r>
            <a:br>
              <a:rPr lang="cs-CZ" u="sng" dirty="0" smtClean="0"/>
            </a:br>
            <a:endParaRPr lang="cs-CZ" u="sng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přirozenoprávní koncept - </a:t>
            </a:r>
            <a:r>
              <a:rPr lang="cs-CZ" sz="6000" u="sng" dirty="0" smtClean="0"/>
              <a:t>právní osobnost</a:t>
            </a:r>
            <a:r>
              <a:rPr lang="cs-CZ" sz="6000" dirty="0" smtClean="0"/>
              <a:t> (subjektivita) je </a:t>
            </a:r>
            <a:r>
              <a:rPr lang="cs-CZ" sz="6000" u="sng" dirty="0" smtClean="0"/>
              <a:t>důsledek </a:t>
            </a:r>
            <a:r>
              <a:rPr lang="cs-CZ" sz="6000" dirty="0" smtClean="0"/>
              <a:t>osobnosti člověka jako takového (nikoli naopak)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 smtClean="0"/>
              <a:t>stát </a:t>
            </a:r>
            <a:r>
              <a:rPr lang="cs-CZ" sz="6000" dirty="0"/>
              <a:t>člověku osobnost </a:t>
            </a:r>
            <a:r>
              <a:rPr lang="cs-CZ" sz="6000" u="sng" dirty="0"/>
              <a:t>neposkytuje</a:t>
            </a:r>
            <a:r>
              <a:rPr lang="cs-CZ" sz="6000" dirty="0"/>
              <a:t>, </a:t>
            </a:r>
            <a:r>
              <a:rPr lang="cs-CZ" sz="6000" dirty="0" smtClean="0"/>
              <a:t>ale</a:t>
            </a:r>
            <a:r>
              <a:rPr lang="cs-CZ" sz="6000" u="sng" dirty="0" smtClean="0"/>
              <a:t> garantuje</a:t>
            </a:r>
            <a:r>
              <a:rPr lang="cs-CZ" sz="6000" u="sng" dirty="0"/>
              <a:t> </a:t>
            </a:r>
            <a:r>
              <a:rPr lang="cs-CZ" sz="6000" u="sng" dirty="0" smtClean="0"/>
              <a:t>(zaručuje) </a:t>
            </a:r>
            <a:r>
              <a:rPr lang="cs-CZ" sz="6000" u="sng" dirty="0"/>
              <a:t>jí </a:t>
            </a:r>
            <a:r>
              <a:rPr lang="cs-CZ" sz="7400" u="sng" dirty="0"/>
              <a:t>ochranu </a:t>
            </a:r>
            <a:r>
              <a:rPr lang="cs-CZ" sz="7400" dirty="0"/>
              <a:t>a upravuje způsoby jejího </a:t>
            </a:r>
            <a:r>
              <a:rPr lang="cs-CZ" sz="7400" dirty="0" smtClean="0"/>
              <a:t>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7400" dirty="0" smtClean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7400" dirty="0" smtClean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endParaRPr lang="cs-CZ" sz="74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 smtClean="0"/>
              <a:t>ZPŮSOB VÝKONU PŘIROZENÉHO PRÁVA NA OCHRANU OSOBNOSTI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 smtClean="0"/>
              <a:t>ZPŮSOB UPLATŇOVÁNÍ TOHOTO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 smtClean="0"/>
              <a:t>ZPŮSOB OCHRANY 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 smtClean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6809" y="1124744"/>
            <a:ext cx="8086635" cy="647700"/>
          </a:xfrm>
        </p:spPr>
        <p:txBody>
          <a:bodyPr/>
          <a:lstStyle/>
          <a:p>
            <a:r>
              <a:rPr lang="cs-CZ" sz="2800" cap="all" dirty="0" smtClean="0"/>
              <a:t>Zásahy do tělesné integrity</a:t>
            </a:r>
            <a:endParaRPr lang="cs-CZ" sz="2800" cap="all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Souhlasy nezletilců se zásahem (§ 95)</a:t>
            </a:r>
          </a:p>
          <a:p>
            <a:pPr>
              <a:buNone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Presumpce souhlasu se zásahem do integrity (§ 97) – pokud není vyžadován písemný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Souhlas dalších osob se zásahem (§98), není-li člověk schopen projevit vůli, stav nouze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 smtClean="0"/>
              <a:t>KDY SOUHLAS SOUDU: Konflikt zákonného zástupce a nezletilce staršího 14 let (§100), osoby neschopné úsudku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 smtClean="0"/>
              <a:t>PRÁVA ČLOVĚKA PŘEVZATÉHO DO ZDRAVOTNICKÉHO ZAŘÍZENÍ BEZ JEHO SOUHLASU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 smtClean="0"/>
              <a:t>Převzetí  a držení člověka bez souhlasu – ultima ratio: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Pouze ze zákonem stanovených důvodů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Pokud nelze zajistit jinak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 smtClean="0"/>
              <a:t>Zvláštní řízení v ZZŘS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3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Ke stažení: Praktické dopady OZ na provozování lékařské praxe (Doležal/Doležal)</a:t>
            </a:r>
            <a:endParaRPr lang="cs-CZ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http://zdravotnickepravo.info/wp-content/uploads/2014/05/Praktick%C3%A9-dopady-NOZ-na-provozov%C3%A1n%C3%AD-l%C3%A9ka%C5%99sk%C3%A9-praxe_ebook.pdf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NAKLÁDÁNÍ S ČÁSTMI LIDSKÉHO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Člověk, jemuž byla odňata část těla má právo dozvědět se, jak s ní bylo naloženo.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Zákaz nakládání způsobem nedůstojným a ohrožujícím veřejné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Souhlas i konkludentní s použitím části těla k zdravotnickým, výzkumným, vědeckým účelům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Výslovný souhlas s použitím neobvyklým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Co má původ v lidském těle, platní obdobně co o částech lidského těla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PŘENECHÁNÍ ČÁSTI TĚLA JINÉMU, POKUD TAK STANOVÍ ZVLÁŠTNÍ PŘEDPIS  (NAPŘ. ZÁKON O TRANSPLATACÍCH)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VLASY, PODOBNÉ ČÁSTI LIDSKÉHO TĚLA – I ODMĚNA –  FIKCE, JAKO VĚC MOVITÁ (§ 112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OCHRANA LIDSKÉHO TĚLA PO SMRTI ČLOVĚKA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PRÁVO ROZHODNOUT, JAK BUDE NALOŽENO S JEHO TĚLEM, i jaký má mít pohřeb (x zákon o pohřebnictví) (§ 113, § 114)</a:t>
            </a:r>
          </a:p>
          <a:p>
            <a:pPr eaLnBrk="1" hangingPunct="1"/>
            <a:r>
              <a:rPr lang="cs-CZ" altLang="cs-CZ" dirty="0" smtClean="0"/>
              <a:t>Provést pitvu lze bez souhlasu, pokud tak stanoví zvláštní zákon</a:t>
            </a:r>
          </a:p>
          <a:p>
            <a:pPr eaLnBrk="1" hangingPunct="1"/>
            <a:r>
              <a:rPr lang="cs-CZ" altLang="cs-CZ" dirty="0" smtClean="0"/>
              <a:t>Veřejnoprávní regulace – zákon č. 259/2001 Sb., o pohřebnictví, v aktuálním znění</a:t>
            </a:r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 smtClean="0"/>
              <a:t> ZVLÁŠTNÍ OSOBNOSTNÍ PRÁVA TVŮRČÍ – EXKURS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náleží pouze člověku – </a:t>
            </a:r>
            <a:r>
              <a:rPr lang="cs-CZ" altLang="cs-CZ" sz="2400" b="1" dirty="0" smtClean="0"/>
              <a:t>tvůrci (původci)</a:t>
            </a:r>
            <a:r>
              <a:rPr lang="cs-CZ" altLang="cs-CZ" sz="2400" dirty="0" smtClean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1) </a:t>
            </a:r>
            <a:r>
              <a:rPr lang="cs-CZ" altLang="cs-CZ" sz="2400" b="1" dirty="0" smtClean="0"/>
              <a:t>osobní právo na ochranu autorství</a:t>
            </a:r>
            <a:r>
              <a:rPr lang="cs-CZ" altLang="cs-CZ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2) </a:t>
            </a:r>
            <a:r>
              <a:rPr lang="cs-CZ" altLang="cs-CZ" sz="2400" b="1" dirty="0" smtClean="0"/>
              <a:t>osobní právo na ochranu původcovství výkonu výkonného umělce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3) </a:t>
            </a:r>
            <a:r>
              <a:rPr lang="cs-CZ" altLang="cs-CZ" sz="2400" b="1" dirty="0" smtClean="0"/>
              <a:t>osobní právo na ochranu původcovství ideálních předmětů průmyslových práv</a:t>
            </a:r>
            <a:r>
              <a:rPr lang="cs-CZ" altLang="cs-CZ" sz="24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656482"/>
          </a:xfrm>
        </p:spPr>
        <p:txBody>
          <a:bodyPr/>
          <a:lstStyle/>
          <a:p>
            <a:r>
              <a:rPr lang="cs-CZ" altLang="cs-CZ" sz="3600" b="1" cap="all" dirty="0" smtClean="0"/>
              <a:t>„</a:t>
            </a:r>
            <a:r>
              <a:rPr lang="cs-CZ" altLang="cs-CZ" sz="2800" b="1" cap="all" dirty="0" smtClean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- právnické osoby nemají </a:t>
            </a:r>
            <a:r>
              <a:rPr lang="cs-CZ" sz="2400" dirty="0"/>
              <a:t>„osobnost“ </a:t>
            </a:r>
            <a:r>
              <a:rPr lang="cs-CZ" sz="2400" dirty="0" smtClean="0"/>
              <a:t>, nejsou nadány přirozenými právy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 smtClean="0"/>
              <a:t>- „quasi </a:t>
            </a:r>
            <a:r>
              <a:rPr lang="cs-CZ" sz="2400" dirty="0"/>
              <a:t>osobnostní“ chráněné statky</a:t>
            </a:r>
            <a:r>
              <a:rPr lang="cs-CZ" sz="2400" dirty="0" smtClean="0"/>
              <a:t>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- § </a:t>
            </a:r>
            <a:r>
              <a:rPr lang="cs-CZ" sz="2400" dirty="0"/>
              <a:t>135 </a:t>
            </a:r>
            <a:r>
              <a:rPr lang="cs-CZ" sz="2400" dirty="0" smtClean="0"/>
              <a:t>OZ</a:t>
            </a:r>
            <a:r>
              <a:rPr lang="cs-CZ" sz="2400" dirty="0"/>
              <a:t>: rozšíření a  drobné zpřesnění – název, pověst, soukromí </a:t>
            </a:r>
            <a:endParaRPr lang="cs-CZ" sz="24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 smtClean="0"/>
              <a:t>Nekalosoutěžní</a:t>
            </a:r>
            <a:r>
              <a:rPr lang="cs-CZ" sz="2400" dirty="0" smtClean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smtClean="0"/>
              <a:t>Trestní zákoník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886700" cy="13255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b="1" cap="all" dirty="0" smtClean="0"/>
              <a:t>Právo na ochranu osobnosti</a:t>
            </a:r>
            <a:br>
              <a:rPr lang="cs-CZ" sz="2800" b="1" cap="all" dirty="0" smtClean="0"/>
            </a:br>
            <a:r>
              <a:rPr lang="cs-CZ" sz="2800" b="1" cap="all" dirty="0" smtClean="0"/>
              <a:t>vs. </a:t>
            </a:r>
            <a:br>
              <a:rPr lang="cs-CZ" sz="2800" b="1" cap="all" dirty="0" smtClean="0"/>
            </a:br>
            <a:r>
              <a:rPr lang="cs-CZ" sz="2800" b="1" cap="all" dirty="0" smtClean="0"/>
              <a:t>Právo na informace a svoboda projevu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/>
              <a:t>Evropská úmluva o lidských právech (1950)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 smtClean="0"/>
              <a:t>Čl. 8</a:t>
            </a:r>
            <a:r>
              <a:rPr lang="hu-HU" sz="1800" dirty="0" smtClean="0"/>
              <a:t> Právo na respektování rodinného a soukromého života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 smtClean="0"/>
              <a:t>Čl. 8(1): Každý  má  právo   na  respektování  svého  soukromého  a rodinného života, obydlí a korespondence.</a:t>
            </a:r>
            <a:endParaRPr lang="cs-CZ" sz="18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 smtClean="0"/>
              <a:t>Čl. 10</a:t>
            </a:r>
            <a:r>
              <a:rPr lang="hu-HU" sz="1800" dirty="0" smtClean="0"/>
              <a:t> Svoboda projevu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 smtClean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 smtClean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sz="1800" b="1" u="sng" dirty="0" smtClean="0"/>
              <a:t>ochrany pověsti  nebo práv  jiných</a:t>
            </a:r>
            <a:r>
              <a:rPr lang="hu-HU" sz="1800" dirty="0" smtClean="0"/>
              <a:t> (...)</a:t>
            </a:r>
            <a:endParaRPr lang="cs-CZ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Klíčová judikatura ESLP </a:t>
            </a:r>
            <a:br>
              <a:rPr lang="cs-CZ" sz="4000" dirty="0" smtClean="0"/>
            </a:br>
            <a:r>
              <a:rPr lang="cs-CZ" sz="3100" dirty="0" smtClean="0"/>
              <a:t>ochrana osobnosti versus svoboda projevu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 smtClean="0"/>
              <a:t>Lingens</a:t>
            </a:r>
            <a:r>
              <a:rPr lang="cs-CZ" sz="2000" i="1" dirty="0" smtClean="0"/>
              <a:t> v. Rakousko,</a:t>
            </a:r>
            <a:r>
              <a:rPr lang="cs-CZ" sz="2000" dirty="0" smtClean="0"/>
              <a:t> z 8.7.1986, §46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„Požadavek prokázat pravdivost hodnotového soudu nelze splnit a sám o sobě porušuje svobodu projevu.“ </a:t>
            </a:r>
            <a:endParaRPr lang="cs-CZ" sz="2000" i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 smtClean="0"/>
              <a:t>Castells</a:t>
            </a:r>
            <a:r>
              <a:rPr lang="cs-CZ" sz="2000" i="1" dirty="0" smtClean="0"/>
              <a:t> v. Španělsko</a:t>
            </a:r>
            <a:r>
              <a:rPr lang="cs-CZ" sz="2000" dirty="0" smtClean="0"/>
              <a:t>, z 23.4.1992</a:t>
            </a:r>
            <a:endParaRPr lang="cs-CZ" sz="2000" i="1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Jednání vlády musí být podrobeno přísné kontrole ze strany moci zákonodárné a soudní, ale také ze strany veřejného mínění.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 smtClean="0"/>
              <a:t>Jersild</a:t>
            </a:r>
            <a:r>
              <a:rPr lang="cs-CZ" sz="2000" i="1" dirty="0" smtClean="0"/>
              <a:t> v. Dánsko</a:t>
            </a:r>
            <a:r>
              <a:rPr lang="cs-CZ" sz="2000" dirty="0" smtClean="0"/>
              <a:t>, z 23.9.1994, §31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„Svoboda projevu se nevztahuje pouze na „informace“ a „myšlenky“, které jsou přijímány pozitivně, jež jsou považovány za neškodné nebo bezvýznamné, ale i na ty, které urážejí, šokují či zneklidňují“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smtClean="0"/>
              <a:t>Perna v. Itálie</a:t>
            </a:r>
            <a:r>
              <a:rPr lang="cs-CZ" sz="2000" dirty="0" smtClean="0"/>
              <a:t>, z 6.5.2003, §39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„Novinářská svoboda tudíž zahrnuje také možnost použití jisté dávky přehánění nebo dokonce provokace.“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882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 smtClean="0"/>
              <a:t>Kritéria pro vymezení hranice akceptovatelné kritiky</a:t>
            </a:r>
            <a:endParaRPr lang="en-US" sz="2800" cap="all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492896"/>
            <a:ext cx="8007350" cy="3841750"/>
          </a:xfrm>
        </p:spPr>
        <p:txBody>
          <a:bodyPr rtlCol="0">
            <a:normAutofit/>
          </a:bodyPr>
          <a:lstStyle/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 smtClean="0"/>
              <a:t>2 klíčová kritéria </a:t>
            </a:r>
            <a:r>
              <a:rPr lang="hu-HU" sz="1600" dirty="0" smtClean="0"/>
              <a:t>(</a:t>
            </a:r>
            <a:r>
              <a:rPr lang="cs-CZ" sz="1600" dirty="0" smtClean="0"/>
              <a:t>M. Bartoň, Svoboda projevu) </a:t>
            </a:r>
            <a:endParaRPr lang="hu-HU" sz="1600" dirty="0" smtClean="0"/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 smtClean="0"/>
              <a:t>Věcné kritérium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 smtClean="0"/>
              <a:t>Personální kritérium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 smtClean="0"/>
              <a:t>Věcné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 smtClean="0"/>
              <a:t>o přípustnosti kritiky rozhoduje obsah a forma zveřejněné informace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 smtClean="0"/>
              <a:t>Posouzení obsahu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 smtClean="0"/>
              <a:t>Do jaké míry se kritika zakládá na pravdivých informacích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 smtClean="0"/>
              <a:t>Posouzení formy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 smtClean="0"/>
              <a:t>Zda použité výrazové prostředky odpovídají (1) obsahu a (2) cíli kritiky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 smtClean="0"/>
              <a:t>Personální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 smtClean="0"/>
              <a:t>Je rozhodující, jaké postavení má ve společnosti osoba, o níž pojednává zveřejněná informace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600" dirty="0" smtClean="0"/>
              <a:t>	= míra veřejné známosti + míra angažovanosti ve veřejných funkcích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91942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863947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775"/>
            <a:ext cx="8147050" cy="52565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náleží </a:t>
            </a:r>
            <a:r>
              <a:rPr lang="cs-CZ" altLang="cs-CZ" sz="2400" u="sng" dirty="0" smtClean="0"/>
              <a:t>nerozlučně a neoddělitelně každému člověku</a:t>
            </a:r>
            <a:r>
              <a:rPr lang="cs-CZ" altLang="cs-CZ" sz="2400" dirty="0" smtClean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Je spjato se zásadou, že </a:t>
            </a:r>
            <a:r>
              <a:rPr lang="cs-CZ" altLang="cs-CZ" sz="2400" u="sng" dirty="0" smtClean="0"/>
              <a:t>„každý člověk má právo si žít podle svého“, </a:t>
            </a:r>
            <a:r>
              <a:rPr lang="cs-CZ" altLang="cs-CZ" sz="2400" dirty="0" smtClean="0"/>
              <a:t>čemuž odpovídá </a:t>
            </a:r>
            <a:r>
              <a:rPr lang="cs-CZ" altLang="cs-CZ" sz="2400" u="sng" dirty="0" smtClean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 smtClean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 smtClean="0"/>
              <a:t>jednotné právo na ochranu osobnosti = </a:t>
            </a:r>
            <a:r>
              <a:rPr lang="cs-CZ" altLang="cs-CZ" sz="3000" b="1" u="sng" dirty="0" smtClean="0"/>
              <a:t>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 smtClean="0"/>
              <a:t>chráněné jsou </a:t>
            </a:r>
            <a:r>
              <a:rPr lang="cs-CZ" altLang="cs-CZ" sz="2400" u="sng" dirty="0" smtClean="0"/>
              <a:t>nehmotné statky osobnostní </a:t>
            </a:r>
            <a:r>
              <a:rPr lang="cs-CZ" altLang="cs-CZ" sz="2400" dirty="0" smtClean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85175" cy="1431925"/>
          </a:xfrm>
        </p:spPr>
        <p:txBody>
          <a:bodyPr/>
          <a:lstStyle/>
          <a:p>
            <a:pPr eaLnBrk="1" hangingPunct="1"/>
            <a:r>
              <a:rPr lang="cs-CZ" altLang="cs-CZ" sz="2800" cap="all" dirty="0" smtClean="0"/>
              <a:t>Personální kritérium (Bartoň)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808"/>
            <a:ext cx="8089900" cy="4968552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</a:pPr>
            <a:r>
              <a:rPr lang="cs-CZ" altLang="cs-CZ" sz="2000" dirty="0" smtClean="0"/>
              <a:t>Hierarchie veřejně známých osob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 smtClean="0"/>
              <a:t>Vláda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 smtClean="0"/>
              <a:t>Politik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 smtClean="0"/>
              <a:t>Veřejně známá osoba – umělci, sportovci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 smtClean="0"/>
              <a:t>Člen královské rodiny  (</a:t>
            </a:r>
            <a:r>
              <a:rPr lang="cs-CZ" altLang="cs-CZ" sz="2000" i="1" dirty="0" smtClean="0"/>
              <a:t>vyj. Pokud nejsou veřejně činné osoby – jud. Karolina </a:t>
            </a:r>
            <a:r>
              <a:rPr lang="cs-CZ" altLang="cs-CZ" sz="2000" i="1" dirty="0" err="1" smtClean="0"/>
              <a:t>von</a:t>
            </a:r>
            <a:r>
              <a:rPr lang="cs-CZ" altLang="cs-CZ" sz="2000" i="1" dirty="0" smtClean="0"/>
              <a:t> Hannover v. Německo)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 smtClean="0"/>
              <a:t>Státní zaměstnanec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 smtClean="0"/>
              <a:t>Policisté 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 smtClean="0"/>
              <a:t>Soudci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z</a:t>
            </a:r>
            <a:r>
              <a:rPr lang="cs-CZ" altLang="cs-CZ" sz="2000" dirty="0" smtClean="0"/>
              <a:t>asahování do nezávislosti soudu 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 smtClean="0"/>
              <a:t>pohrdání soudem (§ 169b TZ)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omluva (§ 206 TZ)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 smtClean="0"/>
              <a:t>Obyčejná (tj. nespadající do předcházejících kategorií) fyzická osoba</a:t>
            </a:r>
          </a:p>
          <a:p>
            <a:pPr marL="577850" indent="-577850" eaLnBrk="1" hangingPunct="1">
              <a:lnSpc>
                <a:spcPct val="90000"/>
              </a:lnSpc>
            </a:pPr>
            <a:endParaRPr lang="cs-CZ" alt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031108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Argumenty ÚS ČR a ESpLP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/>
              <a:t>„osoby veřejně činné, tedy politici, veřejní činitelé, mediální hvězdy aj., musí akceptovat větší míru veřejné kritiky než jiní občané“ (Vondráčková v. </a:t>
            </a:r>
            <a:r>
              <a:rPr lang="cs-CZ" altLang="cs-CZ" sz="2400" dirty="0" err="1" smtClean="0"/>
              <a:t>Rejžek</a:t>
            </a:r>
            <a:r>
              <a:rPr lang="cs-CZ" altLang="cs-CZ" sz="2400" dirty="0" smtClean="0"/>
              <a:t>) </a:t>
            </a:r>
          </a:p>
          <a:p>
            <a:pPr eaLnBrk="1" hangingPunct="1">
              <a:buNone/>
            </a:pP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„na rozdíl od soukromých osob se politik nevyhnutelně a vědomě podrobuje důkladné kontrole každého svého slova a činu (…)“ ( </a:t>
            </a:r>
            <a:r>
              <a:rPr lang="cs-CZ" altLang="cs-CZ" sz="2400" dirty="0" err="1" smtClean="0"/>
              <a:t>Lingens</a:t>
            </a:r>
            <a:r>
              <a:rPr lang="cs-CZ" altLang="cs-CZ" sz="2400" dirty="0" smtClean="0"/>
              <a:t>)</a:t>
            </a:r>
          </a:p>
          <a:p>
            <a:pPr eaLnBrk="1" hangingPunct="1"/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JUDIKATURA ČESKÝCH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 ÚS 156/99 – záleží na celkovém vyznění (každé zveřejnění není automaticky zásah do OO)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Personální kritérium:</a:t>
            </a:r>
          </a:p>
          <a:p>
            <a:r>
              <a:rPr lang="cs-CZ" dirty="0" smtClean="0"/>
              <a:t>IV ÚS 146/04</a:t>
            </a:r>
          </a:p>
          <a:p>
            <a:r>
              <a:rPr lang="cs-CZ" dirty="0" smtClean="0"/>
              <a:t>I ÚS 453/03 – definice „věcí veřejných“</a:t>
            </a:r>
          </a:p>
          <a:p>
            <a:r>
              <a:rPr lang="cs-CZ" dirty="0" smtClean="0"/>
              <a:t>30 CDO 2591/2011</a:t>
            </a:r>
          </a:p>
          <a:p>
            <a:r>
              <a:rPr lang="cs-CZ" dirty="0" smtClean="0"/>
              <a:t>I ÚS 367/03 – zpěváci (subsidiarita ochrany)</a:t>
            </a:r>
          </a:p>
          <a:p>
            <a:r>
              <a:rPr lang="cs-CZ" dirty="0" smtClean="0"/>
              <a:t>24 c 52/2003 (KS BRNO) – ti, co vystupují ve veřejném prostoru</a:t>
            </a:r>
          </a:p>
          <a:p>
            <a:r>
              <a:rPr lang="cs-CZ" dirty="0" smtClean="0"/>
              <a:t>II ÚS 152/08 - soudci</a:t>
            </a:r>
          </a:p>
          <a:p>
            <a:r>
              <a:rPr lang="cs-CZ" dirty="0" smtClean="0"/>
              <a:t>30 CDO 2563/2009 - pedagogové</a:t>
            </a:r>
          </a:p>
          <a:p>
            <a:r>
              <a:rPr lang="cs-CZ" dirty="0" smtClean="0"/>
              <a:t>30 CDO 1174/2007 – běžní občané</a:t>
            </a:r>
          </a:p>
          <a:p>
            <a:r>
              <a:rPr lang="cs-CZ" dirty="0" smtClean="0"/>
              <a:t>Von Hannover vs. Německo (59320/02, 8772/10) – členka královské 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633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JUDIKATURA ČESKÝCH SOUDŮ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II ÚS 2051/14 – rekapitulace kritérií při kolizích</a:t>
            </a:r>
          </a:p>
          <a:p>
            <a:r>
              <a:rPr lang="cs-CZ" dirty="0" smtClean="0"/>
              <a:t>I ÚS 453/03 – cílem kritiky nesmí být hanobení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3504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398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 smtClean="0"/>
              <a:t>Hodnotící soud vs. skutkové tvrzení</a:t>
            </a:r>
            <a:endParaRPr lang="en-US" sz="2800" cap="all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148138"/>
          </a:xfrm>
        </p:spPr>
        <p:txBody>
          <a:bodyPr rtlCol="0">
            <a:normAutofit fontScale="92500" lnSpcReduction="2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Skutkové tvrzení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popisuje objektivní skutečnost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každý popis faktů podléhá důkazu pravdivosti</a:t>
            </a:r>
            <a:endParaRPr lang="hu-HU" sz="2400" dirty="0" smtClean="0"/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Hodnotící soud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value-judgement</a:t>
            </a:r>
            <a:r>
              <a:rPr lang="cs-CZ" sz="2400" dirty="0" smtClean="0"/>
              <a:t>)</a:t>
            </a:r>
            <a:endParaRPr lang="hu-HU" sz="2400" dirty="0" smtClean="0"/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vyjadřuje určitý názor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je spjat se subjektivním vnímáním reality, a jeho pravdivost tudíž nemůže být prokázána </a:t>
            </a:r>
            <a:r>
              <a:rPr lang="hu-HU" sz="2400" dirty="0" smtClean="0"/>
              <a:t>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Klíčový rozdíl = možnost prokázat pravdivost předmětného tvrzení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Hranice mezi skutkovým tvrzením a hodnotovým soudem je velmi tenká </a:t>
            </a:r>
            <a:r>
              <a:rPr lang="hu-HU" sz="2400" dirty="0" smtClean="0">
                <a:sym typeface="Wingdings" pitchFamily="2" charset="2"/>
              </a:rPr>
              <a:t>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>
                <a:sym typeface="Wingdings" pitchFamily="2" charset="2"/>
              </a:rPr>
              <a:t>Stejné slovo může být jednou „SK” a jindy „HS” (např. „mafie”)</a:t>
            </a:r>
            <a:endParaRPr lang="hu-HU" sz="2400" dirty="0" smtClean="0"/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282154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 Ještě z judikatury: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28596" y="1844824"/>
            <a:ext cx="8229600" cy="42988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700" u="sng" dirty="0" smtClean="0"/>
              <a:t>Ke snížené ochraně osobnosti osob veřejně činných a hranice přípustnosti kritiky</a:t>
            </a:r>
          </a:p>
          <a:p>
            <a:pPr marL="0" indent="0">
              <a:buNone/>
            </a:pPr>
            <a:r>
              <a:rPr lang="cs-CZ" sz="1700" b="1" u="sng" dirty="0"/>
              <a:t>N</a:t>
            </a:r>
            <a:r>
              <a:rPr lang="cs-CZ" sz="1700" b="1" dirty="0" smtClean="0"/>
              <a:t>ález ÚS ze dne 11, 11. 2005, </a:t>
            </a:r>
            <a:r>
              <a:rPr lang="cs-CZ" sz="1700" b="1" dirty="0" err="1" smtClean="0"/>
              <a:t>sp</a:t>
            </a:r>
            <a:r>
              <a:rPr lang="cs-CZ" sz="1700" b="1" dirty="0" smtClean="0"/>
              <a:t>. zn. I. ÚS 453/03</a:t>
            </a:r>
            <a:r>
              <a:rPr lang="cs-CZ" altLang="cs-CZ" sz="1700" u="sng" dirty="0" smtClean="0"/>
              <a:t> </a:t>
            </a:r>
            <a:r>
              <a:rPr lang="cs-CZ" sz="1700" b="1" dirty="0" smtClean="0"/>
              <a:t>: široká definice pojmu „věcí veřejných“: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 smtClean="0"/>
              <a:t>„ Věcí veřejnou jsou veškeré agendy státních institucí, jakož i činnost osob působících ve veřejném životě, např. činnost politiků místních i celostátních, úředníků, soudců, advokátů….. Věcí veřejnou je ovšem i umění včetně novinářských aktivit a showbyznysu  a dále vše, co na sebe upoutává veřejnou pozornost…..“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 smtClean="0"/>
              <a:t>„… presumpcí ústavní konformity je chráněn toliko hodnotící úsudek, nikoli tvrzení faktů, která v míře, v níž sloužila za základ kritiky, musí naopak důkazně prokazovat kritik sám.“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b="1" dirty="0" smtClean="0"/>
              <a:t> Rozsudek ESLP ze dne 1.7. 1997 ve věci </a:t>
            </a:r>
            <a:r>
              <a:rPr lang="cs-CZ" sz="1700" b="1" dirty="0" err="1" smtClean="0"/>
              <a:t>Oberschlick</a:t>
            </a:r>
            <a:r>
              <a:rPr lang="cs-CZ" sz="1700" b="1" dirty="0" smtClean="0"/>
              <a:t> vs. Rakousko: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 smtClean="0"/>
              <a:t>„…pokud jde o hranice přípustnosti kritiky, jsou širší ve vztahu k politikovi, která jedná jako veřejná osoba, než ve vztahu k soukromé osobě. Politik se nevyhnutelně a vědomě vystavuje pozorné kontrole  svých činů a gest, jak se strany novinářů, tak všech občanů, a musí projevit větší toleranci, především pak tehdy, když se sám pouští do veřejných prohlášení, která mohou být předmětem kritiky…“</a:t>
            </a:r>
          </a:p>
          <a:p>
            <a:pPr marL="0" indent="0" algn="just" eaLnBrk="1" hangingPunct="1">
              <a:buFont typeface="Arial" charset="0"/>
              <a:buNone/>
            </a:pPr>
            <a:endParaRPr lang="cs-CZ" sz="1700" i="1" dirty="0" smtClean="0"/>
          </a:p>
          <a:p>
            <a:pPr marL="0" indent="0" eaLnBrk="1" hangingPunct="1">
              <a:buFont typeface="Arial" charset="0"/>
              <a:buNone/>
            </a:pPr>
            <a:endParaRPr lang="cs-CZ" sz="17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smtClean="0"/>
              <a:t>OCHRANA OSOBNOSTI V NOZ - SHRNUTÍ 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JEDNOTA LIDSKÉ OSOBNOSTI = JEDNO OSOBNOSTNÍ PRÁVO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Garance </a:t>
            </a:r>
            <a:r>
              <a:rPr lang="cs-CZ" sz="1600" u="sng" dirty="0" smtClean="0">
                <a:cs typeface="Arial" panose="020B0604020202020204" pitchFamily="34" charset="0"/>
              </a:rPr>
              <a:t>všech</a:t>
            </a:r>
            <a:r>
              <a:rPr lang="cs-CZ" sz="1600" dirty="0" smtClean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600" u="sng" dirty="0" smtClean="0">
                <a:cs typeface="Arial" panose="020B0604020202020204" pitchFamily="34" charset="0"/>
              </a:rPr>
              <a:t>odpovědnost za vlastní 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Demonstrativní výčet chráněných statků (§ 81 odst. 2 OZ:  </a:t>
            </a:r>
            <a:r>
              <a:rPr lang="cs-CZ" sz="1600" u="sng" dirty="0" smtClean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panose="020B0604020202020204" pitchFamily="34" charset="0"/>
              </a:rPr>
              <a:t>Možnosti omezení práva na och</a:t>
            </a:r>
            <a:r>
              <a:rPr lang="cs-CZ" sz="1600" dirty="0" smtClean="0"/>
              <a:t>ranu osobnosti – </a:t>
            </a:r>
            <a:r>
              <a:rPr lang="cs-CZ" sz="1600" u="sng" dirty="0" smtClean="0"/>
              <a:t>zákonné licence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u="sng" dirty="0" smtClean="0"/>
              <a:t>Zvláštní prostředky ochrany osobnosti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jména a příjmení – </a:t>
            </a:r>
            <a:r>
              <a:rPr lang="cs-CZ" sz="1600" dirty="0" smtClean="0"/>
              <a:t>zvláštní </a:t>
            </a:r>
            <a:r>
              <a:rPr lang="cs-CZ" sz="1600" dirty="0"/>
              <a:t>úprava § 77 a násl.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Ochrana pseudonymu § 79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Ochrana soukromí,  ochrana při zásazích do tělesné integrity, ochrana osob držených ve zdravotnickém zařízení, pietní ochrana, ochrana osobních údajů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Ochrana osobních údajů – zvláštní zákon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Kolize práva na ochranu osobnosti x svoboda projevu, právo na informace – test proporcionality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Literatura: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Ondruš, M. </a:t>
            </a:r>
            <a:r>
              <a:rPr lang="cs-CZ" altLang="cs-CZ" sz="1600" b="1" i="1" dirty="0" err="1" smtClean="0"/>
              <a:t>Soukormoprávní</a:t>
            </a:r>
            <a:r>
              <a:rPr lang="cs-CZ" altLang="cs-CZ" sz="1600" b="1" i="1" dirty="0" smtClean="0"/>
              <a:t> ochrana piety zemřelého, WK, 2019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Tůma, P. in: Lavický a kol., Komentář k § 1 – 654, C.H. </a:t>
            </a:r>
            <a:r>
              <a:rPr lang="cs-CZ" altLang="cs-CZ" sz="1600" b="1" i="1" dirty="0" err="1" smtClean="0"/>
              <a:t>Beck</a:t>
            </a:r>
            <a:r>
              <a:rPr lang="cs-CZ" altLang="cs-CZ" sz="1600" b="1" i="1" dirty="0" smtClean="0"/>
              <a:t>, 2014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600" b="1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Doležal, T. in: </a:t>
            </a:r>
            <a:r>
              <a:rPr lang="cs-CZ" altLang="cs-CZ" sz="1600" b="1" i="1" dirty="0" err="1" smtClean="0"/>
              <a:t>Melzer</a:t>
            </a:r>
            <a:r>
              <a:rPr lang="cs-CZ" altLang="cs-CZ" sz="1600" b="1" i="1" dirty="0" smtClean="0"/>
              <a:t>, F., </a:t>
            </a:r>
            <a:r>
              <a:rPr lang="cs-CZ" altLang="cs-CZ" sz="1600" b="1" i="1" dirty="0" err="1" smtClean="0"/>
              <a:t>Tégl</a:t>
            </a:r>
            <a:r>
              <a:rPr lang="cs-CZ" altLang="cs-CZ" sz="1600" b="1" i="1" dirty="0" smtClean="0"/>
              <a:t>, P., Komentář k  § 1 – 117, </a:t>
            </a:r>
            <a:r>
              <a:rPr lang="cs-CZ" altLang="cs-CZ" sz="1600" b="1" i="1" dirty="0" err="1" smtClean="0"/>
              <a:t>Leges</a:t>
            </a:r>
            <a:r>
              <a:rPr lang="cs-CZ" altLang="cs-CZ" sz="1600" b="1" i="1" dirty="0" smtClean="0"/>
              <a:t>, 2013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Vojáček, L.:</a:t>
            </a:r>
            <a:r>
              <a:rPr lang="cs-CZ" altLang="cs-CZ" sz="1600" i="1" dirty="0" smtClean="0"/>
              <a:t> Urážky, pomluvy, nactiutrhání, </a:t>
            </a:r>
            <a:r>
              <a:rPr lang="cs-CZ" altLang="cs-CZ" sz="1600" i="1" dirty="0" err="1" smtClean="0"/>
              <a:t>Eurolex</a:t>
            </a:r>
            <a:r>
              <a:rPr lang="cs-CZ" altLang="cs-CZ" sz="1600" i="1" dirty="0" smtClean="0"/>
              <a:t> Bohemia, Praha, 2006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 smtClean="0"/>
              <a:t>Bartoň, M:</a:t>
            </a:r>
            <a:r>
              <a:rPr lang="cs-CZ" altLang="cs-CZ" sz="1600" i="1" dirty="0" smtClean="0"/>
              <a:t> Svoboda projevu: Principy, garance, meze, </a:t>
            </a:r>
            <a:r>
              <a:rPr lang="cs-CZ" altLang="cs-CZ" sz="1600" i="1" dirty="0" err="1" smtClean="0"/>
              <a:t>Linde</a:t>
            </a:r>
            <a:r>
              <a:rPr lang="cs-CZ" altLang="cs-CZ" sz="1600" i="1" dirty="0" smtClean="0"/>
              <a:t>, Praha 2010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i="1" dirty="0" smtClean="0"/>
          </a:p>
          <a:p>
            <a:pPr eaLnBrk="1" hangingPunct="1">
              <a:lnSpc>
                <a:spcPct val="80000"/>
              </a:lnSpc>
            </a:pPr>
            <a:endParaRPr lang="cs-CZ" altLang="cs-CZ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 smtClean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31657"/>
            <a:ext cx="8086635" cy="720080"/>
          </a:xfrm>
        </p:spPr>
        <p:txBody>
          <a:bodyPr/>
          <a:lstStyle/>
          <a:p>
            <a:pPr eaLnBrk="1" hangingPunct="1"/>
            <a:r>
              <a:rPr lang="cs-CZ" altLang="cs-CZ" sz="3600" dirty="0" smtClean="0"/>
              <a:t> </a:t>
            </a:r>
            <a:r>
              <a:rPr lang="cs-CZ" altLang="cs-CZ" sz="2800" dirty="0" smtClean="0"/>
              <a:t>PRÁVO NA OCHRANU OSOBNOSTI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92137" y="1759118"/>
            <a:ext cx="8082321" cy="5098882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(PŘIROZENÉ) SUBJEKTIVNÍ PRÁVO  </a:t>
            </a:r>
            <a:r>
              <a:rPr lang="cs-CZ" sz="2400" dirty="0" smtClean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ABSOLUTNÍ</a:t>
            </a:r>
            <a:r>
              <a:rPr lang="cs-CZ" sz="2400" dirty="0" smtClean="0"/>
              <a:t> PRÁVNÍ POVAHY -PŮSOBÍ </a:t>
            </a:r>
            <a:r>
              <a:rPr lang="cs-CZ" sz="2400" u="sng" dirty="0" smtClean="0"/>
              <a:t>ERGA OMNES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u="sng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NEMAJETKOVÝ CHARAKTER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 smtClean="0"/>
              <a:t>ZÁKLADNÍ </a:t>
            </a:r>
            <a:r>
              <a:rPr lang="cs-CZ" sz="2400" dirty="0" smtClean="0"/>
              <a:t>LIDSKÁ PRÁVA: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 smtClean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 smtClean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 smtClean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 smtClean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PRÁVNÍ ZAKOTVENÍ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MEZINÁRODNÍCH DOKUMENTECH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ÚSTAVĚ A LZPS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ZÁKONNÉ ZAKOTVENÍ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MEZINÁRODNĚ/EVROPSKÉ</a:t>
            </a:r>
            <a:br>
              <a:rPr lang="cs-CZ" altLang="cs-CZ" sz="2800" dirty="0" smtClean="0"/>
            </a:br>
            <a:r>
              <a:rPr lang="cs-CZ" altLang="cs-CZ" sz="2800" dirty="0" smtClean="0"/>
              <a:t>PRÁVNÍ </a:t>
            </a:r>
            <a:r>
              <a:rPr lang="cs-CZ" altLang="cs-CZ" sz="2800" dirty="0" smtClean="0"/>
              <a:t>ZAKOTVENÍ</a:t>
            </a:r>
            <a:endParaRPr lang="en-US" altLang="cs-CZ" sz="28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Všeobecná deklarace lidských práv z roku 1948</a:t>
            </a:r>
            <a:endParaRPr lang="hu-HU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 smtClean="0"/>
              <a:t>Mezinárodní pakt o občanských a politických právech (1966) </a:t>
            </a:r>
            <a:r>
              <a:rPr lang="cs-CZ" altLang="cs-CZ" sz="2000" dirty="0" smtClean="0"/>
              <a:t>(vyhláška MZV č. 120/1976 Sb.)</a:t>
            </a:r>
            <a:endParaRPr lang="hu-HU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 smtClean="0"/>
              <a:t>Úmluva o ochraně lidských práv a základních  svobod (EÚLP50) </a:t>
            </a:r>
            <a:r>
              <a:rPr lang="cs-CZ" altLang="cs-CZ" sz="2000" dirty="0" smtClean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 Úmluva o právech dítěte (sdělení č. 104/1991 Sb., s opčním protokolem č. 57/2006 </a:t>
            </a:r>
            <a:r>
              <a:rPr lang="cs-CZ" altLang="cs-CZ" sz="2000" dirty="0" err="1" smtClean="0"/>
              <a:t>Sb.m.s</a:t>
            </a:r>
            <a:r>
              <a:rPr lang="cs-CZ" altLang="cs-CZ" sz="2000" dirty="0" smtClean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Charter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Fundamental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Rights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European</a:t>
            </a:r>
            <a:r>
              <a:rPr lang="cs-CZ" altLang="cs-CZ" sz="2000" dirty="0" smtClean="0"/>
              <a:t> </a:t>
            </a:r>
            <a:r>
              <a:rPr lang="cs-CZ" altLang="cs-CZ" sz="2000" dirty="0" smtClean="0"/>
              <a:t>Union</a:t>
            </a:r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Obecné nařízení o </a:t>
            </a:r>
            <a:r>
              <a:rPr lang="cs-CZ" altLang="cs-CZ" sz="2000" dirty="0"/>
              <a:t>ochraně osobních </a:t>
            </a:r>
            <a:r>
              <a:rPr lang="cs-CZ" altLang="cs-CZ" sz="2000" dirty="0" smtClean="0"/>
              <a:t>údajů (GDPR) </a:t>
            </a:r>
            <a:r>
              <a:rPr lang="cs-CZ" altLang="cs-CZ" sz="2000" dirty="0"/>
              <a:t>(https://eur-lex.europa.eu/</a:t>
            </a:r>
            <a:r>
              <a:rPr lang="cs-CZ" altLang="cs-CZ" sz="2000" dirty="0" err="1"/>
              <a:t>legal-content</a:t>
            </a:r>
            <a:r>
              <a:rPr lang="cs-CZ" altLang="cs-CZ" sz="2000" dirty="0"/>
              <a:t>/CS/TXT/PDF/?</a:t>
            </a:r>
            <a:r>
              <a:rPr lang="cs-CZ" altLang="cs-CZ" sz="2000" dirty="0" err="1" smtClean="0"/>
              <a:t>uri</a:t>
            </a:r>
            <a:r>
              <a:rPr lang="cs-CZ" altLang="cs-CZ" sz="2000" dirty="0" smtClean="0"/>
              <a:t>=CELEX:32016R0679)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A </a:t>
            </a:r>
            <a:r>
              <a:rPr lang="cs-CZ" altLang="cs-CZ" sz="2000" dirty="0" smtClean="0"/>
              <a:t>další…..</a:t>
            </a:r>
            <a:endParaRPr lang="en-US" altLang="cs-CZ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5718</TotalTime>
  <Words>6037</Words>
  <Application>Microsoft Office PowerPoint</Application>
  <PresentationFormat>Předvádění na obrazovce (4:3)</PresentationFormat>
  <Paragraphs>660</Paragraphs>
  <Slides>68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5" baseType="lpstr">
      <vt:lpstr>宋体</vt:lpstr>
      <vt:lpstr>Arial</vt:lpstr>
      <vt:lpstr>Symbol</vt:lpstr>
      <vt:lpstr>Tahoma</vt:lpstr>
      <vt:lpstr>Times New Roman</vt:lpstr>
      <vt:lpstr>Wingdings</vt:lpstr>
      <vt:lpstr>Motiv1</vt:lpstr>
      <vt:lpstr>Právo na ochranu osobnosti </vt:lpstr>
      <vt:lpstr>OSNOVA: </vt:lpstr>
      <vt:lpstr>Základní východisko</vt:lpstr>
      <vt:lpstr> SOUKROMÁ OSOBNÍ PRÁVA NEMAJETKOVÉ POVAHY</vt:lpstr>
      <vt:lpstr>  právo na ochranu osobnosti  </vt:lpstr>
      <vt:lpstr>PRÁVO NA OCHRANU OSOBNOSTI</vt:lpstr>
      <vt:lpstr> PRÁVO NA OCHRANU OSOBNOSTI</vt:lpstr>
      <vt:lpstr>PRÁVNÍ ZAKOTVENÍ</vt:lpstr>
      <vt:lpstr>MEZINÁRODNĚ/EVROPSKÉ PRÁVNÍ ZAKOTVENÍ</vt:lpstr>
      <vt:lpstr>ÚSTAVNĚ PRÁVNÍ ZAKOTVENÍ PRÁVA NA OCHRANU OSOBNOSTI</vt:lpstr>
      <vt:lpstr>Právo Evropské unie (GDPR)</vt:lpstr>
      <vt:lpstr>Zákon o zpracování osobních údajů dopadá na:</vt:lpstr>
      <vt:lpstr>ZÁKONNÉ ZAKOTVENÍ PRÁVA NA OCHRANU OSOBNOSTI</vt:lpstr>
      <vt:lpstr>Další související předpisy</vt:lpstr>
      <vt:lpstr>DŮLEŽITÝ PRAMEN POZNÁNÍ</vt:lpstr>
      <vt:lpstr>JMÉNO ČLOVĚKA A JEHO OCHRANA (právo na ochranu jména – zvláštní )</vt:lpstr>
      <vt:lpstr>JMÉNO ČLOVĚKA</vt:lpstr>
      <vt:lpstr>OCHRANA JMÉNA</vt:lpstr>
      <vt:lpstr>Aktivní legitimace k ochraně jména –  §78 OZ</vt:lpstr>
      <vt:lpstr>OCHRANA PŘÍJMENÍ</vt:lpstr>
      <vt:lpstr>PSEUDONYM (§ 79)</vt:lpstr>
      <vt:lpstr>Prezentace aplikace PowerPoint</vt:lpstr>
      <vt:lpstr>PRINCIPY OBECNÉ</vt:lpstr>
      <vt:lpstr>PRINCIPY EXPLICITNĚ V OZ </vt:lpstr>
      <vt:lpstr>OCHRANA OSOBNOSTI (aktivní legitimace)</vt:lpstr>
      <vt:lpstr>OCHRANA OSOBNOSTI V OZ (pasivní legitimace)</vt:lpstr>
      <vt:lpstr>CHRÁNĚNÉ STATKY OSOBNOSTNÍ DLE OZ</vt:lpstr>
      <vt:lpstr>OMEZENÍ PRÁVA NA OCHRANU OSOBNOSTI</vt:lpstr>
      <vt:lpstr>Zákonné licence  (podoba a soukromí)</vt:lpstr>
      <vt:lpstr>ZÁKONNÉ LICENCE I.</vt:lpstr>
      <vt:lpstr>ZÁKONNÉ LICENCE II.</vt:lpstr>
      <vt:lpstr>TEST PROPORCIONALITY</vt:lpstr>
      <vt:lpstr>            PROSTŘEDKY OCHRANY PRÁVA NA OCHRANU OSOBNOSTI (NÁROKY ZE ZÁSAHŮ) </vt:lpstr>
      <vt:lpstr>NEOPRÁVNĚNÝ ZÁSAH (předpoklad)</vt:lpstr>
      <vt:lpstr>OBJEKTIVNÍ ODPOVĚDNOST ZA ZÁSAH DO OSOBNOSTNÍ SFÉRY  </vt:lpstr>
      <vt:lpstr> PROSTŘEDKY OCHRANY OSOBNOSTI I. ZVLÁŠTNÍ ŽALOBNÍ NÁROKY (abs. pr.)</vt:lpstr>
      <vt:lpstr>PROSTŘEDKY OCHRANY OSOBNOSTI II.  </vt:lpstr>
      <vt:lpstr>NÁHRADA NEMAJEKTOVÉ i MAJETKOVÉ ÚJMY </vt:lpstr>
      <vt:lpstr>Náhrada nemajetkové újmy</vt:lpstr>
      <vt:lpstr>OTÁZKA PROMLČENÍ</vt:lpstr>
      <vt:lpstr>Již dříve judikatura:</vt:lpstr>
      <vt:lpstr> </vt:lpstr>
      <vt:lpstr>DALŠÍ PROSTŘEDKY OCHRANY</vt:lpstr>
      <vt:lpstr>Prezentace aplikace PowerPoint</vt:lpstr>
      <vt:lpstr>PODOBA A SOUKROMÍ V OZ</vt:lpstr>
      <vt:lpstr>Z judikatury:</vt:lpstr>
      <vt:lpstr>Zásah do soukromí - příklad</vt:lpstr>
      <vt:lpstr>K podstatě a rozsahu práva na soukromí (český ÚS):</vt:lpstr>
      <vt:lpstr>PRÁVO NA TĚLESNOU INTEGRITU</vt:lpstr>
      <vt:lpstr>Zásahy do tělesné integrity</vt:lpstr>
      <vt:lpstr>PRÁVA ČLOVĚKA PŘEVZATÉHO DO ZDRAVOTNICKÉHO ZAŘÍZENÍ BEZ JEHO SOUHLASU</vt:lpstr>
      <vt:lpstr>Ke stažení: Praktické dopady OZ na provozování lékařské praxe (Doležal/Doležal)</vt:lpstr>
      <vt:lpstr>NAKLÁDÁNÍ S ČÁSTMI LIDSKÉHO TĚLA</vt:lpstr>
      <vt:lpstr>OCHRANA LIDSKÉHO TĚLA PO SMRTI ČLOVĚKA</vt:lpstr>
      <vt:lpstr> ZVLÁŠTNÍ OSOBNOSTNÍ PRÁVA TVŮRČÍ – EXKURS  (blíže samostatný  kurs právo duševního vlastnictví)</vt:lpstr>
      <vt:lpstr>„quasi osobnostní práva“ právnických osob</vt:lpstr>
      <vt:lpstr>Právo na ochranu osobnosti vs.  Právo na informace a svoboda projevu</vt:lpstr>
      <vt:lpstr>Klíčová judikatura ESLP  ochrana osobnosti versus svoboda projevu</vt:lpstr>
      <vt:lpstr>Kritéria pro vymezení hranice akceptovatelné kritiky</vt:lpstr>
      <vt:lpstr>Personální kritérium (Bartoň)</vt:lpstr>
      <vt:lpstr>Argumenty ÚS ČR a ESpLP</vt:lpstr>
      <vt:lpstr>JUDIKATURA ČESKÝCH SOUDŮ</vt:lpstr>
      <vt:lpstr>JUDIKATURA ČESKÝCH SOUDŮ II.</vt:lpstr>
      <vt:lpstr>Hodnotící soud vs. skutkové tvrzení</vt:lpstr>
      <vt:lpstr> Ještě z judikatury:</vt:lpstr>
      <vt:lpstr>OCHRANA OSOBNOSTI V NOZ - SHRNUTÍ </vt:lpstr>
      <vt:lpstr>Literatura: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Hewlett-Packard Company</cp:lastModifiedBy>
  <cp:revision>262</cp:revision>
  <dcterms:created xsi:type="dcterms:W3CDTF">2006-03-21T12:38:01Z</dcterms:created>
  <dcterms:modified xsi:type="dcterms:W3CDTF">2020-03-17T07:19:57Z</dcterms:modified>
</cp:coreProperties>
</file>