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E02AC9-874F-461E-A64A-6154CA01A80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77126D0-FFE3-4F25-AE0D-EF2BC8DF38F6}">
      <dgm:prSet/>
      <dgm:spPr/>
      <dgm:t>
        <a:bodyPr/>
        <a:lstStyle/>
        <a:p>
          <a:pPr rtl="0"/>
          <a:r>
            <a:rPr lang="cs-CZ" smtClean="0"/>
            <a:t>Základní pojmy</a:t>
          </a:r>
          <a:endParaRPr lang="cs-CZ"/>
        </a:p>
      </dgm:t>
    </dgm:pt>
    <dgm:pt modelId="{6B81D3CB-82C6-43E7-A9F3-8B16488163C3}" type="parTrans" cxnId="{E090FBFB-CCCC-4EDB-A600-A60F8BB61C00}">
      <dgm:prSet/>
      <dgm:spPr/>
      <dgm:t>
        <a:bodyPr/>
        <a:lstStyle/>
        <a:p>
          <a:endParaRPr lang="cs-CZ"/>
        </a:p>
      </dgm:t>
    </dgm:pt>
    <dgm:pt modelId="{B9E16D15-657F-4265-9339-AE202F4344B0}" type="sibTrans" cxnId="{E090FBFB-CCCC-4EDB-A600-A60F8BB61C00}">
      <dgm:prSet/>
      <dgm:spPr/>
      <dgm:t>
        <a:bodyPr/>
        <a:lstStyle/>
        <a:p>
          <a:endParaRPr lang="cs-CZ"/>
        </a:p>
      </dgm:t>
    </dgm:pt>
    <dgm:pt modelId="{BBB8C87B-7863-4DCB-BADF-CD7CAE6F5D81}">
      <dgm:prSet/>
      <dgm:spPr/>
      <dgm:t>
        <a:bodyPr/>
        <a:lstStyle/>
        <a:p>
          <a:pPr rtl="0"/>
          <a:r>
            <a:rPr lang="cs-CZ" smtClean="0"/>
            <a:t>Třídění důkazů</a:t>
          </a:r>
          <a:endParaRPr lang="cs-CZ"/>
        </a:p>
      </dgm:t>
    </dgm:pt>
    <dgm:pt modelId="{6BAE5E20-3301-4CB4-BE4B-422ED222FF4B}" type="parTrans" cxnId="{DF50A201-EAB4-4AF8-B422-34E4EAC54A63}">
      <dgm:prSet/>
      <dgm:spPr/>
      <dgm:t>
        <a:bodyPr/>
        <a:lstStyle/>
        <a:p>
          <a:endParaRPr lang="cs-CZ"/>
        </a:p>
      </dgm:t>
    </dgm:pt>
    <dgm:pt modelId="{836D10B8-58F2-4FD8-833E-E258D6577646}" type="sibTrans" cxnId="{DF50A201-EAB4-4AF8-B422-34E4EAC54A63}">
      <dgm:prSet/>
      <dgm:spPr/>
      <dgm:t>
        <a:bodyPr/>
        <a:lstStyle/>
        <a:p>
          <a:endParaRPr lang="cs-CZ"/>
        </a:p>
      </dgm:t>
    </dgm:pt>
    <dgm:pt modelId="{1AAC1591-EAF7-4132-8AF8-135631ED7DD3}">
      <dgm:prSet/>
      <dgm:spPr/>
      <dgm:t>
        <a:bodyPr/>
        <a:lstStyle/>
        <a:p>
          <a:pPr rtl="0"/>
          <a:r>
            <a:rPr lang="cs-CZ" smtClean="0"/>
            <a:t>Průběh dokazování</a:t>
          </a:r>
          <a:endParaRPr lang="cs-CZ"/>
        </a:p>
      </dgm:t>
    </dgm:pt>
    <dgm:pt modelId="{9EFC9580-ECBE-44A3-A3D0-12C91091A8F5}" type="parTrans" cxnId="{56C80C0A-E6BD-453E-8CFA-227952771302}">
      <dgm:prSet/>
      <dgm:spPr/>
      <dgm:t>
        <a:bodyPr/>
        <a:lstStyle/>
        <a:p>
          <a:endParaRPr lang="cs-CZ"/>
        </a:p>
      </dgm:t>
    </dgm:pt>
    <dgm:pt modelId="{29C0AE41-2122-4298-8390-D471B2CFCEF8}" type="sibTrans" cxnId="{56C80C0A-E6BD-453E-8CFA-227952771302}">
      <dgm:prSet/>
      <dgm:spPr/>
      <dgm:t>
        <a:bodyPr/>
        <a:lstStyle/>
        <a:p>
          <a:endParaRPr lang="cs-CZ"/>
        </a:p>
      </dgm:t>
    </dgm:pt>
    <dgm:pt modelId="{FA080A78-CB01-435E-8BB1-60775A210193}" type="pres">
      <dgm:prSet presAssocID="{9AE02AC9-874F-461E-A64A-6154CA01A80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0D1728A0-946D-4AF5-8E28-A271D7E7763A}" type="pres">
      <dgm:prSet presAssocID="{A77126D0-FFE3-4F25-AE0D-EF2BC8DF38F6}" presName="composite" presStyleCnt="0"/>
      <dgm:spPr/>
    </dgm:pt>
    <dgm:pt modelId="{DC4B151B-552E-4306-BF9B-4AA4134F74A1}" type="pres">
      <dgm:prSet presAssocID="{A77126D0-FFE3-4F25-AE0D-EF2BC8DF38F6}" presName="bentUpArrow1" presStyleLbl="alignImgPlace1" presStyleIdx="0" presStyleCnt="2"/>
      <dgm:spPr/>
    </dgm:pt>
    <dgm:pt modelId="{4042146A-F98C-4C36-81DD-A4604311D252}" type="pres">
      <dgm:prSet presAssocID="{A77126D0-FFE3-4F25-AE0D-EF2BC8DF38F6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9FAE26-19DD-4951-B383-D54A28F14F71}" type="pres">
      <dgm:prSet presAssocID="{A77126D0-FFE3-4F25-AE0D-EF2BC8DF38F6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7154C8C2-C017-4CE8-A30B-81DA46F6D15A}" type="pres">
      <dgm:prSet presAssocID="{B9E16D15-657F-4265-9339-AE202F4344B0}" presName="sibTrans" presStyleCnt="0"/>
      <dgm:spPr/>
    </dgm:pt>
    <dgm:pt modelId="{91B97705-81C9-47F5-8704-1FA22964E2D2}" type="pres">
      <dgm:prSet presAssocID="{BBB8C87B-7863-4DCB-BADF-CD7CAE6F5D81}" presName="composite" presStyleCnt="0"/>
      <dgm:spPr/>
    </dgm:pt>
    <dgm:pt modelId="{B00262BE-2867-4091-96EA-9F05884A02CE}" type="pres">
      <dgm:prSet presAssocID="{BBB8C87B-7863-4DCB-BADF-CD7CAE6F5D81}" presName="bentUpArrow1" presStyleLbl="alignImgPlace1" presStyleIdx="1" presStyleCnt="2"/>
      <dgm:spPr/>
    </dgm:pt>
    <dgm:pt modelId="{D09163F3-E7DF-48A0-A5F1-3262C8317168}" type="pres">
      <dgm:prSet presAssocID="{BBB8C87B-7863-4DCB-BADF-CD7CAE6F5D81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14AAEA-7B3C-4E27-A1F2-313479186A8F}" type="pres">
      <dgm:prSet presAssocID="{BBB8C87B-7863-4DCB-BADF-CD7CAE6F5D81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06BE35F9-6C66-4B7D-81F8-D53D36103DA5}" type="pres">
      <dgm:prSet presAssocID="{836D10B8-58F2-4FD8-833E-E258D6577646}" presName="sibTrans" presStyleCnt="0"/>
      <dgm:spPr/>
    </dgm:pt>
    <dgm:pt modelId="{957E6899-A4CC-4D9A-9481-3B248036DEF8}" type="pres">
      <dgm:prSet presAssocID="{1AAC1591-EAF7-4132-8AF8-135631ED7DD3}" presName="composite" presStyleCnt="0"/>
      <dgm:spPr/>
    </dgm:pt>
    <dgm:pt modelId="{EC58018A-B25E-4039-AA7C-201600CC9FA6}" type="pres">
      <dgm:prSet presAssocID="{1AAC1591-EAF7-4132-8AF8-135631ED7DD3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80B08F3-8D73-4FD9-9C3E-220CF3AA4811}" type="presOf" srcId="{BBB8C87B-7863-4DCB-BADF-CD7CAE6F5D81}" destId="{D09163F3-E7DF-48A0-A5F1-3262C8317168}" srcOrd="0" destOrd="0" presId="urn:microsoft.com/office/officeart/2005/8/layout/StepDownProcess"/>
    <dgm:cxn modelId="{56C80C0A-E6BD-453E-8CFA-227952771302}" srcId="{9AE02AC9-874F-461E-A64A-6154CA01A805}" destId="{1AAC1591-EAF7-4132-8AF8-135631ED7DD3}" srcOrd="2" destOrd="0" parTransId="{9EFC9580-ECBE-44A3-A3D0-12C91091A8F5}" sibTransId="{29C0AE41-2122-4298-8390-D471B2CFCEF8}"/>
    <dgm:cxn modelId="{DF50A201-EAB4-4AF8-B422-34E4EAC54A63}" srcId="{9AE02AC9-874F-461E-A64A-6154CA01A805}" destId="{BBB8C87B-7863-4DCB-BADF-CD7CAE6F5D81}" srcOrd="1" destOrd="0" parTransId="{6BAE5E20-3301-4CB4-BE4B-422ED222FF4B}" sibTransId="{836D10B8-58F2-4FD8-833E-E258D6577646}"/>
    <dgm:cxn modelId="{93374172-1885-4277-98B7-63A6A7887460}" type="presOf" srcId="{A77126D0-FFE3-4F25-AE0D-EF2BC8DF38F6}" destId="{4042146A-F98C-4C36-81DD-A4604311D252}" srcOrd="0" destOrd="0" presId="urn:microsoft.com/office/officeart/2005/8/layout/StepDownProcess"/>
    <dgm:cxn modelId="{F94FD861-49DF-4D84-9001-270CFE14A327}" type="presOf" srcId="{9AE02AC9-874F-461E-A64A-6154CA01A805}" destId="{FA080A78-CB01-435E-8BB1-60775A210193}" srcOrd="0" destOrd="0" presId="urn:microsoft.com/office/officeart/2005/8/layout/StepDownProcess"/>
    <dgm:cxn modelId="{2D6B3700-0F43-450D-9986-D177CDA0B34C}" type="presOf" srcId="{1AAC1591-EAF7-4132-8AF8-135631ED7DD3}" destId="{EC58018A-B25E-4039-AA7C-201600CC9FA6}" srcOrd="0" destOrd="0" presId="urn:microsoft.com/office/officeart/2005/8/layout/StepDownProcess"/>
    <dgm:cxn modelId="{E090FBFB-CCCC-4EDB-A600-A60F8BB61C00}" srcId="{9AE02AC9-874F-461E-A64A-6154CA01A805}" destId="{A77126D0-FFE3-4F25-AE0D-EF2BC8DF38F6}" srcOrd="0" destOrd="0" parTransId="{6B81D3CB-82C6-43E7-A9F3-8B16488163C3}" sibTransId="{B9E16D15-657F-4265-9339-AE202F4344B0}"/>
    <dgm:cxn modelId="{FCFE03FC-37C8-418D-9353-4BC66F698337}" type="presParOf" srcId="{FA080A78-CB01-435E-8BB1-60775A210193}" destId="{0D1728A0-946D-4AF5-8E28-A271D7E7763A}" srcOrd="0" destOrd="0" presId="urn:microsoft.com/office/officeart/2005/8/layout/StepDownProcess"/>
    <dgm:cxn modelId="{23786C9C-D813-44B6-A4EE-96558C759127}" type="presParOf" srcId="{0D1728A0-946D-4AF5-8E28-A271D7E7763A}" destId="{DC4B151B-552E-4306-BF9B-4AA4134F74A1}" srcOrd="0" destOrd="0" presId="urn:microsoft.com/office/officeart/2005/8/layout/StepDownProcess"/>
    <dgm:cxn modelId="{452D72B1-E401-422F-B7D6-C75512B3B38B}" type="presParOf" srcId="{0D1728A0-946D-4AF5-8E28-A271D7E7763A}" destId="{4042146A-F98C-4C36-81DD-A4604311D252}" srcOrd="1" destOrd="0" presId="urn:microsoft.com/office/officeart/2005/8/layout/StepDownProcess"/>
    <dgm:cxn modelId="{87986D2A-FC94-4C5B-8DDF-4C8A016A5C58}" type="presParOf" srcId="{0D1728A0-946D-4AF5-8E28-A271D7E7763A}" destId="{B29FAE26-19DD-4951-B383-D54A28F14F71}" srcOrd="2" destOrd="0" presId="urn:microsoft.com/office/officeart/2005/8/layout/StepDownProcess"/>
    <dgm:cxn modelId="{90C2AADC-1B97-4601-B9CA-3541675B95CB}" type="presParOf" srcId="{FA080A78-CB01-435E-8BB1-60775A210193}" destId="{7154C8C2-C017-4CE8-A30B-81DA46F6D15A}" srcOrd="1" destOrd="0" presId="urn:microsoft.com/office/officeart/2005/8/layout/StepDownProcess"/>
    <dgm:cxn modelId="{CC7BB7DD-008C-43C0-8E49-3E44FE511A76}" type="presParOf" srcId="{FA080A78-CB01-435E-8BB1-60775A210193}" destId="{91B97705-81C9-47F5-8704-1FA22964E2D2}" srcOrd="2" destOrd="0" presId="urn:microsoft.com/office/officeart/2005/8/layout/StepDownProcess"/>
    <dgm:cxn modelId="{A82F9B51-6CDC-43A1-89F2-0066CBA8FB25}" type="presParOf" srcId="{91B97705-81C9-47F5-8704-1FA22964E2D2}" destId="{B00262BE-2867-4091-96EA-9F05884A02CE}" srcOrd="0" destOrd="0" presId="urn:microsoft.com/office/officeart/2005/8/layout/StepDownProcess"/>
    <dgm:cxn modelId="{99251CF3-DC79-46BF-9AB1-A648A46D3A58}" type="presParOf" srcId="{91B97705-81C9-47F5-8704-1FA22964E2D2}" destId="{D09163F3-E7DF-48A0-A5F1-3262C8317168}" srcOrd="1" destOrd="0" presId="urn:microsoft.com/office/officeart/2005/8/layout/StepDownProcess"/>
    <dgm:cxn modelId="{2C863549-8746-4B7F-8C62-753B03EFC2FE}" type="presParOf" srcId="{91B97705-81C9-47F5-8704-1FA22964E2D2}" destId="{1B14AAEA-7B3C-4E27-A1F2-313479186A8F}" srcOrd="2" destOrd="0" presId="urn:microsoft.com/office/officeart/2005/8/layout/StepDownProcess"/>
    <dgm:cxn modelId="{EF106FEE-6D08-4889-A346-621CAF2FA63B}" type="presParOf" srcId="{FA080A78-CB01-435E-8BB1-60775A210193}" destId="{06BE35F9-6C66-4B7D-81F8-D53D36103DA5}" srcOrd="3" destOrd="0" presId="urn:microsoft.com/office/officeart/2005/8/layout/StepDownProcess"/>
    <dgm:cxn modelId="{228BF877-8C15-4308-94CF-AE270108FA9C}" type="presParOf" srcId="{FA080A78-CB01-435E-8BB1-60775A210193}" destId="{957E6899-A4CC-4D9A-9481-3B248036DEF8}" srcOrd="4" destOrd="0" presId="urn:microsoft.com/office/officeart/2005/8/layout/StepDownProcess"/>
    <dgm:cxn modelId="{E08F50FF-50C0-4349-9447-A7C8C3F1FE31}" type="presParOf" srcId="{957E6899-A4CC-4D9A-9481-3B248036DEF8}" destId="{EC58018A-B25E-4039-AA7C-201600CC9FA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4B151B-552E-4306-BF9B-4AA4134F74A1}">
      <dsp:nvSpPr>
        <dsp:cNvPr id="0" name=""/>
        <dsp:cNvSpPr/>
      </dsp:nvSpPr>
      <dsp:spPr>
        <a:xfrm rot="5400000">
          <a:off x="1195868" y="1133842"/>
          <a:ext cx="1002785" cy="11416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42146A-F98C-4C36-81DD-A4604311D252}">
      <dsp:nvSpPr>
        <dsp:cNvPr id="0" name=""/>
        <dsp:cNvSpPr/>
      </dsp:nvSpPr>
      <dsp:spPr>
        <a:xfrm>
          <a:off x="930191" y="22234"/>
          <a:ext cx="1688100" cy="118161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Základní pojmy</a:t>
          </a:r>
          <a:endParaRPr lang="cs-CZ" sz="1900" kern="1200"/>
        </a:p>
      </dsp:txBody>
      <dsp:txXfrm>
        <a:off x="930191" y="22234"/>
        <a:ext cx="1688100" cy="1181615"/>
      </dsp:txXfrm>
    </dsp:sp>
    <dsp:sp modelId="{B29FAE26-19DD-4951-B383-D54A28F14F71}">
      <dsp:nvSpPr>
        <dsp:cNvPr id="0" name=""/>
        <dsp:cNvSpPr/>
      </dsp:nvSpPr>
      <dsp:spPr>
        <a:xfrm>
          <a:off x="2618292" y="134928"/>
          <a:ext cx="1227763" cy="955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262BE-2867-4091-96EA-9F05884A02CE}">
      <dsp:nvSpPr>
        <dsp:cNvPr id="0" name=""/>
        <dsp:cNvSpPr/>
      </dsp:nvSpPr>
      <dsp:spPr>
        <a:xfrm rot="5400000">
          <a:off x="2595483" y="2461186"/>
          <a:ext cx="1002785" cy="11416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163F3-E7DF-48A0-A5F1-3262C8317168}">
      <dsp:nvSpPr>
        <dsp:cNvPr id="0" name=""/>
        <dsp:cNvSpPr/>
      </dsp:nvSpPr>
      <dsp:spPr>
        <a:xfrm>
          <a:off x="2329806" y="1349578"/>
          <a:ext cx="1688100" cy="118161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Třídění důkazů</a:t>
          </a:r>
          <a:endParaRPr lang="cs-CZ" sz="1900" kern="1200"/>
        </a:p>
      </dsp:txBody>
      <dsp:txXfrm>
        <a:off x="2329806" y="1349578"/>
        <a:ext cx="1688100" cy="1181615"/>
      </dsp:txXfrm>
    </dsp:sp>
    <dsp:sp modelId="{1B14AAEA-7B3C-4E27-A1F2-313479186A8F}">
      <dsp:nvSpPr>
        <dsp:cNvPr id="0" name=""/>
        <dsp:cNvSpPr/>
      </dsp:nvSpPr>
      <dsp:spPr>
        <a:xfrm>
          <a:off x="4017907" y="1462272"/>
          <a:ext cx="1227763" cy="955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8018A-B25E-4039-AA7C-201600CC9FA6}">
      <dsp:nvSpPr>
        <dsp:cNvPr id="0" name=""/>
        <dsp:cNvSpPr/>
      </dsp:nvSpPr>
      <dsp:spPr>
        <a:xfrm>
          <a:off x="3729421" y="2676923"/>
          <a:ext cx="1688100" cy="118161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Průběh dokazování</a:t>
          </a:r>
          <a:endParaRPr lang="cs-CZ" sz="1900" kern="1200"/>
        </a:p>
      </dsp:txBody>
      <dsp:txXfrm>
        <a:off x="3729421" y="2676923"/>
        <a:ext cx="1688100" cy="1181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892476" y="1691449"/>
            <a:ext cx="5826719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mtClean="0"/>
              <a:t>Dokazování</a:t>
            </a:r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727995" y="4533434"/>
            <a:ext cx="5826719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 smtClean="0"/>
              <a:t>Michal Janoušek</a:t>
            </a:r>
          </a:p>
        </p:txBody>
      </p:sp>
    </p:spTree>
    <p:extLst>
      <p:ext uri="{BB962C8B-B14F-4D97-AF65-F5344CB8AC3E}">
        <p14:creationId xmlns:p14="http://schemas.microsoft.com/office/powerpoint/2010/main" xmlns="" val="660494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565399" y="660400"/>
            <a:ext cx="6347713" cy="1320800"/>
          </a:xfrm>
        </p:spPr>
        <p:txBody>
          <a:bodyPr/>
          <a:lstStyle/>
          <a:p>
            <a:r>
              <a:rPr lang="cs-CZ" dirty="0" smtClean="0"/>
              <a:t>Důkaz v procesním smyslu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65399" y="1981200"/>
            <a:ext cx="6347714" cy="43053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Informace</a:t>
            </a:r>
            <a:r>
              <a:rPr lang="cs-CZ" dirty="0" smtClean="0"/>
              <a:t> (zpráva, poznatek) o skutečnostech vnějšího světa, která je získávána procesním dokazováním z důkazních prostředků</a:t>
            </a:r>
          </a:p>
          <a:p>
            <a:r>
              <a:rPr lang="cs-CZ" i="1" dirty="0" smtClean="0"/>
              <a:t>„Soud z výpovědi svědka XY zjistil, že žalovaný se dne … v …hodin dostavil do provozovny žalobce…“</a:t>
            </a:r>
          </a:p>
          <a:p>
            <a:r>
              <a:rPr lang="cs-CZ" dirty="0" smtClean="0"/>
              <a:t>Důkazy přímé (originární): přímo potvrzují nebo vyvrací určitou skutečnost (např. svědek byl přítomen ústní kontraktaci)</a:t>
            </a:r>
          </a:p>
          <a:p>
            <a:r>
              <a:rPr lang="cs-CZ" dirty="0" smtClean="0"/>
              <a:t>Důkazy nepřímé (derivativní): potvrzují nebo vyvrací určitou skutečnost pomocí skutečnosti další (např. na obsah listiny se usuzuje výpovědí svědka, který ji četl)</a:t>
            </a:r>
          </a:p>
          <a:p>
            <a:r>
              <a:rPr lang="cs-CZ" dirty="0" smtClean="0"/>
              <a:t>U přímých důkazů plyne platnost teze z důkazu přímo, u nepřímého je nezbytná další myšlenková operace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153521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3125" y="725710"/>
            <a:ext cx="8911687" cy="1280890"/>
          </a:xfrm>
        </p:spPr>
        <p:txBody>
          <a:bodyPr/>
          <a:lstStyle/>
          <a:p>
            <a:r>
              <a:rPr lang="cs-CZ" dirty="0" smtClean="0"/>
              <a:t>Důkaz opaku x protidůkaz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Hodnota důkazu je vždy relativní</a:t>
            </a:r>
          </a:p>
          <a:p>
            <a:endParaRPr lang="cs-CZ" dirty="0" smtClean="0"/>
          </a:p>
          <a:p>
            <a:r>
              <a:rPr lang="cs-CZ" dirty="0" smtClean="0"/>
              <a:t>Důkaz opaku</a:t>
            </a:r>
          </a:p>
          <a:p>
            <a:pPr lvl="1"/>
            <a:r>
              <a:rPr lang="cs-CZ" dirty="0" smtClean="0"/>
              <a:t>vyvrácení teze – prokázání toho, že platí opak</a:t>
            </a:r>
          </a:p>
          <a:p>
            <a:endParaRPr lang="cs-CZ" dirty="0" smtClean="0"/>
          </a:p>
          <a:p>
            <a:r>
              <a:rPr lang="cs-CZ" dirty="0" smtClean="0"/>
              <a:t>Protidůkaz</a:t>
            </a:r>
          </a:p>
          <a:p>
            <a:pPr lvl="1"/>
            <a:r>
              <a:rPr lang="cs-CZ" dirty="0" smtClean="0"/>
              <a:t>pouhé vyvrácení důkazu – vyvrácení teze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5349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dokazování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67200"/>
          </a:xfrm>
        </p:spPr>
        <p:txBody>
          <a:bodyPr/>
          <a:lstStyle/>
          <a:p>
            <a:r>
              <a:rPr lang="cs-CZ" dirty="0" smtClean="0"/>
              <a:t>§ 120 a násl. OSŘ – strany jsou povinny označit důkazy k prokázání svých tvrzení</a:t>
            </a:r>
          </a:p>
          <a:p>
            <a:pPr lvl="1"/>
            <a:r>
              <a:rPr lang="cs-CZ" dirty="0"/>
              <a:t>Ve sporném řízení jde o spor o právo (§ 90 OSŘ) x cílem nesporného řízení je především úprava právního postavení účastníků (§ 6 ZŘS)</a:t>
            </a:r>
          </a:p>
          <a:p>
            <a:r>
              <a:rPr lang="cs-CZ" dirty="0" smtClean="0"/>
              <a:t>Rozdílná právní úprava dokazování</a:t>
            </a:r>
          </a:p>
          <a:p>
            <a:pPr lvl="1"/>
            <a:r>
              <a:rPr lang="cs-CZ" dirty="0" smtClean="0"/>
              <a:t>Sporné řízení je ovládáno projednací zásadou – nečinnost prohra ve sporu</a:t>
            </a:r>
          </a:p>
          <a:p>
            <a:pPr lvl="2"/>
            <a:r>
              <a:rPr lang="cs-CZ" dirty="0" smtClean="0"/>
              <a:t>Non </a:t>
            </a:r>
            <a:r>
              <a:rPr lang="cs-CZ" dirty="0" err="1" smtClean="0"/>
              <a:t>liquet</a:t>
            </a:r>
            <a:r>
              <a:rPr lang="cs-CZ" dirty="0" smtClean="0"/>
              <a:t> – prohra účastníka, kterého tížilo důkazní břemeno (neuplatňuje se v nesporných řízeních)</a:t>
            </a:r>
          </a:p>
          <a:p>
            <a:pPr lvl="2"/>
            <a:r>
              <a:rPr lang="cs-CZ" dirty="0" smtClean="0"/>
              <a:t>Povinnost tvrzení a povinnost důkazní (§ 79 odst. 1, § 101 odst. 1 OSŘ) – nelze vymáhat PP</a:t>
            </a:r>
          </a:p>
          <a:p>
            <a:pPr lvl="1"/>
            <a:r>
              <a:rPr lang="cs-CZ" dirty="0" smtClean="0"/>
              <a:t>Nesporné řízení je ovládáno zásadou vyšetřovací (inkviziční) – odpovědnost soudu za úplné zjištění skutkového stavu</a:t>
            </a:r>
          </a:p>
          <a:p>
            <a:pPr marL="91440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188551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Poučení o povinnosti tvrdit a dokazovat skutečnosti významné pro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552700"/>
            <a:ext cx="8915400" cy="3777622"/>
          </a:xfrm>
        </p:spPr>
        <p:txBody>
          <a:bodyPr/>
          <a:lstStyle/>
          <a:p>
            <a:r>
              <a:rPr lang="cs-CZ" dirty="0" smtClean="0"/>
              <a:t>Soud poučuje účastníky sporného řízení jak při přípravě jednání, tak při jednání (§ 118a, § 114b OSŘ)</a:t>
            </a:r>
          </a:p>
          <a:p>
            <a:r>
              <a:rPr lang="cs-CZ" dirty="0" smtClean="0"/>
              <a:t>Poučení musí být konkrétní</a:t>
            </a:r>
          </a:p>
          <a:p>
            <a:r>
              <a:rPr lang="cs-CZ" dirty="0" smtClean="0"/>
              <a:t>Způsob: formální postup - § 118b – koncentrace řízení</a:t>
            </a:r>
            <a:r>
              <a:rPr lang="cs-CZ" dirty="0" smtClean="0"/>
              <a:t>, </a:t>
            </a:r>
            <a:r>
              <a:rPr lang="cs-CZ" dirty="0" smtClean="0"/>
              <a:t>§ 114a a § 114b – příprava jednání, § 114c – přípravné jednání</a:t>
            </a:r>
          </a:p>
          <a:p>
            <a:r>
              <a:rPr lang="cs-CZ" dirty="0" smtClean="0"/>
              <a:t>Neformální postup – zpravidla při jednání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761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Provádění důkazů z iniciativy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sporném řízení výjimečný postup</a:t>
            </a:r>
          </a:p>
          <a:p>
            <a:r>
              <a:rPr lang="cs-CZ" dirty="0" smtClean="0"/>
              <a:t>Činnost soudu se v zájmu zachování rovnosti stran nesmí vyznačovat pátráním po důkazech</a:t>
            </a:r>
          </a:p>
          <a:p>
            <a:r>
              <a:rPr lang="cs-CZ" dirty="0" smtClean="0"/>
              <a:t>Výjimkou je § 120 odst. 2 OSŘ</a:t>
            </a:r>
          </a:p>
          <a:p>
            <a:pPr lvl="1"/>
            <a:r>
              <a:rPr lang="cs-CZ" dirty="0"/>
              <a:t>Důkazy jsou potřebné ke zjištění skutkového stavu věci a</a:t>
            </a:r>
          </a:p>
          <a:p>
            <a:pPr lvl="1"/>
            <a:r>
              <a:rPr lang="cs-CZ" dirty="0"/>
              <a:t>Vyplývají z obsahu spisu</a:t>
            </a:r>
          </a:p>
          <a:p>
            <a:r>
              <a:rPr lang="cs-CZ" dirty="0" smtClean="0"/>
              <a:t>Např</a:t>
            </a:r>
            <a:r>
              <a:rPr lang="cs-CZ" dirty="0"/>
              <a:t>. aplikace kogentního pravidla na daný skutkový stav, zkoumání podmínek absolutní neplatnosti smlouvy 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Přednost poučovací povinnosti podle § 118a</a:t>
            </a:r>
            <a:endParaRPr lang="cs-CZ" dirty="0"/>
          </a:p>
          <a:p>
            <a:r>
              <a:rPr lang="cs-CZ" dirty="0" smtClean="0"/>
              <a:t>Ve sporném řízení nemá soud originární právo navrhovat a provádět nenavržené </a:t>
            </a:r>
            <a:r>
              <a:rPr lang="cs-CZ" dirty="0" smtClean="0"/>
              <a:t>důkazy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58443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Koncentrace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Účel: zefektivnění a zrychlení řízení</a:t>
            </a:r>
          </a:p>
          <a:p>
            <a:r>
              <a:rPr lang="cs-CZ" dirty="0" smtClean="0"/>
              <a:t>Soudcovská x zákonná koncentrace řízení</a:t>
            </a:r>
          </a:p>
          <a:p>
            <a:pPr algn="just"/>
            <a:r>
              <a:rPr lang="cs-CZ" dirty="0" smtClean="0"/>
              <a:t>Kdy nastává koncentrace řízení: § 118b odst. 1 OSŘ – ke skončení prvního jednání ve věci, ke skončení přípravného jednání, uplynutím lhůty, která byla účastníkům poskytnuta k doplnění tvrzení o skutečnostech významných pro věc</a:t>
            </a:r>
          </a:p>
          <a:p>
            <a:r>
              <a:rPr lang="cs-CZ" dirty="0" smtClean="0"/>
              <a:t>Sankce za nikoli včasné splnění povinnosti tvrzení a povinnosti důkazní (tzv. uzavírá spis)</a:t>
            </a:r>
          </a:p>
          <a:p>
            <a:pPr lvl="2"/>
            <a:r>
              <a:rPr lang="cs-CZ" dirty="0" smtClean="0"/>
              <a:t>K později uváděným skutečnostem soud nesmí přihlédnout (výjimka § 205a tzv. novoty v odvolacím řízení)</a:t>
            </a:r>
          </a:p>
        </p:txBody>
      </p:sp>
    </p:spTree>
    <p:extLst>
      <p:ext uri="{BB962C8B-B14F-4D97-AF65-F5344CB8AC3E}">
        <p14:creationId xmlns:p14="http://schemas.microsoft.com/office/powerpoint/2010/main" xmlns="" val="2818364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 z koncentrace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koncentraci řízení nedochází</a:t>
            </a:r>
          </a:p>
          <a:p>
            <a:pPr lvl="1"/>
            <a:r>
              <a:rPr lang="cs-CZ" dirty="0" smtClean="0"/>
              <a:t>Obecně: v případě chybějícího poučení soudu o formální podstatě koncentrace</a:t>
            </a:r>
          </a:p>
          <a:p>
            <a:pPr lvl="1"/>
            <a:r>
              <a:rPr lang="cs-CZ" dirty="0" smtClean="0"/>
              <a:t>Ve vztahu k určitým skutečnostem: koncentrace se nedotýká důkazů a skutkových tvrzení</a:t>
            </a:r>
          </a:p>
          <a:p>
            <a:pPr lvl="4"/>
            <a:r>
              <a:rPr lang="cs-CZ" dirty="0" smtClean="0"/>
              <a:t>A) jimiž má být zpochybněna věrohodnost již provedených důkazů</a:t>
            </a:r>
          </a:p>
          <a:p>
            <a:pPr lvl="4"/>
            <a:r>
              <a:rPr lang="cs-CZ" dirty="0" smtClean="0"/>
              <a:t>B) které některý z účastníků nemohl bez své viny uvést včas</a:t>
            </a:r>
          </a:p>
          <a:p>
            <a:pPr lvl="4"/>
            <a:r>
              <a:rPr lang="cs-CZ" dirty="0" smtClean="0"/>
              <a:t>C) které nastaly až po zkoncentrování řízení</a:t>
            </a:r>
          </a:p>
        </p:txBody>
      </p:sp>
    </p:spTree>
    <p:extLst>
      <p:ext uri="{BB962C8B-B14F-4D97-AF65-F5344CB8AC3E}">
        <p14:creationId xmlns:p14="http://schemas.microsoft.com/office/powerpoint/2010/main" xmlns="" val="1116211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60761" y="635479"/>
            <a:ext cx="6347713" cy="1320800"/>
          </a:xfrm>
        </p:spPr>
        <p:txBody>
          <a:bodyPr/>
          <a:lstStyle/>
          <a:p>
            <a:r>
              <a:rPr lang="cs-CZ" dirty="0" smtClean="0"/>
              <a:t>Předmět dokazování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360760" y="1956279"/>
            <a:ext cx="6347714" cy="3880773"/>
          </a:xfrm>
        </p:spPr>
        <p:txBody>
          <a:bodyPr/>
          <a:lstStyle/>
          <a:p>
            <a:r>
              <a:rPr lang="cs-CZ" b="1" dirty="0" smtClean="0"/>
              <a:t>Dokazují</a:t>
            </a:r>
            <a:r>
              <a:rPr lang="cs-CZ" dirty="0" smtClean="0"/>
              <a:t> se</a:t>
            </a:r>
          </a:p>
          <a:p>
            <a:pPr lvl="1"/>
            <a:r>
              <a:rPr lang="cs-CZ" dirty="0" smtClean="0"/>
              <a:t>skutkové </a:t>
            </a:r>
            <a:r>
              <a:rPr lang="cs-CZ" b="1" dirty="0" smtClean="0"/>
              <a:t>přednesy</a:t>
            </a:r>
          </a:p>
          <a:p>
            <a:pPr lvl="2"/>
            <a:r>
              <a:rPr lang="cs-CZ" dirty="0" smtClean="0"/>
              <a:t>soud má dokazováním nabýt přesvědčení o jejich pravdivosti (tj. lze je považovat za dokázané) nebo nepravdivosti (pak jsou vyvrácené)</a:t>
            </a:r>
          </a:p>
          <a:p>
            <a:pPr lvl="1"/>
            <a:r>
              <a:rPr lang="cs-CZ" dirty="0" smtClean="0"/>
              <a:t>jsou-li </a:t>
            </a:r>
            <a:r>
              <a:rPr lang="cs-CZ" b="1" dirty="0" smtClean="0"/>
              <a:t>rozhodné</a:t>
            </a:r>
          </a:p>
          <a:p>
            <a:pPr lvl="2"/>
            <a:r>
              <a:rPr lang="cs-CZ" dirty="0" smtClean="0"/>
              <a:t>skutečnosti, které jsou (především podle hmotného práva) významné pro posouzení věci</a:t>
            </a:r>
          </a:p>
          <a:p>
            <a:pPr lvl="1"/>
            <a:r>
              <a:rPr lang="cs-CZ" dirty="0" smtClean="0"/>
              <a:t>a nejsou-li od důkazu </a:t>
            </a:r>
            <a:r>
              <a:rPr lang="cs-CZ" b="1" dirty="0" smtClean="0"/>
              <a:t>osvobozeny</a:t>
            </a:r>
          </a:p>
        </p:txBody>
      </p:sp>
    </p:spTree>
    <p:extLst>
      <p:ext uri="{BB962C8B-B14F-4D97-AF65-F5344CB8AC3E}">
        <p14:creationId xmlns:p14="http://schemas.microsoft.com/office/powerpoint/2010/main" xmlns="" val="2912682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878346" y="549215"/>
            <a:ext cx="6347713" cy="1320800"/>
          </a:xfrm>
        </p:spPr>
        <p:txBody>
          <a:bodyPr/>
          <a:lstStyle/>
          <a:p>
            <a:r>
              <a:rPr lang="cs-CZ" dirty="0" smtClean="0"/>
              <a:t>Důkaz nevyžadují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878346" y="1475117"/>
            <a:ext cx="6347714" cy="4963061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Nedokazují</a:t>
            </a:r>
            <a:r>
              <a:rPr lang="cs-CZ" dirty="0" smtClean="0"/>
              <a:t> se</a:t>
            </a:r>
          </a:p>
          <a:p>
            <a:pPr lvl="1"/>
            <a:r>
              <a:rPr lang="cs-CZ" dirty="0" smtClean="0"/>
              <a:t>ve sporném řízení ty skutečnosti, ohledně nichž není mezi stranami pře</a:t>
            </a:r>
          </a:p>
          <a:p>
            <a:pPr lvl="1"/>
            <a:r>
              <a:rPr lang="cs-CZ" dirty="0" smtClean="0"/>
              <a:t>skutečnosti obecně známé (notoriety)</a:t>
            </a:r>
          </a:p>
          <a:p>
            <a:pPr lvl="2"/>
            <a:r>
              <a:rPr lang="cs-CZ" dirty="0" smtClean="0"/>
              <a:t>Postačí všeobecná známost</a:t>
            </a:r>
          </a:p>
          <a:p>
            <a:pPr lvl="2"/>
            <a:r>
              <a:rPr lang="cs-CZ" dirty="0" smtClean="0"/>
              <a:t>Soud musí sdělit, že určitou skutečnost považuje za obecně známou</a:t>
            </a:r>
          </a:p>
          <a:p>
            <a:pPr lvl="1"/>
            <a:r>
              <a:rPr lang="cs-CZ" dirty="0" smtClean="0"/>
              <a:t>skutečnosti známé soudu z jeho činnosti</a:t>
            </a:r>
          </a:p>
          <a:p>
            <a:pPr lvl="1"/>
            <a:r>
              <a:rPr lang="cs-CZ" dirty="0" smtClean="0"/>
              <a:t>právní předpisy uveřejněné nebo oznámené ve Sbírce zákonů</a:t>
            </a:r>
          </a:p>
          <a:p>
            <a:pPr lvl="2"/>
            <a:r>
              <a:rPr lang="cs-CZ" dirty="0" err="1" smtClean="0"/>
              <a:t>Iura</a:t>
            </a:r>
            <a:r>
              <a:rPr lang="cs-CZ" dirty="0" smtClean="0"/>
              <a:t> </a:t>
            </a:r>
            <a:r>
              <a:rPr lang="cs-CZ" dirty="0" err="1" smtClean="0"/>
              <a:t>novit</a:t>
            </a:r>
            <a:r>
              <a:rPr lang="cs-CZ" dirty="0" smtClean="0"/>
              <a:t> curia - § 121, cizozemské právo? Právní předpisy, jež nebyly uveřejněné nebo oznámené ve Sbírce zákonů?</a:t>
            </a:r>
          </a:p>
          <a:p>
            <a:pPr lvl="1"/>
            <a:r>
              <a:rPr lang="cs-CZ" dirty="0" smtClean="0"/>
              <a:t>skutečnosti, jimž svědčí zákonná domněnka</a:t>
            </a:r>
          </a:p>
          <a:p>
            <a:pPr lvl="2" algn="just"/>
            <a:r>
              <a:rPr lang="cs-CZ" dirty="0" smtClean="0"/>
              <a:t>Zákonná domněnka má 2 části: A) bázi domněnky – existence určitých skutečností (např. § 1807 </a:t>
            </a:r>
            <a:r>
              <a:rPr lang="cs-CZ" dirty="0" err="1" smtClean="0"/>
              <a:t>ObčZ</a:t>
            </a:r>
            <a:r>
              <a:rPr lang="cs-CZ" dirty="0" smtClean="0"/>
              <a:t>) a B) předpokládaná skutečnost – určitý znak (nastane-li báze domněnky) se považuje bez dalšího za existující (typicky právní následek)</a:t>
            </a:r>
          </a:p>
        </p:txBody>
      </p:sp>
    </p:spTree>
    <p:extLst>
      <p:ext uri="{BB962C8B-B14F-4D97-AF65-F5344CB8AC3E}">
        <p14:creationId xmlns:p14="http://schemas.microsoft.com/office/powerpoint/2010/main" xmlns="" val="2248470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55652" y="480204"/>
            <a:ext cx="7585495" cy="1320800"/>
          </a:xfrm>
        </p:spPr>
        <p:txBody>
          <a:bodyPr/>
          <a:lstStyle/>
          <a:p>
            <a:r>
              <a:rPr lang="cs-CZ" dirty="0" smtClean="0"/>
              <a:t>Úvaha soudu nahrazující důkaz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455652" y="1801004"/>
            <a:ext cx="6347714" cy="3880773"/>
          </a:xfrm>
        </p:spPr>
        <p:txBody>
          <a:bodyPr/>
          <a:lstStyle/>
          <a:p>
            <a:r>
              <a:rPr lang="cs-CZ" dirty="0" smtClean="0"/>
              <a:t>Nelze-li </a:t>
            </a:r>
            <a:r>
              <a:rPr lang="cs-CZ" b="1" dirty="0" smtClean="0"/>
              <a:t>výši nároku </a:t>
            </a:r>
            <a:r>
              <a:rPr lang="cs-CZ" dirty="0" smtClean="0"/>
              <a:t>zjistit vůbec nebo jenom s nepoměrnými obtížemi, určí ji soud podle své úvahy</a:t>
            </a:r>
          </a:p>
          <a:p>
            <a:pPr lvl="1"/>
            <a:r>
              <a:rPr lang="cs-CZ" i="1" dirty="0" smtClean="0"/>
              <a:t>např. výši přiměřeného zadostiučinění za nemajetkovou újmu</a:t>
            </a:r>
          </a:p>
          <a:p>
            <a:r>
              <a:rPr lang="cs-CZ" dirty="0" smtClean="0"/>
              <a:t>Výši nároku tak žalobce pouze tvrdí, ale předmětem dokazování není</a:t>
            </a:r>
          </a:p>
          <a:p>
            <a:r>
              <a:rPr lang="cs-CZ" dirty="0" smtClean="0"/>
              <a:t>Předpokladem je, že </a:t>
            </a:r>
            <a:r>
              <a:rPr lang="cs-CZ" b="1" dirty="0" smtClean="0"/>
              <a:t>základ nároku byl prokázán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29701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568699" y="6985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smtClean="0"/>
              <a:t>Přehled výkladu</a:t>
            </a:r>
            <a:endParaRPr lang="cs-CZ" b="1" dirty="0" smtClean="0"/>
          </a:p>
        </p:txBody>
      </p:sp>
      <p:graphicFrame>
        <p:nvGraphicFramePr>
          <p:cNvPr id="5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77445869"/>
              </p:ext>
            </p:extLst>
          </p:nvPr>
        </p:nvGraphicFramePr>
        <p:xfrm>
          <a:off x="2870199" y="2211390"/>
          <a:ext cx="63477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16930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67795" y="669985"/>
            <a:ext cx="6347713" cy="1320800"/>
          </a:xfrm>
        </p:spPr>
        <p:txBody>
          <a:bodyPr/>
          <a:lstStyle/>
          <a:p>
            <a:r>
              <a:rPr lang="cs-CZ" dirty="0" smtClean="0"/>
              <a:t>Předběžná otázka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67795" y="1798280"/>
            <a:ext cx="6347714" cy="38807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Otázka, která </a:t>
            </a:r>
            <a:r>
              <a:rPr lang="cs-CZ" b="1" dirty="0" smtClean="0"/>
              <a:t>není předmětem řízení</a:t>
            </a:r>
            <a:r>
              <a:rPr lang="cs-CZ" dirty="0" smtClean="0"/>
              <a:t>, ale závisí na ní rozhodnutí ve věci</a:t>
            </a:r>
          </a:p>
          <a:p>
            <a:pPr lvl="1"/>
            <a:r>
              <a:rPr lang="cs-CZ" i="1" dirty="0" smtClean="0"/>
              <a:t>např. zda byl spáchán trestný čin ve sporu o náhradu újmy na zdraví</a:t>
            </a:r>
          </a:p>
          <a:p>
            <a:pPr lvl="1"/>
            <a:r>
              <a:rPr lang="cs-CZ" i="1" dirty="0" smtClean="0"/>
              <a:t>zda je žalobce vlastníkem ve sporu o vyklizení nemovitosti</a:t>
            </a:r>
          </a:p>
          <a:p>
            <a:r>
              <a:rPr lang="cs-CZ" dirty="0" smtClean="0"/>
              <a:t>Předběžnou otázku si může posoudit soud sám</a:t>
            </a:r>
          </a:p>
          <a:p>
            <a:r>
              <a:rPr lang="cs-CZ" dirty="0" smtClean="0"/>
              <a:t>Bylo-li o ní již rozhodnuto, soud z tohoto rozhodnutí vychází</a:t>
            </a:r>
          </a:p>
          <a:p>
            <a:r>
              <a:rPr lang="cs-CZ" dirty="0" smtClean="0"/>
              <a:t>Předběžně si soud nikdy </a:t>
            </a:r>
            <a:r>
              <a:rPr lang="cs-CZ" b="1" dirty="0" smtClean="0"/>
              <a:t>nesmí</a:t>
            </a:r>
            <a:r>
              <a:rPr lang="cs-CZ" dirty="0" smtClean="0"/>
              <a:t> posoudit předběžnou otázku (§ 135 OSŘ)</a:t>
            </a:r>
          </a:p>
          <a:p>
            <a:pPr lvl="1"/>
            <a:r>
              <a:rPr lang="cs-CZ" dirty="0" smtClean="0"/>
              <a:t>zda byl spáchán trestný čin, přestupek nebo jiný správní delikt a kdo jej spáchal</a:t>
            </a:r>
          </a:p>
          <a:p>
            <a:pPr lvl="1"/>
            <a:r>
              <a:rPr lang="cs-CZ" dirty="0" smtClean="0"/>
              <a:t>Statusovou (otázku osobního stavu)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2372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111258" y="1993501"/>
            <a:ext cx="6347715" cy="1826581"/>
          </a:xfrm>
        </p:spPr>
        <p:txBody>
          <a:bodyPr/>
          <a:lstStyle/>
          <a:p>
            <a:r>
              <a:rPr lang="cs-CZ" dirty="0" smtClean="0"/>
              <a:t>Průběh dokazování</a:t>
            </a:r>
            <a:endParaRPr lang="cs-CZ" dirty="0"/>
          </a:p>
        </p:txBody>
      </p:sp>
      <p:sp>
        <p:nvSpPr>
          <p:cNvPr id="6" name="Zástupný symbol pro text 2"/>
          <p:cNvSpPr txBox="1">
            <a:spLocks/>
          </p:cNvSpPr>
          <p:nvPr/>
        </p:nvSpPr>
        <p:spPr>
          <a:xfrm>
            <a:off x="3111258" y="4561953"/>
            <a:ext cx="6347715" cy="86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Část III.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53171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688565" y="687238"/>
            <a:ext cx="6347713" cy="1320800"/>
          </a:xfrm>
        </p:spPr>
        <p:txBody>
          <a:bodyPr/>
          <a:lstStyle/>
          <a:p>
            <a:r>
              <a:rPr lang="cs-CZ" dirty="0" smtClean="0"/>
              <a:t>Fáze dokazování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688564" y="2117458"/>
            <a:ext cx="6347714" cy="3880773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Navrhování důkazů (správně důkazních prostředků)</a:t>
            </a:r>
          </a:p>
          <a:p>
            <a:endParaRPr lang="cs-CZ" dirty="0" smtClean="0"/>
          </a:p>
          <a:p>
            <a:r>
              <a:rPr lang="cs-CZ" dirty="0" smtClean="0"/>
              <a:t>Obstarávání důkazů</a:t>
            </a:r>
          </a:p>
          <a:p>
            <a:endParaRPr lang="cs-CZ" dirty="0" smtClean="0"/>
          </a:p>
          <a:p>
            <a:r>
              <a:rPr lang="cs-CZ" dirty="0" smtClean="0"/>
              <a:t>Provádění důkazů</a:t>
            </a:r>
          </a:p>
          <a:p>
            <a:endParaRPr lang="cs-CZ" dirty="0" smtClean="0"/>
          </a:p>
          <a:p>
            <a:r>
              <a:rPr lang="cs-CZ" dirty="0" smtClean="0"/>
              <a:t>Hodnocení důkazů</a:t>
            </a:r>
          </a:p>
        </p:txBody>
      </p:sp>
    </p:spTree>
    <p:extLst>
      <p:ext uri="{BB962C8B-B14F-4D97-AF65-F5344CB8AC3E}">
        <p14:creationId xmlns:p14="http://schemas.microsoft.com/office/powerpoint/2010/main" xmlns="" val="2539914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628181" y="609600"/>
            <a:ext cx="6347713" cy="1320800"/>
          </a:xfrm>
        </p:spPr>
        <p:txBody>
          <a:bodyPr/>
          <a:lstStyle/>
          <a:p>
            <a:r>
              <a:rPr lang="cs-CZ" dirty="0" smtClean="0"/>
              <a:t>Navrhování důkazů</a:t>
            </a:r>
            <a:endParaRPr lang="cs-CZ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628180" y="1930400"/>
            <a:ext cx="6347714" cy="388077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Podstatný rozdíl v řízení ovládaném zásadou</a:t>
            </a:r>
          </a:p>
          <a:p>
            <a:pPr lvl="1"/>
            <a:r>
              <a:rPr lang="cs-CZ" dirty="0" smtClean="0"/>
              <a:t>projednací</a:t>
            </a:r>
          </a:p>
          <a:p>
            <a:pPr lvl="1"/>
            <a:r>
              <a:rPr lang="cs-CZ" dirty="0" smtClean="0"/>
              <a:t>vyšetřovací</a:t>
            </a:r>
          </a:p>
          <a:p>
            <a:r>
              <a:rPr lang="cs-CZ" dirty="0" smtClean="0"/>
              <a:t>Uplatní-li se </a:t>
            </a:r>
            <a:r>
              <a:rPr lang="cs-CZ" b="1" dirty="0" smtClean="0"/>
              <a:t>projednací</a:t>
            </a:r>
            <a:r>
              <a:rPr lang="cs-CZ" dirty="0" smtClean="0"/>
              <a:t> zásada, mají účastníci</a:t>
            </a:r>
          </a:p>
          <a:p>
            <a:pPr lvl="1"/>
            <a:r>
              <a:rPr lang="cs-CZ" b="1" dirty="0" smtClean="0"/>
              <a:t>tvrdit</a:t>
            </a:r>
            <a:r>
              <a:rPr lang="cs-CZ" dirty="0" smtClean="0"/>
              <a:t> rozhodné skutečnosti</a:t>
            </a:r>
          </a:p>
          <a:p>
            <a:pPr lvl="1"/>
            <a:r>
              <a:rPr lang="cs-CZ" dirty="0" smtClean="0"/>
              <a:t>činit </a:t>
            </a:r>
            <a:r>
              <a:rPr lang="cs-CZ" b="1" dirty="0" smtClean="0"/>
              <a:t>důkazní návrhy</a:t>
            </a:r>
          </a:p>
          <a:p>
            <a:r>
              <a:rPr lang="cs-CZ" dirty="0" smtClean="0"/>
              <a:t>Časový limit </a:t>
            </a:r>
            <a:r>
              <a:rPr lang="cs-CZ" b="1" dirty="0" smtClean="0"/>
              <a:t>prekluzivních lhůt </a:t>
            </a:r>
            <a:r>
              <a:rPr lang="cs-CZ" dirty="0" smtClean="0"/>
              <a:t>(§ 118b OSŘ)</a:t>
            </a:r>
          </a:p>
          <a:p>
            <a:r>
              <a:rPr lang="cs-CZ" dirty="0" smtClean="0"/>
              <a:t>Skutkové </a:t>
            </a:r>
            <a:r>
              <a:rPr lang="cs-CZ" b="1" dirty="0" smtClean="0"/>
              <a:t>přednesy</a:t>
            </a:r>
            <a:r>
              <a:rPr lang="cs-CZ" dirty="0" smtClean="0"/>
              <a:t> musí být</a:t>
            </a:r>
          </a:p>
          <a:p>
            <a:pPr lvl="1"/>
            <a:r>
              <a:rPr lang="cs-CZ" dirty="0" smtClean="0"/>
              <a:t>úplné a pravdivé</a:t>
            </a:r>
          </a:p>
          <a:p>
            <a:pPr lvl="1"/>
            <a:r>
              <a:rPr lang="cs-CZ" dirty="0" smtClean="0"/>
              <a:t>určité</a:t>
            </a:r>
          </a:p>
          <a:p>
            <a:r>
              <a:rPr lang="cs-CZ" b="1" dirty="0" smtClean="0"/>
              <a:t>Důkazní návrhy</a:t>
            </a:r>
          </a:p>
          <a:p>
            <a:pPr lvl="1"/>
            <a:r>
              <a:rPr lang="cs-CZ" dirty="0" smtClean="0"/>
              <a:t>musí pokrývat všechny skutečnosti, ohledně nichž tíží stranu důkazní břemeno</a:t>
            </a:r>
          </a:p>
          <a:p>
            <a:pPr lvl="1"/>
            <a:r>
              <a:rPr lang="cs-CZ" dirty="0" smtClean="0"/>
              <a:t>musí být zřejmé, co jimi má být prokázáno</a:t>
            </a:r>
          </a:p>
        </p:txBody>
      </p:sp>
    </p:spTree>
    <p:extLst>
      <p:ext uri="{BB962C8B-B14F-4D97-AF65-F5344CB8AC3E}">
        <p14:creationId xmlns:p14="http://schemas.microsoft.com/office/powerpoint/2010/main" xmlns="" val="1920659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67795" y="678612"/>
            <a:ext cx="7128295" cy="1320800"/>
          </a:xfrm>
        </p:spPr>
        <p:txBody>
          <a:bodyPr/>
          <a:lstStyle/>
          <a:p>
            <a:r>
              <a:rPr lang="cs-CZ" dirty="0" smtClean="0"/>
              <a:t>Posouzení důkazního návrhu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67795" y="1673525"/>
            <a:ext cx="6347714" cy="458925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Soud není povinen vyhovět všem důkazním návrhům účastníků</a:t>
            </a:r>
          </a:p>
          <a:p>
            <a:r>
              <a:rPr lang="cs-CZ" b="1" dirty="0" smtClean="0"/>
              <a:t>Nevyhovění návrhu </a:t>
            </a:r>
            <a:r>
              <a:rPr lang="cs-CZ" dirty="0" smtClean="0"/>
              <a:t>však může zásadně odůvodnit pouze tím, že</a:t>
            </a:r>
          </a:p>
          <a:p>
            <a:pPr lvl="1"/>
            <a:r>
              <a:rPr lang="cs-CZ" dirty="0" smtClean="0"/>
              <a:t>tvrzená skutečnost není pro věc rozhodná</a:t>
            </a:r>
          </a:p>
          <a:p>
            <a:pPr lvl="1"/>
            <a:r>
              <a:rPr lang="cs-CZ" dirty="0" smtClean="0"/>
              <a:t>důkaz byl navržen jenom proto, aby záměrně protáhl řízení; nebo byl učiněn po uplynutí prekluzivní lhůty </a:t>
            </a:r>
          </a:p>
          <a:p>
            <a:pPr lvl="1"/>
            <a:r>
              <a:rPr lang="cs-CZ" dirty="0" smtClean="0"/>
              <a:t>důkaz je nadbytečný (právo soudu plynoucí z volného hodnocení důkazů)</a:t>
            </a:r>
          </a:p>
          <a:p>
            <a:pPr lvl="1"/>
            <a:r>
              <a:rPr lang="cs-CZ" dirty="0" smtClean="0"/>
              <a:t>je dán zákaz dokazování </a:t>
            </a:r>
            <a:r>
              <a:rPr lang="cs-CZ" i="1" dirty="0" smtClean="0"/>
              <a:t>(např. vzhledem k povinnosti mlčenlivosti)</a:t>
            </a:r>
          </a:p>
          <a:p>
            <a:pPr lvl="1"/>
            <a:r>
              <a:rPr lang="cs-CZ" dirty="0" smtClean="0"/>
              <a:t>Důkazy nezákonné? § 88 odst. 1 </a:t>
            </a:r>
            <a:r>
              <a:rPr lang="cs-CZ" dirty="0" err="1" smtClean="0"/>
              <a:t>ObčZ</a:t>
            </a:r>
            <a:r>
              <a:rPr lang="cs-CZ" dirty="0" smtClean="0"/>
              <a:t> – zákonná licence k výkonu nebo ochraně práv nebo právem chráněných zájmů</a:t>
            </a:r>
          </a:p>
          <a:p>
            <a:r>
              <a:rPr lang="cs-CZ" b="1" dirty="0" smtClean="0"/>
              <a:t>Nelze však odmítnout</a:t>
            </a:r>
          </a:p>
          <a:p>
            <a:pPr lvl="1"/>
            <a:r>
              <a:rPr lang="cs-CZ" i="1" dirty="0" err="1" smtClean="0"/>
              <a:t>apriori</a:t>
            </a:r>
            <a:r>
              <a:rPr lang="cs-CZ" dirty="0" smtClean="0"/>
              <a:t> výslech svědka s poukazem na jeho nevěrohodnost</a:t>
            </a:r>
          </a:p>
          <a:p>
            <a:pPr lvl="1"/>
            <a:r>
              <a:rPr lang="cs-CZ" dirty="0" smtClean="0"/>
              <a:t>provést důkaz pro nehospodárnost </a:t>
            </a:r>
          </a:p>
          <a:p>
            <a:pPr lvl="1"/>
            <a:r>
              <a:rPr lang="cs-CZ" dirty="0" smtClean="0"/>
              <a:t>důkaz proto, že soud je již přesvědčen o opaku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734804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248618" y="626853"/>
            <a:ext cx="7809782" cy="1320800"/>
          </a:xfrm>
        </p:spPr>
        <p:txBody>
          <a:bodyPr/>
          <a:lstStyle/>
          <a:p>
            <a:r>
              <a:rPr lang="cs-CZ" dirty="0" smtClean="0"/>
              <a:t>Rozhodnutí o důkazním návrhu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248618" y="2266830"/>
            <a:ext cx="6347714" cy="3880773"/>
          </a:xfrm>
        </p:spPr>
        <p:txBody>
          <a:bodyPr/>
          <a:lstStyle/>
          <a:p>
            <a:r>
              <a:rPr lang="cs-CZ" dirty="0" smtClean="0"/>
              <a:t>Nevyhoví-li soud důkaznímu návrhu</a:t>
            </a:r>
          </a:p>
          <a:p>
            <a:pPr lvl="1"/>
            <a:r>
              <a:rPr lang="cs-CZ" dirty="0" smtClean="0"/>
              <a:t>musí o tom rozhodnout</a:t>
            </a:r>
          </a:p>
          <a:p>
            <a:pPr lvl="1"/>
            <a:r>
              <a:rPr lang="cs-CZ" dirty="0" smtClean="0"/>
              <a:t>a posléze v odůvodnění rozsudku uvést, proč důkaznímu návrhu nevyhověl</a:t>
            </a:r>
          </a:p>
          <a:p>
            <a:r>
              <a:rPr lang="cs-CZ" dirty="0" smtClean="0"/>
              <a:t>Poruší-li soud tento postup, jde o tzv. </a:t>
            </a:r>
            <a:r>
              <a:rPr lang="cs-CZ" b="1" dirty="0" smtClean="0"/>
              <a:t>opomenutý důkaz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21573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671312" y="540589"/>
            <a:ext cx="6347713" cy="1320800"/>
          </a:xfrm>
        </p:spPr>
        <p:txBody>
          <a:bodyPr/>
          <a:lstStyle/>
          <a:p>
            <a:r>
              <a:rPr lang="cs-CZ" dirty="0" smtClean="0"/>
              <a:t>Provádění důkazů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671312" y="1466492"/>
            <a:ext cx="6347714" cy="518447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Uplatňuje se zásada přímosti – soud je v přímém styku s účastníky řízení a v souladu s touto zásadou provádí dokazování</a:t>
            </a:r>
          </a:p>
          <a:p>
            <a:pPr lvl="1"/>
            <a:r>
              <a:rPr lang="cs-CZ" dirty="0" smtClean="0"/>
              <a:t>Důkazy provádí soud zásadně při jednání (§ 122 odst. 1 OSŘ)</a:t>
            </a:r>
          </a:p>
          <a:p>
            <a:pPr lvl="1" algn="just"/>
            <a:r>
              <a:rPr lang="cs-CZ" dirty="0" smtClean="0"/>
              <a:t>Výjimky ze zásady přímosti: pokud je to účelné, může soud provést důkaz mimo jednání, jiný soud </a:t>
            </a:r>
            <a:r>
              <a:rPr lang="cs-CZ" dirty="0" smtClean="0"/>
              <a:t>může důkaz provést k </a:t>
            </a:r>
            <a:r>
              <a:rPr lang="cs-CZ" dirty="0" smtClean="0"/>
              <a:t>dožádání toho soudu, který vede řízení nebo lze využít videokonferenčního zařízení (§ 122 odst. 2 OSŘ)</a:t>
            </a:r>
          </a:p>
          <a:p>
            <a:pPr lvl="2" algn="just"/>
            <a:r>
              <a:rPr lang="cs-CZ" dirty="0" smtClean="0"/>
              <a:t>Hlediskem </a:t>
            </a:r>
            <a:r>
              <a:rPr lang="cs-CZ" dirty="0"/>
              <a:t>je nákladnost provedení důkazu procesním soudem nebo obtížnost provedení důkazu (svědek upoutaný na lůžku, ohledání nemovitosti)</a:t>
            </a:r>
          </a:p>
          <a:p>
            <a:pPr lvl="1" algn="just"/>
            <a:r>
              <a:rPr lang="cs-CZ" dirty="0" smtClean="0"/>
              <a:t>Soud může rozhodnout bez nařízeného jednání (§ 115a), pokud a) lze rozhodnout na základě předložených listinných důkazů, b) práva účasti na projednání věci se vzdali nebo c) souhlasí s projednáním věci bez nařízení jednání </a:t>
            </a:r>
          </a:p>
          <a:p>
            <a:r>
              <a:rPr lang="cs-CZ" dirty="0" smtClean="0"/>
              <a:t>Strany mají právo účastnit se provádění důkazů (jak při jednání, tak úkonů v režimu § 122 odst. 2 OSŘ), mohou se vyjadřovat k provedeným důkazům, klást otázky i vyjadřovat se k nositeli důkazu (např. osobě znalce)</a:t>
            </a:r>
          </a:p>
          <a:p>
            <a:pPr lvl="1" algn="just"/>
            <a:r>
              <a:rPr lang="cs-CZ" dirty="0" smtClean="0"/>
              <a:t>Právo vyjádřit se znamená: předseda senátu (samosoudce) po provedení důkazu umožní účastníkům, aby se k němu vyjádřili a uvedli vše, co považují za potřebné z hlediska svých hodnocení</a:t>
            </a:r>
          </a:p>
        </p:txBody>
      </p:sp>
    </p:spTree>
    <p:extLst>
      <p:ext uri="{BB962C8B-B14F-4D97-AF65-F5344CB8AC3E}">
        <p14:creationId xmlns:p14="http://schemas.microsoft.com/office/powerpoint/2010/main" xmlns="" val="28511335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024995" y="652732"/>
            <a:ext cx="6347713" cy="1320800"/>
          </a:xfrm>
        </p:spPr>
        <p:txBody>
          <a:bodyPr/>
          <a:lstStyle/>
          <a:p>
            <a:r>
              <a:rPr lang="cs-CZ" dirty="0" smtClean="0"/>
              <a:t>Hodnocení důkazů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024994" y="1639019"/>
            <a:ext cx="6347714" cy="407454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Uplatňuje se zásada volného hodnocení důkazů (§ 132 OSŘ)</a:t>
            </a:r>
          </a:p>
          <a:p>
            <a:pPr lvl="2" algn="just"/>
            <a:r>
              <a:rPr lang="cs-CZ" dirty="0" smtClean="0"/>
              <a:t>Starší zásada legální teorie důkazní nenachází uplatnění; </a:t>
            </a:r>
            <a:r>
              <a:rPr lang="cs-CZ" i="1" dirty="0" smtClean="0"/>
              <a:t>např</a:t>
            </a:r>
            <a:r>
              <a:rPr lang="cs-CZ" i="1" dirty="0"/>
              <a:t>. důkaz byl podán až tehdy, kdy se shodovala výpověď alespoň 2 </a:t>
            </a:r>
            <a:r>
              <a:rPr lang="cs-CZ" i="1" dirty="0" smtClean="0"/>
              <a:t>svědků</a:t>
            </a:r>
            <a:endParaRPr lang="cs-CZ" dirty="0" smtClean="0"/>
          </a:p>
          <a:p>
            <a:pPr lvl="2" algn="just"/>
            <a:r>
              <a:rPr lang="cs-CZ" dirty="0" smtClean="0"/>
              <a:t>Její náznaky: § 134 OSŘ – důkazní síla veřejné listiny, § 133b – výsledek ohledání má za prokázané ku veškerému zboží</a:t>
            </a:r>
          </a:p>
          <a:p>
            <a:pPr algn="just"/>
            <a:r>
              <a:rPr lang="cs-CZ" dirty="0" smtClean="0"/>
              <a:t>Soud je povinen hodnotit </a:t>
            </a:r>
            <a:r>
              <a:rPr lang="cs-CZ" b="1" dirty="0" smtClean="0"/>
              <a:t>všechny</a:t>
            </a:r>
            <a:r>
              <a:rPr lang="cs-CZ" dirty="0" smtClean="0"/>
              <a:t> důkazy, které provedl (x opomenutý důkaz)</a:t>
            </a:r>
          </a:p>
          <a:p>
            <a:pPr algn="just"/>
            <a:r>
              <a:rPr lang="cs-CZ" dirty="0"/>
              <a:t>soud smí přihlédnout pouze k důkazům, které provedl, a pouze tyto důkazy může </a:t>
            </a:r>
            <a:r>
              <a:rPr lang="cs-CZ" dirty="0" smtClean="0"/>
              <a:t>hodnotit</a:t>
            </a:r>
          </a:p>
          <a:p>
            <a:pPr algn="just"/>
            <a:r>
              <a:rPr lang="cs-CZ" dirty="0" smtClean="0"/>
              <a:t>zákon neukládá soudci, jakou důkazní sílu (věrohodnost) má jednotlivým důkazním prostředkům přiznat</a:t>
            </a:r>
          </a:p>
        </p:txBody>
      </p:sp>
    </p:spTree>
    <p:extLst>
      <p:ext uri="{BB962C8B-B14F-4D97-AF65-F5344CB8AC3E}">
        <p14:creationId xmlns:p14="http://schemas.microsoft.com/office/powerpoint/2010/main" xmlns="" val="3706408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 txBox="1">
            <a:spLocks/>
          </p:cNvSpPr>
          <p:nvPr/>
        </p:nvSpPr>
        <p:spPr>
          <a:xfrm>
            <a:off x="2908646" y="534837"/>
            <a:ext cx="6464062" cy="783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600" dirty="0" smtClean="0"/>
              <a:t>Zjištěný skutkový stav</a:t>
            </a:r>
            <a:endParaRPr lang="cs-CZ" sz="3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024994" y="1639019"/>
            <a:ext cx="6347714" cy="40745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cs-CZ" dirty="0" smtClean="0"/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3024994" y="2223698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Soud rozhoduje na základě zjištěného skutkového stavu věci (§ 153 odst. 1 OSŘ) – nikoli skutečný (do novely č. 171/1993 Sb.)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Zásada materiální pravdy vyjadřuje, že proces dokazování je realizován tak, aby bylo možné zjistit skutečný stav věci bez ohledu na formální překážky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Cílem není zjištění objektivního skutkového stavu x </a:t>
            </a:r>
            <a:r>
              <a:rPr lang="cs-CZ" dirty="0" err="1" smtClean="0"/>
              <a:t>denegatio</a:t>
            </a:r>
            <a:r>
              <a:rPr lang="cs-CZ" dirty="0" smtClean="0"/>
              <a:t> </a:t>
            </a:r>
            <a:r>
              <a:rPr lang="cs-CZ" dirty="0" err="1" smtClean="0"/>
              <a:t>iustitiae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Zásada formální pravdy – viz tzv. </a:t>
            </a:r>
            <a:r>
              <a:rPr lang="cs-CZ" dirty="0" err="1" smtClean="0"/>
              <a:t>legisakční</a:t>
            </a:r>
            <a:r>
              <a:rPr lang="cs-CZ" dirty="0" smtClean="0"/>
              <a:t>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2778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936998" y="1722968"/>
            <a:ext cx="6347715" cy="1826581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6" name="Zástupný symbol pro text 2"/>
          <p:cNvSpPr txBox="1">
            <a:spLocks/>
          </p:cNvSpPr>
          <p:nvPr/>
        </p:nvSpPr>
        <p:spPr>
          <a:xfrm>
            <a:off x="4229098" y="3841648"/>
            <a:ext cx="6347715" cy="86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Část 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497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352799" y="558800"/>
            <a:ext cx="7543801" cy="1320800"/>
          </a:xfrm>
        </p:spPr>
        <p:txBody>
          <a:bodyPr/>
          <a:lstStyle/>
          <a:p>
            <a:r>
              <a:rPr lang="cs-CZ" dirty="0" smtClean="0"/>
              <a:t>Pojem procesního dokazování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187698" y="1778000"/>
            <a:ext cx="7607301" cy="49657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Skutkové x právní poznatky</a:t>
            </a:r>
          </a:p>
          <a:p>
            <a:pPr marL="674370" lvl="1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Skutkové poznatky jsou získávány procesním dokazováním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Dokazování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právem upravený postup soudu, účastníků a dalších osob zúčastněných na řízení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při získávání zpráv (informací, poznatků)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 </a:t>
            </a:r>
            <a:r>
              <a:rPr lang="cs-CZ" b="1" dirty="0" smtClean="0"/>
              <a:t>skutečnostech</a:t>
            </a:r>
            <a:r>
              <a:rPr lang="cs-CZ" dirty="0" smtClean="0"/>
              <a:t> vnějšího světa, 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které mohou být podkladem pro ověřování </a:t>
            </a:r>
            <a:r>
              <a:rPr lang="cs-CZ" b="1" dirty="0" smtClean="0"/>
              <a:t>pravdivosti </a:t>
            </a:r>
            <a:r>
              <a:rPr lang="cs-CZ" dirty="0" smtClean="0"/>
              <a:t>skutkových tvrzení účastníků,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významných</a:t>
            </a:r>
            <a:r>
              <a:rPr lang="cs-CZ" dirty="0" smtClean="0"/>
              <a:t> pro rozhodnutí soudu</a:t>
            </a:r>
          </a:p>
          <a:p>
            <a:pPr marL="896112" lvl="2" indent="0" fontAlgn="auto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791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89212" y="495300"/>
            <a:ext cx="8915399" cy="916581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Procesní x logické dokazování</a:t>
            </a:r>
            <a:endParaRPr lang="cs-CZ" sz="36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690811" y="2616200"/>
            <a:ext cx="8915399" cy="358139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Procesní dokazování je právem upravený postup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Soudní rozhodnutí poskytuje právní ochranu subjektivním právům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Soudní ochrana nesmí být nikdy odmítnuta (</a:t>
            </a:r>
            <a:r>
              <a:rPr lang="cs-CZ" dirty="0" err="1" smtClean="0"/>
              <a:t>denegatio</a:t>
            </a:r>
            <a:r>
              <a:rPr lang="cs-CZ" dirty="0" smtClean="0"/>
              <a:t> </a:t>
            </a:r>
            <a:r>
              <a:rPr lang="cs-CZ" dirty="0" err="1" smtClean="0"/>
              <a:t>iustitiae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Není-li skutečnost prokázána – </a:t>
            </a:r>
            <a:r>
              <a:rPr lang="cs-CZ" dirty="0" smtClean="0"/>
              <a:t>stav tzv</a:t>
            </a:r>
            <a:r>
              <a:rPr lang="cs-CZ" dirty="0" smtClean="0"/>
              <a:t>. non </a:t>
            </a:r>
            <a:r>
              <a:rPr lang="cs-CZ" dirty="0" err="1" smtClean="0"/>
              <a:t>liquet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Řešení v podobě nauky o procesních povinnostech a procesních břemenech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5325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Důkazní břemeno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78000"/>
            <a:ext cx="8915400" cy="4699000"/>
          </a:xfrm>
        </p:spPr>
        <p:txBody>
          <a:bodyPr>
            <a:normAutofit/>
          </a:bodyPr>
          <a:lstStyle/>
          <a:p>
            <a:r>
              <a:rPr lang="cs-CZ" dirty="0" smtClean="0"/>
              <a:t>Institut občanského práva procesního</a:t>
            </a:r>
          </a:p>
          <a:p>
            <a:r>
              <a:rPr lang="cs-CZ" dirty="0" smtClean="0"/>
              <a:t>Obecně se přijímá Rosenbergova teorie dělení důkazního břemene – teorie analýzy norem</a:t>
            </a:r>
          </a:p>
          <a:p>
            <a:pPr lvl="1"/>
            <a:r>
              <a:rPr lang="cs-CZ" dirty="0" smtClean="0"/>
              <a:t>Další teorie: </a:t>
            </a:r>
          </a:p>
          <a:p>
            <a:pPr lvl="4"/>
            <a:r>
              <a:rPr lang="cs-CZ" sz="1600" dirty="0" smtClean="0"/>
              <a:t>teorie minimální – nezbytnost prokázání minima skutečností pro odůvodnění tvrzeného nároku</a:t>
            </a:r>
          </a:p>
          <a:p>
            <a:pPr lvl="4"/>
            <a:r>
              <a:rPr lang="cs-CZ" sz="1600" dirty="0" smtClean="0"/>
              <a:t>Teorie pravděpodobnostní – důkazní břemeno tíží procesní stranu, jejíž tvrzení se jeví více pravděpodobným</a:t>
            </a:r>
          </a:p>
          <a:p>
            <a:pPr lvl="4"/>
            <a:r>
              <a:rPr lang="cs-CZ" sz="1600" dirty="0" smtClean="0"/>
              <a:t>Teorie analýzy skutečností tvořících právo – žalobce dokazuje skutečnosti tvořící právo</a:t>
            </a:r>
          </a:p>
          <a:p>
            <a:pPr lvl="4"/>
            <a:r>
              <a:rPr lang="cs-CZ" sz="1600" dirty="0" smtClean="0"/>
              <a:t>Teorie presumpční – důkazní břemeno je vyvozováno ze skutkových a právních domněnek</a:t>
            </a:r>
          </a:p>
          <a:p>
            <a:pPr lvl="4"/>
            <a:r>
              <a:rPr lang="cs-CZ" sz="1600" dirty="0" smtClean="0"/>
              <a:t>Negativní teorie důkazní – negativní skutečnosti se nedokazují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54883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Objektivní a subjektivní důkazní břemeno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552700"/>
            <a:ext cx="8915400" cy="3777622"/>
          </a:xfrm>
        </p:spPr>
        <p:txBody>
          <a:bodyPr/>
          <a:lstStyle/>
          <a:p>
            <a:r>
              <a:rPr lang="cs-CZ" dirty="0" smtClean="0"/>
              <a:t>Objektivní důkazní břemeno:</a:t>
            </a:r>
          </a:p>
          <a:p>
            <a:pPr lvl="2"/>
            <a:r>
              <a:rPr lang="cs-CZ" dirty="0"/>
              <a:t>Vyjádření toho, co je třeba dokázat – co je předmětem důkazní povinnosti</a:t>
            </a:r>
          </a:p>
          <a:p>
            <a:endParaRPr lang="cs-CZ" dirty="0" smtClean="0"/>
          </a:p>
          <a:p>
            <a:r>
              <a:rPr lang="cs-CZ" dirty="0" smtClean="0"/>
              <a:t>Subjektivní </a:t>
            </a:r>
            <a:r>
              <a:rPr lang="cs-CZ" dirty="0"/>
              <a:t>důkazní břemeno:</a:t>
            </a:r>
          </a:p>
          <a:p>
            <a:pPr lvl="2"/>
            <a:r>
              <a:rPr lang="cs-CZ" dirty="0" smtClean="0"/>
              <a:t>V závislosti na vývoji procesní situace – dynamický projev důkazního břemene</a:t>
            </a:r>
          </a:p>
          <a:p>
            <a:pPr lvl="2"/>
            <a:r>
              <a:rPr lang="cs-CZ" dirty="0" smtClean="0"/>
              <a:t>Míra účasti stran pro přičinění se o výsledek</a:t>
            </a:r>
          </a:p>
          <a:p>
            <a:pPr lvl="2"/>
            <a:r>
              <a:rPr lang="cs-CZ" dirty="0" smtClean="0"/>
              <a:t>Kdo musí dokazovat</a:t>
            </a:r>
          </a:p>
        </p:txBody>
      </p:sp>
    </p:spTree>
    <p:extLst>
      <p:ext uri="{BB962C8B-B14F-4D97-AF65-F5344CB8AC3E}">
        <p14:creationId xmlns:p14="http://schemas.microsoft.com/office/powerpoint/2010/main" xmlns="" val="395628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rozdělení důkazního břemene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pravidlo dělení důkazního břemene</a:t>
            </a:r>
          </a:p>
          <a:p>
            <a:pPr lvl="2"/>
            <a:r>
              <a:rPr lang="cs-CZ" dirty="0"/>
              <a:t>Každý z účastníků dokazuje skutkové předpoklady jí příznivé právní normy</a:t>
            </a:r>
          </a:p>
          <a:p>
            <a:r>
              <a:rPr lang="cs-CZ" dirty="0"/>
              <a:t>Zvláštní pravidla dělení důkazního břemene:</a:t>
            </a:r>
          </a:p>
          <a:p>
            <a:pPr lvl="2"/>
            <a:r>
              <a:rPr lang="cs-CZ" sz="1600" dirty="0"/>
              <a:t>Zákonné vyvratitelné domněnky</a:t>
            </a:r>
          </a:p>
          <a:p>
            <a:pPr lvl="2"/>
            <a:r>
              <a:rPr lang="cs-CZ" sz="1600" dirty="0"/>
              <a:t>Výslovně zákonem formulované pravidlo dělení důkazního břemene</a:t>
            </a:r>
          </a:p>
          <a:p>
            <a:pPr lvl="2"/>
            <a:r>
              <a:rPr lang="cs-CZ" sz="1600" dirty="0"/>
              <a:t>Soudcovská pravidla</a:t>
            </a:r>
          </a:p>
          <a:p>
            <a:pPr lvl="4"/>
            <a:r>
              <a:rPr lang="cs-CZ" sz="1400" dirty="0"/>
              <a:t>Vysvětlovací povinnost protistrany</a:t>
            </a:r>
          </a:p>
          <a:p>
            <a:pPr lvl="4"/>
            <a:r>
              <a:rPr lang="cs-CZ" sz="1400" dirty="0"/>
              <a:t>Zmaření důkazu</a:t>
            </a:r>
          </a:p>
          <a:p>
            <a:pPr lvl="4"/>
            <a:r>
              <a:rPr lang="cs-CZ" sz="1400" dirty="0"/>
              <a:t>Obtížná prokazatelnost určitých skutečností (restituční spory)</a:t>
            </a:r>
          </a:p>
          <a:p>
            <a:r>
              <a:rPr lang="cs-CZ" dirty="0" smtClean="0"/>
              <a:t>Smluvní přenášení důkazního břemene na protistranu? § 1814 písm. k) </a:t>
            </a:r>
            <a:r>
              <a:rPr lang="cs-CZ" dirty="0" err="1" smtClean="0"/>
              <a:t>ObčZ</a:t>
            </a:r>
            <a:endParaRPr lang="cs-CZ" dirty="0" smtClean="0"/>
          </a:p>
          <a:p>
            <a:pPr marL="1828800" lvl="4" indent="0">
              <a:buNone/>
            </a:pPr>
            <a:endParaRPr lang="cs-CZ" sz="1400" dirty="0" smtClean="0"/>
          </a:p>
          <a:p>
            <a:pPr lvl="2"/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191273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565399" y="406400"/>
            <a:ext cx="6347713" cy="1320800"/>
          </a:xfrm>
        </p:spPr>
        <p:txBody>
          <a:bodyPr/>
          <a:lstStyle/>
          <a:p>
            <a:r>
              <a:rPr lang="cs-CZ" dirty="0" smtClean="0"/>
              <a:t>Důkazní prostředek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65399" y="1727200"/>
            <a:ext cx="6347714" cy="388077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Pramen, pomocí nějž má být objasněna rozhodná skutečnost</a:t>
            </a:r>
          </a:p>
          <a:p>
            <a:r>
              <a:rPr lang="cs-CZ" dirty="0" smtClean="0"/>
              <a:t>Výpověď svědka, posudek znalce, obsah listiny atd.</a:t>
            </a:r>
          </a:p>
          <a:p>
            <a:r>
              <a:rPr lang="cs-CZ" dirty="0" smtClean="0"/>
              <a:t>Všechny prostředky, jimiž lze zjistit skutkový stav</a:t>
            </a:r>
          </a:p>
          <a:p>
            <a:r>
              <a:rPr lang="cs-CZ" dirty="0" smtClean="0"/>
              <a:t>Podle vztahu k předmětu dokazování rozeznáváme:</a:t>
            </a:r>
          </a:p>
          <a:p>
            <a:pPr lvl="1"/>
            <a:r>
              <a:rPr lang="cs-CZ" b="1" dirty="0" smtClean="0"/>
              <a:t>přímý DP </a:t>
            </a:r>
            <a:r>
              <a:rPr lang="cs-CZ" dirty="0" smtClean="0"/>
              <a:t>– přímo umožňuje soudu poznání určité skutečnosti (ohledání)</a:t>
            </a:r>
          </a:p>
          <a:p>
            <a:pPr lvl="1"/>
            <a:r>
              <a:rPr lang="cs-CZ" b="1" dirty="0" smtClean="0"/>
              <a:t>nepřímý DP </a:t>
            </a:r>
            <a:r>
              <a:rPr lang="cs-CZ" dirty="0" smtClean="0"/>
              <a:t>– informaci o skutečnostech podává zprostředkovaně (všechny ostatní DP) – soudu pouze podávají zprávy o skutečnostech </a:t>
            </a:r>
            <a:r>
              <a:rPr lang="cs-CZ" dirty="0" smtClean="0"/>
              <a:t>zprostředkovaných </a:t>
            </a:r>
            <a:r>
              <a:rPr lang="cs-CZ" dirty="0" smtClean="0"/>
              <a:t>osobami (svědek, znalec) nebo věcmi (listina)</a:t>
            </a:r>
          </a:p>
          <a:p>
            <a:r>
              <a:rPr lang="cs-CZ" dirty="0" smtClean="0"/>
              <a:t>Výjimečně zákon stanoví, že určitou skutečnost lze prokazovat pouze určitým důkazním prostředkem (např. § 175)</a:t>
            </a:r>
          </a:p>
        </p:txBody>
      </p:sp>
    </p:spTree>
    <p:extLst>
      <p:ext uri="{BB962C8B-B14F-4D97-AF65-F5344CB8AC3E}">
        <p14:creationId xmlns:p14="http://schemas.microsoft.com/office/powerpoint/2010/main" xmlns="" val="11742101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</TotalTime>
  <Words>1879</Words>
  <Application>Microsoft Office PowerPoint</Application>
  <PresentationFormat>Vlastní</PresentationFormat>
  <Paragraphs>202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Stébla</vt:lpstr>
      <vt:lpstr>Snímek 1</vt:lpstr>
      <vt:lpstr>Snímek 2</vt:lpstr>
      <vt:lpstr>Základní pojmy</vt:lpstr>
      <vt:lpstr>Pojem procesního dokazování</vt:lpstr>
      <vt:lpstr>Procesní x logické dokazování</vt:lpstr>
      <vt:lpstr>Důkazní břemeno</vt:lpstr>
      <vt:lpstr>Objektivní a subjektivní důkazní břemeno</vt:lpstr>
      <vt:lpstr>Pravidla rozdělení důkazního břemene</vt:lpstr>
      <vt:lpstr>Důkazní prostředek</vt:lpstr>
      <vt:lpstr>Důkaz v procesním smyslu</vt:lpstr>
      <vt:lpstr>Důkaz opaku x protidůkaz</vt:lpstr>
      <vt:lpstr>Právní úprava dokazování</vt:lpstr>
      <vt:lpstr>Poučení o povinnosti tvrdit a dokazovat skutečnosti významné pro rozhodnutí</vt:lpstr>
      <vt:lpstr>Provádění důkazů z iniciativy soudu</vt:lpstr>
      <vt:lpstr>Koncentrace řízení</vt:lpstr>
      <vt:lpstr>Výjimky z koncentrace řízení</vt:lpstr>
      <vt:lpstr>Předmět dokazování</vt:lpstr>
      <vt:lpstr>Důkaz nevyžadují</vt:lpstr>
      <vt:lpstr>Úvaha soudu nahrazující důkaz</vt:lpstr>
      <vt:lpstr>Předběžná otázka</vt:lpstr>
      <vt:lpstr>Průběh dokazování</vt:lpstr>
      <vt:lpstr>Fáze dokazování</vt:lpstr>
      <vt:lpstr>Navrhování důkazů</vt:lpstr>
      <vt:lpstr>Posouzení důkazního návrhu</vt:lpstr>
      <vt:lpstr>Rozhodnutí o důkazním návrhu</vt:lpstr>
      <vt:lpstr>Provádění důkazů</vt:lpstr>
      <vt:lpstr>Hodnocení důkazů</vt:lpstr>
      <vt:lpstr>Snímek 28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Janoušek</dc:creator>
  <cp:lastModifiedBy>janoumi</cp:lastModifiedBy>
  <cp:revision>23</cp:revision>
  <dcterms:created xsi:type="dcterms:W3CDTF">2018-02-05T08:58:24Z</dcterms:created>
  <dcterms:modified xsi:type="dcterms:W3CDTF">2018-02-14T07:59:45Z</dcterms:modified>
</cp:coreProperties>
</file>