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58" r:id="rId5"/>
    <p:sldId id="260" r:id="rId6"/>
    <p:sldId id="279" r:id="rId7"/>
    <p:sldId id="281" r:id="rId8"/>
    <p:sldId id="262" r:id="rId9"/>
    <p:sldId id="267" r:id="rId10"/>
    <p:sldId id="266" r:id="rId11"/>
    <p:sldId id="277" r:id="rId12"/>
    <p:sldId id="264" r:id="rId13"/>
    <p:sldId id="287" r:id="rId14"/>
    <p:sldId id="261" r:id="rId15"/>
    <p:sldId id="269" r:id="rId16"/>
    <p:sldId id="288" r:id="rId17"/>
    <p:sldId id="265" r:id="rId18"/>
    <p:sldId id="268" r:id="rId19"/>
    <p:sldId id="289" r:id="rId20"/>
    <p:sldId id="283" r:id="rId21"/>
    <p:sldId id="270" r:id="rId22"/>
    <p:sldId id="271" r:id="rId23"/>
    <p:sldId id="272" r:id="rId24"/>
    <p:sldId id="286" r:id="rId25"/>
    <p:sldId id="274" r:id="rId26"/>
    <p:sldId id="285" r:id="rId27"/>
    <p:sldId id="276" r:id="rId28"/>
    <p:sldId id="282" r:id="rId29"/>
    <p:sldId id="273" r:id="rId30"/>
    <p:sldId id="275" r:id="rId31"/>
    <p:sldId id="284" r:id="rId32"/>
    <p:sldId id="263" r:id="rId33"/>
    <p:sldId id="278" r:id="rId34"/>
    <p:sldId id="290" r:id="rId35"/>
    <p:sldId id="280"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9" autoAdjust="0"/>
    <p:restoredTop sz="94660"/>
  </p:normalViewPr>
  <p:slideViewPr>
    <p:cSldViewPr snapToGrid="0">
      <p:cViewPr varScale="1">
        <p:scale>
          <a:sx n="122" d="100"/>
          <a:sy n="122" d="100"/>
        </p:scale>
        <p:origin x="13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F18EA-B3D5-4EF4-9CA1-946FF208D800}" type="datetimeFigureOut">
              <a:rPr lang="cs-CZ" smtClean="0"/>
              <a:t>05.03.2020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BB2D5-EC13-49D0-9E34-8B27F87AA083}" type="slidenum">
              <a:rPr lang="cs-CZ" smtClean="0"/>
              <a:t>‹#›</a:t>
            </a:fld>
            <a:endParaRPr lang="cs-CZ"/>
          </a:p>
        </p:txBody>
      </p:sp>
    </p:spTree>
    <p:extLst>
      <p:ext uri="{BB962C8B-B14F-4D97-AF65-F5344CB8AC3E}">
        <p14:creationId xmlns:p14="http://schemas.microsoft.com/office/powerpoint/2010/main" val="426397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Vlastnictví zavazuje. Nesmí být zneužito na újmu práv druhých anebo v rozporu se zákonem chráněnými obecnými zájmy. Jeho výkon nesmí poškozovat lidské zdraví, přírodu a životní prostředí nad míru stanovenou zákonem.</a:t>
            </a:r>
          </a:p>
          <a:p>
            <a:r>
              <a:rPr lang="cs-CZ" dirty="0"/>
              <a:t>Vyvlastnění nebo nucené omezení vlastnického práva je možné ve veřejném zájmu, a to na základě zákona a za náhradu.</a:t>
            </a:r>
          </a:p>
        </p:txBody>
      </p:sp>
      <p:sp>
        <p:nvSpPr>
          <p:cNvPr id="4" name="Zástupný symbol pro číslo snímku 3"/>
          <p:cNvSpPr>
            <a:spLocks noGrp="1"/>
          </p:cNvSpPr>
          <p:nvPr>
            <p:ph type="sldNum" sz="quarter" idx="5"/>
          </p:nvPr>
        </p:nvSpPr>
        <p:spPr/>
        <p:txBody>
          <a:bodyPr/>
          <a:lstStyle/>
          <a:p>
            <a:fld id="{189BB2D5-EC13-49D0-9E34-8B27F87AA083}" type="slidenum">
              <a:rPr lang="cs-CZ" smtClean="0"/>
              <a:t>5</a:t>
            </a:fld>
            <a:endParaRPr lang="cs-CZ"/>
          </a:p>
        </p:txBody>
      </p:sp>
    </p:spTree>
    <p:extLst>
      <p:ext uri="{BB962C8B-B14F-4D97-AF65-F5344CB8AC3E}">
        <p14:creationId xmlns:p14="http://schemas.microsoft.com/office/powerpoint/2010/main" val="151745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 Jeskyně je podzemní v ložisku nerostů přírodou vytvořený prostor, který není samostatnou věcí a jako takový je součástí ložiska nerostů, které tvoří její stěny, </a:t>
            </a:r>
            <a:r>
              <a:rPr lang="cs-CZ" dirty="0" err="1"/>
              <a:t>resp.vymezuje</a:t>
            </a:r>
            <a:r>
              <a:rPr lang="cs-CZ" dirty="0"/>
              <a:t> její obvod.</a:t>
            </a:r>
          </a:p>
          <a:p>
            <a:endParaRPr lang="cs-CZ" dirty="0"/>
          </a:p>
          <a:p>
            <a:r>
              <a:rPr lang="cs-CZ" dirty="0"/>
              <a:t>II. Jde-li o ložisko nerostů vyhrazených, patří jeskyně vlastníku ložiska.</a:t>
            </a:r>
          </a:p>
          <a:p>
            <a:r>
              <a:rPr lang="cs-CZ" dirty="0"/>
              <a:t>III. Jde-li o ložisko nerostů nevyhrazených, patří jeskyně vlastníku pozemku, pod jehož povrchem se nachází.</a:t>
            </a:r>
          </a:p>
        </p:txBody>
      </p:sp>
      <p:sp>
        <p:nvSpPr>
          <p:cNvPr id="4" name="Zástupný symbol pro číslo snímku 3"/>
          <p:cNvSpPr>
            <a:spLocks noGrp="1"/>
          </p:cNvSpPr>
          <p:nvPr>
            <p:ph type="sldNum" sz="quarter" idx="5"/>
          </p:nvPr>
        </p:nvSpPr>
        <p:spPr/>
        <p:txBody>
          <a:bodyPr/>
          <a:lstStyle/>
          <a:p>
            <a:fld id="{189BB2D5-EC13-49D0-9E34-8B27F87AA083}" type="slidenum">
              <a:rPr lang="cs-CZ" smtClean="0"/>
              <a:t>14</a:t>
            </a:fld>
            <a:endParaRPr lang="cs-CZ"/>
          </a:p>
        </p:txBody>
      </p:sp>
    </p:spTree>
    <p:extLst>
      <p:ext uri="{BB962C8B-B14F-4D97-AF65-F5344CB8AC3E}">
        <p14:creationId xmlns:p14="http://schemas.microsoft.com/office/powerpoint/2010/main" val="354018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C9119-3523-490B-BA27-806C2C2202E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885B5A7-E4DB-4357-9EB8-514F9B293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AF73098-6816-4B00-8CCD-D08D3BFAD2BA}"/>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09190999-1EAF-4431-888C-B099CA67E9E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0BD99D-FF81-48B7-90AE-286381550400}"/>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348226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F81ED5-4CC8-4FDC-BC41-7E97A0D70EC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664EEBB-3AD8-45BD-A758-291813FB65E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A6B243-E19C-4904-AFD2-FDBF295C7EFB}"/>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C990338B-5461-480B-A619-4420ACB6359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9D30A2C-D5A1-4D0D-9A74-8245B5F389AD}"/>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209988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EC025EC-09DF-4744-84AD-7291B941CD0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4C4D8B4-1C43-43AE-BC22-1C514178575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F5A1B2-573C-4517-9A6E-DDEF47F0808B}"/>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A38DA07A-4CE0-4ED1-AEAE-E663A263B4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C4F95C-026F-49A5-BB47-395D3E0F443F}"/>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334605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D06137-C8AE-4006-A0EF-65C338AE939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871696F-877B-4A77-A619-27DACC317E1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273A74-81A2-476F-886D-EE653EC4C9D4}"/>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7053D0A5-A8D7-4768-9588-646DCEBB45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9F028E-D577-458F-B649-167CC3F3672C}"/>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273953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37B074-5B0C-4C0D-BB98-1EA3182B865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2D25983-6362-41D3-8CD2-C1659AEE4E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6AF508D-A944-4A8D-92AF-F073348E5BC9}"/>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0852DF87-2489-49FE-84DC-304DAA6643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7EC59C-4C9A-4A66-89AC-C13599DC7BDE}"/>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10359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96F72E-2BE3-4FAE-8CAE-B16047A4AF7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B896B55-0467-4A82-AA28-2F29B975886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D750A92-F3DA-452B-B14E-9EDBC072FFF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907236E-3BE8-43FA-BC07-E466BA31295A}"/>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6" name="Zástupný symbol pro zápatí 5">
            <a:extLst>
              <a:ext uri="{FF2B5EF4-FFF2-40B4-BE49-F238E27FC236}">
                <a16:creationId xmlns:a16="http://schemas.microsoft.com/office/drawing/2014/main" id="{8ECFD110-2D84-484A-9B82-91147D76779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9919CC1-620B-4FA6-A876-99AF48C77302}"/>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22771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E4EB82-0393-49F9-8184-AFC936366D6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13695F2-25D5-4BC3-BC0D-3D2B84B22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B436DA3-D2C2-4DFB-9E33-9A5FABDD464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DC786AB-ECAE-4984-A4E1-A8ED42383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D1131AF-F550-4874-800F-535709879E1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2D4C01C-8091-4A52-957A-73D758C510CF}"/>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8" name="Zástupný symbol pro zápatí 7">
            <a:extLst>
              <a:ext uri="{FF2B5EF4-FFF2-40B4-BE49-F238E27FC236}">
                <a16:creationId xmlns:a16="http://schemas.microsoft.com/office/drawing/2014/main" id="{F893BB14-9C4C-4355-97BE-92807299B79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319858F-057A-4626-87A8-62F462C689F5}"/>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7615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BC298-869C-4556-BFB0-1E742F2F92E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CBBA548F-F357-442C-8686-598056220983}"/>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4" name="Zástupný symbol pro zápatí 3">
            <a:extLst>
              <a:ext uri="{FF2B5EF4-FFF2-40B4-BE49-F238E27FC236}">
                <a16:creationId xmlns:a16="http://schemas.microsoft.com/office/drawing/2014/main" id="{7B30CB38-E9E5-4886-8348-12508A59318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EDDAD3E5-B00C-4967-BD12-F1B3C35C7FB6}"/>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420433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E89F5D1-5A5B-4460-B84F-26320BE6BEC0}"/>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3" name="Zástupný symbol pro zápatí 2">
            <a:extLst>
              <a:ext uri="{FF2B5EF4-FFF2-40B4-BE49-F238E27FC236}">
                <a16:creationId xmlns:a16="http://schemas.microsoft.com/office/drawing/2014/main" id="{AB991CA9-BED8-4FA6-A0EB-81008FA1F70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0B77804-CD52-46E7-A78E-612AF705F8DD}"/>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7844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A226BB-59F3-4B74-A58D-5523B02C4D3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859B078-15A4-47EC-8FF2-0615EBB42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3E0B470-1BDB-4E0B-A7A8-F53843CC5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A0D6E80-7367-4E7E-9375-CC72822F67D6}"/>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6" name="Zástupný symbol pro zápatí 5">
            <a:extLst>
              <a:ext uri="{FF2B5EF4-FFF2-40B4-BE49-F238E27FC236}">
                <a16:creationId xmlns:a16="http://schemas.microsoft.com/office/drawing/2014/main" id="{8E348403-949D-4799-9190-E3CBBB5ABCE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48D1399-27F7-4E7E-B7BC-166FE266AA7F}"/>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258836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7F776A-A17E-4C63-8DEE-3D1B1DE0DA6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577CDE-5B70-49C2-90D6-2B5C24C18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DD33CBD-211A-446E-8913-DCCB53E59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3C25F62-C933-4605-80CA-83451F01BCF3}"/>
              </a:ext>
            </a:extLst>
          </p:cNvPr>
          <p:cNvSpPr>
            <a:spLocks noGrp="1"/>
          </p:cNvSpPr>
          <p:nvPr>
            <p:ph type="dt" sz="half" idx="10"/>
          </p:nvPr>
        </p:nvSpPr>
        <p:spPr/>
        <p:txBody>
          <a:bodyPr/>
          <a:lstStyle/>
          <a:p>
            <a:fld id="{06C6DE69-AAC8-4116-B9BC-A1DBCA742AE1}" type="datetimeFigureOut">
              <a:rPr lang="cs-CZ" smtClean="0"/>
              <a:t>05.03.2020</a:t>
            </a:fld>
            <a:endParaRPr lang="cs-CZ"/>
          </a:p>
        </p:txBody>
      </p:sp>
      <p:sp>
        <p:nvSpPr>
          <p:cNvPr id="6" name="Zástupný symbol pro zápatí 5">
            <a:extLst>
              <a:ext uri="{FF2B5EF4-FFF2-40B4-BE49-F238E27FC236}">
                <a16:creationId xmlns:a16="http://schemas.microsoft.com/office/drawing/2014/main" id="{33806A96-61A4-47B5-983E-81FF36FA4FE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EAC6DD-F534-4442-84CF-E10C75086708}"/>
              </a:ext>
            </a:extLst>
          </p:cNvPr>
          <p:cNvSpPr>
            <a:spLocks noGrp="1"/>
          </p:cNvSpPr>
          <p:nvPr>
            <p:ph type="sldNum" sz="quarter" idx="12"/>
          </p:nvPr>
        </p:nvSpPr>
        <p:spPr/>
        <p:txBody>
          <a:bodyPr/>
          <a:lstStyle/>
          <a:p>
            <a:fld id="{6E6D3EE4-CDC8-4373-845E-82C064E2BEC2}" type="slidenum">
              <a:rPr lang="cs-CZ" smtClean="0"/>
              <a:t>‹#›</a:t>
            </a:fld>
            <a:endParaRPr lang="cs-CZ"/>
          </a:p>
        </p:txBody>
      </p:sp>
    </p:spTree>
    <p:extLst>
      <p:ext uri="{BB962C8B-B14F-4D97-AF65-F5344CB8AC3E}">
        <p14:creationId xmlns:p14="http://schemas.microsoft.com/office/powerpoint/2010/main" val="338362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905E73C-1CB8-4D05-A65C-2C49ADA31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B7CF92A-C40E-4CCB-9CA0-18BDB4333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2BF1404-8020-4657-AFE9-44A6232F4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6DE69-AAC8-4116-B9BC-A1DBCA742AE1}" type="datetimeFigureOut">
              <a:rPr lang="cs-CZ" smtClean="0"/>
              <a:t>05.03.2020</a:t>
            </a:fld>
            <a:endParaRPr lang="cs-CZ"/>
          </a:p>
        </p:txBody>
      </p:sp>
      <p:sp>
        <p:nvSpPr>
          <p:cNvPr id="5" name="Zástupný symbol pro zápatí 4">
            <a:extLst>
              <a:ext uri="{FF2B5EF4-FFF2-40B4-BE49-F238E27FC236}">
                <a16:creationId xmlns:a16="http://schemas.microsoft.com/office/drawing/2014/main" id="{FE127087-988D-49E2-A751-D6473CA6D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1B318A4-E3D1-428A-945D-00BE9793C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D3EE4-CDC8-4373-845E-82C064E2BEC2}" type="slidenum">
              <a:rPr lang="cs-CZ" smtClean="0"/>
              <a:t>‹#›</a:t>
            </a:fld>
            <a:endParaRPr lang="cs-CZ"/>
          </a:p>
        </p:txBody>
      </p:sp>
    </p:spTree>
    <p:extLst>
      <p:ext uri="{BB962C8B-B14F-4D97-AF65-F5344CB8AC3E}">
        <p14:creationId xmlns:p14="http://schemas.microsoft.com/office/powerpoint/2010/main" val="146440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kr-kralovehradecky.cz/assets/krajsky-urad/ziv-prostredi-zemedelstvi/aktuality/ochrana-prirody/Navrh-na-vyhlaseni-PR-Vrestovska-bazantnice.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vojujezd-boletice.cz/assets/File.ashx?id_org=715&amp;id_dokumenty=13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mlouvy.gov.cz/smlouva/soubor/1065233/D_039291-16KV%20s.r.o._KVuK.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FA4CEF08-110E-499B-B092-904BE3B7D8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175" y="918210"/>
            <a:ext cx="8001760" cy="4876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3D45086-4A50-46DF-92D4-B0595BE992B2}"/>
              </a:ext>
            </a:extLst>
          </p:cNvPr>
          <p:cNvSpPr>
            <a:spLocks noGrp="1"/>
          </p:cNvSpPr>
          <p:nvPr>
            <p:ph type="ctrTitle"/>
          </p:nvPr>
        </p:nvSpPr>
        <p:spPr>
          <a:xfrm>
            <a:off x="908050" y="1722120"/>
            <a:ext cx="7245350" cy="3268980"/>
          </a:xfrm>
        </p:spPr>
        <p:txBody>
          <a:bodyPr anchor="ctr">
            <a:normAutofit/>
          </a:bodyPr>
          <a:lstStyle/>
          <a:p>
            <a:pPr algn="l"/>
            <a:r>
              <a:rPr lang="cs-CZ">
                <a:solidFill>
                  <a:schemeClr val="bg1"/>
                </a:solidFill>
              </a:rPr>
              <a:t>Pozemky v přírodě a krajině</a:t>
            </a:r>
          </a:p>
        </p:txBody>
      </p:sp>
      <p:sp>
        <p:nvSpPr>
          <p:cNvPr id="3" name="Podnadpis 2">
            <a:extLst>
              <a:ext uri="{FF2B5EF4-FFF2-40B4-BE49-F238E27FC236}">
                <a16:creationId xmlns:a16="http://schemas.microsoft.com/office/drawing/2014/main" id="{26846A32-3D69-4D05-9AFF-4FE0F4CD37CA}"/>
              </a:ext>
            </a:extLst>
          </p:cNvPr>
          <p:cNvSpPr>
            <a:spLocks noGrp="1"/>
          </p:cNvSpPr>
          <p:nvPr>
            <p:ph type="subTitle" idx="1"/>
          </p:nvPr>
        </p:nvSpPr>
        <p:spPr>
          <a:xfrm>
            <a:off x="8909809" y="1722120"/>
            <a:ext cx="2443991" cy="3268980"/>
          </a:xfrm>
        </p:spPr>
        <p:txBody>
          <a:bodyPr anchor="ctr">
            <a:normAutofit/>
          </a:bodyPr>
          <a:lstStyle/>
          <a:p>
            <a:pPr algn="l"/>
            <a:r>
              <a:rPr lang="cs-CZ"/>
              <a:t>JUDr. Jana Tkáčiková, Ph.D.</a:t>
            </a:r>
          </a:p>
        </p:txBody>
      </p:sp>
    </p:spTree>
    <p:extLst>
      <p:ext uri="{BB962C8B-B14F-4D97-AF65-F5344CB8AC3E}">
        <p14:creationId xmlns:p14="http://schemas.microsoft.com/office/powerpoint/2010/main" val="397803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1D6A8A1-3AEA-4EA3-9537-DA6871EE3361}"/>
              </a:ext>
            </a:extLst>
          </p:cNvPr>
          <p:cNvSpPr>
            <a:spLocks noGrp="1"/>
          </p:cNvSpPr>
          <p:nvPr>
            <p:ph type="title"/>
          </p:nvPr>
        </p:nvSpPr>
        <p:spPr>
          <a:xfrm>
            <a:off x="686834" y="591344"/>
            <a:ext cx="3200400" cy="5585619"/>
          </a:xfrm>
        </p:spPr>
        <p:txBody>
          <a:bodyPr>
            <a:normAutofit/>
          </a:bodyPr>
          <a:lstStyle/>
          <a:p>
            <a:r>
              <a:rPr lang="cs-CZ">
                <a:solidFill>
                  <a:srgbClr val="FFFFFF"/>
                </a:solidFill>
              </a:rPr>
              <a:t>Územní systémy ekologické stability</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AFDACBB9-E01F-45BF-B224-9A05BE8119A0}"/>
              </a:ext>
            </a:extLst>
          </p:cNvPr>
          <p:cNvSpPr>
            <a:spLocks noGrp="1"/>
          </p:cNvSpPr>
          <p:nvPr>
            <p:ph idx="1"/>
          </p:nvPr>
        </p:nvSpPr>
        <p:spPr>
          <a:xfrm>
            <a:off x="4447308" y="591344"/>
            <a:ext cx="6906491" cy="5585619"/>
          </a:xfrm>
        </p:spPr>
        <p:txBody>
          <a:bodyPr anchor="ctr">
            <a:normAutofit fontScale="92500" lnSpcReduction="20000"/>
          </a:bodyPr>
          <a:lstStyle/>
          <a:p>
            <a:r>
              <a:rPr lang="cs-CZ" dirty="0"/>
              <a:t>Vzájemně propojený soubor přirozených i pozměněných, avšak přírodě blízkých ekosystémů, které udržují přírodní rovnováhu</a:t>
            </a:r>
          </a:p>
          <a:p>
            <a:pPr lvl="1"/>
            <a:r>
              <a:rPr lang="cs-CZ" dirty="0"/>
              <a:t>Tvořený biokoridory, biocentry a interakčními prvky</a:t>
            </a:r>
          </a:p>
          <a:p>
            <a:pPr lvl="1"/>
            <a:r>
              <a:rPr lang="cs-CZ" dirty="0"/>
              <a:t>Místní, regionální, nadregionální</a:t>
            </a:r>
          </a:p>
          <a:p>
            <a:r>
              <a:rPr lang="cs-CZ" dirty="0"/>
              <a:t>Vazba na územní plánování, pozemkové úpravy a změny účelové kategorizace</a:t>
            </a:r>
          </a:p>
          <a:p>
            <a:r>
              <a:rPr lang="cs-CZ" dirty="0"/>
              <a:t>Ochrana je povinností všech vlastníků a uživatelů pozemků tvořících jeho základ.</a:t>
            </a:r>
          </a:p>
          <a:p>
            <a:r>
              <a:rPr lang="cs-CZ" dirty="0"/>
              <a:t>Vytváření je veřejným zájmem, na kterém se podílejí vlastníci pozemků, obce i stát.</a:t>
            </a:r>
          </a:p>
          <a:p>
            <a:pPr lvl="1"/>
            <a:r>
              <a:rPr lang="cs-CZ" dirty="0"/>
              <a:t>Zajištění podmínek pro vytváření </a:t>
            </a:r>
          </a:p>
          <a:p>
            <a:pPr lvl="2"/>
            <a:r>
              <a:rPr lang="cs-CZ" dirty="0"/>
              <a:t>Dohoda s vlastníkem pozemku </a:t>
            </a:r>
          </a:p>
          <a:p>
            <a:pPr lvl="2"/>
            <a:r>
              <a:rPr lang="cs-CZ" dirty="0"/>
              <a:t>Nesouhlas vlastníka se změnou v užívání </a:t>
            </a:r>
            <a:r>
              <a:rPr lang="cs-CZ" dirty="0">
                <a:latin typeface="Calibri" panose="020F0502020204030204" pitchFamily="34" charset="0"/>
                <a:cs typeface="Calibri" panose="020F0502020204030204" pitchFamily="34" charset="0"/>
              </a:rPr>
              <a:t>→ </a:t>
            </a:r>
            <a:r>
              <a:rPr lang="cs-CZ" dirty="0"/>
              <a:t>nabídne mu pozemkový úřad výměnu pozemku za jiný ve vlastnictví státu</a:t>
            </a:r>
          </a:p>
          <a:p>
            <a:pPr lvl="2"/>
            <a:r>
              <a:rPr lang="cs-CZ" dirty="0"/>
              <a:t>Vyvlastnění (viz § 170 </a:t>
            </a:r>
            <a:r>
              <a:rPr lang="cs-CZ" dirty="0" err="1"/>
              <a:t>StZ</a:t>
            </a:r>
            <a:r>
              <a:rPr lang="cs-CZ" dirty="0"/>
              <a:t>)</a:t>
            </a:r>
          </a:p>
          <a:p>
            <a:pPr lvl="1"/>
            <a:r>
              <a:rPr lang="cs-CZ" dirty="0"/>
              <a:t>Nástroje: plány </a:t>
            </a:r>
            <a:r>
              <a:rPr lang="cs-CZ" dirty="0">
                <a:latin typeface="Calibri" panose="020F0502020204030204" pitchFamily="34" charset="0"/>
                <a:cs typeface="Calibri" panose="020F0502020204030204" pitchFamily="34" charset="0"/>
              </a:rPr>
              <a:t>→</a:t>
            </a:r>
            <a:r>
              <a:rPr lang="cs-CZ" dirty="0"/>
              <a:t> projekty </a:t>
            </a:r>
            <a:r>
              <a:rPr lang="cs-CZ" dirty="0">
                <a:latin typeface="Calibri" panose="020F0502020204030204" pitchFamily="34" charset="0"/>
                <a:cs typeface="Calibri" panose="020F0502020204030204" pitchFamily="34" charset="0"/>
              </a:rPr>
              <a:t>→</a:t>
            </a:r>
            <a:r>
              <a:rPr lang="cs-CZ" dirty="0"/>
              <a:t> opatření</a:t>
            </a:r>
          </a:p>
        </p:txBody>
      </p:sp>
    </p:spTree>
    <p:extLst>
      <p:ext uri="{BB962C8B-B14F-4D97-AF65-F5344CB8AC3E}">
        <p14:creationId xmlns:p14="http://schemas.microsoft.com/office/powerpoint/2010/main" val="284991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Image result for vodní tok s břehovými porosty">
            <a:extLst>
              <a:ext uri="{FF2B5EF4-FFF2-40B4-BE49-F238E27FC236}">
                <a16:creationId xmlns:a16="http://schemas.microsoft.com/office/drawing/2014/main" id="{73D8D658-99CA-4B3E-B894-CC679AE80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98" b="-2"/>
          <a:stretch/>
        </p:blipFill>
        <p:spPr bwMode="auto">
          <a:xfrm>
            <a:off x="321733" y="321732"/>
            <a:ext cx="4367277" cy="62145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registrovaný významný krajinný prvek">
            <a:extLst>
              <a:ext uri="{FF2B5EF4-FFF2-40B4-BE49-F238E27FC236}">
                <a16:creationId xmlns:a16="http://schemas.microsoft.com/office/drawing/2014/main" id="{AAFA0FC4-B0F4-4D91-860F-28D3B1A92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2" r="20893" b="-1"/>
          <a:stretch/>
        </p:blipFill>
        <p:spPr bwMode="auto">
          <a:xfrm>
            <a:off x="4772525" y="321732"/>
            <a:ext cx="7097742"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6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EA078A9-D90D-49DC-BB4A-03BB1DE62C4F}"/>
              </a:ext>
            </a:extLst>
          </p:cNvPr>
          <p:cNvSpPr>
            <a:spLocks noGrp="1"/>
          </p:cNvSpPr>
          <p:nvPr>
            <p:ph type="title"/>
          </p:nvPr>
        </p:nvSpPr>
        <p:spPr>
          <a:xfrm>
            <a:off x="686834" y="591344"/>
            <a:ext cx="3200400" cy="5585619"/>
          </a:xfrm>
        </p:spPr>
        <p:txBody>
          <a:bodyPr>
            <a:normAutofit/>
          </a:bodyPr>
          <a:lstStyle/>
          <a:p>
            <a:r>
              <a:rPr lang="cs-CZ">
                <a:solidFill>
                  <a:srgbClr val="FFFFFF"/>
                </a:solidFill>
              </a:rPr>
              <a:t>Významné krajinné prvky </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4E3E563C-9E24-4694-B051-9CB8838EFECD}"/>
              </a:ext>
            </a:extLst>
          </p:cNvPr>
          <p:cNvSpPr>
            <a:spLocks noGrp="1"/>
          </p:cNvSpPr>
          <p:nvPr>
            <p:ph idx="1"/>
          </p:nvPr>
        </p:nvSpPr>
        <p:spPr>
          <a:xfrm>
            <a:off x="4447308" y="591344"/>
            <a:ext cx="6906491" cy="5585619"/>
          </a:xfrm>
        </p:spPr>
        <p:txBody>
          <a:bodyPr anchor="ctr">
            <a:normAutofit/>
          </a:bodyPr>
          <a:lstStyle/>
          <a:p>
            <a:r>
              <a:rPr lang="cs-CZ" sz="2400" dirty="0"/>
              <a:t>Ekologicky, geomorfologicky nebo esteticky hodnotná část krajiny, která utváří její typický vzhled nebo přispívá k udržení její stability</a:t>
            </a:r>
          </a:p>
          <a:p>
            <a:r>
              <a:rPr lang="cs-CZ" sz="2400" dirty="0"/>
              <a:t>Ze zákona</a:t>
            </a:r>
          </a:p>
          <a:p>
            <a:pPr lvl="1"/>
            <a:r>
              <a:rPr lang="cs-CZ" sz="2000" dirty="0"/>
              <a:t>lesy, rašeliniště, vodní toky, rybníky, jezera, údolní nivy</a:t>
            </a:r>
          </a:p>
          <a:p>
            <a:r>
              <a:rPr lang="cs-CZ" sz="2400" dirty="0"/>
              <a:t>Na základě rozhodnutí o registraci (SŘ)</a:t>
            </a:r>
          </a:p>
          <a:p>
            <a:pPr lvl="1"/>
            <a:r>
              <a:rPr lang="cs-CZ" sz="2000" dirty="0"/>
              <a:t>zejména mokřady, stepní trávníky, remízy, meze, trvalé travní plochy, naleziště nerostů a zkamenělin, umělé i přirozené skalní útvary, výchozy a odkryvy, cenné plochy porostů sídelních útvarů včetně historických zahrad a parků</a:t>
            </a:r>
          </a:p>
          <a:p>
            <a:r>
              <a:rPr lang="cs-CZ" sz="2400" dirty="0"/>
              <a:t>Souhlas orgánu ochrany k zásahům, které by mohly vést k poškození nebo zničení významného krajinného prvku nebo ohrožení či oslabení jeho ekologicko-stabilizační funkce</a:t>
            </a:r>
          </a:p>
        </p:txBody>
      </p:sp>
    </p:spTree>
    <p:extLst>
      <p:ext uri="{BB962C8B-B14F-4D97-AF65-F5344CB8AC3E}">
        <p14:creationId xmlns:p14="http://schemas.microsoft.com/office/powerpoint/2010/main" val="276176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Judikatura k pojetí VKP: KS 30 Ca 131/98</a:t>
            </a:r>
            <a:endParaRPr lang="cs-CZ" dirty="0"/>
          </a:p>
        </p:txBody>
      </p:sp>
      <p:sp>
        <p:nvSpPr>
          <p:cNvPr id="3" name="Zástupný symbol pro obsah 2"/>
          <p:cNvSpPr>
            <a:spLocks noGrp="1"/>
          </p:cNvSpPr>
          <p:nvPr>
            <p:ph idx="1"/>
          </p:nvPr>
        </p:nvSpPr>
        <p:spPr/>
        <p:txBody>
          <a:bodyPr/>
          <a:lstStyle/>
          <a:p>
            <a:r>
              <a:rPr lang="cs-CZ" dirty="0" smtClean="0"/>
              <a:t>Podle </a:t>
            </a:r>
            <a:r>
              <a:rPr lang="cs-CZ" dirty="0"/>
              <a:t>§ 3 písm. b) zák. ČNR č. 114/1992 Sb., o ochraně přírody a krajiny, je rybník významným krajinným prvkem. Zákon přitom nerozlišuje mezi hrází rybníka, popřípadě ostatními stavebními prvky, zajišťujícími vodohospodářské dílo, a vodní plochou, břehy a dnem. Z jeho pohledu je proto za takovou hodnotnou část krajiny - významný krajinný prvek - považovat rybník jako celek. Ochraně podle zákona proto podléhají dřeviny bez ohledu na to, zda rostou na hrázi rybníka (stavbě) nebo na jeho dně či březích, neboť v takovém případě jsou vždy součástí významného krajinného prvku; proto je nutno si vyžádat ke kácení takových dřevin předem závazné stanovisko orgánu ochrany přírody (§ 4 odst. 2 zákona).</a:t>
            </a:r>
          </a:p>
        </p:txBody>
      </p:sp>
    </p:spTree>
    <p:extLst>
      <p:ext uri="{BB962C8B-B14F-4D97-AF65-F5344CB8AC3E}">
        <p14:creationId xmlns:p14="http://schemas.microsoft.com/office/powerpoint/2010/main" val="378152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dpis 1">
            <a:extLst>
              <a:ext uri="{FF2B5EF4-FFF2-40B4-BE49-F238E27FC236}">
                <a16:creationId xmlns:a16="http://schemas.microsoft.com/office/drawing/2014/main" id="{529ACDC5-850E-42B2-973A-7B0F0948DBD5}"/>
              </a:ext>
            </a:extLst>
          </p:cNvPr>
          <p:cNvSpPr>
            <a:spLocks noGrp="1"/>
          </p:cNvSpPr>
          <p:nvPr>
            <p:ph type="title"/>
          </p:nvPr>
        </p:nvSpPr>
        <p:spPr>
          <a:xfrm>
            <a:off x="841248" y="932688"/>
            <a:ext cx="4892040" cy="1773936"/>
          </a:xfrm>
        </p:spPr>
        <p:txBody>
          <a:bodyPr anchor="b">
            <a:normAutofit/>
          </a:bodyPr>
          <a:lstStyle/>
          <a:p>
            <a:r>
              <a:rPr lang="cs-CZ" sz="4000"/>
              <a:t>Jeskyně</a:t>
            </a:r>
          </a:p>
        </p:txBody>
      </p:sp>
      <p:sp>
        <p:nvSpPr>
          <p:cNvPr id="3" name="Zástupný obsah 2">
            <a:extLst>
              <a:ext uri="{FF2B5EF4-FFF2-40B4-BE49-F238E27FC236}">
                <a16:creationId xmlns:a16="http://schemas.microsoft.com/office/drawing/2014/main" id="{FD757F69-CEDB-4264-AAD4-41D07E122466}"/>
              </a:ext>
            </a:extLst>
          </p:cNvPr>
          <p:cNvSpPr>
            <a:spLocks noGrp="1"/>
          </p:cNvSpPr>
          <p:nvPr>
            <p:ph idx="1"/>
          </p:nvPr>
        </p:nvSpPr>
        <p:spPr>
          <a:xfrm>
            <a:off x="841248" y="2898648"/>
            <a:ext cx="4892040" cy="3209544"/>
          </a:xfrm>
        </p:spPr>
        <p:txBody>
          <a:bodyPr anchor="t">
            <a:normAutofit/>
          </a:bodyPr>
          <a:lstStyle/>
          <a:p>
            <a:r>
              <a:rPr lang="cs-CZ" sz="2000" dirty="0"/>
              <a:t>Obecný zákaz ničit, poškozovat,… </a:t>
            </a:r>
            <a:r>
              <a:rPr lang="cs-CZ" sz="2000" dirty="0">
                <a:latin typeface="Calibri" panose="020F0502020204030204" pitchFamily="34" charset="0"/>
                <a:cs typeface="Calibri" panose="020F0502020204030204" pitchFamily="34" charset="0"/>
              </a:rPr>
              <a:t>→ rozhodnutí o výjimce</a:t>
            </a:r>
            <a:endParaRPr lang="cs-CZ" sz="2000" dirty="0"/>
          </a:p>
          <a:p>
            <a:r>
              <a:rPr lang="cs-CZ" sz="2000" dirty="0"/>
              <a:t>Jeskyně nejsou součástí pozemku a nejsou předmětem vlastnictví.</a:t>
            </a:r>
          </a:p>
          <a:p>
            <a:pPr lvl="1"/>
            <a:r>
              <a:rPr lang="cs-CZ" sz="2000" dirty="0"/>
              <a:t>Srov. NS 22 </a:t>
            </a:r>
            <a:r>
              <a:rPr lang="cs-CZ" sz="2000" dirty="0" err="1"/>
              <a:t>Cdo</a:t>
            </a:r>
            <a:r>
              <a:rPr lang="cs-CZ" sz="2000" dirty="0"/>
              <a:t> 1181/2002 </a:t>
            </a:r>
          </a:p>
          <a:p>
            <a:r>
              <a:rPr lang="cs-CZ" sz="2000" dirty="0"/>
              <a:t>Česká republika má předkupní právo k pozemkům souvisejícím s jeskyněmi.</a:t>
            </a:r>
          </a:p>
        </p:txBody>
      </p:sp>
      <p:cxnSp>
        <p:nvCxnSpPr>
          <p:cNvPr id="85" name="Straight Connector 84">
            <a:extLst>
              <a:ext uri="{FF2B5EF4-FFF2-40B4-BE49-F238E27FC236}">
                <a16:creationId xmlns:a16="http://schemas.microsoft.com/office/drawing/2014/main" id="{749A7284-D010-4ACB-A08A-FC3C3689B5E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130" name="Picture 10" descr="Image result for jeskyně">
            <a:extLst>
              <a:ext uri="{FF2B5EF4-FFF2-40B4-BE49-F238E27FC236}">
                <a16:creationId xmlns:a16="http://schemas.microsoft.com/office/drawing/2014/main" id="{20E3A72B-AB02-451E-8970-F0791B1F76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3" r="11063" b="1"/>
          <a:stretch/>
        </p:blipFill>
        <p:spPr bwMode="auto">
          <a:xfrm>
            <a:off x="6748272" y="822448"/>
            <a:ext cx="5025525" cy="522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4981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ACB2EB-EEDC-4A62-BA45-C225BB4C64B1}"/>
              </a:ext>
            </a:extLst>
          </p:cNvPr>
          <p:cNvSpPr>
            <a:spLocks noGrp="1"/>
          </p:cNvSpPr>
          <p:nvPr>
            <p:ph type="title"/>
          </p:nvPr>
        </p:nvSpPr>
        <p:spPr>
          <a:xfrm>
            <a:off x="4965430" y="629268"/>
            <a:ext cx="6586491" cy="1286160"/>
          </a:xfrm>
        </p:spPr>
        <p:txBody>
          <a:bodyPr anchor="b">
            <a:normAutofit/>
          </a:bodyPr>
          <a:lstStyle/>
          <a:p>
            <a:r>
              <a:rPr lang="cs-CZ"/>
              <a:t>Krajinný ráz</a:t>
            </a:r>
          </a:p>
        </p:txBody>
      </p:sp>
      <p:sp>
        <p:nvSpPr>
          <p:cNvPr id="3" name="Zástupný obsah 2">
            <a:extLst>
              <a:ext uri="{FF2B5EF4-FFF2-40B4-BE49-F238E27FC236}">
                <a16:creationId xmlns:a16="http://schemas.microsoft.com/office/drawing/2014/main" id="{2D097749-F723-443D-9263-1117D736552F}"/>
              </a:ext>
            </a:extLst>
          </p:cNvPr>
          <p:cNvSpPr>
            <a:spLocks noGrp="1"/>
          </p:cNvSpPr>
          <p:nvPr>
            <p:ph idx="1"/>
          </p:nvPr>
        </p:nvSpPr>
        <p:spPr>
          <a:xfrm>
            <a:off x="4965431" y="2438400"/>
            <a:ext cx="6586489" cy="3785419"/>
          </a:xfrm>
        </p:spPr>
        <p:txBody>
          <a:bodyPr>
            <a:normAutofit lnSpcReduction="10000"/>
          </a:bodyPr>
          <a:lstStyle/>
          <a:p>
            <a:r>
              <a:rPr lang="cs-CZ" sz="1900" dirty="0"/>
              <a:t>Přírodní, kulturní a historická charakteristika určitého místa či oblasti</a:t>
            </a:r>
          </a:p>
          <a:p>
            <a:r>
              <a:rPr lang="cs-CZ" sz="1900" dirty="0"/>
              <a:t>Ochrana před činností snižující jeho estetickou a přírodní hodnotu</a:t>
            </a:r>
          </a:p>
          <a:p>
            <a:r>
              <a:rPr lang="cs-CZ" sz="1900" dirty="0"/>
              <a:t>Způsoby regulace</a:t>
            </a:r>
          </a:p>
          <a:p>
            <a:pPr lvl="1"/>
            <a:r>
              <a:rPr lang="cs-CZ" sz="1900" dirty="0"/>
              <a:t>V zastavěném území a zastavitelných plochách</a:t>
            </a:r>
          </a:p>
          <a:p>
            <a:pPr lvl="2"/>
            <a:r>
              <a:rPr lang="cs-CZ" sz="1900" dirty="0"/>
              <a:t>Dohoda s OOP a stanovisko k ÚPD</a:t>
            </a:r>
          </a:p>
          <a:p>
            <a:pPr lvl="1"/>
            <a:r>
              <a:rPr lang="cs-CZ" sz="1900" dirty="0"/>
              <a:t>V nezastavěném území, nebo není-li regulováno v ÚPD </a:t>
            </a:r>
          </a:p>
          <a:p>
            <a:pPr lvl="2"/>
            <a:r>
              <a:rPr lang="cs-CZ" sz="1900" dirty="0"/>
              <a:t>Souhlas OOP k činnostem, které by mohly snížit nebo změnit krajinný ráz</a:t>
            </a:r>
          </a:p>
          <a:p>
            <a:pPr lvl="1"/>
            <a:r>
              <a:rPr lang="cs-CZ" sz="1900" dirty="0"/>
              <a:t>Vyhlášení přírodního parku (nařízení kraje)</a:t>
            </a:r>
          </a:p>
          <a:p>
            <a:pPr lvl="2"/>
            <a:r>
              <a:rPr lang="cs-CZ" sz="1900" dirty="0"/>
              <a:t>Stanovení činností vázaných na souhlasu</a:t>
            </a:r>
          </a:p>
        </p:txBody>
      </p:sp>
      <p:pic>
        <p:nvPicPr>
          <p:cNvPr id="3076" name="Picture 4" descr="Image result for krajinný ráz">
            <a:extLst>
              <a:ext uri="{FF2B5EF4-FFF2-40B4-BE49-F238E27FC236}">
                <a16:creationId xmlns:a16="http://schemas.microsoft.com/office/drawing/2014/main" id="{46B2E66B-372E-4F4B-A98F-3FD2708E2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12" r="28501"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585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82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Judikatura ke </a:t>
            </a:r>
            <a:r>
              <a:rPr lang="cs-CZ" dirty="0"/>
              <a:t>krajinnému rázu </a:t>
            </a:r>
            <a:r>
              <a:rPr lang="cs-CZ" dirty="0" smtClean="0"/>
              <a:t>NSS 2 </a:t>
            </a:r>
            <a:r>
              <a:rPr lang="cs-CZ" dirty="0"/>
              <a:t>As 35/2007-75</a:t>
            </a:r>
          </a:p>
        </p:txBody>
      </p:sp>
      <p:sp>
        <p:nvSpPr>
          <p:cNvPr id="3" name="Zástupný symbol pro obsah 2"/>
          <p:cNvSpPr>
            <a:spLocks noGrp="1"/>
          </p:cNvSpPr>
          <p:nvPr>
            <p:ph idx="1"/>
          </p:nvPr>
        </p:nvSpPr>
        <p:spPr/>
        <p:txBody>
          <a:bodyPr/>
          <a:lstStyle/>
          <a:p>
            <a:r>
              <a:rPr lang="cs-CZ" dirty="0"/>
              <a:t>Zájem na hospodářském přínosu podle § 1 zákona č. 114/1992 Sb., o ochraně přírody a krajiny, nemůže vyvážit zájem na ochraně před rušivým zásahem do krajinného rázu. Není proto dána ani zákonná povinnost, aby v každém jednotlivém případě, bez ohledu na povahu a rozsah zasažení krajinného rázu, bylo zkoumáno, zda ekonomický přínos stavby nevyvažuje zásah do krajinného rázu. Posouzení ekonomických přínosů tak není v řízení podle § 12 odst. 2 cit. zákona rovnocennou otázkou ve vztahu k vlastnímu zkoumání možnosti snížení či ovlivnění krajinného rázu.</a:t>
            </a:r>
          </a:p>
        </p:txBody>
      </p:sp>
    </p:spTree>
    <p:extLst>
      <p:ext uri="{BB962C8B-B14F-4D97-AF65-F5344CB8AC3E}">
        <p14:creationId xmlns:p14="http://schemas.microsoft.com/office/powerpoint/2010/main" val="236149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792D4F-247E-46FE-85FC-881DEFA41D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dpis 1">
            <a:extLst>
              <a:ext uri="{FF2B5EF4-FFF2-40B4-BE49-F238E27FC236}">
                <a16:creationId xmlns:a16="http://schemas.microsoft.com/office/drawing/2014/main" id="{654A5C1B-F6AA-48F1-B8F5-82346467F117}"/>
              </a:ext>
            </a:extLst>
          </p:cNvPr>
          <p:cNvSpPr>
            <a:spLocks noGrp="1"/>
          </p:cNvSpPr>
          <p:nvPr>
            <p:ph type="title"/>
          </p:nvPr>
        </p:nvSpPr>
        <p:spPr>
          <a:xfrm>
            <a:off x="841248" y="932688"/>
            <a:ext cx="4892040" cy="1773936"/>
          </a:xfrm>
        </p:spPr>
        <p:txBody>
          <a:bodyPr anchor="b">
            <a:normAutofit/>
          </a:bodyPr>
          <a:lstStyle/>
          <a:p>
            <a:r>
              <a:rPr lang="cs-CZ" sz="4000"/>
              <a:t>Přechodně chráněná plocha</a:t>
            </a:r>
          </a:p>
        </p:txBody>
      </p:sp>
      <p:sp>
        <p:nvSpPr>
          <p:cNvPr id="3" name="Zástupný obsah 2">
            <a:extLst>
              <a:ext uri="{FF2B5EF4-FFF2-40B4-BE49-F238E27FC236}">
                <a16:creationId xmlns:a16="http://schemas.microsoft.com/office/drawing/2014/main" id="{E299BF40-D013-4357-AE41-D1B91CF3DF86}"/>
              </a:ext>
            </a:extLst>
          </p:cNvPr>
          <p:cNvSpPr>
            <a:spLocks noGrp="1"/>
          </p:cNvSpPr>
          <p:nvPr>
            <p:ph idx="1"/>
          </p:nvPr>
        </p:nvSpPr>
        <p:spPr>
          <a:xfrm>
            <a:off x="841248" y="2898648"/>
            <a:ext cx="4892040" cy="3209544"/>
          </a:xfrm>
        </p:spPr>
        <p:txBody>
          <a:bodyPr anchor="t">
            <a:normAutofit lnSpcReduction="10000"/>
          </a:bodyPr>
          <a:lstStyle/>
          <a:p>
            <a:r>
              <a:rPr lang="cs-CZ" sz="1600" dirty="0"/>
              <a:t>Území s dočasným nebo nepředvídaným výskytem významných rostlinných nebo živočišných druhů, nerostů nebo paleontologických nálezů nebo z jiných vážných důvodů, zejména vědeckých, studijních či informačních</a:t>
            </a:r>
          </a:p>
          <a:p>
            <a:r>
              <a:rPr lang="cs-CZ" sz="1600" dirty="0"/>
              <a:t>Rozhodnutí orgánu ochrany přírody o vyhlášení (dle SŘ)</a:t>
            </a:r>
          </a:p>
          <a:p>
            <a:pPr lvl="1"/>
            <a:r>
              <a:rPr lang="cs-CZ" sz="1600" dirty="0"/>
              <a:t>omezení takového využití území, které by znamenalo zničení, poškození nebo rušení vývoje předmětu ochrany</a:t>
            </a:r>
          </a:p>
          <a:p>
            <a:r>
              <a:rPr lang="cs-CZ" sz="1600" dirty="0"/>
              <a:t>Nárok vlastníka/nájemce na náhradu újmy nikoliv nepatrné </a:t>
            </a:r>
          </a:p>
          <a:p>
            <a:pPr lvl="1"/>
            <a:r>
              <a:rPr lang="cs-CZ" sz="1600" dirty="0"/>
              <a:t>v důsledku ochranných podmínek</a:t>
            </a:r>
          </a:p>
        </p:txBody>
      </p:sp>
      <p:cxnSp>
        <p:nvCxnSpPr>
          <p:cNvPr id="16" name="Straight Connector 15">
            <a:extLst>
              <a:ext uri="{FF2B5EF4-FFF2-40B4-BE49-F238E27FC236}">
                <a16:creationId xmlns:a16="http://schemas.microsoft.com/office/drawing/2014/main" id="{749A7284-D010-4ACB-A08A-FC3C3689B5E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Image result for přechodně chráněná plocha">
            <a:extLst>
              <a:ext uri="{FF2B5EF4-FFF2-40B4-BE49-F238E27FC236}">
                <a16:creationId xmlns:a16="http://schemas.microsoft.com/office/drawing/2014/main" id="{CE3C91C5-FA92-4DE4-A6AA-A28072ABA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34" r="2835" b="2"/>
          <a:stretch/>
        </p:blipFill>
        <p:spPr bwMode="auto">
          <a:xfrm>
            <a:off x="6748272" y="703969"/>
            <a:ext cx="5025525" cy="545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088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D48AB5-BB20-42D4-8DAF-3295A7CE562D}"/>
              </a:ext>
            </a:extLst>
          </p:cNvPr>
          <p:cNvSpPr>
            <a:spLocks noGrp="1"/>
          </p:cNvSpPr>
          <p:nvPr>
            <p:ph type="title"/>
          </p:nvPr>
        </p:nvSpPr>
        <p:spPr>
          <a:xfrm>
            <a:off x="686834" y="591344"/>
            <a:ext cx="3200400" cy="5585619"/>
          </a:xfrm>
        </p:spPr>
        <p:txBody>
          <a:bodyPr>
            <a:normAutofit/>
          </a:bodyPr>
          <a:lstStyle/>
          <a:p>
            <a:r>
              <a:rPr lang="cs-CZ">
                <a:solidFill>
                  <a:srgbClr val="FFFFFF"/>
                </a:solidFill>
              </a:rPr>
              <a:t>Pozemky ve zvláštním (zvýšeném) ochranném režimu </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B8F0459B-9B73-4947-B289-FF61F37F1D62}"/>
              </a:ext>
            </a:extLst>
          </p:cNvPr>
          <p:cNvSpPr>
            <a:spLocks noGrp="1"/>
          </p:cNvSpPr>
          <p:nvPr>
            <p:ph idx="1"/>
          </p:nvPr>
        </p:nvSpPr>
        <p:spPr>
          <a:xfrm>
            <a:off x="4447308" y="591344"/>
            <a:ext cx="6906491" cy="5585619"/>
          </a:xfrm>
        </p:spPr>
        <p:txBody>
          <a:bodyPr anchor="ctr">
            <a:normAutofit/>
          </a:bodyPr>
          <a:lstStyle/>
          <a:p>
            <a:r>
              <a:rPr lang="cs-CZ" dirty="0"/>
              <a:t>Zvláště chráněná území</a:t>
            </a:r>
          </a:p>
          <a:p>
            <a:pPr lvl="1"/>
            <a:r>
              <a:rPr lang="cs-CZ" dirty="0"/>
              <a:t>Národní parky</a:t>
            </a:r>
          </a:p>
          <a:p>
            <a:pPr lvl="1"/>
            <a:r>
              <a:rPr lang="cs-CZ" dirty="0"/>
              <a:t>Chráněné krajinné oblasti</a:t>
            </a:r>
          </a:p>
          <a:p>
            <a:pPr lvl="1"/>
            <a:r>
              <a:rPr lang="cs-CZ" dirty="0"/>
              <a:t>Národní přírodní rezervace</a:t>
            </a:r>
          </a:p>
          <a:p>
            <a:pPr lvl="1"/>
            <a:r>
              <a:rPr lang="cs-CZ" dirty="0"/>
              <a:t>Přírodní rezervace</a:t>
            </a:r>
          </a:p>
          <a:p>
            <a:pPr lvl="1"/>
            <a:r>
              <a:rPr lang="cs-CZ" dirty="0"/>
              <a:t>Národní přírodní památky</a:t>
            </a:r>
          </a:p>
          <a:p>
            <a:pPr lvl="1"/>
            <a:r>
              <a:rPr lang="cs-CZ" dirty="0"/>
              <a:t>Přírodní památky</a:t>
            </a:r>
          </a:p>
          <a:p>
            <a:r>
              <a:rPr lang="cs-CZ" dirty="0"/>
              <a:t>Natura 2000</a:t>
            </a:r>
          </a:p>
          <a:p>
            <a:pPr lvl="1"/>
            <a:r>
              <a:rPr lang="cs-CZ" dirty="0"/>
              <a:t>Ptačí oblasti </a:t>
            </a:r>
          </a:p>
          <a:p>
            <a:pPr lvl="1"/>
            <a:r>
              <a:rPr lang="cs-CZ" dirty="0"/>
              <a:t>Evropsky významné lokality</a:t>
            </a:r>
          </a:p>
        </p:txBody>
      </p:sp>
    </p:spTree>
    <p:extLst>
      <p:ext uri="{BB962C8B-B14F-4D97-AF65-F5344CB8AC3E}">
        <p14:creationId xmlns:p14="http://schemas.microsoft.com/office/powerpoint/2010/main" val="295665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Judikatura k národním parkům </a:t>
            </a:r>
            <a:r>
              <a:rPr lang="cs-CZ" dirty="0" err="1" smtClean="0"/>
              <a:t>Pl.ÚS</a:t>
            </a:r>
            <a:r>
              <a:rPr lang="cs-CZ" dirty="0" smtClean="0"/>
              <a:t> 18/17</a:t>
            </a:r>
            <a:endParaRPr lang="cs-CZ" dirty="0"/>
          </a:p>
        </p:txBody>
      </p:sp>
      <p:sp>
        <p:nvSpPr>
          <p:cNvPr id="3" name="Zástupný symbol pro obsah 2"/>
          <p:cNvSpPr>
            <a:spLocks noGrp="1"/>
          </p:cNvSpPr>
          <p:nvPr>
            <p:ph idx="1"/>
          </p:nvPr>
        </p:nvSpPr>
        <p:spPr/>
        <p:txBody>
          <a:bodyPr>
            <a:normAutofit lnSpcReduction="10000"/>
          </a:bodyPr>
          <a:lstStyle/>
          <a:p>
            <a:r>
              <a:rPr lang="cs-CZ" i="1" dirty="0" smtClean="0"/>
              <a:t>Existence </a:t>
            </a:r>
            <a:r>
              <a:rPr lang="cs-CZ" i="1" dirty="0"/>
              <a:t>národních parků a pravidel, jak se v nich chovat, je otázka politicko-odborně-ekologická. Jde o ideový střet (zejména) tzv. environmentalistů s podnikateli, vlastníky nemovitostí a zástupci územních samospráv, který má být řešen v zákonodárném sboru, nikoliv u Ústavního soudu. Napadená zákonná úprava národních parků je přiměřená a vhodně vyvažuje střet práva vlastnit majetek ve smyslu čl. 11 odst. 1 Listiny základních práv a svobod, svobody pohybu podle čl. 14 Listiny a práva na samosprávu dle čl. 101 Ústavy na straně jedné a práva na příznivé životní prostředí, rovněž zakotveného na ústavní úrovni článkem 35 Listiny, doprovázeného pozitivním závazkem státu dbát o ochranu přírodního bohatství podle čl. 7 Ústavy</a:t>
            </a:r>
            <a:r>
              <a:rPr lang="cs-CZ" i="1" dirty="0" smtClean="0"/>
              <a:t>.</a:t>
            </a:r>
            <a:endParaRPr lang="cs-CZ" i="1" dirty="0"/>
          </a:p>
        </p:txBody>
      </p:sp>
    </p:spTree>
    <p:extLst>
      <p:ext uri="{BB962C8B-B14F-4D97-AF65-F5344CB8AC3E}">
        <p14:creationId xmlns:p14="http://schemas.microsoft.com/office/powerpoint/2010/main" val="167110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česká krajina">
            <a:extLst>
              <a:ext uri="{FF2B5EF4-FFF2-40B4-BE49-F238E27FC236}">
                <a16:creationId xmlns:a16="http://schemas.microsoft.com/office/drawing/2014/main" id="{602D8400-6347-4547-B683-2E5C62D99D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27" r="-2" b="6588"/>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Image result for údolní niva">
            <a:extLst>
              <a:ext uri="{FF2B5EF4-FFF2-40B4-BE49-F238E27FC236}">
                <a16:creationId xmlns:a16="http://schemas.microsoft.com/office/drawing/2014/main" id="{40F7CE4C-F3BC-4552-ABCA-A11BFC673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45" r="-3" b="20302"/>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Image result for jeskyně">
            <a:extLst>
              <a:ext uri="{FF2B5EF4-FFF2-40B4-BE49-F238E27FC236}">
                <a16:creationId xmlns:a16="http://schemas.microsoft.com/office/drawing/2014/main" id="{3E52CCCC-4618-4374-859B-34E0D65F13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02" r="2" b="6927"/>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result for národní park">
            <a:extLst>
              <a:ext uri="{FF2B5EF4-FFF2-40B4-BE49-F238E27FC236}">
                <a16:creationId xmlns:a16="http://schemas.microsoft.com/office/drawing/2014/main" id="{302100F0-D19B-4ADA-AB3A-2A33D117F8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943" r="-2" b="4772"/>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25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mapa zvláště chráněných území velkoplošná">
            <a:extLst>
              <a:ext uri="{FF2B5EF4-FFF2-40B4-BE49-F238E27FC236}">
                <a16:creationId xmlns:a16="http://schemas.microsoft.com/office/drawing/2014/main" id="{0D806F3E-979C-48A2-AD21-EA1661122B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8851" y="643467"/>
            <a:ext cx="787429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55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CEA4660-B65E-467A-9483-CEA624D3D967}"/>
              </a:ext>
            </a:extLst>
          </p:cNvPr>
          <p:cNvSpPr>
            <a:spLocks noGrp="1"/>
          </p:cNvSpPr>
          <p:nvPr>
            <p:ph type="title"/>
          </p:nvPr>
        </p:nvSpPr>
        <p:spPr>
          <a:xfrm>
            <a:off x="686834" y="591344"/>
            <a:ext cx="3200400" cy="5585619"/>
          </a:xfrm>
        </p:spPr>
        <p:txBody>
          <a:bodyPr>
            <a:normAutofit/>
          </a:bodyPr>
          <a:lstStyle/>
          <a:p>
            <a:r>
              <a:rPr lang="cs-CZ">
                <a:solidFill>
                  <a:srgbClr val="FFFFFF"/>
                </a:solidFill>
              </a:rPr>
              <a:t>Zvláště chráněná území</a:t>
            </a:r>
          </a:p>
        </p:txBody>
      </p:sp>
      <p:sp>
        <p:nvSpPr>
          <p:cNvPr id="21" name="Arc 20">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Zástupný obsah 4">
            <a:extLst>
              <a:ext uri="{FF2B5EF4-FFF2-40B4-BE49-F238E27FC236}">
                <a16:creationId xmlns:a16="http://schemas.microsoft.com/office/drawing/2014/main" id="{D0E9E887-35F8-488A-93A6-DDBFBBE8A52C}"/>
              </a:ext>
            </a:extLst>
          </p:cNvPr>
          <p:cNvSpPr>
            <a:spLocks noGrp="1"/>
          </p:cNvSpPr>
          <p:nvPr>
            <p:ph idx="1"/>
          </p:nvPr>
        </p:nvSpPr>
        <p:spPr>
          <a:xfrm>
            <a:off x="4447308" y="591344"/>
            <a:ext cx="6906491" cy="5585619"/>
          </a:xfrm>
        </p:spPr>
        <p:txBody>
          <a:bodyPr anchor="ctr">
            <a:normAutofit/>
          </a:bodyPr>
          <a:lstStyle/>
          <a:p>
            <a:r>
              <a:rPr lang="cs-CZ" dirty="0"/>
              <a:t>Proces vyhlašování/přehlašování</a:t>
            </a:r>
          </a:p>
          <a:p>
            <a:r>
              <a:rPr lang="cs-CZ" dirty="0"/>
              <a:t>Regulace užívání pozemků</a:t>
            </a:r>
          </a:p>
          <a:p>
            <a:pPr lvl="1"/>
            <a:r>
              <a:rPr lang="cs-CZ" dirty="0"/>
              <a:t>Zonace NP a CHKO</a:t>
            </a:r>
          </a:p>
          <a:p>
            <a:pPr lvl="1"/>
            <a:r>
              <a:rPr lang="cs-CZ" dirty="0"/>
              <a:t>Zákazy a výjimky ze zákazů </a:t>
            </a:r>
          </a:p>
          <a:p>
            <a:pPr lvl="2"/>
            <a:r>
              <a:rPr lang="cs-CZ" dirty="0"/>
              <a:t>Základní ochranné podmínky</a:t>
            </a:r>
          </a:p>
          <a:p>
            <a:pPr lvl="1"/>
            <a:r>
              <a:rPr lang="cs-CZ" dirty="0"/>
              <a:t>Činnosti vázané na souhlas</a:t>
            </a:r>
          </a:p>
          <a:p>
            <a:pPr lvl="2"/>
            <a:r>
              <a:rPr lang="cs-CZ" dirty="0"/>
              <a:t>Bližší ochranné podmínky</a:t>
            </a:r>
          </a:p>
          <a:p>
            <a:pPr lvl="2"/>
            <a:r>
              <a:rPr lang="cs-CZ" dirty="0"/>
              <a:t>Závazná stanoviska k některým činnostem v CHKO a NP</a:t>
            </a:r>
          </a:p>
          <a:p>
            <a:pPr lvl="2"/>
            <a:r>
              <a:rPr lang="cs-CZ" dirty="0"/>
              <a:t>Ochranná pásma (s výjimkou CHKO)</a:t>
            </a:r>
          </a:p>
          <a:p>
            <a:r>
              <a:rPr lang="cs-CZ" dirty="0"/>
              <a:t>Regulace dispozic s pozemkovým vlastnictvím</a:t>
            </a:r>
          </a:p>
        </p:txBody>
      </p:sp>
    </p:spTree>
    <p:extLst>
      <p:ext uri="{BB962C8B-B14F-4D97-AF65-F5344CB8AC3E}">
        <p14:creationId xmlns:p14="http://schemas.microsoft.com/office/powerpoint/2010/main" val="78834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F4DB509-DAFC-4CB7-84B3-BAE1A580801A}"/>
              </a:ext>
            </a:extLst>
          </p:cNvPr>
          <p:cNvSpPr>
            <a:spLocks noGrp="1"/>
          </p:cNvSpPr>
          <p:nvPr>
            <p:ph type="title"/>
          </p:nvPr>
        </p:nvSpPr>
        <p:spPr>
          <a:xfrm>
            <a:off x="686834" y="591344"/>
            <a:ext cx="3200400" cy="5585619"/>
          </a:xfrm>
        </p:spPr>
        <p:txBody>
          <a:bodyPr>
            <a:normAutofit/>
          </a:bodyPr>
          <a:lstStyle/>
          <a:p>
            <a:r>
              <a:rPr lang="cs-CZ">
                <a:solidFill>
                  <a:srgbClr val="FFFFFF"/>
                </a:solidFill>
              </a:rPr>
              <a:t>Vyhlašování ZCHÚ</a:t>
            </a: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2393F802-9D10-46B1-AF78-B40023E1CDDF}"/>
              </a:ext>
            </a:extLst>
          </p:cNvPr>
          <p:cNvSpPr>
            <a:spLocks noGrp="1"/>
          </p:cNvSpPr>
          <p:nvPr>
            <p:ph idx="1"/>
          </p:nvPr>
        </p:nvSpPr>
        <p:spPr>
          <a:xfrm>
            <a:off x="4447308" y="591344"/>
            <a:ext cx="6906491" cy="5585619"/>
          </a:xfrm>
        </p:spPr>
        <p:txBody>
          <a:bodyPr anchor="ctr">
            <a:normAutofit/>
          </a:bodyPr>
          <a:lstStyle/>
          <a:p>
            <a:r>
              <a:rPr lang="cs-CZ" sz="2000" dirty="0">
                <a:hlinkClick r:id="rId2"/>
              </a:rPr>
              <a:t>Záměr/Návrh na vyhlášení</a:t>
            </a:r>
            <a:endParaRPr lang="cs-CZ" sz="2000" dirty="0"/>
          </a:p>
          <a:p>
            <a:r>
              <a:rPr lang="cs-CZ" sz="2000" dirty="0"/>
              <a:t>Písemné oznámení o předložení záměru k projednání</a:t>
            </a:r>
          </a:p>
          <a:p>
            <a:pPr lvl="1"/>
            <a:r>
              <a:rPr lang="cs-CZ" sz="2000" dirty="0"/>
              <a:t>Doručení</a:t>
            </a:r>
          </a:p>
          <a:p>
            <a:pPr lvl="1"/>
            <a:r>
              <a:rPr lang="cs-CZ" sz="2000" dirty="0"/>
              <a:t>Zveřejnění</a:t>
            </a:r>
          </a:p>
          <a:p>
            <a:pPr lvl="2"/>
            <a:r>
              <a:rPr lang="cs-CZ" sz="1800" i="1" dirty="0"/>
              <a:t>Od doby zveřejnění záměru na vyhlášení až do vyhlášení zvláště chráněného území, nejdéle však po dobu dvou let, se musí každý zdržet všech zásahů, které by negativně měnily či poškozovaly dochovaný stav přírody území navrhovaného ke zvláštní ochraně.</a:t>
            </a:r>
          </a:p>
          <a:p>
            <a:r>
              <a:rPr lang="cs-CZ" sz="2000" dirty="0"/>
              <a:t>Řízení o námitkách proti návrhu (SŘ)</a:t>
            </a:r>
          </a:p>
          <a:p>
            <a:pPr lvl="1"/>
            <a:r>
              <a:rPr lang="cs-CZ" sz="2000" dirty="0"/>
              <a:t>Dotčení vlastníci nemovitostí, obce, kraje</a:t>
            </a:r>
          </a:p>
          <a:p>
            <a:r>
              <a:rPr lang="cs-CZ" sz="2000" dirty="0"/>
              <a:t>Vyhlášení</a:t>
            </a:r>
          </a:p>
          <a:p>
            <a:pPr lvl="1"/>
            <a:r>
              <a:rPr lang="cs-CZ" sz="1800" dirty="0"/>
              <a:t>Forma dle kategorie ZCHÚ</a:t>
            </a:r>
          </a:p>
          <a:p>
            <a:pPr lvl="1"/>
            <a:r>
              <a:rPr lang="cs-CZ" sz="1800" dirty="0"/>
              <a:t>Evidence v ústředním seznamu ochrany přírody</a:t>
            </a:r>
          </a:p>
          <a:p>
            <a:pPr lvl="1"/>
            <a:r>
              <a:rPr lang="cs-CZ" sz="1800" dirty="0"/>
              <a:t>Ohlášení změny údajů týkající se ochrany nemovitých věcí katastrálnímu úřadu</a:t>
            </a:r>
          </a:p>
        </p:txBody>
      </p:sp>
    </p:spTree>
    <p:extLst>
      <p:ext uri="{BB962C8B-B14F-4D97-AF65-F5344CB8AC3E}">
        <p14:creationId xmlns:p14="http://schemas.microsoft.com/office/powerpoint/2010/main" val="396527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C3A35D-914C-4C0E-B1D6-ED1DA69F381B}"/>
              </a:ext>
            </a:extLst>
          </p:cNvPr>
          <p:cNvSpPr>
            <a:spLocks noGrp="1"/>
          </p:cNvSpPr>
          <p:nvPr>
            <p:ph type="title"/>
          </p:nvPr>
        </p:nvSpPr>
        <p:spPr>
          <a:xfrm>
            <a:off x="686834" y="591344"/>
            <a:ext cx="3200400" cy="5585619"/>
          </a:xfrm>
        </p:spPr>
        <p:txBody>
          <a:bodyPr>
            <a:normAutofit/>
          </a:bodyPr>
          <a:lstStyle/>
          <a:p>
            <a:r>
              <a:rPr lang="cs-CZ" dirty="0">
                <a:solidFill>
                  <a:srgbClr val="FFFFFF"/>
                </a:solidFill>
              </a:rPr>
              <a:t>Regulace dispozic s pozemkovým vlastnictvím v ZCHÚ</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1DD6D5C7-22BE-4B30-A7A2-64EE6B9A1405}"/>
              </a:ext>
            </a:extLst>
          </p:cNvPr>
          <p:cNvSpPr>
            <a:spLocks noGrp="1"/>
          </p:cNvSpPr>
          <p:nvPr>
            <p:ph idx="1"/>
          </p:nvPr>
        </p:nvSpPr>
        <p:spPr>
          <a:xfrm>
            <a:off x="4447308" y="591344"/>
            <a:ext cx="6906491" cy="5585619"/>
          </a:xfrm>
        </p:spPr>
        <p:txBody>
          <a:bodyPr anchor="ctr">
            <a:normAutofit fontScale="85000" lnSpcReduction="20000"/>
          </a:bodyPr>
          <a:lstStyle/>
          <a:p>
            <a:r>
              <a:rPr lang="cs-CZ" sz="2400" dirty="0"/>
              <a:t>Na území NP nelze zcizit pozemky, které jsou ve vlastnictví státu.</a:t>
            </a:r>
          </a:p>
          <a:p>
            <a:pPr lvl="1"/>
            <a:r>
              <a:rPr lang="cs-CZ" sz="1800" dirty="0"/>
              <a:t>S výjimkou směny pozemků odůvodněné zájmy ochrany přírody</a:t>
            </a:r>
          </a:p>
          <a:p>
            <a:r>
              <a:rPr lang="cs-CZ" sz="2400" dirty="0"/>
              <a:t>Na území NPR a NPP nelze zcizit lesy, lesní půdní fond, vodní toky, vodní plochy a nezastavěné pozemky, které jsou ke dni nabytí účinnosti tohoto zákona ve státním vlastnictví. </a:t>
            </a:r>
          </a:p>
          <a:p>
            <a:pPr lvl="1"/>
            <a:r>
              <a:rPr lang="cs-CZ" sz="1800" dirty="0"/>
              <a:t>S výjimkou majetkových restitucí</a:t>
            </a:r>
          </a:p>
          <a:p>
            <a:r>
              <a:rPr lang="cs-CZ" sz="2400" dirty="0"/>
              <a:t>Nezastavěné pozemky na území PR a PP, které jsou ke dni nabytí účinnosti tohoto zákona ve státním vlastnictví, lze zcizit jen se souhlasem Ministerstva životního prostředí.</a:t>
            </a:r>
          </a:p>
          <a:p>
            <a:pPr lvl="1"/>
            <a:r>
              <a:rPr lang="cs-CZ" sz="2000" dirty="0"/>
              <a:t>S výjimkou majetkových </a:t>
            </a:r>
            <a:r>
              <a:rPr lang="cs-CZ" sz="2000" dirty="0" smtClean="0"/>
              <a:t>restitucí</a:t>
            </a:r>
          </a:p>
          <a:p>
            <a:r>
              <a:rPr lang="cs-CZ" sz="2400" dirty="0" smtClean="0"/>
              <a:t>Převod </a:t>
            </a:r>
            <a:r>
              <a:rPr lang="cs-CZ" sz="2400" dirty="0"/>
              <a:t>pozemku </a:t>
            </a:r>
            <a:r>
              <a:rPr lang="cs-CZ" sz="2400" dirty="0" smtClean="0"/>
              <a:t>nebo stavby, která se eviduje v KN ve </a:t>
            </a:r>
            <a:r>
              <a:rPr lang="cs-CZ" sz="2400" dirty="0"/>
              <a:t>zvláště chráněném území a jeho ochranném pásmu s výjimkou silničního pozemku </a:t>
            </a:r>
            <a:r>
              <a:rPr lang="cs-CZ" sz="2400" dirty="0" smtClean="0"/>
              <a:t>vyžaduje schválení </a:t>
            </a:r>
            <a:r>
              <a:rPr lang="cs-CZ" sz="2400" dirty="0"/>
              <a:t>Ministerstvem životního </a:t>
            </a:r>
            <a:r>
              <a:rPr lang="cs-CZ" sz="2400" dirty="0" smtClean="0"/>
              <a:t>prostředí. </a:t>
            </a:r>
          </a:p>
          <a:p>
            <a:r>
              <a:rPr lang="cs-CZ" sz="2400" dirty="0" smtClean="0"/>
              <a:t>Nelze převádět postupem podle zákona č. 503/2012 </a:t>
            </a:r>
            <a:r>
              <a:rPr lang="cs-CZ" sz="2400" dirty="0"/>
              <a:t>Sb. zemědělské pozemky v </a:t>
            </a:r>
            <a:r>
              <a:rPr lang="cs-CZ" sz="2400" dirty="0" smtClean="0"/>
              <a:t>NPP, NPR a na území NP</a:t>
            </a:r>
          </a:p>
          <a:p>
            <a:r>
              <a:rPr lang="cs-CZ" sz="2400" dirty="0"/>
              <a:t>N</a:t>
            </a:r>
            <a:r>
              <a:rPr lang="cs-CZ" sz="2400" dirty="0" smtClean="0"/>
              <a:t>elze </a:t>
            </a:r>
            <a:r>
              <a:rPr lang="cs-CZ" sz="2400" dirty="0"/>
              <a:t>převádět postupem podle zákona č. 503/2012 Sb. </a:t>
            </a:r>
            <a:r>
              <a:rPr lang="cs-CZ" sz="2400" dirty="0" smtClean="0"/>
              <a:t>zemědělské </a:t>
            </a:r>
            <a:r>
              <a:rPr lang="cs-CZ" sz="2400" dirty="0"/>
              <a:t>pozemky v </a:t>
            </a:r>
            <a:r>
              <a:rPr lang="cs-CZ" sz="2400" dirty="0" smtClean="0"/>
              <a:t>PR a PP, </a:t>
            </a:r>
            <a:r>
              <a:rPr lang="cs-CZ" sz="2400" dirty="0"/>
              <a:t>s výjimkou zemědělských pozemků, k jejichž zcizení vydalo souhlas Ministerstvo životního prostředí </a:t>
            </a:r>
          </a:p>
        </p:txBody>
      </p:sp>
    </p:spTree>
    <p:extLst>
      <p:ext uri="{BB962C8B-B14F-4D97-AF65-F5344CB8AC3E}">
        <p14:creationId xmlns:p14="http://schemas.microsoft.com/office/powerpoint/2010/main" val="2932131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Regulace dispozic s pozemkovým vlastnictvím v ZCHÚ</a:t>
            </a:r>
          </a:p>
        </p:txBody>
      </p:sp>
      <p:sp>
        <p:nvSpPr>
          <p:cNvPr id="3" name="Zástupný symbol pro obsah 2"/>
          <p:cNvSpPr>
            <a:spLocks noGrp="1"/>
          </p:cNvSpPr>
          <p:nvPr>
            <p:ph idx="1"/>
          </p:nvPr>
        </p:nvSpPr>
        <p:spPr/>
        <p:txBody>
          <a:bodyPr>
            <a:normAutofit/>
          </a:bodyPr>
          <a:lstStyle/>
          <a:p>
            <a:r>
              <a:rPr lang="cs-CZ" dirty="0"/>
              <a:t>Organizační složka státu může přenechat pozemek sloužící k zajištění cílů ochrany přírody a krajiny do dlouhodobého užívání právnické osobě, která se nezabývá podnikáním a jejímž hlavním posláním je ochrana přírody a krajiny. </a:t>
            </a:r>
            <a:endParaRPr lang="cs-CZ" dirty="0" smtClean="0"/>
          </a:p>
          <a:p>
            <a:pPr lvl="1"/>
            <a:r>
              <a:rPr lang="cs-CZ" dirty="0" smtClean="0"/>
              <a:t>Lesní pozemky pouze </a:t>
            </a:r>
            <a:r>
              <a:rPr lang="cs-CZ" dirty="0"/>
              <a:t>po dohodě s Ministerstvem zemědělství, </a:t>
            </a:r>
            <a:endParaRPr lang="cs-CZ" dirty="0" smtClean="0"/>
          </a:p>
          <a:p>
            <a:pPr lvl="1"/>
            <a:r>
              <a:rPr lang="cs-CZ" dirty="0" smtClean="0"/>
              <a:t>Lesní pozemky na </a:t>
            </a:r>
            <a:r>
              <a:rPr lang="cs-CZ" dirty="0"/>
              <a:t>území </a:t>
            </a:r>
            <a:r>
              <a:rPr lang="cs-CZ" dirty="0" smtClean="0"/>
              <a:t>NP nebo </a:t>
            </a:r>
            <a:r>
              <a:rPr lang="cs-CZ" dirty="0"/>
              <a:t>jejich ochranných </a:t>
            </a:r>
            <a:r>
              <a:rPr lang="cs-CZ" dirty="0" smtClean="0"/>
              <a:t>pásem pouze </a:t>
            </a:r>
            <a:r>
              <a:rPr lang="cs-CZ" dirty="0"/>
              <a:t>po dohodě s Ministerstvem životního prostředí. </a:t>
            </a:r>
            <a:endParaRPr lang="cs-CZ" dirty="0" smtClean="0"/>
          </a:p>
          <a:p>
            <a:pPr lvl="1"/>
            <a:r>
              <a:rPr lang="cs-CZ" dirty="0" smtClean="0"/>
              <a:t>Předběžný souhlas </a:t>
            </a:r>
            <a:r>
              <a:rPr lang="cs-CZ" dirty="0"/>
              <a:t>k nakládání s lesy ve vlastnictví </a:t>
            </a:r>
            <a:r>
              <a:rPr lang="cs-CZ" dirty="0" smtClean="0"/>
              <a:t>státu dle § 4 LZ není dotčen. </a:t>
            </a:r>
          </a:p>
          <a:p>
            <a:pPr lvl="1"/>
            <a:r>
              <a:rPr lang="cs-CZ" dirty="0" smtClean="0"/>
              <a:t>Nepoužije se ustanovení § 27 zákona o majetku ČR</a:t>
            </a:r>
            <a:endParaRPr lang="cs-CZ" dirty="0"/>
          </a:p>
        </p:txBody>
      </p:sp>
    </p:spTree>
    <p:extLst>
      <p:ext uri="{BB962C8B-B14F-4D97-AF65-F5344CB8AC3E}">
        <p14:creationId xmlns:p14="http://schemas.microsoft.com/office/powerpoint/2010/main" val="193791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C5B0F25-8F49-4AA8-8E05-9A2E281BDB67}"/>
              </a:ext>
            </a:extLst>
          </p:cNvPr>
          <p:cNvSpPr>
            <a:spLocks noGrp="1"/>
          </p:cNvSpPr>
          <p:nvPr>
            <p:ph type="title"/>
          </p:nvPr>
        </p:nvSpPr>
        <p:spPr>
          <a:xfrm>
            <a:off x="686834" y="591344"/>
            <a:ext cx="3200400" cy="5585619"/>
          </a:xfrm>
        </p:spPr>
        <p:txBody>
          <a:bodyPr>
            <a:normAutofit/>
          </a:bodyPr>
          <a:lstStyle/>
          <a:p>
            <a:r>
              <a:rPr lang="cs-CZ">
                <a:solidFill>
                  <a:srgbClr val="FFFFFF"/>
                </a:solidFill>
              </a:rPr>
              <a:t>Předkupní právo státu </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FC92B4F6-04F4-4296-BBA9-4CC279D71B49}"/>
              </a:ext>
            </a:extLst>
          </p:cNvPr>
          <p:cNvSpPr>
            <a:spLocks noGrp="1"/>
          </p:cNvSpPr>
          <p:nvPr>
            <p:ph idx="1"/>
          </p:nvPr>
        </p:nvSpPr>
        <p:spPr>
          <a:xfrm>
            <a:off x="4447308" y="591344"/>
            <a:ext cx="6906491" cy="5585619"/>
          </a:xfrm>
        </p:spPr>
        <p:txBody>
          <a:bodyPr anchor="ctr">
            <a:normAutofit/>
          </a:bodyPr>
          <a:lstStyle/>
          <a:p>
            <a:r>
              <a:rPr lang="cs-CZ" sz="2400" dirty="0"/>
              <a:t>K nezastavěným pozemkům ležícím mimo zastavěná území obcí na území národních parků, národních přírodních rezervací, národních přírodních památek </a:t>
            </a:r>
          </a:p>
          <a:p>
            <a:pPr lvl="1"/>
            <a:r>
              <a:rPr lang="cs-CZ" sz="2000" dirty="0"/>
              <a:t>Ministerstvo životního prostředí podá neprodleně návrh na zápis předkupního práva do katastru nemovitostí. </a:t>
            </a:r>
          </a:p>
          <a:p>
            <a:r>
              <a:rPr lang="cs-CZ" sz="2400" dirty="0"/>
              <a:t>Vlastníci těchto pozemků jsou povinni v případě jejich zamýšleného prodeje přednostně nabídnout tyto pozemky ke koupi orgánu ochrany přírody, a to i v případě, že se tyto pozemky nacházejí v předmětných územích jen zčásti. </a:t>
            </a:r>
          </a:p>
          <a:p>
            <a:pPr lvl="1"/>
            <a:r>
              <a:rPr lang="cs-CZ" sz="2000" dirty="0"/>
              <a:t>Pokud orgán ochrany přírody neprojeví o tyto pozemky do 60 dnů od doručení nabídky pozemku ke koupi písemný zájem, mohou vlastníci zamýšlený prodej uskutečnit.</a:t>
            </a:r>
          </a:p>
        </p:txBody>
      </p:sp>
    </p:spTree>
    <p:extLst>
      <p:ext uri="{BB962C8B-B14F-4D97-AF65-F5344CB8AC3E}">
        <p14:creationId xmlns:p14="http://schemas.microsoft.com/office/powerpoint/2010/main" val="3495445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Vyvlastnění a obligatorní převod příslušnosti hospodařit</a:t>
            </a:r>
            <a:endParaRPr lang="cs-CZ" dirty="0"/>
          </a:p>
        </p:txBody>
      </p:sp>
      <p:sp>
        <p:nvSpPr>
          <p:cNvPr id="3" name="Zástupný symbol pro obsah 2"/>
          <p:cNvSpPr>
            <a:spLocks noGrp="1"/>
          </p:cNvSpPr>
          <p:nvPr>
            <p:ph idx="1"/>
          </p:nvPr>
        </p:nvSpPr>
        <p:spPr/>
        <p:txBody>
          <a:bodyPr/>
          <a:lstStyle/>
          <a:p>
            <a:r>
              <a:rPr lang="cs-CZ" dirty="0"/>
              <a:t>Příslušnost hospodařit s majetkem k nemovitosti ve státním vlastnictví může převést orgán ochrany přírody z důvodů a v </a:t>
            </a:r>
            <a:r>
              <a:rPr lang="cs-CZ" dirty="0" smtClean="0"/>
              <a:t>rozsahu, pro které lze vyvlastnit. </a:t>
            </a:r>
          </a:p>
          <a:p>
            <a:pPr lvl="1"/>
            <a:r>
              <a:rPr lang="cs-CZ" dirty="0" smtClean="0"/>
              <a:t>Převod </a:t>
            </a:r>
            <a:r>
              <a:rPr lang="cs-CZ" dirty="0"/>
              <a:t>příslušnosti hospodařit s majetkem je bezúplatný; úplatně lze příslušnost hospodařit s majetkem převést pouze v případech, kdy převádějící nabyl nemovitost úplatně</a:t>
            </a:r>
            <a:r>
              <a:rPr lang="cs-CZ" dirty="0" smtClean="0"/>
              <a:t>.</a:t>
            </a:r>
          </a:p>
          <a:p>
            <a:r>
              <a:rPr lang="cs-CZ" dirty="0" smtClean="0"/>
              <a:t>Vyvlastnění</a:t>
            </a:r>
          </a:p>
          <a:p>
            <a:pPr lvl="1"/>
            <a:r>
              <a:rPr lang="cs-CZ" dirty="0" smtClean="0"/>
              <a:t>Účely viz § 170 </a:t>
            </a:r>
            <a:r>
              <a:rPr lang="cs-CZ" dirty="0" err="1" smtClean="0"/>
              <a:t>StZ</a:t>
            </a:r>
            <a:endParaRPr lang="cs-CZ" dirty="0" smtClean="0"/>
          </a:p>
          <a:p>
            <a:pPr lvl="2"/>
            <a:r>
              <a:rPr lang="cs-CZ" dirty="0"/>
              <a:t>veřejně prospěšné opatření, a to </a:t>
            </a:r>
            <a:r>
              <a:rPr lang="cs-CZ" dirty="0" smtClean="0"/>
              <a:t>zvyšování </a:t>
            </a:r>
            <a:r>
              <a:rPr lang="cs-CZ" dirty="0"/>
              <a:t>retenčních schopností území, založení prvků územního systému ekologické stability</a:t>
            </a:r>
          </a:p>
        </p:txBody>
      </p:sp>
    </p:spTree>
    <p:extLst>
      <p:ext uri="{BB962C8B-B14F-4D97-AF65-F5344CB8AC3E}">
        <p14:creationId xmlns:p14="http://schemas.microsoft.com/office/powerpoint/2010/main" val="346798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742EB73-97DE-4586-B10D-3E1530B74101}"/>
              </a:ext>
            </a:extLst>
          </p:cNvPr>
          <p:cNvSpPr>
            <a:spLocks noGrp="1"/>
          </p:cNvSpPr>
          <p:nvPr>
            <p:ph type="title"/>
          </p:nvPr>
        </p:nvSpPr>
        <p:spPr>
          <a:xfrm>
            <a:off x="686834" y="591344"/>
            <a:ext cx="3200400" cy="5585619"/>
          </a:xfrm>
        </p:spPr>
        <p:txBody>
          <a:bodyPr>
            <a:normAutofit/>
          </a:bodyPr>
          <a:lstStyle/>
          <a:p>
            <a:r>
              <a:rPr lang="cs-CZ">
                <a:solidFill>
                  <a:srgbClr val="FFFFFF"/>
                </a:solidFill>
              </a:rPr>
              <a:t>Natura 2000</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E0D33E90-A7DD-4615-9119-EB5726B4C464}"/>
              </a:ext>
            </a:extLst>
          </p:cNvPr>
          <p:cNvSpPr>
            <a:spLocks noGrp="1"/>
          </p:cNvSpPr>
          <p:nvPr>
            <p:ph idx="1"/>
          </p:nvPr>
        </p:nvSpPr>
        <p:spPr>
          <a:xfrm>
            <a:off x="4447308" y="591344"/>
            <a:ext cx="6906491" cy="5585619"/>
          </a:xfrm>
        </p:spPr>
        <p:txBody>
          <a:bodyPr anchor="ctr">
            <a:normAutofit/>
          </a:bodyPr>
          <a:lstStyle/>
          <a:p>
            <a:r>
              <a:rPr lang="cs-CZ" sz="2000" dirty="0"/>
              <a:t>Celistvá evropská soustava území se stanoveným stupněm ochrany</a:t>
            </a:r>
          </a:p>
          <a:p>
            <a:r>
              <a:rPr lang="cs-CZ" sz="2000" dirty="0"/>
              <a:t>Specifický proces vymezování, překryvy se ZCHÚ</a:t>
            </a:r>
          </a:p>
          <a:p>
            <a:r>
              <a:rPr lang="cs-CZ" sz="2000" dirty="0"/>
              <a:t>Regulace užívání pozemků v EVL</a:t>
            </a:r>
          </a:p>
          <a:p>
            <a:pPr lvl="1"/>
            <a:r>
              <a:rPr lang="cs-CZ" sz="2000" dirty="0"/>
              <a:t>Obecně</a:t>
            </a:r>
          </a:p>
          <a:p>
            <a:pPr lvl="2"/>
            <a:r>
              <a:rPr lang="cs-CZ" sz="1800" dirty="0"/>
              <a:t>Zákaz poškozování</a:t>
            </a:r>
          </a:p>
          <a:p>
            <a:pPr lvl="2"/>
            <a:r>
              <a:rPr lang="cs-CZ" sz="1800" dirty="0"/>
              <a:t>Zásahy vedoucí k poškození se souhlasem OOP</a:t>
            </a:r>
          </a:p>
          <a:p>
            <a:pPr lvl="1"/>
            <a:r>
              <a:rPr lang="cs-CZ" sz="2000" dirty="0"/>
              <a:t>Prostřednictvím vyhlášení ZCHÚ nebo smluvní ochrany</a:t>
            </a:r>
          </a:p>
          <a:p>
            <a:r>
              <a:rPr lang="cs-CZ" sz="2000" dirty="0"/>
              <a:t>Regulace užívání pozemků v ptačích oblastech</a:t>
            </a:r>
          </a:p>
          <a:p>
            <a:pPr lvl="1"/>
            <a:r>
              <a:rPr lang="cs-CZ" sz="2000" dirty="0"/>
              <a:t>Souhlas OOP k vybraným činnostem</a:t>
            </a:r>
          </a:p>
          <a:p>
            <a:pPr lvl="1"/>
            <a:r>
              <a:rPr lang="cs-CZ" sz="2000" dirty="0"/>
              <a:t>Smlouva o způsobu hospodaření s vlastníkem nebo nájemcem pozemků</a:t>
            </a:r>
          </a:p>
        </p:txBody>
      </p:sp>
    </p:spTree>
    <p:extLst>
      <p:ext uri="{BB962C8B-B14F-4D97-AF65-F5344CB8AC3E}">
        <p14:creationId xmlns:p14="http://schemas.microsoft.com/office/powerpoint/2010/main" val="163177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F529C3-C941-49FD-8C67-82F134F64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586029-32A0-47E5-9AEC-AE3ABA6B9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EA5A5AD-A844-4416-8255-158A51536B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569230"/>
            <a:ext cx="5294716" cy="371953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C730EAB-A532-4295-A302-FB4B90DB9F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A60299B-6CD4-436B-8F7E-DD1363C2B4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3817" y="1390535"/>
            <a:ext cx="5294715" cy="407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7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D5B6463-E344-477B-B33A-E2F3BE5D4C16}"/>
              </a:ext>
            </a:extLst>
          </p:cNvPr>
          <p:cNvSpPr>
            <a:spLocks noGrp="1"/>
          </p:cNvSpPr>
          <p:nvPr>
            <p:ph type="title"/>
          </p:nvPr>
        </p:nvSpPr>
        <p:spPr>
          <a:xfrm>
            <a:off x="686834" y="591344"/>
            <a:ext cx="3200400" cy="5585619"/>
          </a:xfrm>
        </p:spPr>
        <p:txBody>
          <a:bodyPr>
            <a:normAutofit/>
          </a:bodyPr>
          <a:lstStyle/>
          <a:p>
            <a:r>
              <a:rPr lang="cs-CZ" dirty="0">
                <a:solidFill>
                  <a:srgbClr val="FFFFFF"/>
                </a:solidFill>
              </a:rPr>
              <a:t>Smluvní ochrana</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E4C59AC1-33D6-4AED-AA32-0E6AF6F6E048}"/>
              </a:ext>
            </a:extLst>
          </p:cNvPr>
          <p:cNvSpPr>
            <a:spLocks noGrp="1"/>
          </p:cNvSpPr>
          <p:nvPr>
            <p:ph idx="1"/>
          </p:nvPr>
        </p:nvSpPr>
        <p:spPr>
          <a:xfrm>
            <a:off x="4447308" y="591344"/>
            <a:ext cx="6906491" cy="5585619"/>
          </a:xfrm>
        </p:spPr>
        <p:txBody>
          <a:bodyPr anchor="ctr">
            <a:normAutofit/>
          </a:bodyPr>
          <a:lstStyle/>
          <a:p>
            <a:r>
              <a:rPr lang="cs-CZ" sz="2000" dirty="0"/>
              <a:t>Evropsky významné lokality namísto vyhlášení národní přírodní rezervace, národní přírodní památky, přírodní rezervace, přírodní památky, včetně jejich ochranných pásem</a:t>
            </a:r>
          </a:p>
          <a:p>
            <a:r>
              <a:rPr lang="cs-CZ" sz="2000" dirty="0"/>
              <a:t>Památné stromy, včetně jejich ochranných pásem</a:t>
            </a:r>
          </a:p>
          <a:p>
            <a:r>
              <a:rPr lang="cs-CZ" sz="2000" dirty="0"/>
              <a:t>Jiná území se soustředěnými přírodními hodnotami, kde jsou zastoupeny významné či jedinečné ekosystémy v rámci příslušné biogeografické oblasti nebo stanoviště vzácných či ohrožených druhů živočichů a rostlin</a:t>
            </a:r>
          </a:p>
          <a:p>
            <a:r>
              <a:rPr lang="cs-CZ" sz="2000" dirty="0">
                <a:hlinkClick r:id="rId2"/>
              </a:rPr>
              <a:t>Veřejnoprávní smlouva o zřízení věcného břemene</a:t>
            </a:r>
            <a:endParaRPr lang="cs-CZ" sz="2000" dirty="0"/>
          </a:p>
          <a:p>
            <a:pPr lvl="1"/>
            <a:r>
              <a:rPr lang="cs-CZ" sz="2000" dirty="0"/>
              <a:t>Vlastník pozemku a orgán ochrany přírody</a:t>
            </a:r>
          </a:p>
          <a:p>
            <a:pPr lvl="2"/>
            <a:r>
              <a:rPr lang="cs-CZ" sz="1800" dirty="0"/>
              <a:t>vymezení ochranných podmínek chráněného území nebo památného stromu,</a:t>
            </a:r>
          </a:p>
          <a:p>
            <a:pPr lvl="2"/>
            <a:r>
              <a:rPr lang="cs-CZ" sz="1800" dirty="0"/>
              <a:t>způsob péče o chráněné území nebo strom</a:t>
            </a:r>
          </a:p>
        </p:txBody>
      </p:sp>
    </p:spTree>
    <p:extLst>
      <p:ext uri="{BB962C8B-B14F-4D97-AF65-F5344CB8AC3E}">
        <p14:creationId xmlns:p14="http://schemas.microsoft.com/office/powerpoint/2010/main" val="201174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6E29CC2-0384-4646-94C5-21D3063910F6}"/>
              </a:ext>
            </a:extLst>
          </p:cNvPr>
          <p:cNvSpPr>
            <a:spLocks noGrp="1"/>
          </p:cNvSpPr>
          <p:nvPr>
            <p:ph type="title"/>
          </p:nvPr>
        </p:nvSpPr>
        <p:spPr>
          <a:xfrm>
            <a:off x="686834" y="591344"/>
            <a:ext cx="3200400" cy="5585619"/>
          </a:xfrm>
        </p:spPr>
        <p:txBody>
          <a:bodyPr>
            <a:normAutofit/>
          </a:bodyPr>
          <a:lstStyle/>
          <a:p>
            <a:r>
              <a:rPr lang="cs-CZ">
                <a:solidFill>
                  <a:srgbClr val="FFFFFF"/>
                </a:solidFill>
              </a:rPr>
              <a:t>Pozemky v přírodě a krajině </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C40FD2A3-6A44-41BC-85E3-57C6B6B0CA63}"/>
              </a:ext>
            </a:extLst>
          </p:cNvPr>
          <p:cNvSpPr>
            <a:spLocks noGrp="1"/>
          </p:cNvSpPr>
          <p:nvPr>
            <p:ph idx="1"/>
          </p:nvPr>
        </p:nvSpPr>
        <p:spPr>
          <a:xfrm>
            <a:off x="4447308" y="591344"/>
            <a:ext cx="6906491" cy="5585619"/>
          </a:xfrm>
        </p:spPr>
        <p:txBody>
          <a:bodyPr anchor="ctr">
            <a:normAutofit/>
          </a:bodyPr>
          <a:lstStyle/>
          <a:p>
            <a:r>
              <a:rPr lang="cs-CZ" dirty="0"/>
              <a:t>Pluralita druhů pozemků i dotčených subjektů (vlastníků/uživatelů)</a:t>
            </a:r>
          </a:p>
          <a:p>
            <a:pPr lvl="1"/>
            <a:r>
              <a:rPr lang="cs-CZ" dirty="0"/>
              <a:t>Specifické postavení státu  </a:t>
            </a:r>
          </a:p>
          <a:p>
            <a:r>
              <a:rPr lang="cs-CZ" dirty="0"/>
              <a:t>Kategorizace pozemků</a:t>
            </a:r>
          </a:p>
          <a:p>
            <a:pPr lvl="1"/>
            <a:r>
              <a:rPr lang="cs-CZ" dirty="0"/>
              <a:t>V </a:t>
            </a:r>
            <a:r>
              <a:rPr lang="cs-CZ" dirty="0" smtClean="0"/>
              <a:t>obecném</a:t>
            </a:r>
            <a:r>
              <a:rPr lang="cs-CZ" dirty="0" smtClean="0"/>
              <a:t> </a:t>
            </a:r>
            <a:r>
              <a:rPr lang="cs-CZ" dirty="0"/>
              <a:t>ochranném režimu</a:t>
            </a:r>
          </a:p>
          <a:p>
            <a:pPr lvl="1"/>
            <a:r>
              <a:rPr lang="cs-CZ" dirty="0"/>
              <a:t>Ve zvláštním (zvýšeném) ochranném režimu </a:t>
            </a:r>
          </a:p>
          <a:p>
            <a:r>
              <a:rPr lang="cs-CZ" dirty="0"/>
              <a:t>Kategorizace omezení</a:t>
            </a:r>
          </a:p>
          <a:p>
            <a:pPr lvl="1"/>
            <a:r>
              <a:rPr lang="cs-CZ" dirty="0"/>
              <a:t>Omezení užívacích práv</a:t>
            </a:r>
          </a:p>
          <a:p>
            <a:pPr lvl="1"/>
            <a:r>
              <a:rPr lang="cs-CZ" dirty="0"/>
              <a:t>Omezení dispozičních práv</a:t>
            </a:r>
          </a:p>
        </p:txBody>
      </p:sp>
    </p:spTree>
    <p:extLst>
      <p:ext uri="{BB962C8B-B14F-4D97-AF65-F5344CB8AC3E}">
        <p14:creationId xmlns:p14="http://schemas.microsoft.com/office/powerpoint/2010/main" val="387260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D9DFD-234D-4BE4-B7EF-6F48B2FA8286}"/>
              </a:ext>
            </a:extLst>
          </p:cNvPr>
          <p:cNvSpPr>
            <a:spLocks noGrp="1"/>
          </p:cNvSpPr>
          <p:nvPr>
            <p:ph type="title"/>
          </p:nvPr>
        </p:nvSpPr>
        <p:spPr>
          <a:xfrm>
            <a:off x="4965430" y="629268"/>
            <a:ext cx="6586491" cy="1286160"/>
          </a:xfrm>
        </p:spPr>
        <p:txBody>
          <a:bodyPr anchor="b">
            <a:normAutofit/>
          </a:bodyPr>
          <a:lstStyle/>
          <a:p>
            <a:r>
              <a:rPr lang="cs-CZ"/>
              <a:t>Přístup do krajiny</a:t>
            </a:r>
          </a:p>
        </p:txBody>
      </p:sp>
      <p:sp>
        <p:nvSpPr>
          <p:cNvPr id="3" name="Zástupný obsah 2">
            <a:extLst>
              <a:ext uri="{FF2B5EF4-FFF2-40B4-BE49-F238E27FC236}">
                <a16:creationId xmlns:a16="http://schemas.microsoft.com/office/drawing/2014/main" id="{A6DE13C2-5682-4E0D-98CB-4263433AA7BD}"/>
              </a:ext>
            </a:extLst>
          </p:cNvPr>
          <p:cNvSpPr>
            <a:spLocks noGrp="1"/>
          </p:cNvSpPr>
          <p:nvPr>
            <p:ph idx="1"/>
          </p:nvPr>
        </p:nvSpPr>
        <p:spPr>
          <a:xfrm>
            <a:off x="4965431" y="2438400"/>
            <a:ext cx="6586489" cy="3785419"/>
          </a:xfrm>
        </p:spPr>
        <p:txBody>
          <a:bodyPr>
            <a:normAutofit fontScale="92500" lnSpcReduction="10000"/>
          </a:bodyPr>
          <a:lstStyle/>
          <a:p>
            <a:r>
              <a:rPr lang="cs-CZ" sz="1900" dirty="0"/>
              <a:t>Veřejné užívání (§ 63 odst. 2)</a:t>
            </a:r>
          </a:p>
          <a:p>
            <a:pPr lvl="1"/>
            <a:r>
              <a:rPr lang="cs-CZ" sz="1700" i="1" dirty="0"/>
              <a:t>Každý má právo na volný průchod přes pozemky ve vlastnictví či nájmu státu, obce nebo jiné právnické osoby, pokud tím nezpůsobí škodu na majetku či zdraví jiné osoby a nezasahuje-li do práv na ochranu osobnosti či sousedských práv.</a:t>
            </a:r>
          </a:p>
          <a:p>
            <a:pPr lvl="1"/>
            <a:r>
              <a:rPr lang="cs-CZ" sz="1700" dirty="0"/>
              <a:t>Výjimky</a:t>
            </a:r>
            <a:r>
              <a:rPr lang="cs-CZ" sz="1600" dirty="0"/>
              <a:t> </a:t>
            </a:r>
          </a:p>
          <a:p>
            <a:pPr lvl="2"/>
            <a:r>
              <a:rPr lang="cs-CZ" sz="1500" dirty="0"/>
              <a:t>zastavěné či stavební pozemky, dvory, zahrady, sady, vinice, chmelnice a pozemky určené k faremním chovům zvířat</a:t>
            </a:r>
          </a:p>
          <a:p>
            <a:pPr lvl="2"/>
            <a:r>
              <a:rPr lang="cs-CZ" sz="1500" dirty="0"/>
              <a:t>orná půda, louky a pastviny v době, kdy může dojít k poškození porostů či půdy nebo při pastvě dobytka</a:t>
            </a:r>
          </a:p>
          <a:p>
            <a:pPr lvl="2"/>
            <a:r>
              <a:rPr lang="cs-CZ" sz="1500" dirty="0"/>
              <a:t>zvláštní právní předpisy (např. lesní zákon, zákon o zajišťování obrany státu, ZOPK)</a:t>
            </a:r>
          </a:p>
          <a:p>
            <a:pPr lvl="1"/>
            <a:r>
              <a:rPr lang="cs-CZ" sz="1700" dirty="0"/>
              <a:t>Regulace oplocování</a:t>
            </a:r>
          </a:p>
          <a:p>
            <a:r>
              <a:rPr lang="cs-CZ" sz="1700" dirty="0"/>
              <a:t>Zřizování nebo rušení veřejně přístupných účelových komunikací, stezek a pěšin mimo zastavěné území</a:t>
            </a:r>
          </a:p>
          <a:p>
            <a:pPr lvl="1"/>
            <a:r>
              <a:rPr lang="cs-CZ" sz="1600" dirty="0"/>
              <a:t>Souhlas OOP</a:t>
            </a:r>
          </a:p>
        </p:txBody>
      </p:sp>
      <p:pic>
        <p:nvPicPr>
          <p:cNvPr id="7170" name="Picture 2" descr="Image result for přístup do krajiny">
            <a:extLst>
              <a:ext uri="{FF2B5EF4-FFF2-40B4-BE49-F238E27FC236}">
                <a16:creationId xmlns:a16="http://schemas.microsoft.com/office/drawing/2014/main" id="{F59CB0C8-A649-4A57-8E94-F2BC3EBB3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053" r="24827"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2D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450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Regulace svobody pohybu a pobytu</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Čl. 14 odst. 3 Listiny – omezení z důvodu ochrany přírody</a:t>
            </a:r>
          </a:p>
          <a:p>
            <a:r>
              <a:rPr lang="cs-CZ" dirty="0"/>
              <a:t>Území NP mimo zastavěná území obcí a zastavitelné plochy </a:t>
            </a:r>
            <a:r>
              <a:rPr lang="cs-CZ" dirty="0" smtClean="0"/>
              <a:t>obcí</a:t>
            </a:r>
          </a:p>
          <a:p>
            <a:pPr lvl="1"/>
            <a:r>
              <a:rPr lang="cs-CZ" dirty="0" smtClean="0"/>
              <a:t>Zákazy vjezdu a táboření, s výjimkami</a:t>
            </a:r>
          </a:p>
          <a:p>
            <a:r>
              <a:rPr lang="cs-CZ" dirty="0" smtClean="0"/>
              <a:t>Klidová území NP</a:t>
            </a:r>
          </a:p>
          <a:p>
            <a:pPr lvl="2"/>
            <a:r>
              <a:rPr lang="cs-CZ" dirty="0" smtClean="0"/>
              <a:t>území </a:t>
            </a:r>
            <a:r>
              <a:rPr lang="cs-CZ" dirty="0"/>
              <a:t>s omezeným pohybem osob z důvodu umožnění nerušeného vývoje ekosystémů nebo jejich </a:t>
            </a:r>
            <a:r>
              <a:rPr lang="cs-CZ" dirty="0" smtClean="0"/>
              <a:t>složek</a:t>
            </a:r>
          </a:p>
          <a:p>
            <a:pPr lvl="1"/>
            <a:r>
              <a:rPr lang="cs-CZ" dirty="0" smtClean="0"/>
              <a:t>Zákaz </a:t>
            </a:r>
            <a:r>
              <a:rPr lang="cs-CZ" dirty="0"/>
              <a:t>pohybu </a:t>
            </a:r>
            <a:r>
              <a:rPr lang="cs-CZ" dirty="0" smtClean="0"/>
              <a:t>mimo cesty </a:t>
            </a:r>
            <a:r>
              <a:rPr lang="cs-CZ" dirty="0"/>
              <a:t>nebo trasy vyhrazené orgánem ochrany </a:t>
            </a:r>
            <a:r>
              <a:rPr lang="cs-CZ" dirty="0" smtClean="0"/>
              <a:t>přírody, s výjimkami</a:t>
            </a:r>
          </a:p>
          <a:p>
            <a:r>
              <a:rPr lang="cs-CZ" dirty="0" smtClean="0"/>
              <a:t>Územní NPR</a:t>
            </a:r>
          </a:p>
          <a:p>
            <a:pPr lvl="1"/>
            <a:r>
              <a:rPr lang="cs-CZ" dirty="0" smtClean="0"/>
              <a:t>Zákazy vstupu a vjezdu, s výjimkami</a:t>
            </a:r>
          </a:p>
          <a:p>
            <a:r>
              <a:rPr lang="cs-CZ" dirty="0" smtClean="0"/>
              <a:t>Omezení vstupu z důvodu ochrany přírody (§ 64 ZOPK)</a:t>
            </a:r>
          </a:p>
          <a:p>
            <a:pPr lvl="2"/>
            <a:r>
              <a:rPr lang="cs-CZ" dirty="0" smtClean="0"/>
              <a:t>Hrozí-li </a:t>
            </a:r>
            <a:r>
              <a:rPr lang="cs-CZ" dirty="0"/>
              <a:t>poškozování území v národních parcích, národních přírodních rezervacích, národních přírodních památkách a v první zóně chráněných krajinných oblastí nebo poškozování jeskyně, zejména nadměrnou </a:t>
            </a:r>
            <a:r>
              <a:rPr lang="cs-CZ" dirty="0" smtClean="0"/>
              <a:t>návštěvností</a:t>
            </a:r>
          </a:p>
          <a:p>
            <a:pPr lvl="2"/>
            <a:r>
              <a:rPr lang="cs-CZ" dirty="0"/>
              <a:t>O</a:t>
            </a:r>
            <a:r>
              <a:rPr lang="cs-CZ" dirty="0" smtClean="0"/>
              <a:t>patření </a:t>
            </a:r>
            <a:r>
              <a:rPr lang="cs-CZ" dirty="0"/>
              <a:t>obecné </a:t>
            </a:r>
            <a:r>
              <a:rPr lang="cs-CZ" dirty="0" smtClean="0"/>
              <a:t>povahy</a:t>
            </a:r>
          </a:p>
          <a:p>
            <a:pPr lvl="3"/>
            <a:r>
              <a:rPr lang="cs-CZ" dirty="0" smtClean="0"/>
              <a:t>po </a:t>
            </a:r>
            <a:r>
              <a:rPr lang="cs-CZ" dirty="0"/>
              <a:t>projednání s dotčenými obcemi opatřením obecné </a:t>
            </a:r>
            <a:r>
              <a:rPr lang="cs-CZ" dirty="0" smtClean="0"/>
              <a:t>povahy</a:t>
            </a:r>
          </a:p>
        </p:txBody>
      </p:sp>
    </p:spTree>
    <p:extLst>
      <p:ext uri="{BB962C8B-B14F-4D97-AF65-F5344CB8AC3E}">
        <p14:creationId xmlns:p14="http://schemas.microsoft.com/office/powerpoint/2010/main" val="231485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E9E3B1-5983-42AE-B8E1-7FE88113013E}"/>
              </a:ext>
            </a:extLst>
          </p:cNvPr>
          <p:cNvSpPr>
            <a:spLocks noGrp="1"/>
          </p:cNvSpPr>
          <p:nvPr>
            <p:ph type="title"/>
          </p:nvPr>
        </p:nvSpPr>
        <p:spPr>
          <a:xfrm>
            <a:off x="686834" y="591344"/>
            <a:ext cx="3200400" cy="5585619"/>
          </a:xfrm>
        </p:spPr>
        <p:txBody>
          <a:bodyPr>
            <a:normAutofit/>
          </a:bodyPr>
          <a:lstStyle/>
          <a:p>
            <a:r>
              <a:rPr lang="cs-CZ" sz="4100">
                <a:solidFill>
                  <a:srgbClr val="FFFFFF"/>
                </a:solidFill>
              </a:rPr>
              <a:t>Náhrada za ztížení zemědělského nebo lesního hospodaření</a:t>
            </a:r>
          </a:p>
        </p:txBody>
      </p:sp>
      <p:sp>
        <p:nvSpPr>
          <p:cNvPr id="26" name="Arc 2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A7A5825D-0047-4E0D-B2AB-A4B7C581A423}"/>
              </a:ext>
            </a:extLst>
          </p:cNvPr>
          <p:cNvSpPr>
            <a:spLocks noGrp="1"/>
          </p:cNvSpPr>
          <p:nvPr>
            <p:ph idx="1"/>
          </p:nvPr>
        </p:nvSpPr>
        <p:spPr>
          <a:xfrm>
            <a:off x="4447308" y="591344"/>
            <a:ext cx="6906491" cy="5585619"/>
          </a:xfrm>
        </p:spPr>
        <p:txBody>
          <a:bodyPr anchor="ctr">
            <a:normAutofit lnSpcReduction="10000"/>
          </a:bodyPr>
          <a:lstStyle/>
          <a:p>
            <a:r>
              <a:rPr lang="cs-CZ" sz="1800" dirty="0"/>
              <a:t>Subjekty</a:t>
            </a:r>
          </a:p>
          <a:p>
            <a:pPr lvl="1"/>
            <a:r>
              <a:rPr lang="cs-CZ" sz="1800" dirty="0"/>
              <a:t>Oprávněný: vlastník nebo uživatel</a:t>
            </a:r>
          </a:p>
          <a:p>
            <a:pPr lvl="2"/>
            <a:r>
              <a:rPr lang="cs-CZ" sz="1600" dirty="0"/>
              <a:t>zemědělského pozemku nebo lesního pozemku nebo rybníka s chovem ryb nebo vodní drůbeže</a:t>
            </a:r>
          </a:p>
          <a:p>
            <a:pPr lvl="1"/>
            <a:r>
              <a:rPr lang="cs-CZ" sz="1800" dirty="0"/>
              <a:t>Povinný: stát</a:t>
            </a:r>
          </a:p>
          <a:p>
            <a:r>
              <a:rPr lang="cs-CZ" sz="1800" dirty="0"/>
              <a:t>Předmět</a:t>
            </a:r>
          </a:p>
          <a:p>
            <a:pPr lvl="1"/>
            <a:r>
              <a:rPr lang="cs-CZ" sz="1800" dirty="0"/>
              <a:t>Újma v důsledku omezení vyplývající</a:t>
            </a:r>
          </a:p>
          <a:p>
            <a:pPr lvl="2"/>
            <a:r>
              <a:rPr lang="cs-CZ" sz="1600" dirty="0"/>
              <a:t>z části třetí až páté ZOPK včetně prováděcích právních předpisů nebo rozhodnutí vydaného na jejich základě</a:t>
            </a:r>
          </a:p>
          <a:p>
            <a:pPr lvl="2"/>
            <a:r>
              <a:rPr lang="cs-CZ" sz="1600" dirty="0"/>
              <a:t>z opatření v plánech systémů ekologické stability krajiny</a:t>
            </a:r>
          </a:p>
          <a:p>
            <a:pPr lvl="2"/>
            <a:r>
              <a:rPr lang="cs-CZ" sz="1600" dirty="0"/>
              <a:t>z rozhodnutí, závazného stanoviska nebo souhlasu vydaného podle ZOPK</a:t>
            </a:r>
          </a:p>
          <a:p>
            <a:r>
              <a:rPr lang="cs-CZ" sz="1800" dirty="0"/>
              <a:t>Postup k uplatnění nároku</a:t>
            </a:r>
          </a:p>
          <a:p>
            <a:pPr lvl="1"/>
            <a:r>
              <a:rPr lang="cs-CZ" sz="1800" dirty="0"/>
              <a:t>Písemná žádost </a:t>
            </a:r>
          </a:p>
          <a:p>
            <a:pPr lvl="1"/>
            <a:r>
              <a:rPr lang="cs-CZ" sz="1800" dirty="0"/>
              <a:t>Prokázání výše nároku doklady a podklady</a:t>
            </a:r>
          </a:p>
          <a:p>
            <a:pPr lvl="1"/>
            <a:r>
              <a:rPr lang="cs-CZ" sz="1800" dirty="0"/>
              <a:t>Prekluzivní lhůta 3 měsíce od skončení kalendářního roku, ve které újma vznikla nebo trvala</a:t>
            </a:r>
          </a:p>
          <a:p>
            <a:r>
              <a:rPr lang="cs-CZ" sz="1800" dirty="0"/>
              <a:t>Soukromoprávní povaha nároku na náhradu</a:t>
            </a:r>
          </a:p>
          <a:p>
            <a:pPr lvl="1"/>
            <a:r>
              <a:rPr lang="cs-CZ" sz="1800" dirty="0"/>
              <a:t>Projednání v režimu OSŘ (</a:t>
            </a:r>
            <a:r>
              <a:rPr lang="cs-CZ" sz="1800" dirty="0" err="1"/>
              <a:t>Konf</a:t>
            </a:r>
            <a:r>
              <a:rPr lang="cs-CZ" sz="1800" dirty="0"/>
              <a:t> 10/2008 – 15)</a:t>
            </a:r>
          </a:p>
        </p:txBody>
      </p:sp>
    </p:spTree>
    <p:extLst>
      <p:ext uri="{BB962C8B-B14F-4D97-AF65-F5344CB8AC3E}">
        <p14:creationId xmlns:p14="http://schemas.microsoft.com/office/powerpoint/2010/main" val="3474426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49AC4FD-9BCE-402B-B5BB-0C9A2AA57106}"/>
              </a:ext>
            </a:extLst>
          </p:cNvPr>
          <p:cNvSpPr>
            <a:spLocks noGrp="1"/>
          </p:cNvSpPr>
          <p:nvPr>
            <p:ph type="title"/>
          </p:nvPr>
        </p:nvSpPr>
        <p:spPr>
          <a:xfrm>
            <a:off x="686834" y="591344"/>
            <a:ext cx="3200400" cy="5585619"/>
          </a:xfrm>
        </p:spPr>
        <p:txBody>
          <a:bodyPr>
            <a:normAutofit/>
          </a:bodyPr>
          <a:lstStyle/>
          <a:p>
            <a:r>
              <a:rPr lang="cs-CZ">
                <a:solidFill>
                  <a:srgbClr val="FFFFFF"/>
                </a:solidFill>
              </a:rPr>
              <a:t>Opatření ke zlepšování přírodního prostředí </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F094FB51-D915-455E-8979-EB8CA5FE1AB3}"/>
              </a:ext>
            </a:extLst>
          </p:cNvPr>
          <p:cNvSpPr>
            <a:spLocks noGrp="1"/>
          </p:cNvSpPr>
          <p:nvPr>
            <p:ph idx="1"/>
          </p:nvPr>
        </p:nvSpPr>
        <p:spPr>
          <a:xfrm>
            <a:off x="4447308" y="591344"/>
            <a:ext cx="6906491" cy="5585619"/>
          </a:xfrm>
        </p:spPr>
        <p:txBody>
          <a:bodyPr anchor="ctr">
            <a:normAutofit/>
          </a:bodyPr>
          <a:lstStyle/>
          <a:p>
            <a:r>
              <a:rPr lang="cs-CZ" sz="2000" dirty="0"/>
              <a:t>Východisko</a:t>
            </a:r>
          </a:p>
          <a:p>
            <a:pPr lvl="1"/>
            <a:r>
              <a:rPr lang="cs-CZ" sz="2000" i="1" dirty="0"/>
              <a:t>Vlastníci a nájemci pozemků zlepšují podle svých možností stav dochovaného přírodního a krajinného prostředí za účelem zachování druhového bohatství přírody a udržení systému ekologické stability. (§ 68 odst. 1)</a:t>
            </a:r>
          </a:p>
          <a:p>
            <a:r>
              <a:rPr lang="cs-CZ" sz="2000" dirty="0"/>
              <a:t>Realizace opatření</a:t>
            </a:r>
          </a:p>
          <a:p>
            <a:pPr lvl="1"/>
            <a:r>
              <a:rPr lang="cs-CZ" sz="2000" dirty="0">
                <a:hlinkClick r:id="rId2"/>
              </a:rPr>
              <a:t>Písemná dohoda </a:t>
            </a:r>
            <a:r>
              <a:rPr lang="cs-CZ" sz="2000" dirty="0"/>
              <a:t>vlastníka nebo nájemce pozemku  s OOP nebo obcí</a:t>
            </a:r>
          </a:p>
          <a:p>
            <a:pPr lvl="1"/>
            <a:r>
              <a:rPr lang="cs-CZ" sz="2000" dirty="0"/>
              <a:t>Provedení zásahu ze strany OOP</a:t>
            </a:r>
          </a:p>
          <a:p>
            <a:pPr lvl="2"/>
            <a:r>
              <a:rPr lang="cs-CZ" sz="1800" dirty="0"/>
              <a:t>Povinnost strpět včetně vstupu</a:t>
            </a:r>
          </a:p>
          <a:p>
            <a:pPr lvl="2"/>
            <a:r>
              <a:rPr lang="cs-CZ" sz="1800" dirty="0"/>
              <a:t>Vyrozumění </a:t>
            </a:r>
          </a:p>
          <a:p>
            <a:pPr lvl="2"/>
            <a:r>
              <a:rPr lang="cs-CZ" sz="1800" dirty="0"/>
              <a:t>Odpovědnost za škody</a:t>
            </a:r>
          </a:p>
          <a:p>
            <a:pPr lvl="1"/>
            <a:r>
              <a:rPr lang="cs-CZ" sz="2000" dirty="0"/>
              <a:t>Finanční příspěvek = náhrada za omezení vlastnického práva </a:t>
            </a:r>
          </a:p>
          <a:p>
            <a:pPr lvl="2"/>
            <a:r>
              <a:rPr lang="cs-CZ" sz="1800" dirty="0"/>
              <a:t>ústavně konformní výklad s čl. 11 odst. 4 (</a:t>
            </a:r>
            <a:r>
              <a:rPr lang="cs-CZ" sz="1800" dirty="0" err="1"/>
              <a:t>Pl</a:t>
            </a:r>
            <a:r>
              <a:rPr lang="cs-CZ" sz="1800" dirty="0"/>
              <a:t>. ÚS 8/08)</a:t>
            </a:r>
          </a:p>
        </p:txBody>
      </p:sp>
    </p:spTree>
    <p:extLst>
      <p:ext uri="{BB962C8B-B14F-4D97-AF65-F5344CB8AC3E}">
        <p14:creationId xmlns:p14="http://schemas.microsoft.com/office/powerpoint/2010/main" val="2919767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Judikatura </a:t>
            </a:r>
            <a:r>
              <a:rPr lang="cs-CZ" dirty="0" err="1"/>
              <a:t>Pl</a:t>
            </a:r>
            <a:r>
              <a:rPr lang="cs-CZ" dirty="0"/>
              <a:t>. ÚS </a:t>
            </a:r>
            <a:r>
              <a:rPr lang="cs-CZ" dirty="0" smtClean="0"/>
              <a:t>8/08</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Ústavní </a:t>
            </a:r>
            <a:r>
              <a:rPr lang="cs-CZ" dirty="0"/>
              <a:t>soud konstatuje, že existuje možnost ústavně konformního výkladu ustanovení § 68 odst. 3 a 4 zákona České národní rady č. 114/1992 Sb., o ochraně přírody a krajiny, ve znění pozdějších </a:t>
            </a:r>
            <a:r>
              <a:rPr lang="cs-CZ" dirty="0" smtClean="0"/>
              <a:t>předpisů.</a:t>
            </a:r>
          </a:p>
          <a:p>
            <a:r>
              <a:rPr lang="cs-CZ" dirty="0"/>
              <a:t>K provádění opatření ve smyslu § 68 odst. 1 zákona o ochraně přírody a krajiny je totiž možné uzavřít dohodu mezi vlastníky (nájemci) pozemků a orgánem ochrany přírody, na základě které se vlastníci (nájemci) pozemků zavážou zdržet se určité činnosti nebo provedou určité práce. Dle § 69 citovaného zákona potom náleží vlastníkovi (nájemci) "finanční příspěvek" (text "lze poskytnout" je třeba vykládat ústavně konformně v souladu s čl. 11 odst. 4 Listiny základních práv a svobod, tedy jako nutnost poskytnout finanční příspěvek). Tento "finanční příspěvek" je - v souladu s čl. 11 odst. 4 Listiny základních práv a svobod - nezbytné posuzovat jako (mj.) náhradu za omezení vlastnického práva; z čehož plyne, že musí být minimálně nahrazena plná výše omezení vlastnického práva, tj. veškerá majetková újma</a:t>
            </a:r>
            <a:r>
              <a:rPr lang="cs-CZ" dirty="0" smtClean="0"/>
              <a:t>.</a:t>
            </a:r>
            <a:endParaRPr lang="cs-CZ" dirty="0"/>
          </a:p>
          <a:p>
            <a:r>
              <a:rPr lang="cs-CZ" dirty="0" smtClean="0"/>
              <a:t>Ustanovení </a:t>
            </a:r>
            <a:r>
              <a:rPr lang="cs-CZ" dirty="0"/>
              <a:t>§ 69 zákona o ochraně přírody a krajiny - tedy nutnost zaplatit "finanční příspěvek" neboli náhradu za omezení vlastnického práva - je ale třeba vztáhnout i na případ, kdy sice není uzavřena písemná dohoda (předvídaná § 68 odst. 2), avšak současně vlastník (nájemce) pozemků provede opatření ve smyslu § 68 odst. 1 citovaného zákona. Rovněž v tomto případě totiž dojde k omezení jeho vlastnického práva; učiní příslušné opatření (ať už aktivně či pasivně, tj. zdržením se určité činnosti), přičemž rozdíl oproti předchozímu odstavci je pouze ve formě - zda existuje k provedení příslušného opatření písemná smlouva či nikoli. Dokonce lze argumentovat a </a:t>
            </a:r>
            <a:r>
              <a:rPr lang="cs-CZ" dirty="0" err="1"/>
              <a:t>minore</a:t>
            </a:r>
            <a:r>
              <a:rPr lang="cs-CZ" dirty="0"/>
              <a:t> ad </a:t>
            </a:r>
            <a:r>
              <a:rPr lang="cs-CZ" dirty="0" err="1"/>
              <a:t>maius</a:t>
            </a:r>
            <a:r>
              <a:rPr lang="cs-CZ" dirty="0"/>
              <a:t>; je-li dán nárok na náhradu v případě uzavření písemné dohody a následné realizaci příslušného opatření, tím spíše musí být dán nárok na náhradu v případě provedení příslušného opatření při neuzavření písemné dohody (např. vlastník pozemku vyjde vstříc orgánu ochrany přírody, splní jeho požadavek, aniž by trval na jeho formalizaci v podobě písemné smluvní kontrakce</a:t>
            </a:r>
            <a:r>
              <a:rPr lang="cs-CZ" dirty="0" smtClean="0"/>
              <a:t>).</a:t>
            </a:r>
            <a:endParaRPr lang="cs-CZ" dirty="0"/>
          </a:p>
          <a:p>
            <a:r>
              <a:rPr lang="cs-CZ" dirty="0" smtClean="0"/>
              <a:t>Konečně </a:t>
            </a:r>
            <a:r>
              <a:rPr lang="cs-CZ" dirty="0"/>
              <a:t>zbývá eventualita omezení vlastnického práva v situaci, kdy vlastník - z určitého důvodu (např. není ze subjektivních či objektivních spokojen s obsahem navrhované dohody dle § 68 odst. 2) - nepřistoupí na písemnou dohodu, ani nerealizuje příslušné opatření bez písemné dohody; jde tedy o možný případ realizace kompetence orgánu ochrany přírody dle § 68 odst. 4 zákona o ochraně přírody a krajiny provést opatření sám nebo prostřednictvím jiného (pokud je vlastník (nájemce) nečinný). I v tomto případě však zákonná úprava vyhovuje imperativu dle čl. 11 odst. 4 Listiny základních práv a svobod.</a:t>
            </a:r>
          </a:p>
        </p:txBody>
      </p:sp>
    </p:spTree>
    <p:extLst>
      <p:ext uri="{BB962C8B-B14F-4D97-AF65-F5344CB8AC3E}">
        <p14:creationId xmlns:p14="http://schemas.microsoft.com/office/powerpoint/2010/main" val="2710703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D86853-895A-46A4-9956-DFA8962E04C0}"/>
              </a:ext>
            </a:extLst>
          </p:cNvPr>
          <p:cNvSpPr>
            <a:spLocks noGrp="1"/>
          </p:cNvSpPr>
          <p:nvPr>
            <p:ph type="title"/>
          </p:nvPr>
        </p:nvSpPr>
        <p:spPr/>
        <p:txBody>
          <a:bodyPr/>
          <a:lstStyle/>
          <a:p>
            <a:r>
              <a:rPr lang="cs-CZ" dirty="0" smtClean="0"/>
              <a:t>Děkuji </a:t>
            </a:r>
            <a:r>
              <a:rPr lang="cs-CZ" smtClean="0"/>
              <a:t>za pozornost…</a:t>
            </a:r>
            <a:endParaRPr lang="cs-CZ" dirty="0"/>
          </a:p>
        </p:txBody>
      </p:sp>
      <p:sp>
        <p:nvSpPr>
          <p:cNvPr id="3" name="Zástupný obsah 2">
            <a:extLst>
              <a:ext uri="{FF2B5EF4-FFF2-40B4-BE49-F238E27FC236}">
                <a16:creationId xmlns:a16="http://schemas.microsoft.com/office/drawing/2014/main" id="{43F4DFBF-589A-40C5-AEB4-B337027736FD}"/>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22635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D4F9641-3EEF-4A1E-96D3-7D65351CCE4B}"/>
              </a:ext>
            </a:extLst>
          </p:cNvPr>
          <p:cNvSpPr>
            <a:spLocks noGrp="1"/>
          </p:cNvSpPr>
          <p:nvPr>
            <p:ph type="title"/>
          </p:nvPr>
        </p:nvSpPr>
        <p:spPr>
          <a:xfrm>
            <a:off x="686834" y="591344"/>
            <a:ext cx="3200400" cy="5585619"/>
          </a:xfrm>
        </p:spPr>
        <p:txBody>
          <a:bodyPr>
            <a:normAutofit/>
          </a:bodyPr>
          <a:lstStyle/>
          <a:p>
            <a:r>
              <a:rPr lang="cs-CZ">
                <a:solidFill>
                  <a:srgbClr val="FFFFFF"/>
                </a:solidFill>
              </a:rPr>
              <a:t>Prameny právní úpravy</a:t>
            </a:r>
          </a:p>
        </p:txBody>
      </p:sp>
      <p:sp>
        <p:nvSpPr>
          <p:cNvPr id="22" name="Arc 2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Zástupný obsah 2">
            <a:extLst>
              <a:ext uri="{FF2B5EF4-FFF2-40B4-BE49-F238E27FC236}">
                <a16:creationId xmlns:a16="http://schemas.microsoft.com/office/drawing/2014/main" id="{3D8E0F6D-5799-49D1-87D8-A1450183C1EA}"/>
              </a:ext>
            </a:extLst>
          </p:cNvPr>
          <p:cNvSpPr>
            <a:spLocks noGrp="1"/>
          </p:cNvSpPr>
          <p:nvPr>
            <p:ph idx="1"/>
          </p:nvPr>
        </p:nvSpPr>
        <p:spPr>
          <a:xfrm>
            <a:off x="4447308" y="591344"/>
            <a:ext cx="6906491" cy="5585619"/>
          </a:xfrm>
        </p:spPr>
        <p:txBody>
          <a:bodyPr anchor="ctr">
            <a:normAutofit/>
          </a:bodyPr>
          <a:lstStyle/>
          <a:p>
            <a:r>
              <a:rPr lang="cs-CZ" dirty="0"/>
              <a:t>Zákon č. 114/1992 Sb., o ochraně přírody a krajiny</a:t>
            </a:r>
          </a:p>
          <a:p>
            <a:pPr lvl="1"/>
            <a:r>
              <a:rPr lang="cs-CZ" dirty="0"/>
              <a:t>podzákonné právní předpisy</a:t>
            </a:r>
          </a:p>
          <a:p>
            <a:r>
              <a:rPr lang="cs-CZ" dirty="0"/>
              <a:t>Související právní předpisy</a:t>
            </a:r>
          </a:p>
          <a:p>
            <a:pPr lvl="1"/>
            <a:r>
              <a:rPr lang="cs-CZ" dirty="0"/>
              <a:t>Stavební zákon</a:t>
            </a:r>
          </a:p>
          <a:p>
            <a:pPr lvl="1"/>
            <a:r>
              <a:rPr lang="cs-CZ" dirty="0"/>
              <a:t>Lesní zákon</a:t>
            </a:r>
          </a:p>
          <a:p>
            <a:pPr lvl="1"/>
            <a:r>
              <a:rPr lang="cs-CZ" dirty="0"/>
              <a:t>Zákon o vodách</a:t>
            </a:r>
          </a:p>
          <a:p>
            <a:pPr lvl="1"/>
            <a:r>
              <a:rPr lang="cs-CZ" dirty="0"/>
              <a:t>Zákon o ochraně zemědělského půdního fondu</a:t>
            </a:r>
          </a:p>
        </p:txBody>
      </p:sp>
    </p:spTree>
    <p:extLst>
      <p:ext uri="{BB962C8B-B14F-4D97-AF65-F5344CB8AC3E}">
        <p14:creationId xmlns:p14="http://schemas.microsoft.com/office/powerpoint/2010/main" val="298846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F287002-4FC3-45CB-8645-92DFFE93D53E}"/>
              </a:ext>
            </a:extLst>
          </p:cNvPr>
          <p:cNvSpPr>
            <a:spLocks noGrp="1"/>
          </p:cNvSpPr>
          <p:nvPr>
            <p:ph type="title"/>
          </p:nvPr>
        </p:nvSpPr>
        <p:spPr>
          <a:xfrm>
            <a:off x="686834" y="591344"/>
            <a:ext cx="3200400" cy="5585619"/>
          </a:xfrm>
        </p:spPr>
        <p:txBody>
          <a:bodyPr>
            <a:normAutofit/>
          </a:bodyPr>
          <a:lstStyle/>
          <a:p>
            <a:r>
              <a:rPr lang="cs-CZ">
                <a:solidFill>
                  <a:srgbClr val="FFFFFF"/>
                </a:solidFill>
              </a:rPr>
              <a:t>Právní východiska</a:t>
            </a:r>
          </a:p>
        </p:txBody>
      </p:sp>
      <p:sp>
        <p:nvSpPr>
          <p:cNvPr id="19" name="Arc 18">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2893F5A7-D3D7-4DFB-AC65-B00F19BD93E2}"/>
              </a:ext>
            </a:extLst>
          </p:cNvPr>
          <p:cNvSpPr>
            <a:spLocks noGrp="1"/>
          </p:cNvSpPr>
          <p:nvPr>
            <p:ph idx="1"/>
          </p:nvPr>
        </p:nvSpPr>
        <p:spPr>
          <a:xfrm>
            <a:off x="4447308" y="591344"/>
            <a:ext cx="6906491" cy="5585619"/>
          </a:xfrm>
        </p:spPr>
        <p:txBody>
          <a:bodyPr anchor="ctr">
            <a:normAutofit/>
          </a:bodyPr>
          <a:lstStyle/>
          <a:p>
            <a:r>
              <a:rPr lang="cs-CZ" dirty="0"/>
              <a:t>Ochrana přírody a krajiny je veřejným zájmem. Každý je povinen při užívání přírody a krajiny strpět omezení vyplývající ze zákona o ochraně přírody a krajiny.</a:t>
            </a:r>
          </a:p>
          <a:p>
            <a:r>
              <a:rPr lang="cs-CZ" dirty="0"/>
              <a:t>Omezení v mezích čl. 11 odst. 3 Listiny </a:t>
            </a:r>
          </a:p>
          <a:p>
            <a:pPr lvl="1"/>
            <a:r>
              <a:rPr lang="cs-CZ" dirty="0"/>
              <a:t>Bez náhrady </a:t>
            </a:r>
          </a:p>
          <a:p>
            <a:r>
              <a:rPr lang="cs-CZ" dirty="0"/>
              <a:t>„nucené“ omezení ve veřejném zájmu dle čl. 11 odst. 4 Listiny </a:t>
            </a:r>
          </a:p>
          <a:p>
            <a:pPr lvl="1"/>
            <a:r>
              <a:rPr lang="cs-CZ" dirty="0"/>
              <a:t>Za náhradu</a:t>
            </a:r>
          </a:p>
        </p:txBody>
      </p:sp>
    </p:spTree>
    <p:extLst>
      <p:ext uri="{BB962C8B-B14F-4D97-AF65-F5344CB8AC3E}">
        <p14:creationId xmlns:p14="http://schemas.microsoft.com/office/powerpoint/2010/main" val="241367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23D3970-E438-4699-BBB8-326F13909BAA}"/>
              </a:ext>
            </a:extLst>
          </p:cNvPr>
          <p:cNvSpPr>
            <a:spLocks noGrp="1"/>
          </p:cNvSpPr>
          <p:nvPr>
            <p:ph type="title"/>
          </p:nvPr>
        </p:nvSpPr>
        <p:spPr>
          <a:xfrm>
            <a:off x="838200" y="365125"/>
            <a:ext cx="10515600" cy="1325563"/>
          </a:xfrm>
        </p:spPr>
        <p:txBody>
          <a:bodyPr>
            <a:normAutofit/>
          </a:bodyPr>
          <a:lstStyle/>
          <a:p>
            <a:r>
              <a:rPr lang="cs-CZ" dirty="0"/>
              <a:t>IV. ÚS 2068/15</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2853510E-E63C-421E-8CC5-9E393682BB57}"/>
              </a:ext>
            </a:extLst>
          </p:cNvPr>
          <p:cNvSpPr>
            <a:spLocks noGrp="1"/>
          </p:cNvSpPr>
          <p:nvPr>
            <p:ph idx="1"/>
          </p:nvPr>
        </p:nvSpPr>
        <p:spPr>
          <a:xfrm>
            <a:off x="838200" y="1825625"/>
            <a:ext cx="10515600" cy="4351338"/>
          </a:xfrm>
        </p:spPr>
        <p:txBody>
          <a:bodyPr>
            <a:normAutofit/>
          </a:bodyPr>
          <a:lstStyle/>
          <a:p>
            <a:r>
              <a:rPr lang="cs-CZ" sz="2400" i="1"/>
              <a:t>Stát je oprávněn užívání majetku v souladu s obecným zájmem v nezbytném rozsahu regulovat, což odpovídá i sociální funkci vlastnictví zakotvené v čl. 11 odst. 3 Listiny a tam stanoveným limitům vlastnického práva (srov. např. usnesení </a:t>
            </a:r>
            <a:r>
              <a:rPr lang="cs-CZ" sz="2400" i="1" err="1"/>
              <a:t>sp</a:t>
            </a:r>
            <a:r>
              <a:rPr lang="cs-CZ" sz="2400" i="1"/>
              <a:t>. zn. III. ÚS 2956/14). Zamítnutí námitek proti vyhlášení zvláště chráněného území (v daném případě přírodní památky) sice představuje regulační opatření ve vztahu k majetku stěžovatelů, jde však o nezbytné opatření předvídané zákonem a sledující obecný zájem. V daném případě odkazuje Ústavní soud na § 58 odst. 1 zákona č. 114/1992 Sb., o ochraně přírody a krajiny, ve znění pozdějších předpisů (dále jen "zákon o ochraně přírody"), podle něhož je ochrana přírody a krajiny veřejným zájmem a každý je povinen při užívání přírody a krajiny strpět omezení vyplývající z tohoto zákona.</a:t>
            </a:r>
          </a:p>
        </p:txBody>
      </p:sp>
    </p:spTree>
    <p:extLst>
      <p:ext uri="{BB962C8B-B14F-4D97-AF65-F5344CB8AC3E}">
        <p14:creationId xmlns:p14="http://schemas.microsoft.com/office/powerpoint/2010/main" val="412048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5557CF3-83A2-4B66-9285-B39AD06AC2C8}"/>
              </a:ext>
            </a:extLst>
          </p:cNvPr>
          <p:cNvSpPr>
            <a:spLocks noGrp="1"/>
          </p:cNvSpPr>
          <p:nvPr>
            <p:ph type="title"/>
          </p:nvPr>
        </p:nvSpPr>
        <p:spPr>
          <a:xfrm>
            <a:off x="686834" y="591344"/>
            <a:ext cx="3200400" cy="5585619"/>
          </a:xfrm>
        </p:spPr>
        <p:txBody>
          <a:bodyPr>
            <a:normAutofit/>
          </a:bodyPr>
          <a:lstStyle/>
          <a:p>
            <a:r>
              <a:rPr lang="cs-CZ" dirty="0">
                <a:solidFill>
                  <a:srgbClr val="FFFFFF"/>
                </a:solidFill>
              </a:rPr>
              <a:t>Státní správa</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Zástupný obsah 2">
            <a:extLst>
              <a:ext uri="{FF2B5EF4-FFF2-40B4-BE49-F238E27FC236}">
                <a16:creationId xmlns:a16="http://schemas.microsoft.com/office/drawing/2014/main" id="{577D48BD-7886-44FB-9299-3ADA5BF77179}"/>
              </a:ext>
            </a:extLst>
          </p:cNvPr>
          <p:cNvSpPr>
            <a:spLocks noGrp="1"/>
          </p:cNvSpPr>
          <p:nvPr>
            <p:ph idx="1"/>
          </p:nvPr>
        </p:nvSpPr>
        <p:spPr>
          <a:xfrm>
            <a:off x="4447308" y="591344"/>
            <a:ext cx="6906491" cy="5585619"/>
          </a:xfrm>
        </p:spPr>
        <p:txBody>
          <a:bodyPr anchor="ctr">
            <a:normAutofit/>
          </a:bodyPr>
          <a:lstStyle/>
          <a:p>
            <a:r>
              <a:rPr lang="cs-CZ" dirty="0"/>
              <a:t>Orgány ochrany přírody</a:t>
            </a:r>
          </a:p>
          <a:p>
            <a:pPr lvl="1"/>
            <a:r>
              <a:rPr lang="cs-CZ" dirty="0"/>
              <a:t>obecní úřady</a:t>
            </a:r>
          </a:p>
          <a:p>
            <a:pPr lvl="1"/>
            <a:r>
              <a:rPr lang="cs-CZ" dirty="0"/>
              <a:t>pověřené obecní úřady</a:t>
            </a:r>
          </a:p>
          <a:p>
            <a:pPr lvl="1"/>
            <a:r>
              <a:rPr lang="cs-CZ" dirty="0"/>
              <a:t>obecní úřady obcí s rozšířenou působností</a:t>
            </a:r>
          </a:p>
          <a:p>
            <a:pPr lvl="1"/>
            <a:r>
              <a:rPr lang="cs-CZ" dirty="0"/>
              <a:t>krajské úřady</a:t>
            </a:r>
          </a:p>
          <a:p>
            <a:pPr lvl="1"/>
            <a:r>
              <a:rPr lang="cs-CZ" dirty="0"/>
              <a:t>Agentura ochrany přírody a krajiny</a:t>
            </a:r>
          </a:p>
          <a:p>
            <a:pPr lvl="1"/>
            <a:r>
              <a:rPr lang="cs-CZ" dirty="0"/>
              <a:t>správy národních parků</a:t>
            </a:r>
          </a:p>
          <a:p>
            <a:pPr lvl="1"/>
            <a:r>
              <a:rPr lang="cs-CZ" dirty="0"/>
              <a:t>Česká inspekce životního prostředí</a:t>
            </a:r>
          </a:p>
          <a:p>
            <a:pPr lvl="1"/>
            <a:r>
              <a:rPr lang="cs-CZ" dirty="0"/>
              <a:t>Ministerstvo životního prostředí</a:t>
            </a:r>
          </a:p>
          <a:p>
            <a:pPr lvl="1"/>
            <a:r>
              <a:rPr lang="cs-CZ" dirty="0"/>
              <a:t>újezdní úřady, Ministerstvo obrany</a:t>
            </a:r>
          </a:p>
        </p:txBody>
      </p:sp>
    </p:spTree>
    <p:extLst>
      <p:ext uri="{BB962C8B-B14F-4D97-AF65-F5344CB8AC3E}">
        <p14:creationId xmlns:p14="http://schemas.microsoft.com/office/powerpoint/2010/main" val="230670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F81E78-A6F8-40B8-AD5B-F3CA4EAF1B03}"/>
              </a:ext>
            </a:extLst>
          </p:cNvPr>
          <p:cNvSpPr>
            <a:spLocks noGrp="1"/>
          </p:cNvSpPr>
          <p:nvPr>
            <p:ph type="title"/>
          </p:nvPr>
        </p:nvSpPr>
        <p:spPr>
          <a:xfrm>
            <a:off x="686834" y="591344"/>
            <a:ext cx="3200400" cy="5585619"/>
          </a:xfrm>
        </p:spPr>
        <p:txBody>
          <a:bodyPr>
            <a:normAutofit/>
          </a:bodyPr>
          <a:lstStyle/>
          <a:p>
            <a:r>
              <a:rPr lang="cs-CZ" dirty="0">
                <a:solidFill>
                  <a:srgbClr val="FFFFFF"/>
                </a:solidFill>
              </a:rPr>
              <a:t>Pozemky v </a:t>
            </a:r>
            <a:r>
              <a:rPr lang="cs-CZ" dirty="0" smtClean="0">
                <a:solidFill>
                  <a:srgbClr val="FFFFFF"/>
                </a:solidFill>
              </a:rPr>
              <a:t>obecném </a:t>
            </a:r>
            <a:r>
              <a:rPr lang="cs-CZ" dirty="0">
                <a:solidFill>
                  <a:srgbClr val="FFFFFF"/>
                </a:solidFill>
              </a:rPr>
              <a:t>ochranném režimu </a:t>
            </a:r>
          </a:p>
        </p:txBody>
      </p:sp>
      <p:sp>
        <p:nvSpPr>
          <p:cNvPr id="30" name="Arc 29">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Zástupný obsah 2">
            <a:extLst>
              <a:ext uri="{FF2B5EF4-FFF2-40B4-BE49-F238E27FC236}">
                <a16:creationId xmlns:a16="http://schemas.microsoft.com/office/drawing/2014/main" id="{2023BE05-3A1E-4948-8A77-F150128DD251}"/>
              </a:ext>
            </a:extLst>
          </p:cNvPr>
          <p:cNvSpPr>
            <a:spLocks noGrp="1"/>
          </p:cNvSpPr>
          <p:nvPr>
            <p:ph idx="1"/>
          </p:nvPr>
        </p:nvSpPr>
        <p:spPr>
          <a:xfrm>
            <a:off x="4447308" y="591344"/>
            <a:ext cx="6906491" cy="5585619"/>
          </a:xfrm>
        </p:spPr>
        <p:txBody>
          <a:bodyPr anchor="ctr">
            <a:normAutofit/>
          </a:bodyPr>
          <a:lstStyle/>
          <a:p>
            <a:r>
              <a:rPr lang="cs-CZ"/>
              <a:t>Ochrana nezastavěného území (viz územní plánování a rozhodování)</a:t>
            </a:r>
          </a:p>
          <a:p>
            <a:r>
              <a:rPr lang="cs-CZ"/>
              <a:t>Územní systémy ekologické stability</a:t>
            </a:r>
          </a:p>
          <a:p>
            <a:r>
              <a:rPr lang="cs-CZ"/>
              <a:t>Významné krajinné prvky</a:t>
            </a:r>
          </a:p>
          <a:p>
            <a:r>
              <a:rPr lang="cs-CZ"/>
              <a:t>Krajinný ráz </a:t>
            </a:r>
          </a:p>
          <a:p>
            <a:r>
              <a:rPr lang="cs-CZ"/>
              <a:t>Přechodně chráněné plochy</a:t>
            </a:r>
          </a:p>
          <a:p>
            <a:r>
              <a:rPr lang="cs-CZ"/>
              <a:t>Jeskyně </a:t>
            </a:r>
          </a:p>
        </p:txBody>
      </p:sp>
    </p:spTree>
    <p:extLst>
      <p:ext uri="{BB962C8B-B14F-4D97-AF65-F5344CB8AC3E}">
        <p14:creationId xmlns:p14="http://schemas.microsoft.com/office/powerpoint/2010/main" val="34584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85860332-4E21-479E-AF36-C7AA007C4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 r="-1" b="-1"/>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úses">
            <a:extLst>
              <a:ext uri="{FF2B5EF4-FFF2-40B4-BE49-F238E27FC236}">
                <a16:creationId xmlns:a16="http://schemas.microsoft.com/office/drawing/2014/main" id="{F082F14C-F6DB-4406-B486-3B5E4823C4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25" r="5654"/>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366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2965</Words>
  <Application>Microsoft Office PowerPoint</Application>
  <PresentationFormat>Širokoúhlá obrazovka</PresentationFormat>
  <Paragraphs>235</Paragraphs>
  <Slides>35</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Calibri</vt:lpstr>
      <vt:lpstr>Calibri Light</vt:lpstr>
      <vt:lpstr>Tw Cen MT</vt:lpstr>
      <vt:lpstr>Motiv Office</vt:lpstr>
      <vt:lpstr>Pozemky v přírodě a krajině</vt:lpstr>
      <vt:lpstr>Prezentace aplikace PowerPoint</vt:lpstr>
      <vt:lpstr>Pozemky v přírodě a krajině </vt:lpstr>
      <vt:lpstr>Prameny právní úpravy</vt:lpstr>
      <vt:lpstr>Právní východiska</vt:lpstr>
      <vt:lpstr>IV. ÚS 2068/15</vt:lpstr>
      <vt:lpstr>Státní správa</vt:lpstr>
      <vt:lpstr>Pozemky v obecném ochranném režimu </vt:lpstr>
      <vt:lpstr>Prezentace aplikace PowerPoint</vt:lpstr>
      <vt:lpstr>Územní systémy ekologické stability</vt:lpstr>
      <vt:lpstr>Prezentace aplikace PowerPoint</vt:lpstr>
      <vt:lpstr>Významné krajinné prvky </vt:lpstr>
      <vt:lpstr>Judikatura k pojetí VKP: KS 30 Ca 131/98</vt:lpstr>
      <vt:lpstr>Jeskyně</vt:lpstr>
      <vt:lpstr>Krajinný ráz</vt:lpstr>
      <vt:lpstr>Judikatura ke krajinnému rázu NSS 2 As 35/2007-75</vt:lpstr>
      <vt:lpstr>Přechodně chráněná plocha</vt:lpstr>
      <vt:lpstr>Pozemky ve zvláštním (zvýšeném) ochranném režimu </vt:lpstr>
      <vt:lpstr>Judikatura k národním parkům Pl.ÚS 18/17</vt:lpstr>
      <vt:lpstr>Prezentace aplikace PowerPoint</vt:lpstr>
      <vt:lpstr>Zvláště chráněná území</vt:lpstr>
      <vt:lpstr>Vyhlašování ZCHÚ</vt:lpstr>
      <vt:lpstr>Regulace dispozic s pozemkovým vlastnictvím v ZCHÚ</vt:lpstr>
      <vt:lpstr>Regulace dispozic s pozemkovým vlastnictvím v ZCHÚ</vt:lpstr>
      <vt:lpstr>Předkupní právo státu </vt:lpstr>
      <vt:lpstr>Vyvlastnění a obligatorní převod příslušnosti hospodařit</vt:lpstr>
      <vt:lpstr>Natura 2000</vt:lpstr>
      <vt:lpstr>Prezentace aplikace PowerPoint</vt:lpstr>
      <vt:lpstr>Smluvní ochrana</vt:lpstr>
      <vt:lpstr>Přístup do krajiny</vt:lpstr>
      <vt:lpstr>Regulace svobody pohybu a pobytu</vt:lpstr>
      <vt:lpstr>Náhrada za ztížení zemědělského nebo lesního hospodaření</vt:lpstr>
      <vt:lpstr>Opatření ke zlepšování přírodního prostředí </vt:lpstr>
      <vt:lpstr>Judikatura Pl. ÚS 8/08</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Pozemky v přírodě a krajině</dc:title>
  <dc:creator>Jana</dc:creator>
  <cp:lastModifiedBy>Jana Tkáčiková</cp:lastModifiedBy>
  <cp:revision>13</cp:revision>
  <dcterms:created xsi:type="dcterms:W3CDTF">2020-02-25T20:07:14Z</dcterms:created>
  <dcterms:modified xsi:type="dcterms:W3CDTF">2020-03-05T09:08:45Z</dcterms:modified>
</cp:coreProperties>
</file>