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46"/>
  </p:notesMasterIdLst>
  <p:sldIdLst>
    <p:sldId id="256" r:id="rId2"/>
    <p:sldId id="292" r:id="rId3"/>
    <p:sldId id="290" r:id="rId4"/>
    <p:sldId id="257" r:id="rId5"/>
    <p:sldId id="258" r:id="rId6"/>
    <p:sldId id="269" r:id="rId7"/>
    <p:sldId id="297" r:id="rId8"/>
    <p:sldId id="264" r:id="rId9"/>
    <p:sldId id="265" r:id="rId10"/>
    <p:sldId id="294" r:id="rId11"/>
    <p:sldId id="270" r:id="rId12"/>
    <p:sldId id="266" r:id="rId13"/>
    <p:sldId id="295" r:id="rId14"/>
    <p:sldId id="259" r:id="rId15"/>
    <p:sldId id="260" r:id="rId16"/>
    <p:sldId id="268" r:id="rId17"/>
    <p:sldId id="267" r:id="rId18"/>
    <p:sldId id="271" r:id="rId19"/>
    <p:sldId id="272" r:id="rId20"/>
    <p:sldId id="286" r:id="rId21"/>
    <p:sldId id="273" r:id="rId22"/>
    <p:sldId id="274" r:id="rId23"/>
    <p:sldId id="299" r:id="rId24"/>
    <p:sldId id="276" r:id="rId25"/>
    <p:sldId id="275" r:id="rId26"/>
    <p:sldId id="300" r:id="rId27"/>
    <p:sldId id="261" r:id="rId28"/>
    <p:sldId id="277" r:id="rId29"/>
    <p:sldId id="262" r:id="rId30"/>
    <p:sldId id="279" r:id="rId31"/>
    <p:sldId id="284" r:id="rId32"/>
    <p:sldId id="278" r:id="rId33"/>
    <p:sldId id="301" r:id="rId34"/>
    <p:sldId id="296" r:id="rId35"/>
    <p:sldId id="280" r:id="rId36"/>
    <p:sldId id="302" r:id="rId37"/>
    <p:sldId id="281" r:id="rId38"/>
    <p:sldId id="282" r:id="rId39"/>
    <p:sldId id="283" r:id="rId40"/>
    <p:sldId id="263" r:id="rId41"/>
    <p:sldId id="288" r:id="rId42"/>
    <p:sldId id="287" r:id="rId43"/>
    <p:sldId id="291" r:id="rId44"/>
    <p:sldId id="28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uzk.cz/Katastr-nemovitosti/Poskytovani-udaju-z-KN/Sledovani-zmen/Sluzba-sledovani-zmen-v-katastru-nemovitosti.asp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uzk.cz/Katastr-nemovitosti/Poskytovani-udaju-z-KN/Sledovani-zmen/Sluzba-sledovani-zmen-v-katastru-nemovitosti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5B120-C437-49FC-B310-30D0C5C051A3}" type="doc">
      <dgm:prSet loTypeId="urn:microsoft.com/office/officeart/2005/8/layout/vList2" loCatId="list" qsTypeId="urn:microsoft.com/office/officeart/2005/8/quickstyle/simple2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E320771F-BD1D-4F8F-9728-D41876897E01}">
      <dgm:prSet/>
      <dgm:spPr/>
      <dgm:t>
        <a:bodyPr/>
        <a:lstStyle/>
        <a:p>
          <a:r>
            <a:rPr lang="cs-CZ"/>
            <a:t>Zápisy týkající se práv</a:t>
          </a:r>
          <a:endParaRPr lang="en-US"/>
        </a:p>
      </dgm:t>
    </dgm:pt>
    <dgm:pt modelId="{07C17636-CBD9-4AAD-8ADA-28B4728F8AE9}" type="parTrans" cxnId="{EF2B0242-D483-4885-AFE0-EDBC3AA7A21E}">
      <dgm:prSet/>
      <dgm:spPr/>
      <dgm:t>
        <a:bodyPr/>
        <a:lstStyle/>
        <a:p>
          <a:endParaRPr lang="en-US"/>
        </a:p>
      </dgm:t>
    </dgm:pt>
    <dgm:pt modelId="{0468F95F-BEF4-4701-9F9E-34F4FC1D5E18}" type="sibTrans" cxnId="{EF2B0242-D483-4885-AFE0-EDBC3AA7A21E}">
      <dgm:prSet/>
      <dgm:spPr/>
      <dgm:t>
        <a:bodyPr/>
        <a:lstStyle/>
        <a:p>
          <a:endParaRPr lang="en-US"/>
        </a:p>
      </dgm:t>
    </dgm:pt>
    <dgm:pt modelId="{05AC2AB9-8426-4EEC-B804-8AAC6FB09F40}">
      <dgm:prSet/>
      <dgm:spPr/>
      <dgm:t>
        <a:bodyPr/>
        <a:lstStyle/>
        <a:p>
          <a:r>
            <a:rPr lang="cs-CZ" dirty="0"/>
            <a:t>Vklad</a:t>
          </a:r>
          <a:endParaRPr lang="en-US" dirty="0"/>
        </a:p>
      </dgm:t>
    </dgm:pt>
    <dgm:pt modelId="{75225228-B09A-4428-9940-F5CBE55890D9}" type="parTrans" cxnId="{CDC4F4D3-0925-457C-A6FD-B0676411AC72}">
      <dgm:prSet/>
      <dgm:spPr/>
      <dgm:t>
        <a:bodyPr/>
        <a:lstStyle/>
        <a:p>
          <a:endParaRPr lang="en-US"/>
        </a:p>
      </dgm:t>
    </dgm:pt>
    <dgm:pt modelId="{927B5319-90F3-493C-9CCA-372354760F02}" type="sibTrans" cxnId="{CDC4F4D3-0925-457C-A6FD-B0676411AC72}">
      <dgm:prSet/>
      <dgm:spPr/>
      <dgm:t>
        <a:bodyPr/>
        <a:lstStyle/>
        <a:p>
          <a:endParaRPr lang="en-US"/>
        </a:p>
      </dgm:t>
    </dgm:pt>
    <dgm:pt modelId="{4F07C3EA-C51A-4E10-857D-62DD2B763875}">
      <dgm:prSet/>
      <dgm:spPr/>
      <dgm:t>
        <a:bodyPr/>
        <a:lstStyle/>
        <a:p>
          <a:r>
            <a:rPr lang="cs-CZ" dirty="0"/>
            <a:t>Záznam</a:t>
          </a:r>
          <a:endParaRPr lang="en-US" dirty="0"/>
        </a:p>
      </dgm:t>
    </dgm:pt>
    <dgm:pt modelId="{66B64543-79D8-4D08-A65D-0317DF355422}" type="parTrans" cxnId="{ECCD53E8-FC77-4759-9133-699A5D46ED68}">
      <dgm:prSet/>
      <dgm:spPr/>
      <dgm:t>
        <a:bodyPr/>
        <a:lstStyle/>
        <a:p>
          <a:endParaRPr lang="en-US"/>
        </a:p>
      </dgm:t>
    </dgm:pt>
    <dgm:pt modelId="{784090A5-F929-45DD-A6E7-A31BC53DCAAB}" type="sibTrans" cxnId="{ECCD53E8-FC77-4759-9133-699A5D46ED68}">
      <dgm:prSet/>
      <dgm:spPr/>
      <dgm:t>
        <a:bodyPr/>
        <a:lstStyle/>
        <a:p>
          <a:endParaRPr lang="en-US"/>
        </a:p>
      </dgm:t>
    </dgm:pt>
    <dgm:pt modelId="{13536077-A105-43C2-9F98-AF38321BE9F1}">
      <dgm:prSet/>
      <dgm:spPr/>
      <dgm:t>
        <a:bodyPr/>
        <a:lstStyle/>
        <a:p>
          <a:r>
            <a:rPr lang="cs-CZ"/>
            <a:t>Poznámka </a:t>
          </a:r>
          <a:endParaRPr lang="en-US"/>
        </a:p>
      </dgm:t>
    </dgm:pt>
    <dgm:pt modelId="{9696EF3D-6DAF-4342-BAC8-35387CF30C5F}" type="parTrans" cxnId="{DC24506E-7E09-4CA0-B3CD-221BD2719F41}">
      <dgm:prSet/>
      <dgm:spPr/>
      <dgm:t>
        <a:bodyPr/>
        <a:lstStyle/>
        <a:p>
          <a:endParaRPr lang="en-US"/>
        </a:p>
      </dgm:t>
    </dgm:pt>
    <dgm:pt modelId="{E261E88B-8304-4203-BC4D-065C3C2C2D2B}" type="sibTrans" cxnId="{DC24506E-7E09-4CA0-B3CD-221BD2719F41}">
      <dgm:prSet/>
      <dgm:spPr/>
      <dgm:t>
        <a:bodyPr/>
        <a:lstStyle/>
        <a:p>
          <a:endParaRPr lang="en-US"/>
        </a:p>
      </dgm:t>
    </dgm:pt>
    <dgm:pt modelId="{2931A67A-11E6-48DA-AAC9-A2BEFD70C61E}">
      <dgm:prSet/>
      <dgm:spPr/>
      <dgm:t>
        <a:bodyPr/>
        <a:lstStyle/>
        <a:p>
          <a:r>
            <a:rPr lang="cs-CZ"/>
            <a:t>Zápisy jiných údajů</a:t>
          </a:r>
          <a:endParaRPr lang="en-US"/>
        </a:p>
      </dgm:t>
    </dgm:pt>
    <dgm:pt modelId="{58A107E3-08C3-4D81-B9C0-BB337F8B82BF}" type="parTrans" cxnId="{3C4667C9-8AFE-46D2-89A0-EAC55A8E8FD7}">
      <dgm:prSet/>
      <dgm:spPr/>
      <dgm:t>
        <a:bodyPr/>
        <a:lstStyle/>
        <a:p>
          <a:endParaRPr lang="en-US"/>
        </a:p>
      </dgm:t>
    </dgm:pt>
    <dgm:pt modelId="{0488AC93-03E6-46D4-81E3-82B574ADA89F}" type="sibTrans" cxnId="{3C4667C9-8AFE-46D2-89A0-EAC55A8E8FD7}">
      <dgm:prSet/>
      <dgm:spPr/>
      <dgm:t>
        <a:bodyPr/>
        <a:lstStyle/>
        <a:p>
          <a:endParaRPr lang="en-US"/>
        </a:p>
      </dgm:t>
    </dgm:pt>
    <dgm:pt modelId="{A18A42A6-1497-49A7-A3E1-ED4B5D21BFF6}" type="pres">
      <dgm:prSet presAssocID="{8965B120-C437-49FC-B310-30D0C5C051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A948418-69B4-4626-9FB0-245FF37E956B}" type="pres">
      <dgm:prSet presAssocID="{E320771F-BD1D-4F8F-9728-D41876897E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7C8DA2-7F24-46FE-98CB-F4589711A4A2}" type="pres">
      <dgm:prSet presAssocID="{E320771F-BD1D-4F8F-9728-D41876897E0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E2202F-EC96-4D76-928F-FC304DF80D6C}" type="pres">
      <dgm:prSet presAssocID="{2931A67A-11E6-48DA-AAC9-A2BEFD70C61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CD53E8-FC77-4759-9133-699A5D46ED68}" srcId="{E320771F-BD1D-4F8F-9728-D41876897E01}" destId="{4F07C3EA-C51A-4E10-857D-62DD2B763875}" srcOrd="1" destOrd="0" parTransId="{66B64543-79D8-4D08-A65D-0317DF355422}" sibTransId="{784090A5-F929-45DD-A6E7-A31BC53DCAAB}"/>
    <dgm:cxn modelId="{5DB03B67-272E-48ED-9282-385232D504FA}" type="presOf" srcId="{05AC2AB9-8426-4EEC-B804-8AAC6FB09F40}" destId="{127C8DA2-7F24-46FE-98CB-F4589711A4A2}" srcOrd="0" destOrd="0" presId="urn:microsoft.com/office/officeart/2005/8/layout/vList2"/>
    <dgm:cxn modelId="{F97E650D-504E-49EB-B461-16F7A46FA8C4}" type="presOf" srcId="{E320771F-BD1D-4F8F-9728-D41876897E01}" destId="{1A948418-69B4-4626-9FB0-245FF37E956B}" srcOrd="0" destOrd="0" presId="urn:microsoft.com/office/officeart/2005/8/layout/vList2"/>
    <dgm:cxn modelId="{DADEDC13-A257-4E4F-AEB7-94AC1BF5FFC9}" type="presOf" srcId="{2931A67A-11E6-48DA-AAC9-A2BEFD70C61E}" destId="{45E2202F-EC96-4D76-928F-FC304DF80D6C}" srcOrd="0" destOrd="0" presId="urn:microsoft.com/office/officeart/2005/8/layout/vList2"/>
    <dgm:cxn modelId="{3A75C35F-1CA1-4DE7-8123-EDD6B0B8602F}" type="presOf" srcId="{8965B120-C437-49FC-B310-30D0C5C051A3}" destId="{A18A42A6-1497-49A7-A3E1-ED4B5D21BFF6}" srcOrd="0" destOrd="0" presId="urn:microsoft.com/office/officeart/2005/8/layout/vList2"/>
    <dgm:cxn modelId="{CDC4F4D3-0925-457C-A6FD-B0676411AC72}" srcId="{E320771F-BD1D-4F8F-9728-D41876897E01}" destId="{05AC2AB9-8426-4EEC-B804-8AAC6FB09F40}" srcOrd="0" destOrd="0" parTransId="{75225228-B09A-4428-9940-F5CBE55890D9}" sibTransId="{927B5319-90F3-493C-9CCA-372354760F02}"/>
    <dgm:cxn modelId="{DC24506E-7E09-4CA0-B3CD-221BD2719F41}" srcId="{E320771F-BD1D-4F8F-9728-D41876897E01}" destId="{13536077-A105-43C2-9F98-AF38321BE9F1}" srcOrd="2" destOrd="0" parTransId="{9696EF3D-6DAF-4342-BAC8-35387CF30C5F}" sibTransId="{E261E88B-8304-4203-BC4D-065C3C2C2D2B}"/>
    <dgm:cxn modelId="{EF2B0242-D483-4885-AFE0-EDBC3AA7A21E}" srcId="{8965B120-C437-49FC-B310-30D0C5C051A3}" destId="{E320771F-BD1D-4F8F-9728-D41876897E01}" srcOrd="0" destOrd="0" parTransId="{07C17636-CBD9-4AAD-8ADA-28B4728F8AE9}" sibTransId="{0468F95F-BEF4-4701-9F9E-34F4FC1D5E18}"/>
    <dgm:cxn modelId="{695F675F-93A3-4039-B657-E3884E9C533E}" type="presOf" srcId="{4F07C3EA-C51A-4E10-857D-62DD2B763875}" destId="{127C8DA2-7F24-46FE-98CB-F4589711A4A2}" srcOrd="0" destOrd="1" presId="urn:microsoft.com/office/officeart/2005/8/layout/vList2"/>
    <dgm:cxn modelId="{0158CB26-83C2-4E7B-A385-CE93FF67D3DB}" type="presOf" srcId="{13536077-A105-43C2-9F98-AF38321BE9F1}" destId="{127C8DA2-7F24-46FE-98CB-F4589711A4A2}" srcOrd="0" destOrd="2" presId="urn:microsoft.com/office/officeart/2005/8/layout/vList2"/>
    <dgm:cxn modelId="{3C4667C9-8AFE-46D2-89A0-EAC55A8E8FD7}" srcId="{8965B120-C437-49FC-B310-30D0C5C051A3}" destId="{2931A67A-11E6-48DA-AAC9-A2BEFD70C61E}" srcOrd="1" destOrd="0" parTransId="{58A107E3-08C3-4D81-B9C0-BB337F8B82BF}" sibTransId="{0488AC93-03E6-46D4-81E3-82B574ADA89F}"/>
    <dgm:cxn modelId="{A1BBA661-AA1E-4358-90FF-6DA9587E5780}" type="presParOf" srcId="{A18A42A6-1497-49A7-A3E1-ED4B5D21BFF6}" destId="{1A948418-69B4-4626-9FB0-245FF37E956B}" srcOrd="0" destOrd="0" presId="urn:microsoft.com/office/officeart/2005/8/layout/vList2"/>
    <dgm:cxn modelId="{04723B99-53AE-457C-9FDF-53EA36D3B9D4}" type="presParOf" srcId="{A18A42A6-1497-49A7-A3E1-ED4B5D21BFF6}" destId="{127C8DA2-7F24-46FE-98CB-F4589711A4A2}" srcOrd="1" destOrd="0" presId="urn:microsoft.com/office/officeart/2005/8/layout/vList2"/>
    <dgm:cxn modelId="{B5D41D22-5D69-4DD8-ABE2-893BD6EAF7F5}" type="presParOf" srcId="{A18A42A6-1497-49A7-A3E1-ED4B5D21BFF6}" destId="{45E2202F-EC96-4D76-928F-FC304DF80D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8B7F92-376B-4998-9781-9877E66D782F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8336657-65F2-47C1-A1B2-821FA0CB062C}">
      <dgm:prSet custT="1"/>
      <dgm:spPr/>
      <dgm:t>
        <a:bodyPr/>
        <a:lstStyle/>
        <a:p>
          <a:r>
            <a:rPr lang="cs-CZ" sz="2800" dirty="0">
              <a:solidFill>
                <a:schemeClr val="tx1">
                  <a:lumMod val="75000"/>
                  <a:lumOff val="25000"/>
                </a:schemeClr>
              </a:solidFill>
            </a:rPr>
            <a:t>Zahájení vkladového řízení </a:t>
          </a:r>
          <a:endParaRPr lang="en-US" sz="2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4A1CE03-6371-4CCF-B70F-55101F4CA5FC}" type="parTrans" cxnId="{39DBFC6C-FB0B-41BF-9F8B-9FA368525AC6}">
      <dgm:prSet/>
      <dgm:spPr/>
      <dgm:t>
        <a:bodyPr/>
        <a:lstStyle/>
        <a:p>
          <a:endParaRPr lang="en-US"/>
        </a:p>
      </dgm:t>
    </dgm:pt>
    <dgm:pt modelId="{A52D6DDA-E783-4CD5-84B2-09392C1EA786}" type="sibTrans" cxnId="{39DBFC6C-FB0B-41BF-9F8B-9FA368525AC6}">
      <dgm:prSet/>
      <dgm:spPr/>
      <dgm:t>
        <a:bodyPr/>
        <a:lstStyle/>
        <a:p>
          <a:endParaRPr lang="en-US"/>
        </a:p>
      </dgm:t>
    </dgm:pt>
    <dgm:pt modelId="{D9EFB574-5584-416F-827F-494CBD9866F2}">
      <dgm:prSet custT="1"/>
      <dgm:spPr/>
      <dgm:t>
        <a:bodyPr/>
        <a:lstStyle/>
        <a:p>
          <a:r>
            <a:rPr lang="cs-CZ" sz="2000" dirty="0">
              <a:solidFill>
                <a:schemeClr val="tx1">
                  <a:lumMod val="75000"/>
                  <a:lumOff val="25000"/>
                </a:schemeClr>
              </a:solidFill>
            </a:rPr>
            <a:t>Plomba</a:t>
          </a:r>
          <a:endParaRPr lang="en-US" sz="20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4204EAC-FF27-4ACA-BA0D-D43087DCEB39}" type="parTrans" cxnId="{0C612165-743A-4129-8247-BE17AEBBBA26}">
      <dgm:prSet/>
      <dgm:spPr/>
      <dgm:t>
        <a:bodyPr/>
        <a:lstStyle/>
        <a:p>
          <a:endParaRPr lang="en-US"/>
        </a:p>
      </dgm:t>
    </dgm:pt>
    <dgm:pt modelId="{6F45E8E9-3BA9-4A8B-A213-FCDC36D8698E}" type="sibTrans" cxnId="{0C612165-743A-4129-8247-BE17AEBBBA26}">
      <dgm:prSet/>
      <dgm:spPr/>
      <dgm:t>
        <a:bodyPr/>
        <a:lstStyle/>
        <a:p>
          <a:endParaRPr lang="en-US"/>
        </a:p>
      </dgm:t>
    </dgm:pt>
    <dgm:pt modelId="{25B133D9-AF77-4FFF-8722-81D04506581E}">
      <dgm:prSet custT="1"/>
      <dgm:spPr/>
      <dgm:t>
        <a:bodyPr/>
        <a:lstStyle/>
        <a:p>
          <a:r>
            <a:rPr lang="cs-CZ" sz="2400" dirty="0">
              <a:hlinkClick xmlns:r="http://schemas.openxmlformats.org/officeDocument/2006/relationships" r:id="rId1"/>
            </a:rPr>
            <a:t>Informování vlastníka nemovitosti a jiného </a:t>
          </a:r>
          <a:r>
            <a:rPr lang="cs-CZ" sz="2400" dirty="0" smtClean="0">
              <a:hlinkClick xmlns:r="http://schemas.openxmlformats.org/officeDocument/2006/relationships" r:id="rId1"/>
            </a:rPr>
            <a:t>oprávněného</a:t>
          </a:r>
          <a:endParaRPr lang="en-US" sz="2400" dirty="0"/>
        </a:p>
      </dgm:t>
    </dgm:pt>
    <dgm:pt modelId="{469A50BD-C138-4DE3-8A3E-B2D9C4E5EE84}" type="parTrans" cxnId="{58804E3F-376B-45FA-B1AD-FF786D9CC425}">
      <dgm:prSet/>
      <dgm:spPr/>
      <dgm:t>
        <a:bodyPr/>
        <a:lstStyle/>
        <a:p>
          <a:endParaRPr lang="en-US"/>
        </a:p>
      </dgm:t>
    </dgm:pt>
    <dgm:pt modelId="{594184FA-C02D-4264-800D-F20291A7A79A}" type="sibTrans" cxnId="{58804E3F-376B-45FA-B1AD-FF786D9CC425}">
      <dgm:prSet/>
      <dgm:spPr/>
      <dgm:t>
        <a:bodyPr/>
        <a:lstStyle/>
        <a:p>
          <a:endParaRPr lang="en-US"/>
        </a:p>
      </dgm:t>
    </dgm:pt>
    <dgm:pt modelId="{0074E1E2-6DEE-449D-AB1A-FC82D52681FC}">
      <dgm:prSet custT="1"/>
      <dgm:spPr/>
      <dgm:t>
        <a:bodyPr/>
        <a:lstStyle/>
        <a:p>
          <a:r>
            <a:rPr lang="cs-CZ" sz="2800" dirty="0">
              <a:solidFill>
                <a:schemeClr val="tx1">
                  <a:lumMod val="75000"/>
                  <a:lumOff val="25000"/>
                </a:schemeClr>
              </a:solidFill>
            </a:rPr>
            <a:t>Přezkum způsobilosti listiny k zápisu</a:t>
          </a:r>
          <a:endParaRPr lang="en-US" sz="2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BFBBB84-B902-4243-8642-D851614EF520}" type="parTrans" cxnId="{B46E6115-EC23-4313-A36F-ADCDE849EA4E}">
      <dgm:prSet/>
      <dgm:spPr/>
      <dgm:t>
        <a:bodyPr/>
        <a:lstStyle/>
        <a:p>
          <a:endParaRPr lang="en-US"/>
        </a:p>
      </dgm:t>
    </dgm:pt>
    <dgm:pt modelId="{370A3C0F-81A7-4583-BE4D-A02E3DFE025E}" type="sibTrans" cxnId="{B46E6115-EC23-4313-A36F-ADCDE849EA4E}">
      <dgm:prSet/>
      <dgm:spPr/>
      <dgm:t>
        <a:bodyPr/>
        <a:lstStyle/>
        <a:p>
          <a:endParaRPr lang="en-US"/>
        </a:p>
      </dgm:t>
    </dgm:pt>
    <dgm:pt modelId="{DDB1E1B7-37A6-439D-A20E-DCEDE8C98AB9}">
      <dgm:prSet custT="1"/>
      <dgm:spPr/>
      <dgm:t>
        <a:bodyPr/>
        <a:lstStyle/>
        <a:p>
          <a:r>
            <a:rPr lang="cs-CZ" sz="2800" dirty="0">
              <a:solidFill>
                <a:schemeClr val="tx1">
                  <a:lumMod val="75000"/>
                  <a:lumOff val="25000"/>
                </a:schemeClr>
              </a:solidFill>
            </a:rPr>
            <a:t>Rozhodnutí o návrhu</a:t>
          </a:r>
        </a:p>
        <a:p>
          <a:r>
            <a:rPr lang="cs-CZ" sz="1800" dirty="0">
              <a:solidFill>
                <a:schemeClr val="tx1">
                  <a:lumMod val="75000"/>
                  <a:lumOff val="25000"/>
                </a:schemeClr>
              </a:solidFill>
            </a:rPr>
            <a:t>(+ min. 20 dnů od informování, max. 30 – 60 dnů od </a:t>
          </a:r>
          <a:r>
            <a:rPr lang="cs-CZ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zahájení dle SŘ)</a:t>
          </a:r>
          <a:endParaRPr lang="cs-CZ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04F88FB-7A3D-4B44-A4C8-409C258FEBC2}" type="parTrans" cxnId="{BB4A8763-EFEA-4251-8605-F481E0616886}">
      <dgm:prSet/>
      <dgm:spPr/>
      <dgm:t>
        <a:bodyPr/>
        <a:lstStyle/>
        <a:p>
          <a:endParaRPr lang="en-US"/>
        </a:p>
      </dgm:t>
    </dgm:pt>
    <dgm:pt modelId="{0556132D-A8DE-4656-8DB0-D9288EB2FC29}" type="sibTrans" cxnId="{BB4A8763-EFEA-4251-8605-F481E0616886}">
      <dgm:prSet/>
      <dgm:spPr/>
      <dgm:t>
        <a:bodyPr/>
        <a:lstStyle/>
        <a:p>
          <a:endParaRPr lang="en-US"/>
        </a:p>
      </dgm:t>
    </dgm:pt>
    <dgm:pt modelId="{0676652B-595F-4674-B77C-365404D86DC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dirty="0">
              <a:solidFill>
                <a:schemeClr val="tx1">
                  <a:lumMod val="75000"/>
                  <a:lumOff val="25000"/>
                </a:schemeClr>
              </a:solidFill>
            </a:rPr>
            <a:t>Vklad </a:t>
          </a:r>
          <a:r>
            <a:rPr lang="cs-CZ" sz="2400" dirty="0">
              <a:solidFill>
                <a:schemeClr val="tx1">
                  <a:lumMod val="75000"/>
                  <a:lumOff val="25000"/>
                </a:schemeClr>
              </a:solidFill>
            </a:rPr>
            <a:t>(bez zbytečného odkladu) </a:t>
          </a:r>
          <a:endParaRPr lang="en-US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CD07741-D655-4A41-8933-5BA82F6B80B8}" type="parTrans" cxnId="{FA9EFB98-83C6-4D7F-A206-B4CCB3280298}">
      <dgm:prSet/>
      <dgm:spPr/>
    </dgm:pt>
    <dgm:pt modelId="{B77D6D19-B8C2-4AF0-AF2D-C3E58AF5722D}" type="sibTrans" cxnId="{FA9EFB98-83C6-4D7F-A206-B4CCB3280298}">
      <dgm:prSet/>
      <dgm:spPr/>
    </dgm:pt>
    <dgm:pt modelId="{01CE9A0D-F933-4760-A5BD-7B94113C44D1}" type="pres">
      <dgm:prSet presAssocID="{228B7F92-376B-4998-9781-9877E66D782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B83B56-345C-47CB-A93B-0AD45BEFECF5}" type="pres">
      <dgm:prSet presAssocID="{228B7F92-376B-4998-9781-9877E66D782F}" presName="dummyMaxCanvas" presStyleCnt="0">
        <dgm:presLayoutVars/>
      </dgm:prSet>
      <dgm:spPr/>
    </dgm:pt>
    <dgm:pt modelId="{64E610D8-07BF-4C32-B67B-FD0FFE40501C}" type="pres">
      <dgm:prSet presAssocID="{228B7F92-376B-4998-9781-9877E66D782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02DA42-C03A-49BC-8D50-E4CBC71033F7}" type="pres">
      <dgm:prSet presAssocID="{228B7F92-376B-4998-9781-9877E66D782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C3D991-E7B5-48CE-A2C8-0566D90F784D}" type="pres">
      <dgm:prSet presAssocID="{228B7F92-376B-4998-9781-9877E66D782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502206-C936-4455-8B23-61DD655C3605}" type="pres">
      <dgm:prSet presAssocID="{228B7F92-376B-4998-9781-9877E66D782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2A3E55-7699-4346-A826-59C7EA1F97C7}" type="pres">
      <dgm:prSet presAssocID="{228B7F92-376B-4998-9781-9877E66D782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95B6B7-5CBE-4E74-B44E-5275660F5FE0}" type="pres">
      <dgm:prSet presAssocID="{228B7F92-376B-4998-9781-9877E66D782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D2FAB7-698F-4D32-ACD4-BF58C8CBD58B}" type="pres">
      <dgm:prSet presAssocID="{228B7F92-376B-4998-9781-9877E66D782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41AE7-648A-44A6-8E9E-47B43B0AA0D9}" type="pres">
      <dgm:prSet presAssocID="{228B7F92-376B-4998-9781-9877E66D782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9CFF1F-707D-4419-90C9-0DC68C27FD13}" type="pres">
      <dgm:prSet presAssocID="{228B7F92-376B-4998-9781-9877E66D782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9C71FC-3C22-4049-B6A4-B937963D2C2B}" type="pres">
      <dgm:prSet presAssocID="{228B7F92-376B-4998-9781-9877E66D782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6921E4-A9B2-494F-9F95-49610CA722FF}" type="pres">
      <dgm:prSet presAssocID="{228B7F92-376B-4998-9781-9877E66D782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FA8932-E83A-4557-969F-59A7F9DC5CE7}" type="pres">
      <dgm:prSet presAssocID="{228B7F92-376B-4998-9781-9877E66D782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7A4B83-60AE-4063-A7A5-54F7B9B98521}" type="pres">
      <dgm:prSet presAssocID="{228B7F92-376B-4998-9781-9877E66D782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29E94-FBD7-49F5-9C94-5C99B8CDA309}" type="pres">
      <dgm:prSet presAssocID="{228B7F92-376B-4998-9781-9877E66D782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6AD874-A2D2-40F1-9A04-8DA98DC7D4D4}" type="presOf" srcId="{594184FA-C02D-4264-800D-F20291A7A79A}" destId="{B4D2FAB7-698F-4D32-ACD4-BF58C8CBD58B}" srcOrd="0" destOrd="0" presId="urn:microsoft.com/office/officeart/2005/8/layout/vProcess5"/>
    <dgm:cxn modelId="{FA9EFB98-83C6-4D7F-A206-B4CCB3280298}" srcId="{228B7F92-376B-4998-9781-9877E66D782F}" destId="{0676652B-595F-4674-B77C-365404D86DC7}" srcOrd="4" destOrd="0" parTransId="{4CD07741-D655-4A41-8933-5BA82F6B80B8}" sibTransId="{B77D6D19-B8C2-4AF0-AF2D-C3E58AF5722D}"/>
    <dgm:cxn modelId="{421CF255-750B-421D-89E4-A2F30B06EEC7}" type="presOf" srcId="{0074E1E2-6DEE-449D-AB1A-FC82D52681FC}" destId="{FCC3D991-E7B5-48CE-A2C8-0566D90F784D}" srcOrd="0" destOrd="0" presId="urn:microsoft.com/office/officeart/2005/8/layout/vProcess5"/>
    <dgm:cxn modelId="{2F558E43-EA53-443A-9778-AAE14D9430F9}" type="presOf" srcId="{370A3C0F-81A7-4583-BE4D-A02E3DFE025E}" destId="{75441AE7-648A-44A6-8E9E-47B43B0AA0D9}" srcOrd="0" destOrd="0" presId="urn:microsoft.com/office/officeart/2005/8/layout/vProcess5"/>
    <dgm:cxn modelId="{BB4A8763-EFEA-4251-8605-F481E0616886}" srcId="{228B7F92-376B-4998-9781-9877E66D782F}" destId="{DDB1E1B7-37A6-439D-A20E-DCEDE8C98AB9}" srcOrd="3" destOrd="0" parTransId="{604F88FB-7A3D-4B44-A4C8-409C258FEBC2}" sibTransId="{0556132D-A8DE-4656-8DB0-D9288EB2FC29}"/>
    <dgm:cxn modelId="{6B2F380E-6476-44B9-B166-90F70C283813}" type="presOf" srcId="{25B133D9-AF77-4FFF-8722-81D04506581E}" destId="{356921E4-A9B2-494F-9F95-49610CA722FF}" srcOrd="1" destOrd="0" presId="urn:microsoft.com/office/officeart/2005/8/layout/vProcess5"/>
    <dgm:cxn modelId="{2F329D70-67F5-4266-9344-F308C412F4CB}" type="presOf" srcId="{A52D6DDA-E783-4CD5-84B2-09392C1EA786}" destId="{EA95B6B7-5CBE-4E74-B44E-5275660F5FE0}" srcOrd="0" destOrd="0" presId="urn:microsoft.com/office/officeart/2005/8/layout/vProcess5"/>
    <dgm:cxn modelId="{306E74E5-DC7B-4938-BAF3-CA1910145BD9}" type="presOf" srcId="{25B133D9-AF77-4FFF-8722-81D04506581E}" destId="{0702DA42-C03A-49BC-8D50-E4CBC71033F7}" srcOrd="0" destOrd="0" presId="urn:microsoft.com/office/officeart/2005/8/layout/vProcess5"/>
    <dgm:cxn modelId="{57BBD95C-F07C-4A4C-9378-4515254B2DA3}" type="presOf" srcId="{DDB1E1B7-37A6-439D-A20E-DCEDE8C98AB9}" destId="{F87A4B83-60AE-4063-A7A5-54F7B9B98521}" srcOrd="1" destOrd="0" presId="urn:microsoft.com/office/officeart/2005/8/layout/vProcess5"/>
    <dgm:cxn modelId="{0D652833-EC5B-4B22-9592-AFD1C3F2ABEC}" type="presOf" srcId="{0676652B-595F-4674-B77C-365404D86DC7}" destId="{19029E94-FBD7-49F5-9C94-5C99B8CDA309}" srcOrd="1" destOrd="0" presId="urn:microsoft.com/office/officeart/2005/8/layout/vProcess5"/>
    <dgm:cxn modelId="{58804E3F-376B-45FA-B1AD-FF786D9CC425}" srcId="{228B7F92-376B-4998-9781-9877E66D782F}" destId="{25B133D9-AF77-4FFF-8722-81D04506581E}" srcOrd="1" destOrd="0" parTransId="{469A50BD-C138-4DE3-8A3E-B2D9C4E5EE84}" sibTransId="{594184FA-C02D-4264-800D-F20291A7A79A}"/>
    <dgm:cxn modelId="{2B58DBBE-A229-4F68-BFFE-A1BEF987B5B3}" type="presOf" srcId="{D9EFB574-5584-416F-827F-494CBD9866F2}" destId="{64E610D8-07BF-4C32-B67B-FD0FFE40501C}" srcOrd="0" destOrd="1" presId="urn:microsoft.com/office/officeart/2005/8/layout/vProcess5"/>
    <dgm:cxn modelId="{A3BF64A0-5AC9-414A-8966-65E7489D4D7A}" type="presOf" srcId="{0074E1E2-6DEE-449D-AB1A-FC82D52681FC}" destId="{93FA8932-E83A-4557-969F-59A7F9DC5CE7}" srcOrd="1" destOrd="0" presId="urn:microsoft.com/office/officeart/2005/8/layout/vProcess5"/>
    <dgm:cxn modelId="{39DBFC6C-FB0B-41BF-9F8B-9FA368525AC6}" srcId="{228B7F92-376B-4998-9781-9877E66D782F}" destId="{C8336657-65F2-47C1-A1B2-821FA0CB062C}" srcOrd="0" destOrd="0" parTransId="{54A1CE03-6371-4CCF-B70F-55101F4CA5FC}" sibTransId="{A52D6DDA-E783-4CD5-84B2-09392C1EA786}"/>
    <dgm:cxn modelId="{0C612165-743A-4129-8247-BE17AEBBBA26}" srcId="{C8336657-65F2-47C1-A1B2-821FA0CB062C}" destId="{D9EFB574-5584-416F-827F-494CBD9866F2}" srcOrd="0" destOrd="0" parTransId="{A4204EAC-FF27-4ACA-BA0D-D43087DCEB39}" sibTransId="{6F45E8E9-3BA9-4A8B-A213-FCDC36D8698E}"/>
    <dgm:cxn modelId="{7E5FA3CF-B6B3-48A1-87D8-73DDB640A18C}" type="presOf" srcId="{C8336657-65F2-47C1-A1B2-821FA0CB062C}" destId="{069C71FC-3C22-4049-B6A4-B937963D2C2B}" srcOrd="1" destOrd="0" presId="urn:microsoft.com/office/officeart/2005/8/layout/vProcess5"/>
    <dgm:cxn modelId="{4AB30A5F-2167-4E2F-BEA2-402C2A29E13B}" type="presOf" srcId="{DDB1E1B7-37A6-439D-A20E-DCEDE8C98AB9}" destId="{60502206-C936-4455-8B23-61DD655C3605}" srcOrd="0" destOrd="0" presId="urn:microsoft.com/office/officeart/2005/8/layout/vProcess5"/>
    <dgm:cxn modelId="{AA869A2A-E974-448A-BAA7-91A7B401425B}" type="presOf" srcId="{228B7F92-376B-4998-9781-9877E66D782F}" destId="{01CE9A0D-F933-4760-A5BD-7B94113C44D1}" srcOrd="0" destOrd="0" presId="urn:microsoft.com/office/officeart/2005/8/layout/vProcess5"/>
    <dgm:cxn modelId="{0B3E8863-705E-40EB-A8C4-B53E831817B9}" type="presOf" srcId="{D9EFB574-5584-416F-827F-494CBD9866F2}" destId="{069C71FC-3C22-4049-B6A4-B937963D2C2B}" srcOrd="1" destOrd="1" presId="urn:microsoft.com/office/officeart/2005/8/layout/vProcess5"/>
    <dgm:cxn modelId="{B46E6115-EC23-4313-A36F-ADCDE849EA4E}" srcId="{228B7F92-376B-4998-9781-9877E66D782F}" destId="{0074E1E2-6DEE-449D-AB1A-FC82D52681FC}" srcOrd="2" destOrd="0" parTransId="{BBFBBB84-B902-4243-8642-D851614EF520}" sibTransId="{370A3C0F-81A7-4583-BE4D-A02E3DFE025E}"/>
    <dgm:cxn modelId="{2159F17B-5751-4117-ACAC-D0D4F2DFFC64}" type="presOf" srcId="{0676652B-595F-4674-B77C-365404D86DC7}" destId="{5B2A3E55-7699-4346-A826-59C7EA1F97C7}" srcOrd="0" destOrd="0" presId="urn:microsoft.com/office/officeart/2005/8/layout/vProcess5"/>
    <dgm:cxn modelId="{79B12CD3-9432-4B95-AF39-6B00D0F9CFEA}" type="presOf" srcId="{C8336657-65F2-47C1-A1B2-821FA0CB062C}" destId="{64E610D8-07BF-4C32-B67B-FD0FFE40501C}" srcOrd="0" destOrd="0" presId="urn:microsoft.com/office/officeart/2005/8/layout/vProcess5"/>
    <dgm:cxn modelId="{454010C4-86CC-4302-8087-4F80C8432133}" type="presOf" srcId="{0556132D-A8DE-4656-8DB0-D9288EB2FC29}" destId="{F39CFF1F-707D-4419-90C9-0DC68C27FD13}" srcOrd="0" destOrd="0" presId="urn:microsoft.com/office/officeart/2005/8/layout/vProcess5"/>
    <dgm:cxn modelId="{4531ADFB-D44A-43E0-9E18-D2B9BBC413F9}" type="presParOf" srcId="{01CE9A0D-F933-4760-A5BD-7B94113C44D1}" destId="{95B83B56-345C-47CB-A93B-0AD45BEFECF5}" srcOrd="0" destOrd="0" presId="urn:microsoft.com/office/officeart/2005/8/layout/vProcess5"/>
    <dgm:cxn modelId="{B2E52080-CEA1-450F-8530-23A7FC8BE995}" type="presParOf" srcId="{01CE9A0D-F933-4760-A5BD-7B94113C44D1}" destId="{64E610D8-07BF-4C32-B67B-FD0FFE40501C}" srcOrd="1" destOrd="0" presId="urn:microsoft.com/office/officeart/2005/8/layout/vProcess5"/>
    <dgm:cxn modelId="{E81E1FC0-1A95-4D08-89B0-5265C464C2B1}" type="presParOf" srcId="{01CE9A0D-F933-4760-A5BD-7B94113C44D1}" destId="{0702DA42-C03A-49BC-8D50-E4CBC71033F7}" srcOrd="2" destOrd="0" presId="urn:microsoft.com/office/officeart/2005/8/layout/vProcess5"/>
    <dgm:cxn modelId="{AA8B417A-9630-4E5E-B1D3-B27E3DF2AC04}" type="presParOf" srcId="{01CE9A0D-F933-4760-A5BD-7B94113C44D1}" destId="{FCC3D991-E7B5-48CE-A2C8-0566D90F784D}" srcOrd="3" destOrd="0" presId="urn:microsoft.com/office/officeart/2005/8/layout/vProcess5"/>
    <dgm:cxn modelId="{E43D1B3F-DD85-482D-AFA1-D8CDDB519835}" type="presParOf" srcId="{01CE9A0D-F933-4760-A5BD-7B94113C44D1}" destId="{60502206-C936-4455-8B23-61DD655C3605}" srcOrd="4" destOrd="0" presId="urn:microsoft.com/office/officeart/2005/8/layout/vProcess5"/>
    <dgm:cxn modelId="{4976482D-3107-424C-8B61-A3E9A3177F53}" type="presParOf" srcId="{01CE9A0D-F933-4760-A5BD-7B94113C44D1}" destId="{5B2A3E55-7699-4346-A826-59C7EA1F97C7}" srcOrd="5" destOrd="0" presId="urn:microsoft.com/office/officeart/2005/8/layout/vProcess5"/>
    <dgm:cxn modelId="{176236B4-FF8D-48CC-874E-D078155FC38E}" type="presParOf" srcId="{01CE9A0D-F933-4760-A5BD-7B94113C44D1}" destId="{EA95B6B7-5CBE-4E74-B44E-5275660F5FE0}" srcOrd="6" destOrd="0" presId="urn:microsoft.com/office/officeart/2005/8/layout/vProcess5"/>
    <dgm:cxn modelId="{E6E020CC-F715-4AE0-B4F3-4601CA476EB7}" type="presParOf" srcId="{01CE9A0D-F933-4760-A5BD-7B94113C44D1}" destId="{B4D2FAB7-698F-4D32-ACD4-BF58C8CBD58B}" srcOrd="7" destOrd="0" presId="urn:microsoft.com/office/officeart/2005/8/layout/vProcess5"/>
    <dgm:cxn modelId="{84AD5CA5-4262-4532-B36A-1E1443FBDAFD}" type="presParOf" srcId="{01CE9A0D-F933-4760-A5BD-7B94113C44D1}" destId="{75441AE7-648A-44A6-8E9E-47B43B0AA0D9}" srcOrd="8" destOrd="0" presId="urn:microsoft.com/office/officeart/2005/8/layout/vProcess5"/>
    <dgm:cxn modelId="{64556A30-66B3-4582-87E2-1E43C378345A}" type="presParOf" srcId="{01CE9A0D-F933-4760-A5BD-7B94113C44D1}" destId="{F39CFF1F-707D-4419-90C9-0DC68C27FD13}" srcOrd="9" destOrd="0" presId="urn:microsoft.com/office/officeart/2005/8/layout/vProcess5"/>
    <dgm:cxn modelId="{9E9A9C12-F9A8-4D7E-B642-CD261AE4BDF5}" type="presParOf" srcId="{01CE9A0D-F933-4760-A5BD-7B94113C44D1}" destId="{069C71FC-3C22-4049-B6A4-B937963D2C2B}" srcOrd="10" destOrd="0" presId="urn:microsoft.com/office/officeart/2005/8/layout/vProcess5"/>
    <dgm:cxn modelId="{69B3C907-3706-47A3-9CBE-A95656D257F8}" type="presParOf" srcId="{01CE9A0D-F933-4760-A5BD-7B94113C44D1}" destId="{356921E4-A9B2-494F-9F95-49610CA722FF}" srcOrd="11" destOrd="0" presId="urn:microsoft.com/office/officeart/2005/8/layout/vProcess5"/>
    <dgm:cxn modelId="{2D15AB4D-B46D-47EA-B326-42FACCA28A5B}" type="presParOf" srcId="{01CE9A0D-F933-4760-A5BD-7B94113C44D1}" destId="{93FA8932-E83A-4557-969F-59A7F9DC5CE7}" srcOrd="12" destOrd="0" presId="urn:microsoft.com/office/officeart/2005/8/layout/vProcess5"/>
    <dgm:cxn modelId="{4F40F84E-C805-465F-ABED-D98E4767BF7D}" type="presParOf" srcId="{01CE9A0D-F933-4760-A5BD-7B94113C44D1}" destId="{F87A4B83-60AE-4063-A7A5-54F7B9B98521}" srcOrd="13" destOrd="0" presId="urn:microsoft.com/office/officeart/2005/8/layout/vProcess5"/>
    <dgm:cxn modelId="{B95AB4DE-60EC-4239-96DB-E2B25AA0F943}" type="presParOf" srcId="{01CE9A0D-F933-4760-A5BD-7B94113C44D1}" destId="{19029E94-FBD7-49F5-9C94-5C99B8CDA30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8418-69B4-4626-9FB0-245FF37E956B}">
      <dsp:nvSpPr>
        <dsp:cNvPr id="0" name=""/>
        <dsp:cNvSpPr/>
      </dsp:nvSpPr>
      <dsp:spPr>
        <a:xfrm>
          <a:off x="0" y="32916"/>
          <a:ext cx="10753725" cy="95940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/>
            <a:t>Zápisy týkající se práv</a:t>
          </a:r>
          <a:endParaRPr lang="en-US" sz="4000" kern="1200"/>
        </a:p>
      </dsp:txBody>
      <dsp:txXfrm>
        <a:off x="46834" y="79750"/>
        <a:ext cx="10660057" cy="865732"/>
      </dsp:txXfrm>
    </dsp:sp>
    <dsp:sp modelId="{127C8DA2-7F24-46FE-98CB-F4589711A4A2}">
      <dsp:nvSpPr>
        <dsp:cNvPr id="0" name=""/>
        <dsp:cNvSpPr/>
      </dsp:nvSpPr>
      <dsp:spPr>
        <a:xfrm>
          <a:off x="0" y="992317"/>
          <a:ext cx="10753725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31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dirty="0"/>
            <a:t>Vklad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dirty="0"/>
            <a:t>Záznam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/>
            <a:t>Poznámka </a:t>
          </a:r>
          <a:endParaRPr lang="en-US" sz="3100" kern="1200"/>
        </a:p>
      </dsp:txBody>
      <dsp:txXfrm>
        <a:off x="0" y="992317"/>
        <a:ext cx="10753725" cy="1614599"/>
      </dsp:txXfrm>
    </dsp:sp>
    <dsp:sp modelId="{45E2202F-EC96-4D76-928F-FC304DF80D6C}">
      <dsp:nvSpPr>
        <dsp:cNvPr id="0" name=""/>
        <dsp:cNvSpPr/>
      </dsp:nvSpPr>
      <dsp:spPr>
        <a:xfrm>
          <a:off x="0" y="2606916"/>
          <a:ext cx="10753725" cy="959400"/>
        </a:xfrm>
        <a:prstGeom prst="roundRect">
          <a:avLst/>
        </a:prstGeom>
        <a:solidFill>
          <a:schemeClr val="accent4">
            <a:shade val="80000"/>
            <a:hueOff val="-448446"/>
            <a:satOff val="-15643"/>
            <a:lumOff val="3443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/>
            <a:t>Zápisy jiných údajů</a:t>
          </a:r>
          <a:endParaRPr lang="en-US" sz="4000" kern="1200"/>
        </a:p>
      </dsp:txBody>
      <dsp:txXfrm>
        <a:off x="46834" y="2653750"/>
        <a:ext cx="10660057" cy="865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10D8-07BF-4C32-B67B-FD0FFE40501C}">
      <dsp:nvSpPr>
        <dsp:cNvPr id="0" name=""/>
        <dsp:cNvSpPr/>
      </dsp:nvSpPr>
      <dsp:spPr>
        <a:xfrm>
          <a:off x="0" y="0"/>
          <a:ext cx="5672829" cy="98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Zahájení vkladového řízení </a:t>
          </a:r>
          <a:endParaRPr lang="en-US" sz="28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Plomba</a:t>
          </a:r>
          <a:endParaRPr lang="en-US" sz="2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8958" y="28958"/>
        <a:ext cx="4490272" cy="930779"/>
      </dsp:txXfrm>
    </dsp:sp>
    <dsp:sp modelId="{0702DA42-C03A-49BC-8D50-E4CBC71033F7}">
      <dsp:nvSpPr>
        <dsp:cNvPr id="0" name=""/>
        <dsp:cNvSpPr/>
      </dsp:nvSpPr>
      <dsp:spPr>
        <a:xfrm>
          <a:off x="423620" y="1126013"/>
          <a:ext cx="5672829" cy="98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50416"/>
                <a:satOff val="-7066"/>
                <a:lumOff val="786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50416"/>
                <a:satOff val="-7066"/>
                <a:lumOff val="786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50416"/>
                <a:satOff val="-7066"/>
                <a:lumOff val="786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hlinkClick xmlns:r="http://schemas.openxmlformats.org/officeDocument/2006/relationships" r:id="rId1"/>
            </a:rPr>
            <a:t>Informování vlastníka nemovitosti a jiného </a:t>
          </a:r>
          <a:r>
            <a:rPr lang="cs-CZ" sz="2400" kern="1200" dirty="0" smtClean="0">
              <a:hlinkClick xmlns:r="http://schemas.openxmlformats.org/officeDocument/2006/relationships" r:id="rId1"/>
            </a:rPr>
            <a:t>oprávněného</a:t>
          </a:r>
          <a:endParaRPr lang="en-US" sz="2400" kern="1200" dirty="0"/>
        </a:p>
      </dsp:txBody>
      <dsp:txXfrm>
        <a:off x="452578" y="1154971"/>
        <a:ext cx="4548641" cy="930779"/>
      </dsp:txXfrm>
    </dsp:sp>
    <dsp:sp modelId="{FCC3D991-E7B5-48CE-A2C8-0566D90F784D}">
      <dsp:nvSpPr>
        <dsp:cNvPr id="0" name=""/>
        <dsp:cNvSpPr/>
      </dsp:nvSpPr>
      <dsp:spPr>
        <a:xfrm>
          <a:off x="847240" y="2252027"/>
          <a:ext cx="5672829" cy="98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00833"/>
                <a:satOff val="-14132"/>
                <a:lumOff val="157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100833"/>
                <a:satOff val="-14132"/>
                <a:lumOff val="15721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00833"/>
                <a:satOff val="-14132"/>
                <a:lumOff val="15721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Přezkum způsobilosti listiny k zápisu</a:t>
          </a:r>
          <a:endParaRPr lang="en-US" sz="2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876198" y="2280985"/>
        <a:ext cx="4548641" cy="930779"/>
      </dsp:txXfrm>
    </dsp:sp>
    <dsp:sp modelId="{60502206-C936-4455-8B23-61DD655C3605}">
      <dsp:nvSpPr>
        <dsp:cNvPr id="0" name=""/>
        <dsp:cNvSpPr/>
      </dsp:nvSpPr>
      <dsp:spPr>
        <a:xfrm>
          <a:off x="1270861" y="3378041"/>
          <a:ext cx="5672829" cy="98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51249"/>
                <a:satOff val="-21198"/>
                <a:lumOff val="2358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151249"/>
                <a:satOff val="-21198"/>
                <a:lumOff val="23581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51249"/>
                <a:satOff val="-21198"/>
                <a:lumOff val="23581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Rozhodnutí o návrhu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>
                  <a:lumMod val="75000"/>
                  <a:lumOff val="25000"/>
                </a:schemeClr>
              </a:solidFill>
            </a:rPr>
            <a:t>(+ min. 20 dnů od informování, max. 30 – 60 dnů od </a:t>
          </a:r>
          <a:r>
            <a:rPr lang="cs-CZ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zahájení dle SŘ)</a:t>
          </a:r>
          <a:endParaRPr lang="cs-CZ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299819" y="3406999"/>
        <a:ext cx="4548641" cy="930779"/>
      </dsp:txXfrm>
    </dsp:sp>
    <dsp:sp modelId="{5B2A3E55-7699-4346-A826-59C7EA1F97C7}">
      <dsp:nvSpPr>
        <dsp:cNvPr id="0" name=""/>
        <dsp:cNvSpPr/>
      </dsp:nvSpPr>
      <dsp:spPr>
        <a:xfrm>
          <a:off x="1694481" y="4504055"/>
          <a:ext cx="5672829" cy="98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01665"/>
                <a:satOff val="-28264"/>
                <a:lumOff val="3144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shade val="80000"/>
                <a:hueOff val="201665"/>
                <a:satOff val="-28264"/>
                <a:lumOff val="31442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201665"/>
                <a:satOff val="-28264"/>
                <a:lumOff val="31442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Vklad </a:t>
          </a:r>
          <a:r>
            <a:rPr lang="cs-CZ" sz="2400" kern="1200" dirty="0">
              <a:solidFill>
                <a:schemeClr val="tx1">
                  <a:lumMod val="75000"/>
                  <a:lumOff val="25000"/>
                </a:schemeClr>
              </a:solidFill>
            </a:rPr>
            <a:t>(bez zbytečného odkladu) </a:t>
          </a:r>
          <a:endParaRPr lang="en-US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723439" y="4533013"/>
        <a:ext cx="4548641" cy="930779"/>
      </dsp:txXfrm>
    </dsp:sp>
    <dsp:sp modelId="{EA95B6B7-5CBE-4E74-B44E-5275660F5FE0}">
      <dsp:nvSpPr>
        <dsp:cNvPr id="0" name=""/>
        <dsp:cNvSpPr/>
      </dsp:nvSpPr>
      <dsp:spPr>
        <a:xfrm>
          <a:off x="5030177" y="722296"/>
          <a:ext cx="642651" cy="6426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174773" y="722296"/>
        <a:ext cx="353459" cy="483595"/>
      </dsp:txXfrm>
    </dsp:sp>
    <dsp:sp modelId="{B4D2FAB7-698F-4D32-ACD4-BF58C8CBD58B}">
      <dsp:nvSpPr>
        <dsp:cNvPr id="0" name=""/>
        <dsp:cNvSpPr/>
      </dsp:nvSpPr>
      <dsp:spPr>
        <a:xfrm>
          <a:off x="5453798" y="1848310"/>
          <a:ext cx="642651" cy="6426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598394" y="1848310"/>
        <a:ext cx="353459" cy="483595"/>
      </dsp:txXfrm>
    </dsp:sp>
    <dsp:sp modelId="{75441AE7-648A-44A6-8E9E-47B43B0AA0D9}">
      <dsp:nvSpPr>
        <dsp:cNvPr id="0" name=""/>
        <dsp:cNvSpPr/>
      </dsp:nvSpPr>
      <dsp:spPr>
        <a:xfrm>
          <a:off x="5877418" y="2957845"/>
          <a:ext cx="642651" cy="6426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22014" y="2957845"/>
        <a:ext cx="353459" cy="483595"/>
      </dsp:txXfrm>
    </dsp:sp>
    <dsp:sp modelId="{F39CFF1F-707D-4419-90C9-0DC68C27FD13}">
      <dsp:nvSpPr>
        <dsp:cNvPr id="0" name=""/>
        <dsp:cNvSpPr/>
      </dsp:nvSpPr>
      <dsp:spPr>
        <a:xfrm>
          <a:off x="6301038" y="4094845"/>
          <a:ext cx="642651" cy="6426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445634" y="4094845"/>
        <a:ext cx="353459" cy="483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22AF7-7B99-4B86-B4D9-B2F50B0A271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EEAAE-F9B0-4E4F-8188-59BAADE09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10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/>
              <a:t>Týká-li se právo, které má být na základě listiny zapsáno do katastru, jen části pozemku evidovaného v katastru, musí být s listinou spojen geometrický plán, který část pozemku vymezuje. Geometrický plán se považuje za součást listiny.</a:t>
            </a:r>
            <a:r>
              <a:rPr lang="cs-CZ" dirty="0"/>
              <a:t> (§ 7 odst. 3 KZ)</a:t>
            </a:r>
          </a:p>
          <a:p>
            <a:r>
              <a:rPr lang="cs-CZ" i="1" dirty="0"/>
              <a:t>Geometrický plán je neoddělitelnou součástí listiny, podle které má být proveden zápis do katastru, je-li třeba předmět zápisu zobrazit do katastrální mapy, má-li být zpřesněno jeho geometrické a polohové určení nebo byl-li průběh hranice určen soudem.</a:t>
            </a:r>
            <a:r>
              <a:rPr lang="cs-CZ" dirty="0"/>
              <a:t> (§ 48 odst. 1 KZ)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EEAAE-F9B0-4E4F-8188-59BAADE09A4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5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59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92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4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9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70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2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9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41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69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58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6E431D7-A98F-45A0-BF63-82F01659AC7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E13FBAC-A525-4C43-9C36-145A5A5D1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31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zk.cz/Predpisy/Resortni-predpisy-a-opatreni/CUZK-Pokyny/Pokyny-CUZK.aspx" TargetMode="External"/><Relationship Id="rId2" Type="http://schemas.openxmlformats.org/officeDocument/2006/relationships/hyperlink" Target="https://www.cuzk.cz/Predpisy/Resortni-predpisy-a-opatreni/Navody-CUZK/160303022.aspx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zk.cz/Katastr-nemovitosti/Poskytovani-udaju-z-KN/Dalkovy-pristup/Vystupy-z-KN-poskytovane-prostrednictvim-DP.aspx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Zápisy práv a jiných údajů do katastru nemovitostí.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JUDr. Jana </a:t>
            </a:r>
            <a:r>
              <a:rPr lang="cs-CZ" dirty="0" err="1"/>
              <a:t>Tkáčiková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27713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C17B0-B267-4D0E-A793-05625568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71BA4-5122-4055-BE3D-D230D342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Technický dokument - podklad</a:t>
            </a:r>
          </a:p>
          <a:p>
            <a:pPr lvl="2"/>
            <a:r>
              <a:rPr lang="cs-CZ" dirty="0"/>
              <a:t>pro vyhotovování listin na základě kterých má dojít ke změnám v souboru geodetických informací a v souboru popisných informací (§ 2 písm. j.) KZ) </a:t>
            </a:r>
          </a:p>
          <a:p>
            <a:pPr lvl="2"/>
            <a:endParaRPr lang="cs-CZ" dirty="0"/>
          </a:p>
          <a:p>
            <a:pPr marL="4572" lvl="1" indent="0">
              <a:buNone/>
            </a:pPr>
            <a:r>
              <a:rPr lang="cs-CZ" i="1" dirty="0"/>
              <a:t>Geometrický plán, zobrazující kvalifikovaným způsobem určitou část zemského povrchu, sám o sobě z hlediska § 34 </a:t>
            </a:r>
            <a:r>
              <a:rPr lang="cs-CZ" i="1" dirty="0" err="1"/>
              <a:t>ObčZ</a:t>
            </a:r>
            <a:r>
              <a:rPr lang="cs-CZ" i="1" dirty="0"/>
              <a:t> žádným právním úkonem není, a to ani tehdy, stal-li se neoddělitelnou součástí listin, podle nichž má být proveden zápis do katastru, je-li třeba předmět zápisu zobrazit do katastrální mapy. </a:t>
            </a:r>
          </a:p>
          <a:p>
            <a:pPr marL="4572" lvl="1" indent="0">
              <a:buNone/>
            </a:pPr>
            <a:r>
              <a:rPr lang="cs-CZ" i="1" dirty="0"/>
              <a:t>Právním úkonem není především proto, že sám o sobě nezaznamenává žádný projev vůle, je pouhým obrazem či znázorněním určitého pozemkového uspořádání ať již stávajícího, minulého nebo předpokládaného budoucího.</a:t>
            </a:r>
          </a:p>
          <a:p>
            <a:pPr marL="205740" lvl="2" indent="0">
              <a:buNone/>
            </a:pPr>
            <a:r>
              <a:rPr lang="cs-CZ" i="0" dirty="0"/>
              <a:t>Podle NS 22 </a:t>
            </a:r>
            <a:r>
              <a:rPr lang="cs-CZ" i="0" dirty="0" err="1"/>
              <a:t>Cdo</a:t>
            </a:r>
            <a:r>
              <a:rPr lang="cs-CZ" i="0" dirty="0"/>
              <a:t> 2632/2002</a:t>
            </a:r>
          </a:p>
        </p:txBody>
      </p:sp>
    </p:spTree>
    <p:extLst>
      <p:ext uri="{BB962C8B-B14F-4D97-AF65-F5344CB8AC3E}">
        <p14:creationId xmlns:p14="http://schemas.microsoft.com/office/powerpoint/2010/main" val="2565145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13676-65FE-4B38-B3B1-69EF1B32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E4BD28-B417-4576-B166-B41F02032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436033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Výsledek zeměměřické činnosti</a:t>
            </a:r>
          </a:p>
          <a:p>
            <a:pPr lvl="1"/>
            <a:r>
              <a:rPr lang="cs-CZ" dirty="0"/>
              <a:t>ve veřejném zájmu</a:t>
            </a:r>
          </a:p>
          <a:p>
            <a:pPr lvl="1"/>
            <a:r>
              <a:rPr lang="cs-CZ" dirty="0"/>
              <a:t>vykonávaná odborně způsobilou osobou</a:t>
            </a:r>
          </a:p>
          <a:p>
            <a:pPr lvl="2"/>
            <a:r>
              <a:rPr lang="cs-CZ" dirty="0"/>
              <a:t>Fyzická osoba s ukončeným středoškolským nebo vysokoškolským vzděláním zeměměřického </a:t>
            </a:r>
            <a:r>
              <a:rPr lang="cs-CZ" dirty="0" smtClean="0"/>
              <a:t>směru</a:t>
            </a:r>
          </a:p>
          <a:p>
            <a:pPr lvl="2"/>
            <a:endParaRPr lang="cs-CZ" dirty="0"/>
          </a:p>
          <a:p>
            <a:pPr lvl="2"/>
            <a:endParaRPr lang="cs-CZ" dirty="0" smtClean="0"/>
          </a:p>
          <a:p>
            <a:r>
              <a:rPr lang="cs-CZ" i="1" dirty="0"/>
              <a:t>Geometrický plán je neoddělitelnou součástí listiny, podle které má být proveden zápis do katastru, </a:t>
            </a:r>
          </a:p>
          <a:p>
            <a:pPr lvl="1"/>
            <a:r>
              <a:rPr lang="cs-CZ" i="1" dirty="0"/>
              <a:t>je-li třeba předmět zápisu zobrazit do katastrální mapy, </a:t>
            </a:r>
          </a:p>
          <a:p>
            <a:pPr lvl="1"/>
            <a:r>
              <a:rPr lang="cs-CZ" i="1" dirty="0"/>
              <a:t>má-li být zpřesněno jeho geometrické a polohové určení </a:t>
            </a:r>
          </a:p>
          <a:p>
            <a:pPr lvl="1"/>
            <a:r>
              <a:rPr lang="cs-CZ" i="1" dirty="0"/>
              <a:t>nebo byl-li průběh hranice určen soudem</a:t>
            </a:r>
            <a:r>
              <a:rPr lang="cs-CZ" i="1" dirty="0" smtClean="0"/>
              <a:t>. (KZ)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43BE97-8E6E-470F-9820-3E2E7FC17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3"/>
            <a:ext cx="4663440" cy="436033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Účel (§ 79 KV)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Změna hranice katastrálního území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Rozdělení pozemku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Změna hranice pozemku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Průběh vytyčené nebo vlastníky zpřesněné hranice pozemků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Průběh hranice určené soudem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Vyznačení budovy a vodního díla nebo změna jejich obvodu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Určení hranic pozemků při pozemkových úpravách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Doplnění souboru geodetických informací o pozemek dosud evidovaný zjednodušeným způsobem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Oprava geometrického a polohového určení nemovitosti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Upřesnění nebo rekonstrukce údajů o parcele podle přídělového řízení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Vymezení rozsahu věcného břemene k části pozemku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72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DF999-B6DB-4E76-BCF0-D0B0385D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847AC7-E554-48D0-AB3C-70B07EA06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Podklady pro vyhotovení </a:t>
            </a:r>
            <a:r>
              <a:rPr lang="cs-CZ" dirty="0"/>
              <a:t>(§ 80 KV)</a:t>
            </a:r>
          </a:p>
          <a:p>
            <a:pPr lvl="1"/>
            <a:r>
              <a:rPr lang="cs-CZ" dirty="0"/>
              <a:t>Závazné: údaje souboru geodetických informací a souboru popisných informací</a:t>
            </a:r>
          </a:p>
          <a:p>
            <a:pPr lvl="1"/>
            <a:r>
              <a:rPr lang="cs-CZ" dirty="0"/>
              <a:t>Další: výsledky šetření a měření uložené v měřické dokumentaci a grafické operáty dřívějších pozemkových evidencí</a:t>
            </a:r>
          </a:p>
          <a:p>
            <a:r>
              <a:rPr lang="cs-CZ" dirty="0"/>
              <a:t>Zasahuje-li předmět měření znázorněný na geometrickém plánu do více katastrálních území, vyhotoví se samostatný geometrický plán pro každé katastrální území, </a:t>
            </a:r>
          </a:p>
          <a:p>
            <a:pPr lvl="2"/>
            <a:r>
              <a:rPr lang="cs-CZ" dirty="0"/>
              <a:t>s výjimkou případů, kdy je změnou dotčena hranice katastrálního území, popřípadě není-li s katastrálním úřadem dohodnuto jinak</a:t>
            </a:r>
          </a:p>
          <a:p>
            <a:r>
              <a:rPr lang="cs-CZ" b="1" dirty="0"/>
              <a:t>Podoba vyhotovení </a:t>
            </a:r>
            <a:r>
              <a:rPr lang="cs-CZ" dirty="0"/>
              <a:t>(§ 84 KV) </a:t>
            </a:r>
          </a:p>
          <a:p>
            <a:pPr lvl="1"/>
            <a:r>
              <a:rPr lang="cs-CZ" dirty="0"/>
              <a:t>Elektronická</a:t>
            </a:r>
          </a:p>
          <a:p>
            <a:pPr lvl="2"/>
            <a:r>
              <a:rPr lang="cs-CZ" dirty="0"/>
              <a:t>pro účely vyhotovení listiny se v případě potřeby vyhotoví jeho stejnopis v listinné podobě podle zákona o zeměměřictví (§ 16 ZZ)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92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039970D-F802-4EF7-9BD8-0837CE2E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CE521B-AB00-4F31-AD5A-0C449EDD2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Obsah</a:t>
            </a:r>
            <a:r>
              <a:rPr lang="cs-CZ" dirty="0"/>
              <a:t> (§ 84 KV)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vyjádření stavu parcel před změnou a po změně</a:t>
            </a:r>
          </a:p>
          <a:p>
            <a:pPr lvl="2"/>
            <a:r>
              <a:rPr lang="cs-CZ" dirty="0"/>
              <a:t>popisové pole,</a:t>
            </a:r>
          </a:p>
          <a:p>
            <a:pPr lvl="2"/>
            <a:r>
              <a:rPr lang="cs-CZ" dirty="0"/>
              <a:t>grafické znázornění,</a:t>
            </a:r>
          </a:p>
          <a:p>
            <a:pPr lvl="2"/>
            <a:r>
              <a:rPr lang="cs-CZ" dirty="0"/>
              <a:t>výkaz dosavadního a nového stavu údajů katastru,</a:t>
            </a:r>
          </a:p>
          <a:p>
            <a:pPr lvl="2"/>
            <a:r>
              <a:rPr lang="cs-CZ" dirty="0"/>
              <a:t>seznam souřadnic,</a:t>
            </a:r>
          </a:p>
          <a:p>
            <a:pPr lvl="2"/>
            <a:r>
              <a:rPr lang="cs-CZ" dirty="0"/>
              <a:t>výkaz údajů o bonitovaných půdně ekologických jednotkách.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případný podnět k související opravě geometrického a polohového určení pozemku nebo opravě výměry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potřeba doložení souhlasného prohlášení o shodě na průběhu hranic pozemků</a:t>
            </a:r>
          </a:p>
          <a:p>
            <a:pPr lvl="2"/>
            <a:r>
              <a:rPr lang="cs-CZ" dirty="0"/>
              <a:t>má-li být do katastru zapsáno kromě jiné změny i zpřesněné geometrické a polohové určení pozemku, týkající se touto jinou změnou dotčené hranice</a:t>
            </a:r>
          </a:p>
        </p:txBody>
      </p:sp>
    </p:spTree>
    <p:extLst>
      <p:ext uri="{BB962C8B-B14F-4D97-AF65-F5344CB8AC3E}">
        <p14:creationId xmlns:p14="http://schemas.microsoft.com/office/powerpoint/2010/main" val="4222909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62500" lnSpcReduction="20000"/>
          </a:bodyPr>
          <a:lstStyle/>
          <a:p>
            <a:r>
              <a:rPr lang="cs-CZ" sz="2900" b="1" dirty="0"/>
              <a:t>Ověření, že svými náležitostmi a přesností odpovídá právním předpisům</a:t>
            </a:r>
          </a:p>
          <a:p>
            <a:pPr lvl="2"/>
            <a:r>
              <a:rPr lang="cs-CZ" sz="2600" dirty="0"/>
              <a:t>Fyzická osoba, které bylo uděleno úřední oprávnění dle § 14  ZZ</a:t>
            </a:r>
          </a:p>
          <a:p>
            <a:pPr lvl="2"/>
            <a:r>
              <a:rPr lang="cs-CZ" sz="2600" dirty="0"/>
              <a:t>Odpovědnost za odbornou úroveň ověřených výsledků, za dosažení předepsané přesnosti a za správnost a úplnost náležitostí podle právních předpisů</a:t>
            </a:r>
          </a:p>
          <a:p>
            <a:pPr lvl="1"/>
            <a:r>
              <a:rPr lang="cs-CZ" sz="2900" dirty="0"/>
              <a:t>Uznávaný elektronický podpis </a:t>
            </a:r>
          </a:p>
          <a:p>
            <a:pPr lvl="1"/>
            <a:r>
              <a:rPr lang="cs-CZ" sz="2900" dirty="0"/>
              <a:t>Kvalifikovaný certifikát, na kterém je uznávaný elektronický podpis založen </a:t>
            </a:r>
          </a:p>
          <a:p>
            <a:pPr lvl="1"/>
            <a:r>
              <a:rPr lang="cs-CZ" sz="2900" dirty="0"/>
              <a:t>Kvalifikované elektronické časové razítko</a:t>
            </a:r>
          </a:p>
          <a:p>
            <a:pPr lvl="2"/>
            <a:r>
              <a:rPr lang="cs-CZ" sz="2600" dirty="0"/>
              <a:t>V případě, že geometrický plán byl vyhotoven v elektronické podobě, může fyzická osoba s úředním oprávněním vyhotovit jeho stejnopis v listinné podobě.</a:t>
            </a:r>
          </a:p>
          <a:p>
            <a:r>
              <a:rPr lang="pl-PL" sz="2900" b="1" dirty="0"/>
              <a:t>Potvrzení = souhlas katastrálního úřadu s očíslováním parcel (§ 85 KV)</a:t>
            </a:r>
          </a:p>
          <a:p>
            <a:pPr lvl="1"/>
            <a:r>
              <a:rPr lang="cs-CZ" sz="2900" dirty="0"/>
              <a:t>Elektronický podpis pověřeného zaměstnance založený na kvalifikovaném certifikátu</a:t>
            </a:r>
          </a:p>
          <a:p>
            <a:pPr lvl="1"/>
            <a:r>
              <a:rPr lang="cs-CZ" sz="2900" dirty="0"/>
              <a:t>Certifikát</a:t>
            </a:r>
          </a:p>
          <a:p>
            <a:pPr lvl="1"/>
            <a:r>
              <a:rPr lang="cs-CZ" sz="2900" dirty="0"/>
              <a:t>Časové razítko</a:t>
            </a:r>
          </a:p>
          <a:p>
            <a:endParaRPr lang="cs-CZ" sz="2900" i="1" dirty="0" smtClean="0"/>
          </a:p>
          <a:p>
            <a:r>
              <a:rPr lang="cs-CZ" sz="2900" i="1" dirty="0" smtClean="0"/>
              <a:t>Okamžikem </a:t>
            </a:r>
            <a:r>
              <a:rPr lang="cs-CZ" sz="2900" i="1" dirty="0"/>
              <a:t>potvrzení geometrického plánu katastrálním úřadem existuje pozemek jako samostatná věc, neboť je označen jako parcela, se kterou je možno dále disponovat. </a:t>
            </a:r>
            <a:endParaRPr lang="cs-CZ" sz="2900" i="1" dirty="0" smtClean="0"/>
          </a:p>
          <a:p>
            <a:pPr lvl="1"/>
            <a:r>
              <a:rPr lang="cs-CZ" sz="2900" dirty="0" smtClean="0"/>
              <a:t>I</a:t>
            </a:r>
            <a:r>
              <a:rPr lang="cs-CZ" sz="2900" dirty="0"/>
              <a:t>. ÚS 28/99</a:t>
            </a:r>
          </a:p>
          <a:p>
            <a:endParaRPr lang="cs-CZ" sz="3200" dirty="0"/>
          </a:p>
        </p:txBody>
      </p:sp>
      <p:sp>
        <p:nvSpPr>
          <p:cNvPr id="4" name="Šipka dolů 3"/>
          <p:cNvSpPr/>
          <p:nvPr/>
        </p:nvSpPr>
        <p:spPr>
          <a:xfrm>
            <a:off x="5408748" y="4962769"/>
            <a:ext cx="1289539" cy="539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59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DF0A6-D299-4742-A8F7-6D9DB11A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 do katastru nemovitostí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F0D96F-F126-4CD4-8241-E44388FA59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Zápis do katastru, kterým se zapisují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Věcná práva</a:t>
            </a:r>
          </a:p>
          <a:p>
            <a:pPr lvl="2"/>
            <a:r>
              <a:rPr lang="cs-CZ" dirty="0"/>
              <a:t>Vlastnické právo, práva odpovídající věcným břemenům, zástavní a podzástavní právo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Práva ujednaná jako věcná</a:t>
            </a:r>
          </a:p>
          <a:p>
            <a:pPr lvl="2"/>
            <a:r>
              <a:rPr lang="cs-CZ" dirty="0"/>
              <a:t>Obligační práva s </a:t>
            </a:r>
            <a:r>
              <a:rPr lang="cs-CZ" dirty="0" err="1"/>
              <a:t>věcněprávními</a:t>
            </a:r>
            <a:r>
              <a:rPr lang="cs-CZ" dirty="0"/>
              <a:t> účinky </a:t>
            </a:r>
          </a:p>
          <a:p>
            <a:pPr lvl="2"/>
            <a:r>
              <a:rPr lang="cs-CZ" dirty="0"/>
              <a:t>Předkupní právo, výhrady, 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Nájem a pacht</a:t>
            </a:r>
          </a:p>
          <a:p>
            <a:pPr lvl="2"/>
            <a:r>
              <a:rPr lang="cs-CZ" dirty="0"/>
              <a:t>Obligační </a:t>
            </a:r>
            <a:r>
              <a:rPr lang="cs-CZ" dirty="0" smtClean="0"/>
              <a:t>práva</a:t>
            </a:r>
          </a:p>
          <a:p>
            <a:r>
              <a:rPr lang="cs-CZ" dirty="0"/>
              <a:t>Zápis vzniku, změny, zániku, promlčení, uznání nebo neuznání existence uvedených práv</a:t>
            </a:r>
          </a:p>
          <a:p>
            <a:endParaRPr lang="cs-CZ" dirty="0"/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4C971F11-806B-4515-9BA0-3723AFEAA3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Právní účinky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Konstitutivní</a:t>
            </a:r>
          </a:p>
          <a:p>
            <a:pPr marL="0" lvl="2" indent="0">
              <a:buNone/>
            </a:pPr>
            <a:r>
              <a:rPr lang="cs-CZ" dirty="0"/>
              <a:t>Je-li stanoveno, že právo vzniká až zápisem do veřejného seznamu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Deklaratorní 	</a:t>
            </a:r>
          </a:p>
          <a:p>
            <a:pPr marL="0" lvl="2" indent="0">
              <a:buNone/>
            </a:pPr>
            <a:r>
              <a:rPr lang="cs-CZ" dirty="0"/>
              <a:t>Je-li stanoveno, že právo vzniká nastoupením jiné právní skutečnosti nebo ze </a:t>
            </a:r>
            <a:r>
              <a:rPr lang="cs-CZ" dirty="0" smtClean="0"/>
              <a:t>zákona</a:t>
            </a:r>
          </a:p>
          <a:p>
            <a:r>
              <a:rPr lang="cs-CZ" dirty="0"/>
              <a:t>Zásada materiální publicity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Právní domněnka souladu zápisu se skutečným stavem</a:t>
            </a:r>
          </a:p>
          <a:p>
            <a:pPr marL="0" lvl="2" indent="0">
              <a:buNone/>
            </a:pPr>
            <a:r>
              <a:rPr lang="cs-CZ" dirty="0"/>
              <a:t>Není-li stav zapsaný v katastru v souladu se skutečným právním stavem, svědčí zapsaný stav ve prospěch osoby, která nabyla věcné právo za úplatu v dobré víře od osoby k tomu oprávněné podle zapsaného stavu.</a:t>
            </a:r>
          </a:p>
          <a:p>
            <a:pPr marL="0" lvl="2" indent="0">
              <a:buNone/>
            </a:pPr>
            <a:r>
              <a:rPr lang="cs-CZ" dirty="0"/>
              <a:t>Dobrá víra se posuzuje k době, kdy k právnímu jednání došlo; vzniká-li však věcné právo až zápisem do veřejného seznamu, pak k době podání návrhu na zápis. § 984 </a:t>
            </a:r>
            <a:r>
              <a:rPr lang="cs-CZ" dirty="0" smtClean="0"/>
              <a:t>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75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E9FD7-DC6C-4980-8F19-8EEE7B49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Judikatura k zápisu vkladem</a:t>
            </a:r>
            <a:br>
              <a:rPr lang="cs-CZ" sz="4800" dirty="0"/>
            </a:br>
            <a:r>
              <a:rPr lang="cs-CZ" sz="4800" dirty="0"/>
              <a:t>NS 30 </a:t>
            </a:r>
            <a:r>
              <a:rPr lang="cs-CZ" sz="4800" dirty="0" err="1"/>
              <a:t>Cdo</a:t>
            </a:r>
            <a:r>
              <a:rPr lang="cs-CZ" sz="4800" dirty="0"/>
              <a:t> 3991/2010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1CA28-4D03-4BDF-A00B-1DCCFC4A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Nabývání vlastnického práva k nemovitostem evidovaným v katastru nemovitostí je dvoufázové;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jeho esenciálním předpokladem je vznik závazkově právního vztahu (např. prostřednictvím uzavřené kupní smlouvy, jejímž předmětem je úplatný převod vlastnického práva k předmětným nemovitostem z prodávajícího do vlastnictví kupujícího za dohodnutou kupní cenu) s právními účinky inter partes,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kdy k nabytí vlastnického práva k takto smluvně převáděnému nemovitému majetku a tedy k dovršení věcně právních účinků </a:t>
            </a:r>
            <a:r>
              <a:rPr lang="cs-CZ" i="1" dirty="0" err="1"/>
              <a:t>erga</a:t>
            </a:r>
            <a:r>
              <a:rPr lang="cs-CZ" i="1" dirty="0"/>
              <a:t> </a:t>
            </a:r>
            <a:r>
              <a:rPr lang="cs-CZ" i="1" dirty="0" err="1"/>
              <a:t>omnes</a:t>
            </a:r>
            <a:r>
              <a:rPr lang="cs-CZ" i="1" dirty="0"/>
              <a:t>, je zapotřebí vkladu tohoto vlastnického práva do katastru nemovitostí.</a:t>
            </a:r>
          </a:p>
          <a:p>
            <a:r>
              <a:rPr lang="cs-CZ" i="1" dirty="0"/>
              <a:t>Při vzniku vlastnického práva k nemovitostem evidovaným v katastru nemovitostí na základě smlouvy je tedy třeba rozlišovat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i="1" dirty="0"/>
              <a:t>právní důvod nabytí vlastnického práva (</a:t>
            </a:r>
            <a:r>
              <a:rPr lang="cs-CZ" i="1" dirty="0" err="1"/>
              <a:t>titulus</a:t>
            </a:r>
            <a:r>
              <a:rPr lang="cs-CZ" i="1" dirty="0"/>
              <a:t> </a:t>
            </a:r>
            <a:r>
              <a:rPr lang="cs-CZ" i="1" dirty="0" err="1"/>
              <a:t>adquirendi</a:t>
            </a:r>
            <a:r>
              <a:rPr lang="cs-CZ" i="1" dirty="0"/>
              <a:t>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i="1" dirty="0"/>
              <a:t>a právní způsob jeho nabytí (modus </a:t>
            </a:r>
            <a:r>
              <a:rPr lang="cs-CZ" i="1" dirty="0" err="1"/>
              <a:t>adquirendi</a:t>
            </a:r>
            <a:r>
              <a:rPr lang="cs-CZ" i="1" dirty="0"/>
              <a:t>). </a:t>
            </a:r>
          </a:p>
          <a:p>
            <a:r>
              <a:rPr lang="cs-CZ" i="1" dirty="0"/>
              <a:t>Smlouva o převodu nemovitostí představuje tzv. </a:t>
            </a:r>
            <a:r>
              <a:rPr lang="cs-CZ" i="1" dirty="0" err="1"/>
              <a:t>titulus</a:t>
            </a:r>
            <a:r>
              <a:rPr lang="cs-CZ" i="1" dirty="0"/>
              <a:t> </a:t>
            </a:r>
            <a:r>
              <a:rPr lang="cs-CZ" i="1" dirty="0" err="1"/>
              <a:t>adquirendi</a:t>
            </a:r>
            <a:r>
              <a:rPr lang="cs-CZ" i="1" dirty="0"/>
              <a:t>. I když z takové smlouvy vznikají jejím účastníkům práva a povinnosti, ke vzniku vlastnického práva podle ní ještě nedochází; ten nastává (modus </a:t>
            </a:r>
            <a:r>
              <a:rPr lang="cs-CZ" i="1" dirty="0" err="1"/>
              <a:t>adquirendi</a:t>
            </a:r>
            <a:r>
              <a:rPr lang="cs-CZ" i="1" dirty="0"/>
              <a:t>) až vkladem (tzv. intabulací) vlastnického práva do katastru nemovitostí; taková smlouva má pouze účinek obligační - zavazuje zcizitele (prodávajícího) k tomu, aby vlastnictví věci na nabyvatele (kupujícího) dalším úkonem, který je právně uznávaným způsobem převodu vlastnictví, převedl.</a:t>
            </a:r>
          </a:p>
        </p:txBody>
      </p:sp>
    </p:spTree>
    <p:extLst>
      <p:ext uri="{BB962C8B-B14F-4D97-AF65-F5344CB8AC3E}">
        <p14:creationId xmlns:p14="http://schemas.microsoft.com/office/powerpoint/2010/main" val="9662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DD5F4-681A-43A2-8840-C1495A36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Řízení o povolení vkladu – vkladové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08808D-A8A4-404E-8C35-4DB083D1B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436033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Správní řízení dle SŘ se specifiky dle KZ</a:t>
            </a:r>
          </a:p>
          <a:p>
            <a:r>
              <a:rPr lang="cs-CZ" dirty="0"/>
              <a:t>Zahájení </a:t>
            </a:r>
          </a:p>
          <a:p>
            <a:pPr lvl="1"/>
            <a:r>
              <a:rPr lang="cs-CZ" dirty="0"/>
              <a:t>Návrh na zahájení vkladového řízení</a:t>
            </a:r>
          </a:p>
          <a:p>
            <a:pPr lvl="2"/>
            <a:r>
              <a:rPr lang="cs-CZ" dirty="0"/>
              <a:t>Dispoziční zásada</a:t>
            </a:r>
          </a:p>
          <a:p>
            <a:pPr lvl="1"/>
            <a:r>
              <a:rPr lang="cs-CZ" dirty="0"/>
              <a:t>Rozhodnutí nebo potvrzení o právu od soudu nebo soudního exekutora</a:t>
            </a:r>
          </a:p>
          <a:p>
            <a:pPr lvl="2"/>
            <a:r>
              <a:rPr lang="cs-CZ" dirty="0"/>
              <a:t>Zásada oficiality</a:t>
            </a:r>
          </a:p>
          <a:p>
            <a:r>
              <a:rPr lang="cs-CZ" dirty="0"/>
              <a:t>Účastníci vkladového řízení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ten, jehož právo vzniká, mění se nebo se rozšiřuje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ten, jehož právo zaniká, mění se nebo se omezuje</a:t>
            </a:r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4B562D0-82B7-482A-9F9F-5B050DB4B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43603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Příslušný katastrální úřad s územní působností dle krajů</a:t>
            </a:r>
          </a:p>
          <a:p>
            <a:pPr lvl="1"/>
            <a:r>
              <a:rPr lang="cs-CZ" dirty="0"/>
              <a:t>Věcná příslušnost dle § 5 z. č. 359/1992 Sb.</a:t>
            </a:r>
          </a:p>
          <a:p>
            <a:pPr lvl="1"/>
            <a:r>
              <a:rPr lang="cs-CZ" dirty="0"/>
              <a:t>Místní příslušnost dle § 11 SŘ</a:t>
            </a:r>
          </a:p>
          <a:p>
            <a:pPr lvl="2"/>
            <a:r>
              <a:rPr lang="cs-CZ" dirty="0"/>
              <a:t>v řízeních týkajících se nemovitosti se místní příslušnost určuje místem, kde se nemovitost nachází</a:t>
            </a:r>
          </a:p>
          <a:p>
            <a:pPr lvl="2"/>
            <a:r>
              <a:rPr lang="cs-CZ" dirty="0"/>
              <a:t>pokud bude více místně příslušných katastrálních úřadů, provede řízení ten z nich, u něhož jako prvního byla podána žádost</a:t>
            </a:r>
          </a:p>
          <a:p>
            <a:r>
              <a:rPr lang="cs-CZ" dirty="0"/>
              <a:t>Katastrální pracoviště</a:t>
            </a:r>
          </a:p>
          <a:p>
            <a:pPr lvl="1"/>
            <a:r>
              <a:rPr lang="cs-CZ" dirty="0"/>
              <a:t>Vnitřní organizační jednotky katastrálních úřadů  </a:t>
            </a:r>
          </a:p>
          <a:p>
            <a:pPr lvl="1"/>
            <a:r>
              <a:rPr lang="cs-CZ" dirty="0"/>
              <a:t>Výkon působnosti příslušného katastrálního úřadu dle územního obvodu</a:t>
            </a:r>
          </a:p>
        </p:txBody>
      </p:sp>
    </p:spTree>
    <p:extLst>
      <p:ext uri="{BB962C8B-B14F-4D97-AF65-F5344CB8AC3E}">
        <p14:creationId xmlns:p14="http://schemas.microsoft.com/office/powerpoint/2010/main" val="3415390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41AD8-5DA3-4DCA-B61A-CC6492BC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Návrh na zahájení vkladového řízení </a:t>
            </a:r>
            <a:br>
              <a:rPr lang="cs-CZ" sz="4800" dirty="0"/>
            </a:br>
            <a:r>
              <a:rPr lang="cs-CZ" sz="4000" dirty="0"/>
              <a:t>(formulář dle vyhlášky č. 359/2013 Sb.)</a:t>
            </a:r>
            <a:endParaRPr lang="cs-CZ" sz="4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298580-B231-4FC1-8CD7-ADD5BF29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označení katastrálního úřadu, kterému je návrh určen, </a:t>
            </a:r>
          </a:p>
          <a:p>
            <a:pPr lvl="1"/>
            <a:r>
              <a:rPr lang="cs-CZ" sz="2500" dirty="0"/>
              <a:t>včetně katastrálního pracoviště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označení účastníků vkladového řízení </a:t>
            </a:r>
          </a:p>
          <a:p>
            <a:pPr lvl="1"/>
            <a:r>
              <a:rPr lang="cs-CZ" sz="2900" dirty="0"/>
              <a:t>u fyzických osob </a:t>
            </a:r>
          </a:p>
          <a:p>
            <a:pPr lvl="2"/>
            <a:r>
              <a:rPr lang="cs-CZ" sz="2500" dirty="0"/>
              <a:t>jménem a příjmením, adresou místa trvalého pobytu nebo adresou bydliště v cizině, rodným číslem, nebo, není-li přiděleno, datem narození, </a:t>
            </a:r>
          </a:p>
          <a:p>
            <a:pPr lvl="2"/>
            <a:r>
              <a:rPr lang="cs-CZ" sz="2500" dirty="0"/>
              <a:t>a jsou-li navrhovateli, číslem elektronicky čitelného identifikačního dokladu, pokud se jim vydává</a:t>
            </a:r>
          </a:p>
          <a:p>
            <a:pPr lvl="1"/>
            <a:r>
              <a:rPr lang="cs-CZ" sz="2900" dirty="0"/>
              <a:t>u právnických osob </a:t>
            </a:r>
          </a:p>
          <a:p>
            <a:pPr lvl="2"/>
            <a:r>
              <a:rPr lang="cs-CZ" sz="2500" dirty="0"/>
              <a:t>názvem, sídlem a identifikačním číslem, pokud je přiděleno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označení nemovitostí a práv, která k nim mají být zapsána nebo vymazána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podpis navrhovatele</a:t>
            </a:r>
          </a:p>
          <a:p>
            <a:pPr lvl="2"/>
            <a:r>
              <a:rPr lang="cs-CZ" sz="2500" dirty="0"/>
              <a:t>bez nutnosti úředního </a:t>
            </a:r>
            <a:r>
              <a:rPr lang="cs-CZ" sz="2500" dirty="0" smtClean="0"/>
              <a:t>ověření</a:t>
            </a:r>
          </a:p>
          <a:p>
            <a:pPr marL="0" lvl="2" indent="0">
              <a:buNone/>
            </a:pPr>
            <a:r>
              <a:rPr lang="cs-CZ" dirty="0" smtClean="0"/>
              <a:t>________________________________________________</a:t>
            </a:r>
            <a:endParaRPr lang="cs-CZ" dirty="0"/>
          </a:p>
          <a:p>
            <a:r>
              <a:rPr lang="cs-CZ" sz="2900" i="1" dirty="0" smtClean="0"/>
              <a:t>Pokud </a:t>
            </a:r>
            <a:r>
              <a:rPr lang="cs-CZ" sz="2900" i="1" dirty="0"/>
              <a:t>jde o návrh vkladu vlastnického práva do katastru nemovitostí, je možno jej podat v časově neomezené lhůtě, neboť ani uplynutí času nemůže nic změnit na vázanosti účastníků smlouvy projevy jejich vůle</a:t>
            </a:r>
            <a:r>
              <a:rPr lang="cs-CZ" sz="2900" i="1" dirty="0" smtClean="0"/>
              <a:t>.</a:t>
            </a:r>
            <a:r>
              <a:rPr lang="cs-CZ" sz="2900" dirty="0"/>
              <a:t> </a:t>
            </a:r>
            <a:endParaRPr lang="cs-CZ" sz="2900" dirty="0" smtClean="0"/>
          </a:p>
          <a:p>
            <a:pPr lvl="1"/>
            <a:r>
              <a:rPr lang="cs-CZ" sz="2900" dirty="0" smtClean="0"/>
              <a:t>IV</a:t>
            </a:r>
            <a:r>
              <a:rPr lang="cs-CZ" sz="2900" dirty="0"/>
              <a:t>. ÚS 201/96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____________________________________</a:t>
            </a:r>
          </a:p>
          <a:p>
            <a:r>
              <a:rPr lang="cs-CZ" sz="3300" b="1" dirty="0" smtClean="0">
                <a:solidFill>
                  <a:schemeClr val="tx1"/>
                </a:solidFill>
              </a:rPr>
              <a:t>Vkladové </a:t>
            </a:r>
            <a:r>
              <a:rPr lang="cs-CZ" sz="3300" b="1" dirty="0">
                <a:solidFill>
                  <a:schemeClr val="tx1"/>
                </a:solidFill>
              </a:rPr>
              <a:t>řízení je zahájeno dnem, kdy návrh na vklad došel místně příslušnému katastrálnímu úřadu → právní účinky </a:t>
            </a:r>
            <a:r>
              <a:rPr lang="cs-CZ" sz="3300" b="1" dirty="0" smtClean="0">
                <a:solidFill>
                  <a:schemeClr val="tx1"/>
                </a:solidFill>
              </a:rPr>
              <a:t>zápisu</a:t>
            </a:r>
          </a:p>
          <a:p>
            <a:endParaRPr lang="cs-CZ" dirty="0" smtClean="0"/>
          </a:p>
          <a:p>
            <a:endParaRPr lang="cs-CZ" sz="28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135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F8C19-8099-43F4-B23B-A3F7EEC8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návrhu na vklad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35F7E-49DC-474D-ACD3-373D61857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436033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VKLADOVÁ LISTINA (</a:t>
            </a:r>
            <a:r>
              <a:rPr lang="cs-CZ" dirty="0"/>
              <a:t>1x)</a:t>
            </a:r>
          </a:p>
          <a:p>
            <a:pPr lvl="1"/>
            <a:r>
              <a:rPr lang="cs-CZ" dirty="0"/>
              <a:t>Listina o právním jednání </a:t>
            </a:r>
          </a:p>
          <a:p>
            <a:pPr lvl="1"/>
            <a:r>
              <a:rPr lang="cs-CZ" dirty="0"/>
              <a:t>Souhlasné prohlášení</a:t>
            </a:r>
          </a:p>
          <a:p>
            <a:pPr lvl="1"/>
            <a:r>
              <a:rPr lang="cs-CZ" dirty="0"/>
              <a:t>Potvrzení o zániku práva</a:t>
            </a:r>
          </a:p>
          <a:p>
            <a:pPr lvl="1"/>
            <a:r>
              <a:rPr lang="cs-CZ" dirty="0"/>
              <a:t>Prohlášení o vzniku práva</a:t>
            </a:r>
          </a:p>
          <a:p>
            <a:pPr lvl="1"/>
            <a:r>
              <a:rPr lang="cs-CZ" dirty="0"/>
              <a:t>Potvrzení orgánu veřejné moci</a:t>
            </a:r>
          </a:p>
          <a:p>
            <a:pPr lvl="1"/>
            <a:r>
              <a:rPr lang="cs-CZ" dirty="0"/>
              <a:t>Forma: prvopis, stejnopis nebo úředně ověřená kopie v jednom vyhotovení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PLNÁ MOC s </a:t>
            </a:r>
            <a:r>
              <a:rPr lang="cs-CZ" dirty="0"/>
              <a:t>úředně ověřeným podpisem zmocnitele,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je-li účastník vkladového řízení zastoupen zmocněncem;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VÝPIS Z OBCHODNÍHO NEBO JINÉHO ZÁKONEM STANOVENÉHO REJSTŘÍKU,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pokud </a:t>
            </a:r>
            <a:r>
              <a:rPr lang="cs-CZ" dirty="0"/>
              <a:t>je účastníkem vkladového řízení právnická osoba a není-li výpis možno získat bezplatně dálkovým přístupem v českém jazyce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DALŠÍ LISTINY,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pokud </a:t>
            </a:r>
            <a:r>
              <a:rPr lang="cs-CZ" dirty="0"/>
              <a:t>jejich potřeba vyplývá z jiného právního předpisu, </a:t>
            </a:r>
          </a:p>
          <a:p>
            <a:pPr lvl="2"/>
            <a:r>
              <a:rPr lang="cs-CZ" dirty="0"/>
              <a:t>souhlas příslušného orgánu veřejné moci</a:t>
            </a:r>
          </a:p>
          <a:p>
            <a:pPr lvl="2"/>
            <a:r>
              <a:rPr lang="cs-CZ" dirty="0"/>
              <a:t>souhlas dotčené osoby</a:t>
            </a:r>
          </a:p>
          <a:p>
            <a:pPr lvl="2"/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3222AC7-B716-4035-9339-E962AB680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4360332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/>
              <a:t>Není-li k návrhu přiložena vkladová listina, k podanému návrhu se nepřihlíží.</a:t>
            </a:r>
          </a:p>
          <a:p>
            <a:r>
              <a:rPr lang="cs-CZ" dirty="0"/>
              <a:t>Odstranitelné nedostatky návrhu</a:t>
            </a:r>
          </a:p>
          <a:p>
            <a:pPr lvl="1"/>
            <a:r>
              <a:rPr lang="cs-CZ" dirty="0"/>
              <a:t>Výzva k odstranění nedostatků</a:t>
            </a:r>
          </a:p>
          <a:p>
            <a:pPr lvl="1"/>
            <a:r>
              <a:rPr lang="cs-CZ" dirty="0"/>
              <a:t>Možnost přerušení řízení</a:t>
            </a:r>
          </a:p>
          <a:p>
            <a:pPr lvl="1"/>
            <a:r>
              <a:rPr lang="cs-CZ" dirty="0"/>
              <a:t>Neodstranění nedostatků ve lhůtě </a:t>
            </a:r>
            <a:r>
              <a:rPr lang="cs-CZ" dirty="0" smtClean="0"/>
              <a:t>→ </a:t>
            </a:r>
            <a:r>
              <a:rPr lang="cs-CZ" dirty="0"/>
              <a:t>zastavení řízení </a:t>
            </a:r>
          </a:p>
          <a:p>
            <a:r>
              <a:rPr lang="cs-CZ" dirty="0"/>
              <a:t>Neodstranitelné nedostatky návrhu</a:t>
            </a:r>
          </a:p>
          <a:p>
            <a:pPr lvl="1"/>
            <a:r>
              <a:rPr lang="cs-CZ" dirty="0" smtClean="0"/>
              <a:t>→ Zamítnutí </a:t>
            </a:r>
            <a:r>
              <a:rPr lang="cs-CZ" dirty="0"/>
              <a:t>návrhu</a:t>
            </a:r>
          </a:p>
          <a:p>
            <a:r>
              <a:rPr lang="cs-CZ" dirty="0"/>
              <a:t>Odstranitelné nedostatky rozhodnutí nebo potvrzení dle § 14 odst. 2 KZ</a:t>
            </a:r>
          </a:p>
          <a:p>
            <a:pPr lvl="1"/>
            <a:r>
              <a:rPr lang="cs-CZ" dirty="0" smtClean="0"/>
              <a:t>→Výzva </a:t>
            </a:r>
            <a:r>
              <a:rPr lang="cs-CZ" dirty="0"/>
              <a:t>k odstranění – účastníci řízení</a:t>
            </a:r>
          </a:p>
          <a:p>
            <a:pPr lvl="1"/>
            <a:r>
              <a:rPr lang="cs-CZ" dirty="0"/>
              <a:t>Neodstranění nedostatků ve lhůtě </a:t>
            </a:r>
            <a:r>
              <a:rPr lang="cs-CZ" dirty="0" smtClean="0"/>
              <a:t>→ </a:t>
            </a:r>
            <a:r>
              <a:rPr lang="cs-CZ" dirty="0"/>
              <a:t>zastavení řízení </a:t>
            </a:r>
          </a:p>
        </p:txBody>
      </p:sp>
    </p:spTree>
    <p:extLst>
      <p:ext uri="{BB962C8B-B14F-4D97-AF65-F5344CB8AC3E}">
        <p14:creationId xmlns:p14="http://schemas.microsoft.com/office/powerpoint/2010/main" val="412627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obsah přednášky.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Zápisy práv a jiných údajů do katastru – obecná východiska, principy.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Listiny způsobilé pro zápis a </a:t>
            </a:r>
            <a:r>
              <a:rPr lang="cs-CZ" b="1" dirty="0"/>
              <a:t>g</a:t>
            </a:r>
            <a:r>
              <a:rPr lang="cs-CZ" b="1" dirty="0" smtClean="0"/>
              <a:t>eometrický </a:t>
            </a:r>
            <a:r>
              <a:rPr lang="cs-CZ" b="1" dirty="0"/>
              <a:t>plán.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Vklad do katastru nemovitostí.</a:t>
            </a:r>
          </a:p>
          <a:p>
            <a:pPr marL="4572" lvl="1" indent="0">
              <a:buNone/>
            </a:pPr>
            <a:r>
              <a:rPr lang="cs-CZ" b="1" dirty="0"/>
              <a:t>	Specifika vkladového řízení.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Záznam do katastru nemovitostí.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Poznámka do katastru nemovitostí.</a:t>
            </a:r>
          </a:p>
          <a:p>
            <a:pPr marL="4572" lvl="1" indent="0">
              <a:buNone/>
            </a:pPr>
            <a:r>
              <a:rPr lang="cs-CZ" b="1" dirty="0"/>
              <a:t>	Poznámka spornosti.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Zápis jiných údajů do katastru nemovitostí. </a:t>
            </a:r>
          </a:p>
        </p:txBody>
      </p:sp>
    </p:spTree>
    <p:extLst>
      <p:ext uri="{BB962C8B-B14F-4D97-AF65-F5344CB8AC3E}">
        <p14:creationId xmlns:p14="http://schemas.microsoft.com/office/powerpoint/2010/main" val="140597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49A5B-3DDA-445B-87A5-F7A1F83D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Přechodné ustanovení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F9DFC-68CE-44EF-A10F-B3B84730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Listiny sepsané přede dnem nabytí účinnosti tohoto zákona a splňující náležitosti stanovené dosavadními právními předpisy jsou vkladovými listinami, i když nesplňují náležitosti předepsané tímto nebo jiným zákonem. </a:t>
            </a:r>
          </a:p>
          <a:p>
            <a:r>
              <a:rPr lang="cs-CZ" dirty="0"/>
              <a:t>Chybějící náležitosti musí obsahovat návrh na vklad.</a:t>
            </a:r>
          </a:p>
        </p:txBody>
      </p:sp>
    </p:spTree>
    <p:extLst>
      <p:ext uri="{BB962C8B-B14F-4D97-AF65-F5344CB8AC3E}">
        <p14:creationId xmlns:p14="http://schemas.microsoft.com/office/powerpoint/2010/main" val="164260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0F66085-25F3-4AD0-8CB7-2F62489B98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A663888-039B-42FF-95D7-A59C4B2B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2910662" cy="5492750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FFFFFF"/>
                </a:solidFill>
              </a:rPr>
              <a:t>Vkladové řízení – časová osa</a:t>
            </a:r>
          </a:p>
        </p:txBody>
      </p:sp>
      <p:graphicFrame>
        <p:nvGraphicFramePr>
          <p:cNvPr id="8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61646"/>
              </p:ext>
            </p:extLst>
          </p:nvPr>
        </p:nvGraphicFramePr>
        <p:xfrm>
          <a:off x="4175760" y="639763"/>
          <a:ext cx="7367311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084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486DE-BC53-41CD-8833-C065182B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přezkumné pravomoci katastrálního úřadu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4CE5AE-3F29-4683-B4EE-A553BA97DE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Soukromá listina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66B18A-7A5E-4B35-B256-47AFB32D3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2753083"/>
            <a:ext cx="4663440" cy="3605383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splňuje náležitosti listiny pro zápis do </a:t>
            </a:r>
            <a:r>
              <a:rPr lang="cs-CZ" dirty="0" smtClean="0"/>
              <a:t>katastru</a:t>
            </a:r>
          </a:p>
          <a:p>
            <a:pPr marL="4572" lvl="1" indent="0">
              <a:buNone/>
            </a:pPr>
            <a:r>
              <a:rPr lang="cs-CZ" dirty="0"/>
              <a:t>Označení </a:t>
            </a:r>
            <a:r>
              <a:rPr lang="cs-CZ" dirty="0" smtClean="0"/>
              <a:t>nemovitostí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její obsah odůvodňuje navrhovaný </a:t>
            </a:r>
            <a:r>
              <a:rPr lang="cs-CZ" dirty="0" smtClean="0"/>
              <a:t>vklad</a:t>
            </a:r>
          </a:p>
          <a:p>
            <a:pPr marL="4572" lvl="1" indent="0">
              <a:buNone/>
            </a:pPr>
            <a:r>
              <a:rPr lang="cs-CZ" dirty="0"/>
              <a:t>Obsah a </a:t>
            </a:r>
            <a:r>
              <a:rPr lang="cs-CZ" dirty="0" smtClean="0"/>
              <a:t>účinnost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jednání je učiněno v předepsané </a:t>
            </a:r>
            <a:r>
              <a:rPr lang="cs-CZ" dirty="0" smtClean="0"/>
              <a:t>formě</a:t>
            </a:r>
          </a:p>
          <a:p>
            <a:pPr marL="4572" lvl="1" indent="0">
              <a:buNone/>
            </a:pPr>
            <a:r>
              <a:rPr lang="cs-CZ" dirty="0"/>
              <a:t>Písemná forma a pravost </a:t>
            </a:r>
            <a:r>
              <a:rPr lang="cs-CZ" dirty="0" smtClean="0"/>
              <a:t>podpisů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účastník vkladového řízení </a:t>
            </a:r>
            <a:r>
              <a:rPr lang="cs-CZ" dirty="0" smtClean="0"/>
              <a:t>není </a:t>
            </a:r>
            <a:r>
              <a:rPr lang="cs-CZ" dirty="0"/>
              <a:t>omezen právními předpisy v oprávnění nakládat s </a:t>
            </a:r>
            <a:r>
              <a:rPr lang="cs-CZ" dirty="0" smtClean="0"/>
              <a:t>nemovitostí</a:t>
            </a:r>
          </a:p>
          <a:p>
            <a:pPr marL="4572" lvl="1" indent="0">
              <a:buNone/>
            </a:pPr>
            <a:r>
              <a:rPr lang="cs-CZ" dirty="0" smtClean="0"/>
              <a:t>Např</a:t>
            </a:r>
            <a:r>
              <a:rPr lang="cs-CZ" dirty="0"/>
              <a:t>. předběžné opatření, exekuce, insolvence, vyvlastnění, restituce,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 právnímu jednání účastníka vkladového řízení byl udělen souhlas podle jiného právního </a:t>
            </a:r>
            <a:r>
              <a:rPr lang="cs-CZ" dirty="0" smtClean="0"/>
              <a:t>předpisu</a:t>
            </a:r>
          </a:p>
          <a:p>
            <a:pPr marL="4572" lvl="1" indent="0">
              <a:buNone/>
            </a:pPr>
            <a:r>
              <a:rPr lang="cs-CZ" dirty="0"/>
              <a:t>Např. OZ, zákon o majetku ČR, stavební zákon, obecní/krajské zřízení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 </a:t>
            </a:r>
            <a:r>
              <a:rPr lang="cs-CZ" dirty="0"/>
              <a:t>obsahu listiny a z jeho porovnání s dosavadními zápisy v katastru není patrný důvod, pro který by bylo právní jednání neplatné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navrhovaný vklad navazuje na dosavadní zápisy v </a:t>
            </a:r>
            <a:r>
              <a:rPr lang="cs-CZ" dirty="0" smtClean="0"/>
              <a:t>katastru</a:t>
            </a:r>
          </a:p>
          <a:p>
            <a:pPr marL="4572" lvl="1" indent="0">
              <a:buNone/>
            </a:pPr>
            <a:r>
              <a:rPr lang="cs-CZ" dirty="0"/>
              <a:t>„Zápis skokem“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78A1738-5A46-4C9A-865C-754F82ED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Veřejná listina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C339F35F-E36D-4FE6-A508-553E9D20B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60538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splňuje náležitosti listiny pro zápis do katastru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její obsah odůvodňuje navrhovaný vklad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navrhovaný vklad navazuje na dosavadní zápisy v katastru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 době podání návrhu na vklad nebyl v katastru zápis, ze kterého vyplývá, že k době podání návrhu na vklad je účastník vkladového řízení omezen v nakládání s věcí, která je předmětem právního jednání</a:t>
            </a:r>
          </a:p>
          <a:p>
            <a:pPr lvl="1"/>
            <a:r>
              <a:rPr lang="cs-CZ" dirty="0"/>
              <a:t>Jde-li o veřejnou listinu o právním jednání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splňuje náležitosti listiny pro zápis do katastru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rozhodnutí je závazné i pro osoby, v jejichž prospěch je právo v katastru dosud zapsáno.</a:t>
            </a:r>
          </a:p>
          <a:p>
            <a:pPr lvl="1"/>
            <a:r>
              <a:rPr lang="cs-CZ" dirty="0"/>
              <a:t>Jde-li o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1319031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k přezkumné pravomoci KÚ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Skutečnost, že smlouva o převodu nemovitostí byla přezkoumána katastrálním úřadem, který pravomocně rozhodl o povolení vkladu vlastnického práva pro nabyvatele, nebrání tomu, aby soud v občanském soudním řízení posoudil platnost této smlouvy. Obsahem rozhodnutí katastrálního úřadu o povolení vkladu není prohlášení smlouvy o převodu nemovitosti za platnou či neplatnou, ale povolení vkladu vlastnického práva pro nabyvatele.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NS 30 </a:t>
            </a:r>
            <a:r>
              <a:rPr lang="cs-CZ" dirty="0" err="1"/>
              <a:t>Cdo</a:t>
            </a:r>
            <a:r>
              <a:rPr lang="cs-CZ" dirty="0"/>
              <a:t> 2237/2004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341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CCD08-B8C8-4874-B149-A5547C99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rozhodnutí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9D9767-CA0F-4321-AA43-14F4671072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Usnesení o přerušení vkladového řízení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043BD9-74A3-4D0A-9DFE-3BBDC0FF4E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Stavění lhůty pro vydání rozhodnutí o vkladu</a:t>
            </a:r>
          </a:p>
          <a:p>
            <a:r>
              <a:rPr lang="cs-CZ" sz="2000" dirty="0"/>
              <a:t>Zákonem stanovené skutečnosti</a:t>
            </a:r>
          </a:p>
          <a:p>
            <a:pPr lvl="1"/>
            <a:r>
              <a:rPr lang="cs-CZ" sz="1800" dirty="0"/>
              <a:t>Výzva k odstranění nedostatků návrhu</a:t>
            </a:r>
          </a:p>
          <a:p>
            <a:pPr lvl="1"/>
            <a:r>
              <a:rPr lang="cs-CZ" sz="1800" dirty="0"/>
              <a:t>Výzva k zaplacení správního poplatku</a:t>
            </a:r>
          </a:p>
          <a:p>
            <a:pPr lvl="1"/>
            <a:r>
              <a:rPr lang="cs-CZ" sz="1800" dirty="0"/>
              <a:t>Probíhající řízení o předběžné otázce</a:t>
            </a:r>
          </a:p>
          <a:p>
            <a:pPr lvl="1"/>
            <a:r>
              <a:rPr lang="cs-CZ" sz="1800" dirty="0"/>
              <a:t>Žádost navrhovatele se souhlasem všech účastníků řízení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C1AEACA-E32D-47F8-A634-5027A6102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usnesení o zastavení vkladového řízení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DD2827-C6F0-4266-8F52-E7CC09F3C1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Ukončení vkladového řízení bez vydání rozhodnutí ve věci</a:t>
            </a:r>
          </a:p>
          <a:p>
            <a:r>
              <a:rPr lang="cs-CZ" sz="2000" dirty="0"/>
              <a:t>Zákonem stanovené skutečnosti</a:t>
            </a:r>
          </a:p>
          <a:p>
            <a:pPr lvl="1"/>
            <a:r>
              <a:rPr lang="cs-CZ" sz="1800" dirty="0"/>
              <a:t>Zpětvzetí nebo zúžení návrhu navrhovatelem se souhlasem všech účastníků řízení</a:t>
            </a:r>
          </a:p>
          <a:p>
            <a:pPr lvl="1"/>
            <a:r>
              <a:rPr lang="cs-CZ" sz="1800" dirty="0"/>
              <a:t>Neodstranění </a:t>
            </a:r>
            <a:r>
              <a:rPr lang="cs-CZ" sz="1800" dirty="0" smtClean="0"/>
              <a:t>nedostatků </a:t>
            </a:r>
            <a:r>
              <a:rPr lang="cs-CZ" sz="1800" dirty="0"/>
              <a:t>návrhu ve stanovené lhůtě</a:t>
            </a:r>
          </a:p>
          <a:p>
            <a:pPr lvl="1"/>
            <a:r>
              <a:rPr lang="cs-CZ" sz="1800" dirty="0"/>
              <a:t>Nezaplacení správního poplatku ve stanovené lhůtě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348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2DFC0F8-BBFC-4DB5-BC7F-FF7289C5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ve věci návrhu na vklad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FCDAD51C-76B7-499E-9CA1-278EB0283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Rozhodnutí o povolení vkladu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B7297A67-5F2A-4BB2-B0A2-295E5EC06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605382"/>
          </a:xfrm>
        </p:spPr>
        <p:txBody>
          <a:bodyPr>
            <a:normAutofit/>
          </a:bodyPr>
          <a:lstStyle/>
          <a:p>
            <a:r>
              <a:rPr lang="cs-CZ" sz="2000" dirty="0"/>
              <a:t>Splnění podmínek pro povolení vkladu</a:t>
            </a:r>
          </a:p>
          <a:p>
            <a:pPr lvl="1"/>
            <a:r>
              <a:rPr lang="cs-CZ" sz="1800" dirty="0"/>
              <a:t>Záznam do spisu + vyrozumění o povolení vkladu</a:t>
            </a:r>
          </a:p>
          <a:p>
            <a:pPr lvl="1"/>
            <a:r>
              <a:rPr lang="cs-CZ" sz="1800" dirty="0"/>
              <a:t>Písemné rozhodnutí + doručení účastníkům vkladového řízení</a:t>
            </a:r>
          </a:p>
          <a:p>
            <a:pPr lvl="2"/>
            <a:r>
              <a:rPr lang="cs-CZ" sz="1600" dirty="0"/>
              <a:t>Je-li to nutné nebo vhodné</a:t>
            </a:r>
          </a:p>
          <a:p>
            <a:r>
              <a:rPr lang="cs-CZ" sz="2000" dirty="0" smtClean="0"/>
              <a:t>Není přípustný </a:t>
            </a:r>
            <a:r>
              <a:rPr lang="cs-CZ" sz="2000" dirty="0"/>
              <a:t>opravný prostředek, přezkumné řízení, obnova </a:t>
            </a:r>
            <a:r>
              <a:rPr lang="cs-CZ" sz="2000" dirty="0" smtClean="0"/>
              <a:t>řízení, ani žaloba </a:t>
            </a:r>
            <a:r>
              <a:rPr lang="cs-CZ" sz="2000" dirty="0"/>
              <a:t>podle části V. OSŘ 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36302BFA-72DB-457E-AB81-0D356BCEE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Rozhodnutí o zamítnutí vkladu</a:t>
            </a:r>
          </a:p>
        </p:txBody>
      </p:sp>
      <p:sp>
        <p:nvSpPr>
          <p:cNvPr id="12" name="Zástupný symbol pro obsah 11">
            <a:extLst>
              <a:ext uri="{FF2B5EF4-FFF2-40B4-BE49-F238E27FC236}">
                <a16:creationId xmlns:a16="http://schemas.microsoft.com/office/drawing/2014/main" id="{BE1212BB-0711-4AD6-A90A-5C60D9F4D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2750989"/>
            <a:ext cx="4663440" cy="360747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Nesplnění podmínek pro povolení vkladu</a:t>
            </a:r>
          </a:p>
          <a:p>
            <a:pPr lvl="1"/>
            <a:r>
              <a:rPr lang="cs-CZ" dirty="0"/>
              <a:t>Právo účastníků vyjádřit se k </a:t>
            </a:r>
            <a:r>
              <a:rPr lang="cs-CZ" dirty="0" smtClean="0"/>
              <a:t>podkladům (příp. zpětvzetí návrhu)</a:t>
            </a:r>
            <a:endParaRPr lang="cs-CZ" dirty="0"/>
          </a:p>
          <a:p>
            <a:r>
              <a:rPr lang="cs-CZ" dirty="0"/>
              <a:t>Ztráta právních účinků návrhu </a:t>
            </a:r>
            <a:r>
              <a:rPr lang="cs-CZ" sz="1900" dirty="0"/>
              <a:t>(např. nařízení předběžného opatření)</a:t>
            </a:r>
          </a:p>
          <a:p>
            <a:r>
              <a:rPr lang="cs-CZ" dirty="0"/>
              <a:t>Písemné rozhodnutí + doručení účastníkům vkladového řízení</a:t>
            </a:r>
          </a:p>
          <a:p>
            <a:pPr lvl="1"/>
            <a:r>
              <a:rPr lang="cs-CZ" dirty="0" smtClean="0"/>
              <a:t>Není přípustný </a:t>
            </a:r>
            <a:r>
              <a:rPr lang="cs-CZ" dirty="0"/>
              <a:t>opravný prostředek, přezkumné řízení, obnova řízení</a:t>
            </a:r>
          </a:p>
          <a:p>
            <a:pPr lvl="1"/>
            <a:r>
              <a:rPr lang="cs-CZ" dirty="0"/>
              <a:t>Přípustná žaloba podle části V. OSŘ, která musí být podána ve lhůtě 30 dnů ode dne doručení </a:t>
            </a:r>
            <a:r>
              <a:rPr lang="cs-CZ" dirty="0" smtClean="0"/>
              <a:t>rozhodnutí</a:t>
            </a:r>
            <a:endParaRPr lang="cs-CZ" dirty="0"/>
          </a:p>
          <a:p>
            <a:pPr lvl="2"/>
            <a:r>
              <a:rPr lang="cs-CZ" dirty="0" smtClean="0"/>
              <a:t>→ Zamítnutí žaloby soudem</a:t>
            </a:r>
            <a:endParaRPr lang="cs-CZ" dirty="0"/>
          </a:p>
          <a:p>
            <a:pPr lvl="2"/>
            <a:r>
              <a:rPr lang="cs-CZ" dirty="0" smtClean="0"/>
              <a:t>→ Rozhodnutí soudu ve </a:t>
            </a:r>
            <a:r>
              <a:rPr lang="cs-CZ" dirty="0"/>
              <a:t>věci samé → vklad do KN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652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Judikatura k soudnímu přezkumu rozhodnutí o vkladu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V řízení ve věcech, o nichž bylo rozhodnuto jiným orgánem, podle části páté občanského soudního řádu nejde o přezkum správnosti rozhodnutí a jeho procesního postupu, ale o nové projednání a meritorní rozhodnutí věci, o níž podle zákona dříve rozhodl tento správní orgán. </a:t>
            </a:r>
          </a:p>
          <a:p>
            <a:r>
              <a:rPr lang="cs-CZ" i="1" dirty="0"/>
              <a:t>Nové projednání věci soudem tak navazuje na řízení před správním orgánem, aniž by bylo jeho výsledky vázáno, a zaručuje, že spor nebo jiná právní věc budou - v takovém rozsahu, v jakém o nich bylo před správním orgánem skončeno řízení - soudem definitivně uzavřeny a že nemohou být vráceny správnímu orgánu k dalšímu projednání a rozhodnutí. </a:t>
            </a:r>
          </a:p>
          <a:p>
            <a:r>
              <a:rPr lang="cs-CZ" i="1" dirty="0"/>
              <a:t>Je-li činností soudu v řízení podle části páté občanského soudního řádu nové projednání téže věci soukromoprávní povahy, která (již) byla předmětem řízení před správním orgánem, vyplývá z toho mimo jiné, že soud se v tomto řízení věcí (z pohledu hmotného práva) zabývá v takovém rozsahu, v němž k tomu byl oprávněn (a povinen) správní orgán; bere proto v úvahu právě a jen ta hmotněprávní kritéria, která měl a mohl vzít v úvahu také správní orgán.</a:t>
            </a:r>
          </a:p>
          <a:p>
            <a:pPr lvl="1"/>
            <a:r>
              <a:rPr lang="cs-CZ" dirty="0"/>
              <a:t>NS 21 </a:t>
            </a:r>
            <a:r>
              <a:rPr lang="cs-CZ" dirty="0" err="1"/>
              <a:t>Cdo</a:t>
            </a:r>
            <a:r>
              <a:rPr lang="cs-CZ" dirty="0"/>
              <a:t> 3546/2010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600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F8285-3F27-4644-8028-9489D2F4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do katastru nemovitostí </a:t>
            </a:r>
            <a:r>
              <a:rPr lang="cs-CZ" sz="4800" dirty="0"/>
              <a:t>(§ 19 KZ)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66EFC3-FA4A-456F-8139-6BBB3CDAA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!Srov</a:t>
            </a:r>
            <a:r>
              <a:rPr lang="cs-CZ" sz="2000" dirty="0"/>
              <a:t>. záznam dle z. č. 265/1992 Sb.: zápis práv, která vznikla, změnila se nebo zanikla, a to nezávisle na úkonech katastrálního </a:t>
            </a:r>
            <a:r>
              <a:rPr lang="cs-CZ" sz="2000" dirty="0" smtClean="0"/>
              <a:t>úřadu!</a:t>
            </a:r>
            <a:endParaRPr lang="cs-CZ" sz="2000" dirty="0"/>
          </a:p>
          <a:p>
            <a:r>
              <a:rPr lang="cs-CZ" dirty="0"/>
              <a:t>Zápis do katastru, kterým se zapisují práva odvozená od vlastnického práva</a:t>
            </a:r>
          </a:p>
          <a:p>
            <a:pPr lvl="2"/>
            <a:r>
              <a:rPr lang="cs-CZ" dirty="0"/>
              <a:t>příslušnost organizačních složek státu a státních organizací hospodařit s majetkem státu</a:t>
            </a:r>
          </a:p>
          <a:p>
            <a:pPr lvl="2"/>
            <a:r>
              <a:rPr lang="cs-CZ" dirty="0"/>
              <a:t>právo hospodařit s majetkem státu</a:t>
            </a:r>
          </a:p>
          <a:p>
            <a:pPr lvl="2"/>
            <a:r>
              <a:rPr lang="cs-CZ" dirty="0"/>
              <a:t>správa nemovitostí ve vlastnictví státu</a:t>
            </a:r>
          </a:p>
          <a:p>
            <a:pPr lvl="2"/>
            <a:r>
              <a:rPr lang="cs-CZ" dirty="0"/>
              <a:t>majetek hlavního města Prahy svěřený městským částem hlavního města Prahy</a:t>
            </a:r>
          </a:p>
          <a:p>
            <a:pPr lvl="2"/>
            <a:r>
              <a:rPr lang="cs-CZ" dirty="0"/>
              <a:t>majetek statutárního města svěřený městským obvodům nebo městským částem statutárních měst</a:t>
            </a:r>
          </a:p>
          <a:p>
            <a:pPr lvl="2"/>
            <a:r>
              <a:rPr lang="cs-CZ" dirty="0"/>
              <a:t>majetek ve vlastnictví územního samosprávného celku předaný organizační složce do správy k jejímu vlastnímu hospodářskému využití</a:t>
            </a:r>
          </a:p>
          <a:p>
            <a:pPr lvl="2"/>
            <a:r>
              <a:rPr lang="cs-CZ" dirty="0"/>
              <a:t>majetek ve vlastnictví územního samosprávného celku předaný příspěvkové organizaci k hospodaření</a:t>
            </a:r>
          </a:p>
          <a:p>
            <a:r>
              <a:rPr lang="cs-CZ" dirty="0"/>
              <a:t>Evidenční účinky, bez vlivu na vlastnické právo k nemovitosti</a:t>
            </a:r>
          </a:p>
        </p:txBody>
      </p:sp>
    </p:spTree>
    <p:extLst>
      <p:ext uri="{BB962C8B-B14F-4D97-AF65-F5344CB8AC3E}">
        <p14:creationId xmlns:p14="http://schemas.microsoft.com/office/powerpoint/2010/main" val="2837557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3A0C9-3F44-45F3-A420-0BC8EA77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z hlediska procesního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2F6FC-4DD6-4F79-9AA6-848E28C55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1. Návrh na záznam (§ 20 KZ)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ten, kdo má na jeho provedení právní zájem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orgán veřejné moci nebo územní samosprávný celek, </a:t>
            </a:r>
          </a:p>
          <a:p>
            <a:pPr lvl="2"/>
            <a:r>
              <a:rPr lang="cs-CZ" dirty="0"/>
              <a:t>který o právu zapisovaném záznamem rozhodl nebo je osvědčil</a:t>
            </a:r>
          </a:p>
          <a:p>
            <a:pPr lvl="1"/>
            <a:r>
              <a:rPr lang="cs-CZ" dirty="0"/>
              <a:t>+ listina, která dokládá právo, které má být zapsáno, a určuje dotčenou nemovitost</a:t>
            </a:r>
          </a:p>
          <a:p>
            <a:r>
              <a:rPr lang="cs-CZ" dirty="0"/>
              <a:t>2. Protokolace přijetí podání a plomba</a:t>
            </a:r>
          </a:p>
          <a:p>
            <a:r>
              <a:rPr lang="cs-CZ" dirty="0"/>
              <a:t>3. Přezkum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je návrh na záznam podán oprávněnou osobou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je bez chyb v psaní a počtech a bez jiných zřejmých nesprávností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předložená listina navazuje na dosavadní zápisy v katastru</a:t>
            </a:r>
          </a:p>
          <a:p>
            <a:r>
              <a:rPr lang="cs-CZ" dirty="0"/>
              <a:t>4. Správní úkon katastrálního úřadu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Do 30 dnů od podání návrhu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Provedení záznamu, je-li listina způsobilá</a:t>
            </a:r>
          </a:p>
          <a:p>
            <a:pPr lvl="2"/>
            <a:r>
              <a:rPr lang="cs-CZ" dirty="0"/>
              <a:t>Faktický úkon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Písemné sdělení o neprovedení záznamu a vrácení listiny</a:t>
            </a:r>
          </a:p>
          <a:p>
            <a:pPr lvl="2"/>
            <a:r>
              <a:rPr lang="cs-CZ" dirty="0"/>
              <a:t>Důvody </a:t>
            </a:r>
            <a:r>
              <a:rPr lang="cs-CZ" dirty="0" smtClean="0"/>
              <a:t>neprovedení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484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1A5EA-094A-4326-8BD7-B38F22A8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do katastru nemovitostí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8F522-58DA-45E3-8EBB-4D2CFAFE1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43603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Zápis, kterým se zapisují významné informace týkající se evidovaných nemovitostí nebo v katastru zapsaných vlastníků a jiných oprávněných</a:t>
            </a:r>
          </a:p>
          <a:p>
            <a:r>
              <a:rPr lang="cs-CZ" dirty="0"/>
              <a:t>Široký okruh informací </a:t>
            </a:r>
          </a:p>
          <a:p>
            <a:r>
              <a:rPr lang="cs-CZ" dirty="0"/>
              <a:t>Druhy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Poznámka k nemovitosti (§ 23 KZ)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Poznámka k osobě (§ 25 KZ)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Poznámka spornosti (§ 24 KZ)</a:t>
            </a:r>
          </a:p>
          <a:p>
            <a:r>
              <a:rPr lang="cs-CZ" dirty="0"/>
              <a:t>Nutno odlišovat od upozornění (viz § 21 KV)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180270-240A-461B-92DB-C7976ED4C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3"/>
            <a:ext cx="4663440" cy="43603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Listiny způsobilé pro zápis poznámky (§ 22 KZ)</a:t>
            </a:r>
          </a:p>
          <a:p>
            <a:pPr lvl="1"/>
            <a:r>
              <a:rPr lang="cs-CZ" dirty="0"/>
              <a:t>Rozhodnutí nebo oznámení</a:t>
            </a:r>
          </a:p>
          <a:p>
            <a:pPr lvl="2"/>
            <a:r>
              <a:rPr lang="cs-CZ" dirty="0"/>
              <a:t>soudu, státního zástupce, policejního orgánu, správce daně, správce obchodního závodu, vyvlastňovacího úřadu, pozemkového úřadu, soudního exekutora, dražebníka, insolvenčního správce</a:t>
            </a:r>
          </a:p>
          <a:p>
            <a:pPr lvl="1"/>
            <a:r>
              <a:rPr lang="cs-CZ" dirty="0"/>
              <a:t>Doložený návrh toho, v jehož prospěch má být poznámka zapsána</a:t>
            </a:r>
          </a:p>
          <a:p>
            <a:r>
              <a:rPr lang="cs-CZ" dirty="0"/>
              <a:t>Pokud se poznámka zapisuje na základě rozhodnutí orgánu veřejné moci, </a:t>
            </a:r>
            <a:r>
              <a:rPr lang="cs-CZ" u="sng" dirty="0"/>
              <a:t>nemusí být toto rozhodnutí opatřeno doložkou právní moci ani doložkou vykonatelnosti.</a:t>
            </a:r>
          </a:p>
        </p:txBody>
      </p:sp>
    </p:spTree>
    <p:extLst>
      <p:ext uri="{BB962C8B-B14F-4D97-AF65-F5344CB8AC3E}">
        <p14:creationId xmlns:p14="http://schemas.microsoft.com/office/powerpoint/2010/main" val="33234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64840-2A75-4163-AE58-6C23DC06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CE5A81C-A345-4AF4-BA0C-EE9670356E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  <a:p>
            <a:r>
              <a:rPr lang="cs-CZ" dirty="0"/>
              <a:t>Katastrální zákon </a:t>
            </a:r>
          </a:p>
          <a:p>
            <a:r>
              <a:rPr lang="cs-CZ" dirty="0"/>
              <a:t>Katastrální vyhláška</a:t>
            </a:r>
          </a:p>
          <a:p>
            <a:r>
              <a:rPr lang="cs-CZ" dirty="0"/>
              <a:t>Zákon o zeměměřictví 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EBD748-CB9F-4C96-AC44-6BA9B7799F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Návod pro správu katastru nemovitostí </a:t>
            </a:r>
            <a:endParaRPr lang="cs-CZ" dirty="0"/>
          </a:p>
          <a:p>
            <a:r>
              <a:rPr lang="cs-CZ" dirty="0">
                <a:hlinkClick r:id="rId3"/>
              </a:rPr>
              <a:t>Vybrané pokyny ČÚZK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791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9596FDF-3DF9-4F62-ACBC-0EBF7B6A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7AC5778-1560-406C-AA3A-E1A295E572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Poznámka k nemovitosti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2C9A1D0-D259-4ADC-949C-FA3FCCE3E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605382"/>
          </a:xfrm>
        </p:spPr>
        <p:txBody>
          <a:bodyPr>
            <a:normAutofit/>
          </a:bodyPr>
          <a:lstStyle/>
          <a:p>
            <a:r>
              <a:rPr lang="cs-CZ" dirty="0"/>
              <a:t>Místně příslušný katastrální úřad</a:t>
            </a:r>
          </a:p>
          <a:p>
            <a:r>
              <a:rPr lang="cs-CZ" dirty="0"/>
              <a:t>Na </a:t>
            </a:r>
            <a:r>
              <a:rPr lang="cs-CZ" dirty="0">
                <a:hlinkClick r:id="rId2"/>
              </a:rPr>
              <a:t>listu vlastnictví </a:t>
            </a:r>
            <a:r>
              <a:rPr lang="cs-CZ" dirty="0"/>
              <a:t>v části B</a:t>
            </a:r>
          </a:p>
          <a:p>
            <a:r>
              <a:rPr lang="cs-CZ" dirty="0"/>
              <a:t>Výčet viz § 23 KZ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5E3FBFD9-E7FA-4CAB-B695-AC63CEC2B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Poznámka k osobě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86B3C3A9-83C1-4017-982B-4A3F7D743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2750989"/>
            <a:ext cx="4663440" cy="360747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Kterýkoliv katastrální úřad</a:t>
            </a:r>
          </a:p>
          <a:p>
            <a:r>
              <a:rPr lang="cs-CZ" dirty="0"/>
              <a:t>Na listech vlastnictví v části A</a:t>
            </a:r>
          </a:p>
          <a:p>
            <a:r>
              <a:rPr lang="cs-CZ" dirty="0"/>
              <a:t>Výčet viz § 25 KZ</a:t>
            </a:r>
          </a:p>
          <a:p>
            <a:pPr lvl="1"/>
            <a:r>
              <a:rPr lang="cs-CZ" dirty="0"/>
              <a:t>a) vyrozumění o nařízení exekuce, pokud povinným není stát nebo územní samosprávný celek,</a:t>
            </a:r>
          </a:p>
          <a:p>
            <a:pPr lvl="1"/>
            <a:r>
              <a:rPr lang="cs-CZ" dirty="0"/>
              <a:t>b) usnesení o předběžném opatření, podle kterého nemůže dlužník nakládat s majetkovou podstatou nebo může dlužník nakládat s majetkovou podstatou pouze se souhlasem předběžného insolvenčního správce,</a:t>
            </a:r>
          </a:p>
          <a:p>
            <a:pPr lvl="1"/>
            <a:r>
              <a:rPr lang="cs-CZ" dirty="0"/>
              <a:t>c) vyrozumění insolvenčního soudu o vydání rozhodnutí o úpadku,</a:t>
            </a:r>
          </a:p>
          <a:p>
            <a:pPr lvl="1"/>
            <a:r>
              <a:rPr lang="cs-CZ" dirty="0"/>
              <a:t>d) rozhodnutí o prohlášení konkursu,</a:t>
            </a:r>
          </a:p>
          <a:p>
            <a:pPr lvl="1"/>
            <a:r>
              <a:rPr lang="cs-CZ" dirty="0"/>
              <a:t>e) jiném rozhodnutí, podle kterého osoba nesmí nakládat se svou majetkovou podstatou nebo její přesně nevymezenou částí.</a:t>
            </a:r>
          </a:p>
        </p:txBody>
      </p:sp>
    </p:spTree>
    <p:extLst>
      <p:ext uri="{BB962C8B-B14F-4D97-AF65-F5344CB8AC3E}">
        <p14:creationId xmlns:p14="http://schemas.microsoft.com/office/powerpoint/2010/main" val="402374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AD2FDA1-07ED-47ED-8840-0C01208D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Výmaz poznámky (§ 27 KZ)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C87590B-E1F7-479A-BBF9-DC6CFB5C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Poznámku vymaže katastrální úřad na základě rozhodnutí nebo oznámení soudu, státního zástupce, policejního orgánu, správce daně, vyvlastňovacího úřadu, soudního exekutora, insolvenčního správce, dražebníka nebo k doloženému návrhu toho, v jehož zájmu má být poznámka vymazána, pokud důvody pro její vyznačení pominuly.</a:t>
            </a:r>
          </a:p>
          <a:p>
            <a:pPr lvl="1"/>
            <a:r>
              <a:rPr lang="cs-CZ" dirty="0"/>
              <a:t>Blíže k listinám pro výmaz poznámky viz § 73 KV</a:t>
            </a:r>
          </a:p>
          <a:p>
            <a:r>
              <a:rPr lang="cs-CZ" dirty="0"/>
              <a:t>K výmazu poznámky na základě rozhodnutí orgánu veřejné </a:t>
            </a:r>
            <a:r>
              <a:rPr lang="cs-CZ" u="sng" dirty="0"/>
              <a:t>moci je nutné doložit nabytí právní moci rozhodnutí</a:t>
            </a:r>
            <a:r>
              <a:rPr lang="cs-CZ" dirty="0"/>
              <a:t>, pokud z jiného právního předpisu neplyne, že účinky rozhodnutí nastaly dříve.</a:t>
            </a:r>
          </a:p>
        </p:txBody>
      </p:sp>
    </p:spTree>
    <p:extLst>
      <p:ext uri="{BB962C8B-B14F-4D97-AF65-F5344CB8AC3E}">
        <p14:creationId xmlns:p14="http://schemas.microsoft.com/office/powerpoint/2010/main" val="360946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C7128-8C09-4070-8F08-E96B866F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z hlediska procesní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2D8004-E9EE-49DC-80AB-EAC1A1EB1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Návrh na zápis poznámky</a:t>
            </a:r>
          </a:p>
          <a:p>
            <a:pPr lvl="1"/>
            <a:r>
              <a:rPr lang="cs-CZ" dirty="0"/>
              <a:t>Náležitosti dle § 37 SŘ </a:t>
            </a:r>
          </a:p>
          <a:p>
            <a:r>
              <a:rPr lang="cs-CZ" dirty="0"/>
              <a:t>2. Protokolace přijetí podání a plomba</a:t>
            </a:r>
          </a:p>
          <a:p>
            <a:r>
              <a:rPr lang="cs-CZ" dirty="0"/>
              <a:t>3. Přezkum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je listina bez chyb v psaní a počtech a bez jiných zřejmých nesprávností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jsou nemovitosti v listině uvedené označeny podle zákona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předložená soukromá listina navazuje na dosavadní zápisy v katastru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zda návrh na zápis poznámky byl podán oprávněnou osobou </a:t>
            </a:r>
          </a:p>
          <a:p>
            <a:pPr lvl="2"/>
            <a:r>
              <a:rPr lang="cs-CZ" dirty="0"/>
              <a:t>v případě, že jde o poznámku zapisovanou na návrh</a:t>
            </a:r>
          </a:p>
          <a:p>
            <a:r>
              <a:rPr lang="cs-CZ" dirty="0"/>
              <a:t>4. Správní úkon katastrálního úřadu</a:t>
            </a:r>
          </a:p>
          <a:p>
            <a:pPr lvl="1"/>
            <a:r>
              <a:rPr lang="cs-CZ" dirty="0"/>
              <a:t>Provedení zápisu</a:t>
            </a:r>
          </a:p>
          <a:p>
            <a:pPr lvl="1"/>
            <a:r>
              <a:rPr lang="cs-CZ" dirty="0"/>
              <a:t>Vrácení listiny předkladateli jako nezpůsobilé k zápisu</a:t>
            </a:r>
          </a:p>
          <a:p>
            <a:pPr lvl="1"/>
            <a:r>
              <a:rPr lang="cs-CZ" dirty="0"/>
              <a:t>Výzva k opravě listiny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325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k poznámce a přezkumu listiny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Katastrální úřad nemá zákonnou možnost zkoumat listinu předloženou k provedení zápisu poznámkou z jiných hledisek, než stanoví § 8 odst. 1 zákona č. 265/1992 Sb. Proto ani v případě, kdy se katastrální úřad domnívá, že listina obsahuje nesprávné údaje, které ovšem nelze podřadit pod chyby v psaní, počtech či jiné zřejmé nesprávnosti, nemá možnost provedení zápisu poznámky odmítnout, neboť mu nepřísluší hodnotit věcnou stránku předložené listiny.</a:t>
            </a:r>
          </a:p>
          <a:p>
            <a:r>
              <a:rPr lang="cs-CZ" i="1" dirty="0"/>
              <a:t>Poznámkou nelze zasáhnout do vlastnického práva k nemovitostem. Slouží pouze k signalizaci skutečností, které pro </a:t>
            </a:r>
            <a:r>
              <a:rPr lang="cs-CZ" i="1" dirty="0" err="1"/>
              <a:t>futuro</a:t>
            </a:r>
            <a:r>
              <a:rPr lang="cs-CZ" i="1" dirty="0"/>
              <a:t> mohou mít právní relevanci na dotčený zápis v katastru nemovitostí. Zároveň slouží k zajištění informovanosti třetích osob tak, aby každý, kdo hodlá uzavřít smlouvu týkající se věcných práv k nemovitostem evidovaným v katastru, měl možnost se s aktuálním stavem zápisů v katastru nemovitostí podrobně seznámit.</a:t>
            </a:r>
          </a:p>
          <a:p>
            <a:pPr lvl="1"/>
            <a:r>
              <a:rPr lang="cs-CZ" dirty="0"/>
              <a:t>NSS 9 As </a:t>
            </a:r>
            <a:r>
              <a:rPr lang="cs-CZ" dirty="0" smtClean="0"/>
              <a:t>60/2007-42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331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72792F2-128F-448A-ABFB-7003501C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Obrana při (ne)provedení záznamu/poznámky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FDB3DB0-9A6B-4955-B7C4-C830A9C93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Omezená aplikace správního řádu (viz § 177 SŘ)</a:t>
            </a:r>
          </a:p>
          <a:p>
            <a:pPr lvl="1"/>
            <a:r>
              <a:rPr lang="cs-CZ" sz="1900" i="1" dirty="0"/>
              <a:t>Soudní ochrany proti provedení či neprovedení záznamu do katastru nemovitostí </a:t>
            </a:r>
            <a:r>
              <a:rPr lang="cs-CZ" sz="1900" i="1" dirty="0" smtClean="0"/>
              <a:t>se </a:t>
            </a:r>
            <a:r>
              <a:rPr lang="cs-CZ" sz="1900" i="1" dirty="0"/>
              <a:t>lze ve správním soudnictví domáhat v řízení o ochraně před nezákonným zásahem, pokynem nebo donucením správního orgánu podle § 82 a násl. s. ř. s.</a:t>
            </a:r>
          </a:p>
          <a:p>
            <a:pPr lvl="2"/>
            <a:r>
              <a:rPr lang="cs-CZ" sz="1600" i="0" dirty="0" smtClean="0"/>
              <a:t>NSS </a:t>
            </a:r>
            <a:r>
              <a:rPr lang="cs-CZ" sz="1600" i="0" dirty="0"/>
              <a:t>7 </a:t>
            </a:r>
            <a:r>
              <a:rPr lang="cs-CZ" sz="1600" i="0" dirty="0" err="1"/>
              <a:t>Aps</a:t>
            </a:r>
            <a:r>
              <a:rPr lang="cs-CZ" sz="1600" i="0" dirty="0"/>
              <a:t> </a:t>
            </a:r>
            <a:r>
              <a:rPr lang="cs-CZ" sz="1600" i="0" dirty="0" smtClean="0"/>
              <a:t>3/2008</a:t>
            </a:r>
          </a:p>
          <a:p>
            <a:pPr lvl="2"/>
            <a:endParaRPr lang="cs-CZ" sz="1600" i="0" dirty="0"/>
          </a:p>
          <a:p>
            <a:pPr lvl="1"/>
            <a:r>
              <a:rPr lang="cs-CZ" sz="2000" i="1" dirty="0"/>
              <a:t>Ani o záznamu ani poznámce se nevede správní řízení, nevydává se tedy správní rozhodnutí. V obou </a:t>
            </a:r>
            <a:r>
              <a:rPr lang="cs-CZ" sz="2000" i="1" dirty="0" smtClean="0"/>
              <a:t>případech </a:t>
            </a:r>
            <a:r>
              <a:rPr lang="cs-CZ" sz="2000" i="1" dirty="0"/>
              <a:t>se jedná o úkony katastrálního úřadu, které nemají vliv na vznik, změnu nebo zánik </a:t>
            </a:r>
            <a:r>
              <a:rPr lang="cs-CZ" sz="2000" i="1" dirty="0" smtClean="0"/>
              <a:t>práva.</a:t>
            </a:r>
          </a:p>
          <a:p>
            <a:pPr lvl="2"/>
            <a:r>
              <a:rPr lang="cs-CZ" sz="1600" i="0" dirty="0" err="1"/>
              <a:t>Konf</a:t>
            </a:r>
            <a:r>
              <a:rPr lang="cs-CZ" sz="1600" i="0" dirty="0"/>
              <a:t> 26/2013 - 27</a:t>
            </a:r>
          </a:p>
        </p:txBody>
      </p:sp>
    </p:spTree>
    <p:extLst>
      <p:ext uri="{BB962C8B-B14F-4D97-AF65-F5344CB8AC3E}">
        <p14:creationId xmlns:p14="http://schemas.microsoft.com/office/powerpoint/2010/main" val="16194655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7BD41-BA59-4726-8F02-03BF920C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</a:t>
            </a:r>
            <a:r>
              <a:rPr lang="cs-CZ" dirty="0" smtClean="0"/>
              <a:t>rozepře (§ </a:t>
            </a:r>
            <a:r>
              <a:rPr lang="cs-CZ" dirty="0"/>
              <a:t>24 </a:t>
            </a:r>
            <a:r>
              <a:rPr lang="cs-CZ" dirty="0" smtClean="0"/>
              <a:t>KZ + 985 OZ)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Není-li stav zapsaný v katastru v souladu se skutečným právním stavem,</a:t>
            </a:r>
          </a:p>
          <a:p>
            <a:pPr lvl="2"/>
            <a:r>
              <a:rPr lang="cs-CZ" sz="1600" dirty="0"/>
              <a:t>Např. v důsledku vydržení, odstoupení od smlouvy   </a:t>
            </a:r>
          </a:p>
          <a:p>
            <a:r>
              <a:rPr lang="cs-CZ" sz="2000" dirty="0"/>
              <a:t>osoba, jejíž věcné právo je dotčeno, se domáhá odstranění nesouladu, </a:t>
            </a:r>
          </a:p>
          <a:p>
            <a:pPr lvl="2"/>
            <a:r>
              <a:rPr lang="cs-CZ" sz="1600" dirty="0"/>
              <a:t>Nelze-li uplatnit např. souhlasné prohlášení </a:t>
            </a:r>
          </a:p>
          <a:p>
            <a:r>
              <a:rPr lang="cs-CZ" sz="2000" dirty="0"/>
              <a:t>a prokáže-li, že své právo uplatnila u </a:t>
            </a:r>
            <a:r>
              <a:rPr lang="cs-CZ" sz="2000" dirty="0" smtClean="0"/>
              <a:t>soudu</a:t>
            </a:r>
          </a:p>
          <a:p>
            <a:endParaRPr lang="cs-CZ" sz="2000" dirty="0" smtClean="0"/>
          </a:p>
          <a:p>
            <a:r>
              <a:rPr lang="cs-CZ" sz="2000" dirty="0" smtClean="0"/>
              <a:t>Účinky zápisu poznámky</a:t>
            </a:r>
            <a:endParaRPr lang="cs-CZ" dirty="0" smtClean="0"/>
          </a:p>
          <a:p>
            <a:pPr lvl="2"/>
            <a:r>
              <a:rPr lang="cs-CZ" sz="1600" dirty="0" smtClean="0"/>
              <a:t>Rozhodnutí vydané o jejím věcném právu působí vůči každému, jehož právo bylo zapsáno do veřejného seznamu poté, co dotčená osoba o zápis požádala.</a:t>
            </a:r>
          </a:p>
        </p:txBody>
      </p:sp>
    </p:spTree>
    <p:extLst>
      <p:ext uri="{BB962C8B-B14F-4D97-AF65-F5344CB8AC3E}">
        <p14:creationId xmlns:p14="http://schemas.microsoft.com/office/powerpoint/2010/main" val="1651894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</a:t>
            </a:r>
            <a:r>
              <a:rPr lang="cs-CZ" dirty="0" smtClean="0"/>
              <a:t>spornosti </a:t>
            </a:r>
            <a:r>
              <a:rPr lang="cs-CZ" dirty="0"/>
              <a:t>(§ 24 KZ + </a:t>
            </a:r>
            <a:r>
              <a:rPr lang="cs-CZ" dirty="0" smtClean="0"/>
              <a:t>986 </a:t>
            </a:r>
            <a:r>
              <a:rPr lang="cs-CZ" dirty="0"/>
              <a:t>OZ)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Kdo </a:t>
            </a:r>
            <a:r>
              <a:rPr lang="cs-CZ" sz="2000" dirty="0"/>
              <a:t>tvrdí, že je ve svém právu </a:t>
            </a:r>
            <a:r>
              <a:rPr lang="cs-CZ" sz="2000" u="sng" dirty="0">
                <a:solidFill>
                  <a:srgbClr val="FF0000"/>
                </a:solidFill>
              </a:rPr>
              <a:t>dotčen zápisem </a:t>
            </a:r>
            <a:r>
              <a:rPr lang="cs-CZ" sz="2000" dirty="0"/>
              <a:t>provedeným do katastru </a:t>
            </a:r>
            <a:r>
              <a:rPr lang="cs-CZ" sz="2000" u="sng" dirty="0">
                <a:solidFill>
                  <a:srgbClr val="FF0000"/>
                </a:solidFill>
              </a:rPr>
              <a:t>bez právního důvodu</a:t>
            </a:r>
            <a:r>
              <a:rPr lang="cs-CZ" sz="2000" dirty="0"/>
              <a:t> ve prospěch jiného </a:t>
            </a:r>
          </a:p>
          <a:p>
            <a:pPr lvl="2"/>
            <a:r>
              <a:rPr lang="cs-CZ" sz="1600" dirty="0"/>
              <a:t>Např. neplatné právní jednání</a:t>
            </a:r>
          </a:p>
          <a:p>
            <a:pPr marL="256032" lvl="1" indent="0">
              <a:buNone/>
            </a:pPr>
            <a:r>
              <a:rPr lang="cs-CZ" sz="2000" dirty="0" smtClean="0"/>
              <a:t>Výmaz poznámky → </a:t>
            </a:r>
            <a:r>
              <a:rPr lang="cs-CZ" sz="2000" dirty="0"/>
              <a:t>nedoloží-li žadatel ani do dvou měsíců od doručení žádosti, že své právo uplatnil u soudu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Účinky zápisu poznámky</a:t>
            </a:r>
          </a:p>
          <a:p>
            <a:pPr marL="457200" lvl="2" indent="0">
              <a:buNone/>
            </a:pPr>
            <a:r>
              <a:rPr lang="cs-CZ" sz="1800" dirty="0" smtClean="0"/>
              <a:t>Žádost o zápis </a:t>
            </a:r>
            <a:r>
              <a:rPr lang="cs-CZ" sz="1800" u="sng" dirty="0" smtClean="0">
                <a:solidFill>
                  <a:srgbClr val="FF0000"/>
                </a:solidFill>
              </a:rPr>
              <a:t>do 1 </a:t>
            </a:r>
            <a:r>
              <a:rPr lang="cs-CZ" sz="1800" u="sng" dirty="0">
                <a:solidFill>
                  <a:srgbClr val="FF0000"/>
                </a:solidFill>
              </a:rPr>
              <a:t>měsíce </a:t>
            </a:r>
            <a:r>
              <a:rPr lang="cs-CZ" sz="1800" dirty="0"/>
              <a:t>ode dne, kdy se o zápisu </a:t>
            </a:r>
            <a:r>
              <a:rPr lang="cs-CZ" sz="1800" dirty="0" smtClean="0"/>
              <a:t>dozvěděl = působí </a:t>
            </a:r>
            <a:r>
              <a:rPr lang="cs-CZ" sz="1800" dirty="0"/>
              <a:t>jeho právo vůči každému, komu popíraný zápis svědčí nebo kdo na jeho základě dosáhl dalšího zápisu; </a:t>
            </a:r>
          </a:p>
          <a:p>
            <a:pPr marL="457200" lvl="2" indent="0">
              <a:buNone/>
            </a:pPr>
            <a:r>
              <a:rPr lang="cs-CZ" sz="1800" dirty="0" smtClean="0"/>
              <a:t>Žádost po </a:t>
            </a:r>
            <a:r>
              <a:rPr lang="cs-CZ" sz="1800" dirty="0"/>
              <a:t>uplynutí </a:t>
            </a:r>
            <a:r>
              <a:rPr lang="cs-CZ" sz="1800" dirty="0" smtClean="0"/>
              <a:t>lhůty = </a:t>
            </a:r>
            <a:r>
              <a:rPr lang="cs-CZ" sz="1800" dirty="0"/>
              <a:t>působí jeho právo </a:t>
            </a:r>
            <a:r>
              <a:rPr lang="cs-CZ" sz="1800" dirty="0" smtClean="0"/>
              <a:t>jen </a:t>
            </a:r>
            <a:r>
              <a:rPr lang="cs-CZ" sz="1800" dirty="0"/>
              <a:t>vůči tomu, kdo dosáhl zápisu, aniž byl v dobré </a:t>
            </a:r>
            <a:r>
              <a:rPr lang="cs-CZ" sz="1800" dirty="0" smtClean="0"/>
              <a:t>víře </a:t>
            </a:r>
          </a:p>
        </p:txBody>
      </p:sp>
    </p:spTree>
    <p:extLst>
      <p:ext uri="{BB962C8B-B14F-4D97-AF65-F5344CB8AC3E}">
        <p14:creationId xmlns:p14="http://schemas.microsoft.com/office/powerpoint/2010/main" val="189209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15854-2EEC-404C-AE87-C7E0CFB1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spornosti dle § 24 odst. 1 věty třetí KZ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0717CE3-CA43-41BD-9B59-43F03A942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Poznámka spornosti zápisu, která působí proti zápisu provedenému na základě napadeného právního jednání a na něj navazujícím zápisům</a:t>
            </a:r>
          </a:p>
          <a:p>
            <a:pPr lvl="2"/>
            <a:r>
              <a:rPr lang="cs-CZ" dirty="0" smtClean="0"/>
              <a:t>na základě oznámení soudu o podané žalobě </a:t>
            </a:r>
          </a:p>
          <a:p>
            <a:pPr lvl="2"/>
            <a:r>
              <a:rPr lang="cs-CZ" dirty="0" smtClean="0"/>
              <a:t>nebo na základě doloženého návrhu žalobce, </a:t>
            </a:r>
          </a:p>
          <a:p>
            <a:pPr lvl="1"/>
            <a:r>
              <a:rPr lang="cs-CZ" dirty="0" smtClean="0"/>
              <a:t>pokud žalobce podal žalobu o určení, že právní jednání, na jehož základě má být zapsáno právo do katastru, je neplatné, zdánlivé nebo zrušené.</a:t>
            </a:r>
          </a:p>
          <a:p>
            <a:pPr lvl="1"/>
            <a:endParaRPr lang="cs-CZ" i="1" dirty="0"/>
          </a:p>
          <a:p>
            <a:r>
              <a:rPr lang="cs-CZ" i="1" dirty="0" smtClean="0"/>
              <a:t>Posledním </a:t>
            </a:r>
            <a:r>
              <a:rPr lang="cs-CZ" i="1" dirty="0"/>
              <a:t>důvodem pro vyznačení poznámky spornosti zápisu je podaná žaloba o určení, že právní jednání, na jehož základě má být teprve zapsáno právo do katastru nemovitostí, je neplatné, zdánlivé nebo zrušené. </a:t>
            </a:r>
            <a:r>
              <a:rPr lang="cs-CZ" i="1" u="sng" dirty="0">
                <a:solidFill>
                  <a:srgbClr val="FF0000"/>
                </a:solidFill>
              </a:rPr>
              <a:t>Tuto variantu lze užít pouze v průběhu vkladového řízení</a:t>
            </a:r>
            <a:r>
              <a:rPr lang="cs-CZ" i="1" dirty="0"/>
              <a:t>, je-li kvalifikovaným způsobem zpochybněno samotné právní jednání, které má být podkladem pro zápis do katastru. V současné době žádné vkladové řízení ohledně dotčených pozemků neprobíhá, nepřipadá proto vyznačení takové poznámky v úvahu. V ostatním pak odkázal plně na svá předchozí vyjádření</a:t>
            </a:r>
            <a:r>
              <a:rPr lang="cs-CZ" i="1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NSS 6 </a:t>
            </a:r>
            <a:r>
              <a:rPr lang="cs-CZ" dirty="0">
                <a:solidFill>
                  <a:schemeClr val="tx1"/>
                </a:solidFill>
              </a:rPr>
              <a:t>As 2/2015 – </a:t>
            </a:r>
            <a:r>
              <a:rPr lang="cs-CZ" dirty="0" smtClean="0">
                <a:solidFill>
                  <a:schemeClr val="tx1"/>
                </a:solidFill>
              </a:rPr>
              <a:t>128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1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86036-3533-4860-8458-1E2FD2CD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</a:t>
            </a:r>
            <a:r>
              <a:rPr lang="cs-CZ" dirty="0" smtClean="0"/>
              <a:t>všech poznámek spornosti zápisu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B62DED-8773-4F82-A339-E0C91CF8F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Pokud </a:t>
            </a:r>
            <a:r>
              <a:rPr lang="cs-CZ" dirty="0"/>
              <a:t>je řízení, o kterém se zapisuje poznámka spornosti zápisu, řízením o předběžné otázce ve vkladovém řízení, vkladové řízení se nepřerušuje.</a:t>
            </a:r>
          </a:p>
          <a:p>
            <a:pPr marL="0" indent="0">
              <a:buNone/>
            </a:pPr>
            <a:r>
              <a:rPr lang="cs-CZ" dirty="0"/>
              <a:t>Vyhoví-li soud žalobě, o které je zapsána poznámka spornosti zápisu, vymaže katastrální úřad všechny zápisy, vůči nimž poznámka spornosti zápisu působí.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→ oznámení výmazu všem dotčeným osobám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263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300F4-DDB1-4933-9539-5BB31793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podle § 23 odst. 1 písm. o) KZ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C25A78-9B1E-43D4-A975-6C710085C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žaloby, kterou podala třetí osoba, tj. osoba, které nesvědčí věcné právo podle zápisů v katastru ani podle skutečného stavu</a:t>
            </a:r>
          </a:p>
          <a:p>
            <a:r>
              <a:rPr lang="cs-CZ" dirty="0"/>
              <a:t>Jde o předběžnou otázku vůči vkladovému řízení → přerušení vkladového řízení </a:t>
            </a:r>
          </a:p>
        </p:txBody>
      </p:sp>
    </p:spTree>
    <p:extLst>
      <p:ext uri="{BB962C8B-B14F-4D97-AF65-F5344CB8AC3E}">
        <p14:creationId xmlns:p14="http://schemas.microsoft.com/office/powerpoint/2010/main" val="261467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cs-CZ"/>
              <a:t>Zápisy do katastru nemovitostí</a:t>
            </a:r>
          </a:p>
        </p:txBody>
      </p:sp>
      <p:graphicFrame>
        <p:nvGraphicFramePr>
          <p:cNvPr id="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426378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630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621AC-27E5-42BE-B23F-97A910E7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jiných údajů do katastru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E893F5-305F-4B02-AA4C-5B0CC89B9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43603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Zápis jiných údajů a jejich změn se provádí na základě (§ 31 KZ)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u="sng" dirty="0" smtClean="0">
                <a:solidFill>
                  <a:srgbClr val="FF0000"/>
                </a:solidFill>
              </a:rPr>
              <a:t>ohlášení</a:t>
            </a:r>
            <a:r>
              <a:rPr lang="cs-CZ" dirty="0" smtClean="0"/>
              <a:t> </a:t>
            </a:r>
            <a:r>
              <a:rPr lang="cs-CZ" dirty="0"/>
              <a:t>vlastníka nebo jiného </a:t>
            </a:r>
            <a:r>
              <a:rPr lang="cs-CZ" dirty="0" smtClean="0"/>
              <a:t>oprávněného</a:t>
            </a:r>
          </a:p>
          <a:p>
            <a:pPr marL="0" lvl="2" indent="0">
              <a:buNone/>
            </a:pPr>
            <a:r>
              <a:rPr lang="cs-CZ" dirty="0" smtClean="0"/>
              <a:t>přílohou </a:t>
            </a:r>
            <a:r>
              <a:rPr lang="cs-CZ" dirty="0"/>
              <a:t>je rozhodnutí nebo souhlas vydaný příslušným orgánem veřejné moci podle jiného právního předpisu, je-li takové rozhodnutí nebo souhlas </a:t>
            </a:r>
            <a:r>
              <a:rPr lang="cs-CZ" dirty="0" smtClean="0"/>
              <a:t>vyžadován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u="sng" dirty="0" smtClean="0">
                <a:solidFill>
                  <a:srgbClr val="FF0000"/>
                </a:solidFill>
              </a:rPr>
              <a:t>rozhodnutí</a:t>
            </a:r>
            <a:r>
              <a:rPr lang="cs-CZ" u="sng" dirty="0">
                <a:solidFill>
                  <a:srgbClr val="FF0000"/>
                </a:solidFill>
              </a:rPr>
              <a:t>, souhlasu nebo oznámení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vydaného </a:t>
            </a:r>
            <a:r>
              <a:rPr lang="cs-CZ" u="sng" dirty="0">
                <a:solidFill>
                  <a:srgbClr val="FF0000"/>
                </a:solidFill>
              </a:rPr>
              <a:t>příslušným orgánem veřejné moci</a:t>
            </a:r>
            <a:r>
              <a:rPr lang="cs-CZ" dirty="0"/>
              <a:t> podle jiného právního předpisu, který zároveň stanoví orgánu veřejné moci povinnost </a:t>
            </a:r>
            <a:r>
              <a:rPr lang="cs-CZ" dirty="0" smtClean="0"/>
              <a:t>je zaslat k </a:t>
            </a:r>
            <a:r>
              <a:rPr lang="cs-CZ" dirty="0"/>
              <a:t>zápisu do katastru katastrálnímu </a:t>
            </a:r>
            <a:r>
              <a:rPr lang="cs-CZ" dirty="0" smtClean="0"/>
              <a:t>úřadu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u="sng" dirty="0" smtClean="0">
                <a:solidFill>
                  <a:srgbClr val="FF0000"/>
                </a:solidFill>
              </a:rPr>
              <a:t>právního </a:t>
            </a:r>
            <a:r>
              <a:rPr lang="cs-CZ" u="sng" dirty="0">
                <a:solidFill>
                  <a:srgbClr val="FF0000"/>
                </a:solidFill>
              </a:rPr>
              <a:t>předpisu</a:t>
            </a:r>
            <a:r>
              <a:rPr lang="cs-CZ" dirty="0"/>
              <a:t>, který přímo stanoví jiné údaje nebo jejich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535257-BAA7-4371-85B1-9C049E6AF5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Jiné údaje katastru je možné přejímat též z jiných informačních systémů, registrů, rejstříků nebo evidencí veřejné správy, pokud </a:t>
            </a:r>
            <a:r>
              <a:rPr lang="cs-CZ" sz="1200" dirty="0"/>
              <a:t>(§ 32 KZ)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zápisem </a:t>
            </a:r>
            <a:r>
              <a:rPr lang="cs-CZ" dirty="0"/>
              <a:t>do nich dochází ke vzniku skutečností v nich vedených, nebo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údaje </a:t>
            </a:r>
            <a:r>
              <a:rPr lang="cs-CZ" dirty="0"/>
              <a:t>v nich vedené požívají ochrany dobré víry v pravdivost a úplnost těchto údajů.</a:t>
            </a:r>
          </a:p>
          <a:p>
            <a:pPr lvl="2">
              <a:buFont typeface="Calibri Light" panose="020F0302020204030204" pitchFamily="34" charset="0"/>
              <a:buChar char=" "/>
            </a:pPr>
            <a:r>
              <a:rPr lang="cs-CZ" dirty="0"/>
              <a:t>Základní registry (RÚIAN, registr obyvatel, registr osob)</a:t>
            </a:r>
          </a:p>
        </p:txBody>
      </p:sp>
    </p:spTree>
    <p:extLst>
      <p:ext uri="{BB962C8B-B14F-4D97-AF65-F5344CB8AC3E}">
        <p14:creationId xmlns:p14="http://schemas.microsoft.com/office/powerpoint/2010/main" val="3204450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282D3-C20C-4678-9D2C-AF67AC12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jiných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0F0AE8-8E69-447B-B823-AF0F1996FA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Změna hranice katastrálního </a:t>
            </a:r>
            <a:r>
              <a:rPr lang="cs-CZ" dirty="0" smtClean="0"/>
              <a:t>území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Zápis údajů o nové </a:t>
            </a:r>
            <a:r>
              <a:rPr lang="cs-CZ" dirty="0" smtClean="0"/>
              <a:t>(dosud neevidované) budově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doklad </a:t>
            </a:r>
            <a:r>
              <a:rPr lang="cs-CZ" dirty="0"/>
              <a:t>o způsobu užívání budovy</a:t>
            </a:r>
          </a:p>
          <a:p>
            <a:pPr lvl="2"/>
            <a:r>
              <a:rPr lang="cs-CZ" dirty="0"/>
              <a:t>dle okamžiku, kdy byla dokončena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geometrický plán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</a:t>
            </a:r>
            <a:r>
              <a:rPr lang="cs-CZ" dirty="0" smtClean="0"/>
              <a:t>udova </a:t>
            </a:r>
            <a:r>
              <a:rPr lang="cs-CZ" dirty="0"/>
              <a:t>jako samostatná věc</a:t>
            </a:r>
          </a:p>
          <a:p>
            <a:pPr lvl="2"/>
            <a:r>
              <a:rPr lang="cs-CZ" dirty="0"/>
              <a:t>Vkladová listina </a:t>
            </a:r>
            <a:r>
              <a:rPr lang="cs-CZ" dirty="0" smtClean="0"/>
              <a:t>s právem stavebníka (budoucího </a:t>
            </a:r>
            <a:r>
              <a:rPr lang="cs-CZ" dirty="0"/>
              <a:t>vlastníka </a:t>
            </a:r>
            <a:r>
              <a:rPr lang="cs-CZ" dirty="0" smtClean="0"/>
              <a:t>budovy) </a:t>
            </a:r>
            <a:endParaRPr lang="cs-CZ" dirty="0"/>
          </a:p>
          <a:p>
            <a:r>
              <a:rPr lang="cs-CZ" dirty="0"/>
              <a:t>Změny údajů o geometrickém a polohovém určení</a:t>
            </a:r>
          </a:p>
          <a:p>
            <a:r>
              <a:rPr lang="cs-CZ" dirty="0"/>
              <a:t>Změna výměry parcely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51744CF-87EF-42CD-9DBB-474A37BED2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Změna druhu pozemku</a:t>
            </a:r>
          </a:p>
          <a:p>
            <a:r>
              <a:rPr lang="cs-CZ" dirty="0"/>
              <a:t>Změny typu a způsobu ochrany nemovitosti </a:t>
            </a:r>
          </a:p>
          <a:p>
            <a:r>
              <a:rPr lang="cs-CZ" dirty="0"/>
              <a:t>Změny údajů o vlastníku a jiném oprávněném</a:t>
            </a:r>
          </a:p>
          <a:p>
            <a:r>
              <a:rPr lang="cs-CZ" dirty="0"/>
              <a:t>Změny údajů o bodu podrobného polohového bodového pole</a:t>
            </a:r>
          </a:p>
          <a:p>
            <a:r>
              <a:rPr lang="cs-CZ" dirty="0"/>
              <a:t>Změny místního a pomístního názvosloví</a:t>
            </a:r>
          </a:p>
        </p:txBody>
      </p:sp>
    </p:spTree>
    <p:extLst>
      <p:ext uri="{BB962C8B-B14F-4D97-AF65-F5344CB8AC3E}">
        <p14:creationId xmlns:p14="http://schemas.microsoft.com/office/powerpoint/2010/main" val="17727981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F1B8D-6509-4821-9503-5C8AB3B3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jiných údajů do katastru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790EE1-CE08-47A7-9521-D40D2A95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Přiměřeně</a:t>
            </a:r>
            <a:r>
              <a:rPr lang="cs-CZ" dirty="0"/>
              <a:t> se použijí ustanovení o zápisu záznamem</a:t>
            </a:r>
          </a:p>
          <a:p>
            <a:pPr lvl="1"/>
            <a:r>
              <a:rPr lang="cs-CZ" dirty="0"/>
              <a:t>Nevyznačuje se plomba ani upozornění</a:t>
            </a:r>
          </a:p>
          <a:p>
            <a:pPr lvl="1"/>
            <a:r>
              <a:rPr lang="cs-CZ" dirty="0"/>
              <a:t>Neuplatní se zásada priority</a:t>
            </a:r>
          </a:p>
          <a:p>
            <a:r>
              <a:rPr lang="cs-CZ" dirty="0"/>
              <a:t>Pro označení nemovitostí v listinách se použijí </a:t>
            </a:r>
            <a:r>
              <a:rPr lang="cs-CZ" b="1" dirty="0"/>
              <a:t>obdobně</a:t>
            </a:r>
            <a:r>
              <a:rPr lang="cs-CZ" dirty="0"/>
              <a:t> ustanovení o označování nemovitostí v listinách pro zápis práv</a:t>
            </a:r>
          </a:p>
          <a:p>
            <a:r>
              <a:rPr lang="cs-CZ" dirty="0"/>
              <a:t>Přezkum listin</a:t>
            </a:r>
          </a:p>
          <a:p>
            <a:pPr lvl="2"/>
            <a:r>
              <a:rPr lang="cs-CZ" dirty="0"/>
              <a:t>zda listiny předložené k zápisu změn jiných údajů katastru jsou bez chyb v psaní a počtech a bez jiných zřejmých nesprávností</a:t>
            </a:r>
          </a:p>
          <a:p>
            <a:pPr lvl="2"/>
            <a:r>
              <a:rPr lang="cs-CZ" dirty="0"/>
              <a:t>zda návrh na zápis byl podán oprávněnou osobou </a:t>
            </a:r>
          </a:p>
          <a:p>
            <a:pPr lvl="2"/>
            <a:r>
              <a:rPr lang="cs-CZ" dirty="0"/>
              <a:t>zda navrhovaný zápis navazuje na dosavadní zápisy v katastru</a:t>
            </a:r>
          </a:p>
          <a:p>
            <a:pPr lvl="2"/>
            <a:r>
              <a:rPr lang="cs-CZ" dirty="0"/>
              <a:t>zda rozhodnutí nabylo právní moci</a:t>
            </a:r>
          </a:p>
          <a:p>
            <a:r>
              <a:rPr lang="cs-CZ" dirty="0"/>
              <a:t>Zápis do 30 dnů od doručení listiny způsobilé, bez dalšího vyrozumění</a:t>
            </a:r>
          </a:p>
          <a:p>
            <a:pPr lvl="1"/>
            <a:r>
              <a:rPr lang="cs-CZ" dirty="0"/>
              <a:t>Změna údajů katastru, které vypovídají o fyzickém stavu nemovitosti</a:t>
            </a:r>
          </a:p>
          <a:p>
            <a:pPr lvl="2"/>
            <a:r>
              <a:rPr lang="cs-CZ" dirty="0"/>
              <a:t>na základě příslušných </a:t>
            </a:r>
            <a:r>
              <a:rPr lang="cs-CZ" dirty="0" smtClean="0"/>
              <a:t>listin</a:t>
            </a:r>
            <a:endParaRPr lang="cs-CZ" dirty="0"/>
          </a:p>
          <a:p>
            <a:pPr lvl="2"/>
            <a:r>
              <a:rPr lang="cs-CZ" dirty="0"/>
              <a:t>až po uskutečnění této </a:t>
            </a:r>
            <a:r>
              <a:rPr lang="cs-CZ" dirty="0" smtClean="0"/>
              <a:t>změny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624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99F5D-24F8-4A08-92FE-A0B1A068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E4E32C-9150-4890-A0EC-59DC938D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Pekárek M. a kolektiv. Pozemkové právo. Brno: Masarykova univerzita, 2015.</a:t>
            </a:r>
          </a:p>
          <a:p>
            <a:r>
              <a:rPr lang="cs-CZ" dirty="0"/>
              <a:t>Barešová E. a kolektiv. Katastrální zákon. Komentář. </a:t>
            </a:r>
            <a:r>
              <a:rPr lang="cs-CZ" dirty="0" smtClean="0"/>
              <a:t>2. vydání. Praha</a:t>
            </a:r>
            <a:r>
              <a:rPr lang="cs-CZ" dirty="0"/>
              <a:t>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</a:t>
            </a:r>
            <a:r>
              <a:rPr lang="cs-CZ" dirty="0" smtClean="0"/>
              <a:t>2019.</a:t>
            </a:r>
            <a:endParaRPr lang="cs-CZ" dirty="0"/>
          </a:p>
          <a:p>
            <a:r>
              <a:rPr lang="cs-CZ" dirty="0" smtClean="0"/>
              <a:t>Šustrová </a:t>
            </a:r>
            <a:r>
              <a:rPr lang="cs-CZ" dirty="0"/>
              <a:t>D., Borovička P., Holý J. Katastrální zákon. Praktické komentáře.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2018.</a:t>
            </a:r>
          </a:p>
          <a:p>
            <a:r>
              <a:rPr lang="cs-CZ" dirty="0"/>
              <a:t>Spáčil a kolektiv. Občanský zákoník III. Věcná práva (§ 976-1474). Komentář. Praha: </a:t>
            </a:r>
            <a:r>
              <a:rPr lang="cs-CZ" dirty="0" err="1"/>
              <a:t>C.H.Beck</a:t>
            </a:r>
            <a:r>
              <a:rPr lang="cs-CZ" dirty="0"/>
              <a:t>, 2013.</a:t>
            </a:r>
          </a:p>
          <a:p>
            <a:r>
              <a:rPr lang="cs-CZ" dirty="0" smtClean="0"/>
              <a:t>Muller </a:t>
            </a:r>
            <a:r>
              <a:rPr lang="cs-CZ" dirty="0"/>
              <a:t>M., Barešová E. Zákon o zeměměřictví (č. 200/1994 Sb.) – komentář.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2016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Syruček</a:t>
            </a:r>
            <a:r>
              <a:rPr lang="cs-CZ" dirty="0" smtClean="0"/>
              <a:t>, </a:t>
            </a:r>
            <a:r>
              <a:rPr lang="cs-CZ" dirty="0" err="1" smtClean="0"/>
              <a:t>Sabotinov</a:t>
            </a:r>
            <a:r>
              <a:rPr lang="cs-CZ" dirty="0" smtClean="0"/>
              <a:t> a kol. Realitní práva. Praha: C. H. </a:t>
            </a:r>
            <a:r>
              <a:rPr lang="cs-CZ" smtClean="0"/>
              <a:t>Beck, 2018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77202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FD0B1-4D74-4082-9FF1-81F0F7F44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478B9-E7D8-400C-949F-2AF2804A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83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zápisů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Zásada materiální publicity</a:t>
            </a:r>
          </a:p>
          <a:p>
            <a:r>
              <a:rPr lang="cs-CZ" dirty="0"/>
              <a:t>Zásada priority (přednosti, pořadí)</a:t>
            </a:r>
          </a:p>
          <a:p>
            <a:pPr lvl="1"/>
            <a:r>
              <a:rPr lang="cs-CZ" dirty="0"/>
              <a:t>Pořadí zápisů se řídí, pokud zákon nestanoví jinak, okamžikem, ve kterém byl návrh na zápis práva doručen katastrálnímu úřadu </a:t>
            </a:r>
          </a:p>
          <a:p>
            <a:pPr lvl="2"/>
            <a:r>
              <a:rPr lang="cs-CZ" dirty="0"/>
              <a:t>Časové údaje doručení, záznam do protokolu, plomba (dotčenost právních vztahů k nemovitosti změnou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Zásada legality</a:t>
            </a:r>
          </a:p>
          <a:p>
            <a:pPr lvl="1"/>
            <a:r>
              <a:rPr lang="cs-CZ" dirty="0"/>
              <a:t>Zákonem stanovený rozsah přezkumné činnosti katastrálních úřadů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EBC6185-FF15-4C1B-8DB0-40492DCE80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Zásada intabulační (vkladová, konstitutivní)</a:t>
            </a:r>
          </a:p>
          <a:p>
            <a:pPr lvl="1"/>
            <a:r>
              <a:rPr lang="cs-CZ" dirty="0"/>
              <a:t>Dvoufázový proces nabývání práva </a:t>
            </a:r>
          </a:p>
          <a:p>
            <a:pPr lvl="2"/>
            <a:r>
              <a:rPr lang="cs-CZ" dirty="0" err="1"/>
              <a:t>Titulus</a:t>
            </a:r>
            <a:r>
              <a:rPr lang="cs-CZ" dirty="0"/>
              <a:t> a modus</a:t>
            </a:r>
          </a:p>
          <a:p>
            <a:r>
              <a:rPr lang="cs-CZ" dirty="0"/>
              <a:t>Zásada dispoziční  </a:t>
            </a:r>
          </a:p>
          <a:p>
            <a:pPr lvl="1"/>
            <a:r>
              <a:rPr lang="cs-CZ" dirty="0"/>
              <a:t>Zahájení vkladového řízení na návrh účastníků právního jednání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91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49B2E-CF2A-480C-A919-58DB4111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Judikatura k zásadám zápisů práv - pořadí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77CD32-6BFD-4541-A8FA-3593B2021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souladu se zásadou priority a s ohledem na povinnost katastrálního úřadu zkoumat návaznost předkládaných listin na předcházející zápisy se pořadí projednání či rozhodnutí o návrzích na zápis do katastru nemovitostí řídí, nestanoví-li zákon jinak, dobou, ve které byly takové návrhy na zápis katastrálnímu úřadu doručeny. </a:t>
            </a:r>
          </a:p>
          <a:p>
            <a:r>
              <a:rPr lang="cs-CZ" i="1" dirty="0"/>
              <a:t>O nově došlém návrhu nebo podnětu ke shodné nemovitosti tak lze jednat nebo rozhodovat teprve poté, co bude projednán nebo bude rozhodnuto o návrhu na zápis, který má vůči nově došlému návrhu přednostní pořadí.</a:t>
            </a:r>
          </a:p>
          <a:p>
            <a:pPr lvl="1"/>
            <a:r>
              <a:rPr lang="cs-CZ" sz="2000" dirty="0"/>
              <a:t>Podle rozsudku NSS 9 </a:t>
            </a:r>
            <a:r>
              <a:rPr lang="cs-CZ" sz="2000" dirty="0" err="1"/>
              <a:t>Aps</a:t>
            </a:r>
            <a:r>
              <a:rPr lang="cs-CZ" sz="2000" dirty="0"/>
              <a:t> 11/2012-66 (ASPI JUD232492CZ</a:t>
            </a:r>
            <a:r>
              <a:rPr lang="cs-CZ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447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účinky zápisu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Právní účinky zápisu nastávají k okamžiku, kdy návrh na zápis došel příslušnému katastrálnímu úřadu. </a:t>
            </a:r>
            <a:r>
              <a:rPr lang="cs-CZ" dirty="0"/>
              <a:t>§ 10 KZ</a:t>
            </a:r>
          </a:p>
          <a:p>
            <a:pPr lvl="1"/>
            <a:r>
              <a:rPr lang="cs-CZ" dirty="0"/>
              <a:t>Způsobilé podání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/>
              <a:t>PLOMBA</a:t>
            </a:r>
          </a:p>
          <a:p>
            <a:pPr lvl="1"/>
            <a:r>
              <a:rPr lang="cs-CZ" dirty="0"/>
              <a:t>Příslušný katastrální úřad</a:t>
            </a:r>
          </a:p>
          <a:p>
            <a:r>
              <a:rPr lang="cs-CZ" dirty="0" smtClean="0"/>
              <a:t>Zásada </a:t>
            </a:r>
            <a:r>
              <a:rPr lang="cs-CZ" dirty="0"/>
              <a:t>materiální a formální publicity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i="1" dirty="0"/>
              <a:t>Je-li do veřejného seznamu zapsáno právo k věci, neomlouvá nikoho neznalost zapsaného údaje.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i="1" dirty="0"/>
              <a:t>Je-li právo k věci zapsáno do veřejného seznamu, má se za to, že bylo zapsáno v souladu se skutečným právním stavem. Bylo-li právo k věci z veřejného seznamu vymazáno, má se za to, že neexistuje. </a:t>
            </a:r>
            <a:r>
              <a:rPr lang="cs-CZ" dirty="0"/>
              <a:t>§ 980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5549A-AF9B-45CE-B190-9B73EF96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Listiny způsobilé pro zápis práv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49CA00-EE24-429E-BAB3-B8E0405D2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Písemnou formu vyžaduje právní jednání, kterým se zřizuje nebo převádí věcné právo k nemovité věci, jakož i právní jednání, kterým se takové právo mění nebo ruší. </a:t>
            </a:r>
            <a:r>
              <a:rPr lang="cs-CZ" dirty="0"/>
              <a:t>(§ 560 OZ)</a:t>
            </a:r>
          </a:p>
          <a:p>
            <a:r>
              <a:rPr lang="cs-CZ" i="1" dirty="0"/>
              <a:t>K platnosti právního jednání učiněného v písemné formě se vyžaduje podpis jednajícího. </a:t>
            </a:r>
            <a:r>
              <a:rPr lang="cs-CZ" dirty="0"/>
              <a:t>(§ 561 odst. 1 OZ) </a:t>
            </a:r>
          </a:p>
          <a:p>
            <a:r>
              <a:rPr lang="cs-CZ" dirty="0"/>
              <a:t>Podoba písemností </a:t>
            </a:r>
          </a:p>
          <a:p>
            <a:pPr lvl="1"/>
            <a:r>
              <a:rPr lang="cs-CZ" dirty="0"/>
              <a:t>Listinná </a:t>
            </a:r>
            <a:endParaRPr lang="cs-CZ" dirty="0" smtClean="0"/>
          </a:p>
          <a:p>
            <a:pPr lvl="2"/>
            <a:r>
              <a:rPr lang="cs-CZ" dirty="0"/>
              <a:t>Originál nebo úředně ověřená </a:t>
            </a:r>
            <a:r>
              <a:rPr lang="cs-CZ" dirty="0" smtClean="0"/>
              <a:t>kopie</a:t>
            </a:r>
            <a:endParaRPr lang="cs-CZ" dirty="0"/>
          </a:p>
          <a:p>
            <a:pPr lvl="1"/>
            <a:r>
              <a:rPr lang="cs-CZ" dirty="0"/>
              <a:t>Elektronická </a:t>
            </a:r>
            <a:r>
              <a:rPr lang="cs-CZ" sz="1800" dirty="0"/>
              <a:t>§ 65 </a:t>
            </a:r>
            <a:r>
              <a:rPr lang="cs-CZ" sz="1800" dirty="0" smtClean="0"/>
              <a:t>KV</a:t>
            </a:r>
          </a:p>
          <a:p>
            <a:r>
              <a:rPr lang="cs-CZ" dirty="0"/>
              <a:t>Podpisy (vlastnoruční nebo </a:t>
            </a:r>
            <a:r>
              <a:rPr lang="cs-CZ" dirty="0" smtClean="0"/>
              <a:t>elektronické)</a:t>
            </a:r>
          </a:p>
          <a:p>
            <a:pPr lvl="1"/>
            <a:r>
              <a:rPr lang="cs-CZ" dirty="0" smtClean="0"/>
              <a:t>Úředně </a:t>
            </a:r>
            <a:r>
              <a:rPr lang="cs-CZ" dirty="0"/>
              <a:t>ověřeny nebo Prokázání </a:t>
            </a:r>
            <a:r>
              <a:rPr lang="cs-CZ" dirty="0" smtClean="0"/>
              <a:t>pravosti</a:t>
            </a:r>
          </a:p>
          <a:p>
            <a:pPr lvl="2"/>
            <a:r>
              <a:rPr lang="cs-CZ" dirty="0" smtClean="0"/>
              <a:t>Povinnost </a:t>
            </a:r>
            <a:r>
              <a:rPr lang="cs-CZ" dirty="0"/>
              <a:t>prokázání pravosti podpisů do 30 dnů od podání návrhu na zápis</a:t>
            </a:r>
          </a:p>
          <a:p>
            <a:endParaRPr lang="cs-CZ" dirty="0"/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42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441D1-1CE5-4016-B80C-2B47967F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Označení nemovitostí v listinách (určitost)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0145AA-2644-4E57-8113-C3507FB98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436033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Pozemek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parcelní číslo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název katastrálního území, ve kterém leží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 případě, že jsou v katastrálním území pozemky vedeny ve dvou číselných řadách a jde o stavební parcelu, též údajem o této skutečnosti, jinak se má za to, že jde o pozemkovou parcelu</a:t>
            </a:r>
          </a:p>
          <a:p>
            <a:r>
              <a:rPr lang="cs-CZ" dirty="0"/>
              <a:t>Budova, která není součástí pozemku ani práva stavby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pozemku, na němž je postavena,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číslo popisné nebo evidenční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příslušnost budovy k části obce</a:t>
            </a:r>
          </a:p>
          <a:p>
            <a:r>
              <a:rPr lang="cs-CZ" dirty="0"/>
              <a:t>Budova, která není součástí pozemku ani práva stavby a číslo popisné ani evidenční se jí nepřiděluje, je hlavní stavbou na pozemku a nejedná se o drobnou stavbu,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pozemku, na němž je postavena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způsob využití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E16B2E-B1DD-467A-85C5-0D94BB11B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43603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Právo stavby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pozemku, ke kterému je zřízeno</a:t>
            </a:r>
          </a:p>
          <a:p>
            <a:r>
              <a:rPr lang="cs-CZ" dirty="0"/>
              <a:t>Jednotka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budovy, v níž je vymezena, pokud není součástí pozemku ani práva stavby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pozemku nebo práva stavby, jehož součástí je budova, v níž je vymezena,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číslo jednotky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pojmenování nebo označení, že se jedná o rozestavěnou jednotku</a:t>
            </a:r>
          </a:p>
          <a:p>
            <a:r>
              <a:rPr lang="cs-CZ" dirty="0"/>
              <a:t>Nemovitost evidovaná v katastru podle jiného zákona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označení pozemku, na kterém je postavena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způsob využití</a:t>
            </a:r>
          </a:p>
        </p:txBody>
      </p:sp>
    </p:spTree>
    <p:extLst>
      <p:ext uri="{BB962C8B-B14F-4D97-AF65-F5344CB8AC3E}">
        <p14:creationId xmlns:p14="http://schemas.microsoft.com/office/powerpoint/2010/main" val="259564348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Metropolitní</Template>
  <TotalTime>1209</TotalTime>
  <Words>4909</Words>
  <Application>Microsoft Office PowerPoint</Application>
  <PresentationFormat>Širokoúhlá obrazovka</PresentationFormat>
  <Paragraphs>477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Wingdings</vt:lpstr>
      <vt:lpstr>Metropolitní</vt:lpstr>
      <vt:lpstr>Zápisy práv a jiných údajů do katastru nemovitostí. </vt:lpstr>
      <vt:lpstr>Rámcový obsah přednášky.</vt:lpstr>
      <vt:lpstr>Prameny právní úpravy</vt:lpstr>
      <vt:lpstr>Zápisy do katastru nemovitostí</vt:lpstr>
      <vt:lpstr>Zásady zápisů práv</vt:lpstr>
      <vt:lpstr>Judikatura k zásadám zápisů práv - pořadí</vt:lpstr>
      <vt:lpstr>Právní účinky zápisu práv</vt:lpstr>
      <vt:lpstr>Listiny způsobilé pro zápis práv</vt:lpstr>
      <vt:lpstr>Označení nemovitostí v listinách (určitost)</vt:lpstr>
      <vt:lpstr>Geometrický plán</vt:lpstr>
      <vt:lpstr>Geometrický plán</vt:lpstr>
      <vt:lpstr>Geometrický plán</vt:lpstr>
      <vt:lpstr>Geometrický plán</vt:lpstr>
      <vt:lpstr>Geometrický plán</vt:lpstr>
      <vt:lpstr>Vklad do katastru nemovitostí</vt:lpstr>
      <vt:lpstr>Judikatura k zápisu vkladem NS 30 Cdo 3991/2010</vt:lpstr>
      <vt:lpstr>Řízení o povolení vkladu – vkladové řízení</vt:lpstr>
      <vt:lpstr>Návrh na zahájení vkladového řízení  (formulář dle vyhlášky č. 359/2013 Sb.)</vt:lpstr>
      <vt:lpstr>Přílohy návrhu na vklad </vt:lpstr>
      <vt:lpstr>Přechodné ustanovení </vt:lpstr>
      <vt:lpstr>Vkladové řízení – časová osa</vt:lpstr>
      <vt:lpstr>Rozsah přezkumné pravomoci katastrálního úřadu</vt:lpstr>
      <vt:lpstr>Judikatura k přezkumné pravomoci KÚ</vt:lpstr>
      <vt:lpstr>Procesní rozhodnutí </vt:lpstr>
      <vt:lpstr>Rozhodnutí ve věci návrhu na vklad</vt:lpstr>
      <vt:lpstr>Judikatura k soudnímu přezkumu rozhodnutí o vkladu</vt:lpstr>
      <vt:lpstr>Záznam do katastru nemovitostí (§ 19 KZ)</vt:lpstr>
      <vt:lpstr>Záznam z hlediska procesního</vt:lpstr>
      <vt:lpstr>Poznámka do katastru nemovitostí</vt:lpstr>
      <vt:lpstr>Poznámka </vt:lpstr>
      <vt:lpstr>Výmaz poznámky (§ 27 KZ)</vt:lpstr>
      <vt:lpstr>Poznámka z hlediska procesní</vt:lpstr>
      <vt:lpstr>Judikatura k poznámce a přezkumu listiny</vt:lpstr>
      <vt:lpstr>Obrana při (ne)provedení záznamu/poznámky</vt:lpstr>
      <vt:lpstr>Poznámka rozepře (§ 24 KZ + 985 OZ)</vt:lpstr>
      <vt:lpstr>Poznámka spornosti (§ 24 KZ + 986 OZ)</vt:lpstr>
      <vt:lpstr>Poznámka spornosti dle § 24 odst. 1 věty třetí KZ</vt:lpstr>
      <vt:lpstr>Účinky všech poznámek spornosti zápisu</vt:lpstr>
      <vt:lpstr>Poznámka podle § 23 odst. 1 písm. o) KZ</vt:lpstr>
      <vt:lpstr>Zápis jiných údajů do katastru</vt:lpstr>
      <vt:lpstr>Zápis jiných údajů</vt:lpstr>
      <vt:lpstr>Zápis jiných údajů do katastru</vt:lpstr>
      <vt:lpstr>Doporučená literatura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Zápisy práv a jiných údajů do katastru nemovitostí.</dc:title>
  <dc:creator>Jana Tkáčiková</dc:creator>
  <cp:lastModifiedBy>Jana Tkáčiková</cp:lastModifiedBy>
  <cp:revision>97</cp:revision>
  <dcterms:created xsi:type="dcterms:W3CDTF">2018-01-31T15:48:53Z</dcterms:created>
  <dcterms:modified xsi:type="dcterms:W3CDTF">2020-03-05T08:09:23Z</dcterms:modified>
</cp:coreProperties>
</file>