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72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6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0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07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42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9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81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52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12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79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9983-6F0C-4E16-8C5A-48F8B4B49A34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4FF2D-F2ED-403B-B5A6-C0639BB62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1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soudní psychiatrie a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MUDr. Milena Zimulová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121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Role znalců v trestním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Znalec pomocník soudce - odmítnuto, možnost zneužití </a:t>
            </a:r>
            <a:r>
              <a:rPr lang="cs-CZ" dirty="0" err="1" smtClean="0"/>
              <a:t>výběren</a:t>
            </a:r>
            <a:r>
              <a:rPr lang="cs-CZ" dirty="0" smtClean="0"/>
              <a:t> „vyhovujících“ znalců.</a:t>
            </a:r>
            <a:endParaRPr lang="cs-CZ" dirty="0"/>
          </a:p>
          <a:p>
            <a:r>
              <a:rPr lang="cs-CZ" dirty="0" smtClean="0"/>
              <a:t>Znalec jako vědecký soudce – závěry znalce by měly být pro soud závazné, nepřípustně se směšuje funkce orgánů činných v trestním řízení s jasně danými pravomocemi a znalce jako zdroje nezávislého, objektivního důkazu.</a:t>
            </a:r>
          </a:p>
          <a:p>
            <a:r>
              <a:rPr lang="cs-CZ" dirty="0" err="1" smtClean="0"/>
              <a:t>Znaleckýá</a:t>
            </a:r>
            <a:r>
              <a:rPr lang="cs-CZ" dirty="0" smtClean="0"/>
              <a:t> posudek je chápán jako důkazní prostředek, musí být podrobován kritickému hodnocení jako každý jiný důkaz.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60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a náležitosti znaleckého posudku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Výpis ze spisu</a:t>
            </a:r>
          </a:p>
          <a:p>
            <a:r>
              <a:rPr lang="cs-CZ" dirty="0" smtClean="0"/>
              <a:t>Výpis ze zdravotnické dokumentace</a:t>
            </a:r>
          </a:p>
          <a:p>
            <a:r>
              <a:rPr lang="cs-CZ" dirty="0" smtClean="0"/>
              <a:t>Vlastní vyšetření</a:t>
            </a:r>
          </a:p>
          <a:p>
            <a:r>
              <a:rPr lang="cs-CZ" dirty="0" smtClean="0"/>
              <a:t>Souhrn, rozbor, znalecká úvaha</a:t>
            </a:r>
          </a:p>
          <a:p>
            <a:r>
              <a:rPr lang="cs-CZ" dirty="0" smtClean="0"/>
              <a:t>Závěr, odpovědi na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47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léčení</a:t>
            </a:r>
          </a:p>
          <a:p>
            <a:r>
              <a:rPr lang="cs-CZ" dirty="0" smtClean="0"/>
              <a:t>Ochranná výchova</a:t>
            </a:r>
          </a:p>
          <a:p>
            <a:r>
              <a:rPr lang="cs-CZ" smtClean="0"/>
              <a:t>Zabezpečovací detence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85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Mezníky určující vývoj práva ve vztahu k duševním poruchám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Uplatňované pravidlo: osoby stižené těžkou a zjevnou duševní chorobou, neschopné posoudit své jednání a zdržet se ho nebyly trestány jako osoby zdravé.</a:t>
            </a:r>
          </a:p>
          <a:p>
            <a:pPr marL="0" indent="0">
              <a:buNone/>
            </a:pPr>
            <a:r>
              <a:rPr lang="cs-CZ" dirty="0" smtClean="0"/>
              <a:t>Dávné společnosti – </a:t>
            </a:r>
            <a:r>
              <a:rPr lang="cs-CZ" b="1" dirty="0" smtClean="0"/>
              <a:t>odvetné právo </a:t>
            </a:r>
            <a:r>
              <a:rPr lang="cs-CZ" dirty="0" smtClean="0"/>
              <a:t>(ius </a:t>
            </a:r>
            <a:r>
              <a:rPr lang="cs-CZ" dirty="0" err="1" smtClean="0"/>
              <a:t>talionis</a:t>
            </a:r>
            <a:r>
              <a:rPr lang="cs-CZ" dirty="0" smtClean="0"/>
              <a:t>) trest měl charakter odplaty či pomsty, připouštěla se možnost vykoupení.</a:t>
            </a:r>
          </a:p>
          <a:p>
            <a:pPr marL="0" indent="0">
              <a:buNone/>
            </a:pPr>
            <a:r>
              <a:rPr lang="cs-CZ" dirty="0" smtClean="0"/>
              <a:t>Odpovídá významu dvojímu slova „</a:t>
            </a:r>
            <a:r>
              <a:rPr lang="cs-CZ" dirty="0" err="1" smtClean="0"/>
              <a:t>talio</a:t>
            </a:r>
            <a:r>
              <a:rPr lang="cs-CZ" dirty="0" smtClean="0"/>
              <a:t>“ = odplata i odměna</a:t>
            </a:r>
          </a:p>
          <a:p>
            <a:pPr marL="0" indent="0">
              <a:buNone/>
            </a:pPr>
            <a:r>
              <a:rPr lang="cs-CZ" dirty="0" smtClean="0"/>
              <a:t>V písemné formě se zachovalo v římských a germánských zákonících. Dle </a:t>
            </a:r>
            <a:r>
              <a:rPr lang="cs-CZ" b="1" dirty="0" smtClean="0"/>
              <a:t>římských zásad </a:t>
            </a:r>
            <a:r>
              <a:rPr lang="cs-CZ" dirty="0" smtClean="0"/>
              <a:t>byl šílenec </a:t>
            </a:r>
            <a:r>
              <a:rPr lang="cs-CZ" b="1" dirty="0" smtClean="0"/>
              <a:t>dostatečně potrestán svojí chorobou</a:t>
            </a:r>
            <a:r>
              <a:rPr lang="cs-CZ" dirty="0" smtClean="0"/>
              <a:t>, podle </a:t>
            </a:r>
            <a:r>
              <a:rPr lang="cs-CZ" b="1" dirty="0" smtClean="0"/>
              <a:t>germánských si ji zavinil sám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82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Mezníky určující vývoj práva ve vztahu k duševním poruchám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</a:t>
            </a:r>
            <a:r>
              <a:rPr lang="cs-CZ" b="1" dirty="0" smtClean="0"/>
              <a:t>ímský zákon </a:t>
            </a:r>
            <a:r>
              <a:rPr lang="cs-CZ" dirty="0"/>
              <a:t>-</a:t>
            </a:r>
            <a:r>
              <a:rPr lang="cs-CZ" dirty="0" smtClean="0"/>
              <a:t> exkulpoval „</a:t>
            </a:r>
            <a:r>
              <a:rPr lang="cs-CZ" dirty="0" err="1" smtClean="0"/>
              <a:t>furosi</a:t>
            </a:r>
            <a:r>
              <a:rPr lang="cs-CZ" dirty="0" smtClean="0"/>
              <a:t>“, „</a:t>
            </a:r>
            <a:r>
              <a:rPr lang="cs-CZ" dirty="0" err="1" smtClean="0"/>
              <a:t>mente</a:t>
            </a:r>
            <a:r>
              <a:rPr lang="cs-CZ" dirty="0" smtClean="0"/>
              <a:t> </a:t>
            </a:r>
            <a:r>
              <a:rPr lang="cs-CZ" dirty="0" err="1" smtClean="0"/>
              <a:t>capti</a:t>
            </a:r>
            <a:r>
              <a:rPr lang="cs-CZ" dirty="0" smtClean="0"/>
              <a:t>“, „</a:t>
            </a:r>
            <a:r>
              <a:rPr lang="cs-CZ" dirty="0" err="1" smtClean="0"/>
              <a:t>dementes</a:t>
            </a:r>
            <a:r>
              <a:rPr lang="cs-CZ" dirty="0" smtClean="0"/>
              <a:t>“.    </a:t>
            </a:r>
          </a:p>
          <a:p>
            <a:pPr marL="0" indent="0">
              <a:buNone/>
            </a:pPr>
            <a:r>
              <a:rPr lang="cs-CZ" dirty="0" smtClean="0"/>
              <a:t>Podle úvahy soudce připouštěl zmírnění trestu za činy spáchané v silném afektu nebo v opilosti.     </a:t>
            </a:r>
          </a:p>
          <a:p>
            <a:r>
              <a:rPr lang="cs-CZ" b="1" dirty="0" smtClean="0"/>
              <a:t>Germánský zákon </a:t>
            </a:r>
            <a:r>
              <a:rPr lang="cs-CZ" dirty="0" smtClean="0"/>
              <a:t>- bral v úvahu duševní nemoc u těch, kteří se před činem sami vážně zraňovali. Nebyli popraveni, ale příbuzní oběti (nešlo o jiné delikty) je mohli beztrestně usmrtit.</a:t>
            </a:r>
          </a:p>
          <a:p>
            <a:r>
              <a:rPr lang="cs-CZ" b="1" dirty="0" smtClean="0"/>
              <a:t>Norský zákon –</a:t>
            </a:r>
            <a:r>
              <a:rPr lang="cs-CZ" dirty="0" smtClean="0"/>
              <a:t> je trestal zabavením </a:t>
            </a:r>
            <a:r>
              <a:rPr lang="cs-CZ" dirty="0" err="1" smtClean="0"/>
              <a:t>majetku,nebo</a:t>
            </a:r>
            <a:r>
              <a:rPr lang="cs-CZ" dirty="0" smtClean="0"/>
              <a:t> </a:t>
            </a:r>
            <a:r>
              <a:rPr lang="cs-CZ" dirty="0" err="1" smtClean="0"/>
              <a:t>vypovezením</a:t>
            </a:r>
            <a:r>
              <a:rPr lang="cs-CZ" dirty="0" smtClean="0"/>
              <a:t> ze země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0427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Mezníky určující vývoj práva ve vztahu k duševním poruchám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Costitucio</a:t>
            </a:r>
            <a:r>
              <a:rPr lang="cs-CZ" b="1" dirty="0" smtClean="0"/>
              <a:t> </a:t>
            </a:r>
            <a:r>
              <a:rPr lang="cs-CZ" b="1" dirty="0" err="1" smtClean="0"/>
              <a:t>Criminalis</a:t>
            </a:r>
            <a:r>
              <a:rPr lang="cs-CZ" b="1" dirty="0" smtClean="0"/>
              <a:t> Carolina </a:t>
            </a:r>
            <a:r>
              <a:rPr lang="cs-CZ" dirty="0" smtClean="0"/>
              <a:t>z roku 1532 platný u nás, převzatý z římsko-italského práva –provinilce zbaveného rozumu  trestal podle rady lékařů.</a:t>
            </a:r>
          </a:p>
          <a:p>
            <a:r>
              <a:rPr lang="cs-CZ" b="1" dirty="0" smtClean="0"/>
              <a:t>Hrdelní řád Josefa </a:t>
            </a:r>
            <a:r>
              <a:rPr lang="cs-CZ" dirty="0" smtClean="0"/>
              <a:t>I. </a:t>
            </a:r>
            <a:r>
              <a:rPr lang="cs-CZ" dirty="0"/>
              <a:t>z</a:t>
            </a:r>
            <a:r>
              <a:rPr lang="cs-CZ" dirty="0" smtClean="0"/>
              <a:t> roku 1768 - exkulpoval ty, kteří byli úplně zbaveni rozumu a mírnil trest u těch, kteří byli rozumu zbaveni úplně.</a:t>
            </a:r>
          </a:p>
          <a:p>
            <a:r>
              <a:rPr lang="cs-CZ" b="1" dirty="0" err="1" smtClean="0"/>
              <a:t>Constitucio</a:t>
            </a:r>
            <a:r>
              <a:rPr lang="cs-CZ" b="1" dirty="0" smtClean="0"/>
              <a:t> </a:t>
            </a:r>
            <a:r>
              <a:rPr lang="cs-CZ" b="1" dirty="0" err="1" smtClean="0"/>
              <a:t>Criminalis</a:t>
            </a:r>
            <a:r>
              <a:rPr lang="cs-CZ" b="1" dirty="0" smtClean="0"/>
              <a:t> </a:t>
            </a:r>
            <a:r>
              <a:rPr lang="cs-CZ" b="1" dirty="0" err="1" smtClean="0"/>
              <a:t>Theresiana</a:t>
            </a:r>
            <a:r>
              <a:rPr lang="cs-CZ" b="1" dirty="0" smtClean="0"/>
              <a:t> </a:t>
            </a:r>
            <a:r>
              <a:rPr lang="cs-CZ" dirty="0" smtClean="0"/>
              <a:t>z roku 1768 – rozšiřuje oblast chorobných stavů, které vedly někdy k beztrestnosti, jindy ke zmírnění trestu hluchota, </a:t>
            </a:r>
            <a:r>
              <a:rPr lang="cs-CZ" dirty="0" err="1" smtClean="0"/>
              <a:t>hluchoměnost</a:t>
            </a:r>
            <a:r>
              <a:rPr lang="cs-CZ" dirty="0" smtClean="0"/>
              <a:t>, vysoký věk, těžkomyslnost, melancholie, náměsíčnictví, spáchání deliktu ve spánku, mohutných afektů a těžké opilosti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96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Mezníky určující vývoj práva ve vztahu k duševním poruchám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Constitucio</a:t>
            </a:r>
            <a:r>
              <a:rPr lang="cs-CZ" b="1" dirty="0"/>
              <a:t> </a:t>
            </a:r>
            <a:r>
              <a:rPr lang="cs-CZ" b="1" dirty="0" err="1"/>
              <a:t>Criminalis</a:t>
            </a:r>
            <a:r>
              <a:rPr lang="cs-CZ" b="1" dirty="0"/>
              <a:t> </a:t>
            </a:r>
            <a:r>
              <a:rPr lang="cs-CZ" b="1" dirty="0" err="1" smtClean="0"/>
              <a:t>Theresiana</a:t>
            </a:r>
            <a:r>
              <a:rPr lang="cs-CZ" b="1" dirty="0" smtClean="0"/>
              <a:t> </a:t>
            </a:r>
            <a:r>
              <a:rPr lang="cs-CZ" dirty="0" smtClean="0"/>
              <a:t>– zločinu mohou být viněni ti, kteří užívají svého rozumu a svobodné vůle, naopak ti , kteří první, či druhé postrádají, nejsou k zločinu způsobilí.</a:t>
            </a:r>
          </a:p>
          <a:p>
            <a:r>
              <a:rPr lang="cs-CZ" b="1" dirty="0" smtClean="0"/>
              <a:t>Pruský zákon – všechno co zvětšuje nebo zmenšuje schopnost člověka jednat svobodně a </a:t>
            </a:r>
            <a:r>
              <a:rPr lang="cs-CZ" b="1" dirty="0"/>
              <a:t>u</a:t>
            </a:r>
            <a:r>
              <a:rPr lang="cs-CZ" b="1" dirty="0" smtClean="0"/>
              <a:t>vážlivě, zvětšuje nebo zmenšuje </a:t>
            </a:r>
            <a:r>
              <a:rPr lang="cs-CZ" b="1" dirty="0" err="1" smtClean="0"/>
              <a:t>stupěn</a:t>
            </a:r>
            <a:r>
              <a:rPr lang="cs-CZ" b="1" dirty="0" smtClean="0"/>
              <a:t> jeho trestné zodpovědnosti.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611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Zacházení s provinilci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</a:t>
            </a:r>
            <a:r>
              <a:rPr lang="cs-CZ" b="1" dirty="0" smtClean="0"/>
              <a:t> středověku </a:t>
            </a:r>
            <a:r>
              <a:rPr lang="cs-CZ" dirty="0" smtClean="0"/>
              <a:t>nebyly </a:t>
            </a:r>
            <a:r>
              <a:rPr lang="cs-CZ" b="1" dirty="0" smtClean="0"/>
              <a:t>žádná pravidla </a:t>
            </a:r>
            <a:r>
              <a:rPr lang="cs-CZ" dirty="0" smtClean="0"/>
              <a:t>jak s provinilými „skutečnými blázny a lidmi rozumu zbavených“ zacházet</a:t>
            </a:r>
          </a:p>
          <a:p>
            <a:pPr marL="0" indent="0">
              <a:buNone/>
            </a:pPr>
            <a:r>
              <a:rPr lang="cs-CZ" dirty="0" smtClean="0"/>
              <a:t>Převládala snaha se jich zbavit, či zneškodnit je – vymrskání z města, odeslání loďkou po řece nebo jednoduše utopením, v příznivém případě uvrhnutí do žaláře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 19. století se začala objevovat malá speciální oddělení pro kriminální šílence</a:t>
            </a:r>
          </a:p>
        </p:txBody>
      </p:sp>
    </p:spTree>
    <p:extLst>
      <p:ext uri="{BB962C8B-B14F-4D97-AF65-F5344CB8AC3E}">
        <p14:creationId xmlns:p14="http://schemas.microsoft.com/office/powerpoint/2010/main" val="338209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93542"/>
            <a:ext cx="12192000" cy="4351338"/>
          </a:xfrm>
        </p:spPr>
        <p:txBody>
          <a:bodyPr/>
          <a:lstStyle/>
          <a:p>
            <a:r>
              <a:rPr lang="cs-CZ" b="1" dirty="0" smtClean="0"/>
              <a:t>Od 18. století </a:t>
            </a:r>
            <a:r>
              <a:rPr lang="cs-CZ" dirty="0" smtClean="0"/>
              <a:t>se začala objevovat: </a:t>
            </a:r>
          </a:p>
          <a:p>
            <a:pPr marL="0" indent="0">
              <a:buNone/>
            </a:pPr>
            <a:r>
              <a:rPr lang="cs-CZ" b="1" dirty="0" smtClean="0"/>
              <a:t>Otázka příčetnosti </a:t>
            </a:r>
            <a:r>
              <a:rPr lang="cs-CZ" dirty="0" smtClean="0"/>
              <a:t>– otázka svobodné vůle – člověk je schopen sebeovládání, čili má možnost volby. Člověk se může rozhodovat se znalostí povahy činu a následků jednán (nepříčetnost x nepříčetnost).        </a:t>
            </a:r>
          </a:p>
          <a:p>
            <a:pPr marL="0" indent="0">
              <a:buNone/>
            </a:pPr>
            <a:r>
              <a:rPr lang="cs-CZ" b="1" dirty="0" smtClean="0"/>
              <a:t>Účel trestu </a:t>
            </a:r>
            <a:r>
              <a:rPr lang="cs-CZ" dirty="0" smtClean="0"/>
              <a:t>-  </a:t>
            </a:r>
            <a:r>
              <a:rPr lang="cs-CZ" dirty="0" smtClean="0"/>
              <a:t>výhradně </a:t>
            </a:r>
            <a:r>
              <a:rPr lang="cs-CZ" dirty="0" smtClean="0"/>
              <a:t>spravedlivá odplata.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5858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a úkoly soudní psychiatrie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Soudní psychiatrie přesahuje rámec rozsáhlého lékařského oboru klinické psychiatrie a hraničí s oblastmi somatické medicíny a právními vědami, kriminologii, kriminalistikou, penologií a </a:t>
            </a:r>
            <a:r>
              <a:rPr lang="cs-CZ" dirty="0" err="1" smtClean="0"/>
              <a:t>viktimologií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Komora znalců ČR byla z byla založena v roce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Předmětem soudní psychiatrie je činnost:</a:t>
            </a:r>
          </a:p>
          <a:p>
            <a:pPr marL="0" indent="0">
              <a:buNone/>
            </a:pPr>
            <a:r>
              <a:rPr lang="cs-CZ" b="1" u="sng" dirty="0" smtClean="0"/>
              <a:t>soudně znalecká </a:t>
            </a:r>
            <a:r>
              <a:rPr lang="cs-CZ" dirty="0" smtClean="0"/>
              <a:t>– v oblasti </a:t>
            </a:r>
            <a:r>
              <a:rPr lang="cs-CZ" b="1" dirty="0" smtClean="0"/>
              <a:t>trestně právní </a:t>
            </a:r>
            <a:r>
              <a:rPr lang="cs-CZ" dirty="0" smtClean="0"/>
              <a:t>se zabývá posuzováním rozpoznávacích a ovládacích schopnost v době spáchání trestného činu. V </a:t>
            </a:r>
            <a:r>
              <a:rPr lang="cs-CZ" b="1" dirty="0" smtClean="0"/>
              <a:t>občanskoprávním řízení </a:t>
            </a:r>
            <a:r>
              <a:rPr lang="cs-CZ" dirty="0" smtClean="0"/>
              <a:t>posuzuje svéprávnost, časté jsou znalecké úkony v oblasti rodinného a pracovního práva.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5964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a úkoly soudní psychiatrie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/>
              <a:t>preventivně </a:t>
            </a:r>
            <a:r>
              <a:rPr lang="cs-CZ" b="1" u="sng" dirty="0" smtClean="0"/>
              <a:t>léčebná</a:t>
            </a:r>
            <a:r>
              <a:rPr lang="cs-CZ" b="1" u="sng" dirty="0"/>
              <a:t> </a:t>
            </a:r>
            <a:r>
              <a:rPr lang="cs-CZ" dirty="0" smtClean="0"/>
              <a:t>– se zabývá ochranou společnosti před další trestnou činností pachatelů a jejich léčením v rámci ochranné léčby</a:t>
            </a:r>
            <a:endParaRPr lang="cs-CZ" dirty="0"/>
          </a:p>
          <a:p>
            <a:pPr marL="0" indent="0">
              <a:buNone/>
            </a:pPr>
            <a:r>
              <a:rPr lang="cs-CZ" b="1" u="sng" dirty="0"/>
              <a:t>výzkumná </a:t>
            </a:r>
            <a:r>
              <a:rPr lang="cs-CZ" dirty="0" smtClean="0"/>
              <a:t>– zaměřena na výzkum faktorů, které ovlivňují páchání trestné činnosti , na problematiku </a:t>
            </a:r>
            <a:r>
              <a:rPr lang="cs-CZ" dirty="0" err="1" smtClean="0"/>
              <a:t>postpenetenciální</a:t>
            </a:r>
            <a:r>
              <a:rPr lang="cs-CZ" dirty="0" smtClean="0"/>
              <a:t> péče, na výzkum některých speciálních oblastní (např. sexuální problematiky).</a:t>
            </a:r>
          </a:p>
          <a:p>
            <a:pPr marL="0" indent="0">
              <a:buNone/>
            </a:pPr>
            <a:r>
              <a:rPr lang="cs-CZ" b="1" u="sng" dirty="0"/>
              <a:t>v</a:t>
            </a:r>
            <a:r>
              <a:rPr lang="cs-CZ" b="1" u="sng" dirty="0" smtClean="0"/>
              <a:t>ýuková </a:t>
            </a:r>
            <a:r>
              <a:rPr lang="cs-CZ" dirty="0" smtClean="0"/>
              <a:t>– organizace kursů v psychiatrii včetně kursů zaměřených na dětskou psychiatrii a psychologii. Organizace stáží, diskusních soustřední, konferencí.</a:t>
            </a:r>
          </a:p>
          <a:p>
            <a:pPr marL="0" indent="0">
              <a:buNone/>
            </a:pPr>
            <a:r>
              <a:rPr lang="cs-CZ" b="1" u="sng" dirty="0"/>
              <a:t>k</a:t>
            </a:r>
            <a:r>
              <a:rPr lang="cs-CZ" b="1" u="sng" dirty="0" smtClean="0"/>
              <a:t>onzultativní</a:t>
            </a:r>
            <a:r>
              <a:rPr lang="cs-CZ" dirty="0" smtClean="0"/>
              <a:t> – psychiatrická porada orgánům činným v trestním řízení. Nemá formu znaleckého posudku, či jiného listinného důkazu.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172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758</Words>
  <Application>Microsoft Office PowerPoint</Application>
  <PresentationFormat>Vlastní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Základy soudní psychiatrie a psychologie</vt:lpstr>
      <vt:lpstr>Mezníky určující vývoj práva ve vztahu k duševním poruchám</vt:lpstr>
      <vt:lpstr>Mezníky určující vývoj práva ve vztahu k duševním poruchám</vt:lpstr>
      <vt:lpstr>Mezníky určující vývoj práva ve vztahu k duševním poruchám</vt:lpstr>
      <vt:lpstr>Mezníky určující vývoj práva ve vztahu k duševním poruchám</vt:lpstr>
      <vt:lpstr>Zacházení s provinilci</vt:lpstr>
      <vt:lpstr>Další vývoj</vt:lpstr>
      <vt:lpstr>Vymezení a úkoly soudní psychiatrie</vt:lpstr>
      <vt:lpstr>Vymezení a úkoly soudní psychiatrie</vt:lpstr>
      <vt:lpstr>Role znalců v trestním řízení</vt:lpstr>
      <vt:lpstr>Struktura a náležitosti znaleckého posudku</vt:lpstr>
      <vt:lpstr>Ochranná opatření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soudní psychiatrie a psychologie</dc:title>
  <dc:creator>Zimulová Milena MUDr.</dc:creator>
  <cp:lastModifiedBy>Zimula</cp:lastModifiedBy>
  <cp:revision>15</cp:revision>
  <dcterms:created xsi:type="dcterms:W3CDTF">2019-03-04T09:12:03Z</dcterms:created>
  <dcterms:modified xsi:type="dcterms:W3CDTF">2019-03-07T20:33:20Z</dcterms:modified>
</cp:coreProperties>
</file>