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2" r:id="rId7"/>
    <p:sldId id="261" r:id="rId8"/>
    <p:sldId id="263" r:id="rId9"/>
    <p:sldId id="262"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7.3.2019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7.3.2019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7.3.2019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7.3.2019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7.3.2019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t>7.3.2019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t>7.3.2019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t>7.3.2019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7.3.2019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7.3.2019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7.3.2019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7.3.2019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Bar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7.wav"/><Relationship Id="rId1" Type="http://schemas.microsoft.com/office/2007/relationships/media" Target="../media/media7.wav"/><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8.wav"/><Relationship Id="rId1" Type="http://schemas.microsoft.com/office/2007/relationships/media" Target="../media/media8.wav"/><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9.wav"/><Relationship Id="rId1" Type="http://schemas.microsoft.com/office/2007/relationships/media" Target="../media/media9.wav"/><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0.wav"/><Relationship Id="rId1" Type="http://schemas.microsoft.com/office/2007/relationships/media" Target="../media/media10.wav"/><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1.wav"/><Relationship Id="rId1" Type="http://schemas.microsoft.com/office/2007/relationships/media" Target="../media/media11.wav"/><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wav"/><Relationship Id="rId1" Type="http://schemas.microsoft.com/office/2007/relationships/media" Target="../media/media2.wav"/><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wav"/><Relationship Id="rId1" Type="http://schemas.microsoft.com/office/2007/relationships/media" Target="../media/media3.wav"/><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4.wav"/><Relationship Id="rId1" Type="http://schemas.microsoft.com/office/2007/relationships/media" Target="../media/media4.wav"/><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5.wav"/><Relationship Id="rId1" Type="http://schemas.microsoft.com/office/2007/relationships/media" Target="../media/media5.wav"/><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6.wav"/><Relationship Id="rId1" Type="http://schemas.microsoft.com/office/2007/relationships/media" Target="../media/media6.wav"/><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6.wav"/><Relationship Id="rId1" Type="http://schemas.microsoft.com/office/2007/relationships/media" Target="../media/media6.wav"/><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6.wav"/><Relationship Id="rId1" Type="http://schemas.microsoft.com/office/2007/relationships/media" Target="../media/media6.wav"/><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C00000"/>
                </a:solidFill>
              </a:rPr>
              <a:t>Právnická fakulta</a:t>
            </a:r>
            <a:endParaRPr lang="cs-CZ" dirty="0">
              <a:solidFill>
                <a:srgbClr val="C00000"/>
              </a:solidFill>
            </a:endParaRPr>
          </a:p>
        </p:txBody>
      </p:sp>
      <p:sp>
        <p:nvSpPr>
          <p:cNvPr id="3" name="Zástupný symbol pro obsah 2"/>
          <p:cNvSpPr>
            <a:spLocks noGrp="1"/>
          </p:cNvSpPr>
          <p:nvPr>
            <p:ph idx="1"/>
          </p:nvPr>
        </p:nvSpPr>
        <p:spPr>
          <a:xfrm>
            <a:off x="395536" y="1628800"/>
            <a:ext cx="8229600" cy="4525963"/>
          </a:xfrm>
        </p:spPr>
        <p:txBody>
          <a:bodyPr/>
          <a:lstStyle/>
          <a:p>
            <a:pPr marL="0" indent="0">
              <a:buNone/>
            </a:pPr>
            <a:r>
              <a:rPr lang="cs-CZ" sz="4400" i="1" dirty="0" smtClean="0"/>
              <a:t>		</a:t>
            </a:r>
            <a:endParaRPr lang="cs-CZ" sz="4400" i="1" dirty="0"/>
          </a:p>
          <a:p>
            <a:pPr marL="0" indent="0">
              <a:buNone/>
            </a:pPr>
            <a:r>
              <a:rPr lang="cs-CZ" dirty="0" smtClean="0">
                <a:solidFill>
                  <a:srgbClr val="C00000"/>
                </a:solidFill>
              </a:rPr>
              <a:t>Občanské </a:t>
            </a:r>
            <a:r>
              <a:rPr lang="cs-CZ" dirty="0">
                <a:solidFill>
                  <a:srgbClr val="C00000"/>
                </a:solidFill>
              </a:rPr>
              <a:t>právo z pohledu soudního znalce z </a:t>
            </a:r>
            <a:r>
              <a:rPr lang="cs-CZ" dirty="0" smtClean="0">
                <a:solidFill>
                  <a:srgbClr val="C00000"/>
                </a:solidFill>
              </a:rPr>
              <a:t>  	oboru </a:t>
            </a:r>
            <a:r>
              <a:rPr lang="cs-CZ" dirty="0">
                <a:solidFill>
                  <a:srgbClr val="C00000"/>
                </a:solidFill>
              </a:rPr>
              <a:t>zdravotnictví</a:t>
            </a:r>
            <a:r>
              <a:rPr lang="cs-CZ" dirty="0" smtClean="0">
                <a:solidFill>
                  <a:srgbClr val="C00000"/>
                </a:solidFill>
              </a:rPr>
              <a:t>, odvětví psychiatrie</a:t>
            </a:r>
            <a:endParaRPr lang="cs-CZ" dirty="0" smtClean="0"/>
          </a:p>
          <a:p>
            <a:pPr marL="1828800" lvl="4" indent="0">
              <a:buNone/>
            </a:pPr>
            <a:r>
              <a:rPr lang="cs-CZ" sz="3200" dirty="0" smtClean="0">
                <a:solidFill>
                  <a:srgbClr val="FF0000"/>
                </a:solidFill>
              </a:rPr>
              <a:t>	(svéprávnost)</a:t>
            </a:r>
            <a:endParaRPr lang="cs-CZ" sz="3600" dirty="0">
              <a:solidFill>
                <a:srgbClr val="FF0000"/>
              </a:solidFill>
            </a:endParaRPr>
          </a:p>
        </p:txBody>
      </p:sp>
      <p:pic>
        <p:nvPicPr>
          <p:cNvPr id="4" name="Zvuk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440738" y="6154738"/>
            <a:ext cx="487362" cy="487362"/>
          </a:xfrm>
          <a:prstGeom prst="rect">
            <a:avLst/>
          </a:prstGeom>
        </p:spPr>
      </p:pic>
    </p:spTree>
    <p:extLst>
      <p:ext uri="{BB962C8B-B14F-4D97-AF65-F5344CB8AC3E}">
        <p14:creationId xmlns:p14="http://schemas.microsoft.com/office/powerpoint/2010/main" val="417530997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solidFill>
                  <a:srgbClr val="0070C0"/>
                </a:solidFill>
              </a:rPr>
              <a:t>Kazuistika 2 lehká mentální retardace</a:t>
            </a:r>
            <a:endParaRPr lang="cs-CZ" dirty="0">
              <a:solidFill>
                <a:srgbClr val="0070C0"/>
              </a:solidFill>
            </a:endParaRPr>
          </a:p>
        </p:txBody>
      </p:sp>
      <p:sp>
        <p:nvSpPr>
          <p:cNvPr id="3" name="Zástupný symbol pro obsah 2"/>
          <p:cNvSpPr>
            <a:spLocks noGrp="1"/>
          </p:cNvSpPr>
          <p:nvPr>
            <p:ph idx="1"/>
          </p:nvPr>
        </p:nvSpPr>
        <p:spPr/>
        <p:txBody>
          <a:bodyPr>
            <a:normAutofit fontScale="92500"/>
          </a:bodyPr>
          <a:lstStyle/>
          <a:p>
            <a:pPr marL="0" indent="0">
              <a:buNone/>
            </a:pPr>
            <a:r>
              <a:rPr lang="cs-CZ" sz="2400" dirty="0" smtClean="0"/>
              <a:t>Porod posuzovaného byl protrahovaný, poporodní vývoj zpomalený, chodit se naučil ve 2 letech, mluvit ve 4 letech. Na základní škole opakovaně propadl, proto byl přeřazen na zvláštní školu, kterou se značnými problémy absolvoval. V žádném oboru se nevyučil. Pracuje v chráněné dílně při výrově hraček. Byl mu přiznán invalidní důchod I. </a:t>
            </a:r>
            <a:r>
              <a:rPr lang="cs-CZ" sz="2400" dirty="0"/>
              <a:t>s</a:t>
            </a:r>
            <a:r>
              <a:rPr lang="cs-CZ" sz="2400" dirty="0" smtClean="0"/>
              <a:t>tupně. Koupil si mobilní telefon a uzavřel dohodu o poskytování služeb, aniž by uvážil, zda  bude schopen své finanční závazky splnit.  Rodiče jeho dluh včetně penále uhradili. Následně jej náhodný známý z  hospody přemluvil, aby mu ručil za </a:t>
            </a:r>
            <a:r>
              <a:rPr lang="cs-CZ" sz="2400" dirty="0"/>
              <a:t>p</a:t>
            </a:r>
            <a:r>
              <a:rPr lang="cs-CZ" sz="2400" dirty="0" smtClean="0"/>
              <a:t>ůjčku ve výši 150.000 Kč a slíbil (samozřejmě bez jakýchkoliv záruk), že bude půjčku splácet. Splatil první dvě splátky, potom už nic neuhradil, takže narůstaly úroky i penále. V současné době je ve výkonu trestu a je bez finančních prostředků.</a:t>
            </a:r>
            <a:endParaRPr lang="cs-CZ" sz="2400" dirty="0"/>
          </a:p>
        </p:txBody>
      </p:sp>
      <p:pic>
        <p:nvPicPr>
          <p:cNvPr id="5" name="Zvuk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440738" y="6154738"/>
            <a:ext cx="487362" cy="487362"/>
          </a:xfrm>
          <a:prstGeom prst="rect">
            <a:avLst/>
          </a:prstGeom>
        </p:spPr>
      </p:pic>
    </p:spTree>
    <p:extLst>
      <p:ext uri="{BB962C8B-B14F-4D97-AF65-F5344CB8AC3E}">
        <p14:creationId xmlns:p14="http://schemas.microsoft.com/office/powerpoint/2010/main" val="227192810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92D050"/>
                </a:solidFill>
              </a:rPr>
              <a:t>Psychiatrické hledisko</a:t>
            </a:r>
            <a:endParaRPr lang="cs-CZ" dirty="0">
              <a:solidFill>
                <a:srgbClr val="92D050"/>
              </a:solidFill>
            </a:endParaRPr>
          </a:p>
        </p:txBody>
      </p:sp>
      <p:sp>
        <p:nvSpPr>
          <p:cNvPr id="3" name="Zástupný symbol pro obsah 2"/>
          <p:cNvSpPr>
            <a:spLocks noGrp="1"/>
          </p:cNvSpPr>
          <p:nvPr>
            <p:ph idx="1"/>
          </p:nvPr>
        </p:nvSpPr>
        <p:spPr/>
        <p:txBody>
          <a:bodyPr>
            <a:normAutofit/>
          </a:bodyPr>
          <a:lstStyle/>
          <a:p>
            <a:pPr marL="0" indent="0">
              <a:buNone/>
            </a:pPr>
            <a:r>
              <a:rPr lang="cs-CZ" sz="2400" dirty="0" smtClean="0"/>
              <a:t>U lehké mentální retardace , známé pod starším názvem </a:t>
            </a:r>
            <a:r>
              <a:rPr lang="cs-CZ" sz="2400" dirty="0" err="1" smtClean="0"/>
              <a:t>debitita</a:t>
            </a:r>
            <a:r>
              <a:rPr lang="cs-CZ" sz="2400" dirty="0" smtClean="0"/>
              <a:t>)  není paušálně zvykem omezovat svéprávnost. V daném případě musíme zohlednit simplexní a značně  sugestibilní osobnost, kdy posuzovaný může svým právním jednáním poškodit své zájmy.</a:t>
            </a:r>
            <a:endParaRPr lang="cs-CZ" sz="2400" dirty="0"/>
          </a:p>
        </p:txBody>
      </p:sp>
      <p:pic>
        <p:nvPicPr>
          <p:cNvPr id="5" name="Zvuk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440738" y="6154738"/>
            <a:ext cx="487362" cy="487362"/>
          </a:xfrm>
          <a:prstGeom prst="rect">
            <a:avLst/>
          </a:prstGeom>
        </p:spPr>
      </p:pic>
    </p:spTree>
    <p:extLst>
      <p:ext uri="{BB962C8B-B14F-4D97-AF65-F5344CB8AC3E}">
        <p14:creationId xmlns:p14="http://schemas.microsoft.com/office/powerpoint/2010/main" val="214747814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92D050"/>
                </a:solidFill>
              </a:rPr>
              <a:t>Právnické hledisko</a:t>
            </a:r>
            <a:endParaRPr lang="cs-CZ" dirty="0">
              <a:solidFill>
                <a:srgbClr val="92D050"/>
              </a:solidFill>
            </a:endParaRPr>
          </a:p>
        </p:txBody>
      </p:sp>
      <p:sp>
        <p:nvSpPr>
          <p:cNvPr id="3" name="Zástupný symbol pro obsah 2"/>
          <p:cNvSpPr>
            <a:spLocks noGrp="1"/>
          </p:cNvSpPr>
          <p:nvPr>
            <p:ph idx="1"/>
          </p:nvPr>
        </p:nvSpPr>
        <p:spPr/>
        <p:txBody>
          <a:bodyPr>
            <a:normAutofit/>
          </a:bodyPr>
          <a:lstStyle/>
          <a:p>
            <a:pPr marL="0" indent="0">
              <a:buNone/>
            </a:pPr>
            <a:r>
              <a:rPr lang="cs-CZ" sz="2400" dirty="0" smtClean="0"/>
              <a:t>Je důvodné omezení svéprávnosti  při hospodaření s majetkem a finančními prostředky.  O jakou částku by se mělo jednat je záležitostí velmi hrubého a přibližného kvalifikovaného odhadu. Je  ponechat řešení tohoto problému jako záležitost konsensu  mezi navrhovatelem (zpravidla budoucím opatrovníkem), opatrovníkem pro řízení a soudem . Totéž platí pro schopnost uzavřít manželství, právně  jednat v pracovněprávních vztazích. Často je to nezbytné. Protože se soudy důsledně vyhýbají  omezení ve všech bodech (dříve zbavení způsobilosti k právním úkonům), ponecháme schopnost </a:t>
            </a:r>
            <a:r>
              <a:rPr lang="cs-CZ" sz="2400" dirty="0"/>
              <a:t>porozumět smyslu a důsledku voleb, včetně možnosti volit a být </a:t>
            </a:r>
            <a:r>
              <a:rPr lang="cs-CZ" sz="2400" dirty="0" smtClean="0"/>
              <a:t>zvolen – tím posuzovanému nemůže vzniknou žádná újma. </a:t>
            </a:r>
            <a:endParaRPr lang="cs-CZ" sz="2400" dirty="0"/>
          </a:p>
          <a:p>
            <a:pPr marL="0" indent="0">
              <a:buNone/>
            </a:pPr>
            <a:endParaRPr lang="cs-CZ" sz="2400" dirty="0"/>
          </a:p>
        </p:txBody>
      </p:sp>
      <p:pic>
        <p:nvPicPr>
          <p:cNvPr id="5" name="Zvuk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440738" y="6154738"/>
            <a:ext cx="487362" cy="487362"/>
          </a:xfrm>
          <a:prstGeom prst="rect">
            <a:avLst/>
          </a:prstGeom>
        </p:spPr>
      </p:pic>
    </p:spTree>
    <p:extLst>
      <p:ext uri="{BB962C8B-B14F-4D97-AF65-F5344CB8AC3E}">
        <p14:creationId xmlns:p14="http://schemas.microsoft.com/office/powerpoint/2010/main" val="405180215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74638"/>
            <a:ext cx="8229600" cy="1143000"/>
          </a:xfrm>
        </p:spPr>
        <p:txBody>
          <a:bodyPr/>
          <a:lstStyle/>
          <a:p>
            <a:r>
              <a:rPr lang="cs-CZ" dirty="0" smtClean="0">
                <a:solidFill>
                  <a:srgbClr val="0070C0"/>
                </a:solidFill>
              </a:rPr>
              <a:t>Kazuistika 3 – závislost na alkoholu</a:t>
            </a:r>
            <a:endParaRPr lang="cs-CZ" dirty="0">
              <a:solidFill>
                <a:srgbClr val="0070C0"/>
              </a:solidFill>
            </a:endParaRPr>
          </a:p>
        </p:txBody>
      </p:sp>
      <p:sp>
        <p:nvSpPr>
          <p:cNvPr id="3" name="Zástupný symbol pro obsah 2"/>
          <p:cNvSpPr>
            <a:spLocks noGrp="1"/>
          </p:cNvSpPr>
          <p:nvPr>
            <p:ph idx="1"/>
          </p:nvPr>
        </p:nvSpPr>
        <p:spPr/>
        <p:txBody>
          <a:bodyPr>
            <a:normAutofit fontScale="92500"/>
          </a:bodyPr>
          <a:lstStyle/>
          <a:p>
            <a:pPr marL="0" indent="0">
              <a:buNone/>
            </a:pPr>
            <a:r>
              <a:rPr lang="cs-CZ" sz="2400" dirty="0" smtClean="0"/>
              <a:t>Posuzovaný byl již třikrát absolvoval protialkoholní léčbu a čtyřikrát detoxifikaci. Nejdéle vydržel abstinovat 2 roky. Pije v tazích trvajících 2-3 týdny s konzumem kolem ¾ litru vodky za den. Na začátku tahu pije s kamarády v hospodě, ke konci sám. Musí se napít už po ránu, kdy nastupuje odvykací stav s třesem, pocením, nevolností, pocením , úzkostí a strachem z lidí. Mívá okna. Po skončení tahu se vystupňuje odvykací stav, kdy se sporadicky vystupují zrakové </a:t>
            </a:r>
            <a:r>
              <a:rPr lang="cs-CZ" sz="2400" dirty="0" err="1" smtClean="0"/>
              <a:t>pseudohalucinace</a:t>
            </a:r>
            <a:r>
              <a:rPr lang="cs-CZ" sz="2400" dirty="0" smtClean="0"/>
              <a:t> a halucinace , kdy vidí pavouky a hady , vidí kamarády, kteří se hádají, jestli ho raději zabít , nebo mu ještě dát šanci. Příležitostně pracuje jako skladník v hypermarketu </a:t>
            </a:r>
            <a:r>
              <a:rPr lang="cs-CZ" sz="2400" dirty="0"/>
              <a:t>(</a:t>
            </a:r>
            <a:r>
              <a:rPr lang="cs-CZ" sz="2400" dirty="0" smtClean="0"/>
              <a:t>původní kvalifikace inženýr-ekonom), je rozvedený, bydlí střídavě na ubytovně a na Armádě spásy. Má syna a dceru, kteří se k němu nehlásí. V současné době abstinuje.</a:t>
            </a:r>
            <a:endParaRPr lang="cs-CZ" sz="2400" dirty="0"/>
          </a:p>
        </p:txBody>
      </p:sp>
      <p:pic>
        <p:nvPicPr>
          <p:cNvPr id="5" name="Zvuk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440738" y="6154738"/>
            <a:ext cx="487362" cy="487362"/>
          </a:xfrm>
          <a:prstGeom prst="rect">
            <a:avLst/>
          </a:prstGeom>
        </p:spPr>
      </p:pic>
    </p:spTree>
    <p:extLst>
      <p:ext uri="{BB962C8B-B14F-4D97-AF65-F5344CB8AC3E}">
        <p14:creationId xmlns:p14="http://schemas.microsoft.com/office/powerpoint/2010/main" val="220433280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rgbClr val="00B050"/>
                </a:solidFill>
              </a:rPr>
              <a:t>Psychiatrické + právnické  hledisko</a:t>
            </a:r>
            <a:endParaRPr lang="cs-CZ" dirty="0">
              <a:solidFill>
                <a:srgbClr val="00B050"/>
              </a:solidFill>
            </a:endParaRPr>
          </a:p>
        </p:txBody>
      </p:sp>
      <p:sp>
        <p:nvSpPr>
          <p:cNvPr id="3" name="Zástupný symbol pro obsah 2"/>
          <p:cNvSpPr>
            <a:spLocks noGrp="1"/>
          </p:cNvSpPr>
          <p:nvPr>
            <p:ph idx="1"/>
          </p:nvPr>
        </p:nvSpPr>
        <p:spPr/>
        <p:txBody>
          <a:bodyPr>
            <a:normAutofit/>
          </a:bodyPr>
          <a:lstStyle/>
          <a:p>
            <a:pPr marL="0" indent="0">
              <a:buNone/>
            </a:pPr>
            <a:r>
              <a:rPr lang="cs-CZ" sz="2400" dirty="0" smtClean="0"/>
              <a:t>Alkoholik gama- typu ve III. </a:t>
            </a:r>
            <a:r>
              <a:rPr lang="cs-CZ" sz="2400" dirty="0"/>
              <a:t> </a:t>
            </a:r>
            <a:r>
              <a:rPr lang="cs-CZ" sz="2400" dirty="0" smtClean="0"/>
              <a:t>a IV.  stadiu závislosti dokáže buď abstinovat nebo chlastat, nic mezi tím.</a:t>
            </a:r>
          </a:p>
          <a:p>
            <a:pPr marL="0" indent="0">
              <a:buNone/>
            </a:pPr>
            <a:r>
              <a:rPr lang="cs-CZ" sz="2400" dirty="0" smtClean="0"/>
              <a:t>Každý případ se musí hodnotit individuálně případ od případu  –  kolik bylo závažných recidiv abusu, jak dlouho trvala recidiva abusu, jaké měla následky, jak dlouho trvala abstinence.</a:t>
            </a:r>
          </a:p>
          <a:p>
            <a:pPr marL="0" indent="0">
              <a:buNone/>
            </a:pPr>
            <a:r>
              <a:rPr lang="cs-CZ" sz="2400" dirty="0" smtClean="0"/>
              <a:t>Závěr může být od omezení ve všech  bodech až po  úplné zachování svéprávnosti, nejčastější ale bývá omezení  disponování s majetkem a finančními prostředky. Výsledek je vždy napadnutelný ze všech stran a záleží na úhlu  pohledu.</a:t>
            </a:r>
          </a:p>
          <a:p>
            <a:pPr marL="0" indent="0">
              <a:buNone/>
            </a:pPr>
            <a:endParaRPr lang="cs-CZ" sz="2400" dirty="0"/>
          </a:p>
        </p:txBody>
      </p:sp>
      <p:pic>
        <p:nvPicPr>
          <p:cNvPr id="5" name="Zvuk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440738" y="6154738"/>
            <a:ext cx="487362" cy="487362"/>
          </a:xfrm>
          <a:prstGeom prst="rect">
            <a:avLst/>
          </a:prstGeom>
        </p:spPr>
      </p:pic>
    </p:spTree>
    <p:extLst>
      <p:ext uri="{BB962C8B-B14F-4D97-AF65-F5344CB8AC3E}">
        <p14:creationId xmlns:p14="http://schemas.microsoft.com/office/powerpoint/2010/main" val="416989814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70C0"/>
                </a:solidFill>
              </a:rPr>
              <a:t>Kazuistika 4 – fatická poruchy</a:t>
            </a:r>
            <a:endParaRPr lang="cs-CZ" dirty="0">
              <a:solidFill>
                <a:srgbClr val="0070C0"/>
              </a:solidFill>
            </a:endParaRPr>
          </a:p>
        </p:txBody>
      </p:sp>
      <p:sp>
        <p:nvSpPr>
          <p:cNvPr id="3" name="Zástupný symbol pro obsah 2"/>
          <p:cNvSpPr>
            <a:spLocks noGrp="1"/>
          </p:cNvSpPr>
          <p:nvPr>
            <p:ph idx="1"/>
          </p:nvPr>
        </p:nvSpPr>
        <p:spPr/>
        <p:txBody>
          <a:bodyPr>
            <a:normAutofit/>
          </a:bodyPr>
          <a:lstStyle/>
          <a:p>
            <a:pPr marL="0" indent="0">
              <a:buNone/>
            </a:pPr>
            <a:r>
              <a:rPr lang="cs-CZ" sz="2400" dirty="0" smtClean="0"/>
              <a:t>P</a:t>
            </a:r>
          </a:p>
          <a:p>
            <a:pPr marL="0" indent="0">
              <a:buNone/>
            </a:pPr>
            <a:endParaRPr lang="cs-CZ" sz="2400" dirty="0"/>
          </a:p>
          <a:p>
            <a:pPr marL="0" indent="0">
              <a:buNone/>
            </a:pPr>
            <a:endParaRPr lang="cs-CZ" sz="2400" dirty="0" smtClean="0"/>
          </a:p>
          <a:p>
            <a:pPr marL="0" indent="0">
              <a:buNone/>
            </a:pPr>
            <a:r>
              <a:rPr lang="cs-CZ" sz="2400" dirty="0" err="1" smtClean="0"/>
              <a:t>osuzovaný</a:t>
            </a:r>
            <a:r>
              <a:rPr lang="cs-CZ" sz="2400" dirty="0" smtClean="0"/>
              <a:t> utrpěl před dvěma roky cévní mozkovou příhodu, jejímž důsledkem byla kromě poruchy hybnosti i tzv. fatická porucha ve smyslu smíšené </a:t>
            </a:r>
            <a:r>
              <a:rPr lang="cs-CZ" sz="2400" dirty="0" err="1" smtClean="0"/>
              <a:t>afazie</a:t>
            </a:r>
            <a:r>
              <a:rPr lang="cs-CZ" sz="2400" dirty="0" smtClean="0"/>
              <a:t>.</a:t>
            </a:r>
            <a:endParaRPr lang="cs-CZ" sz="2400" dirty="0"/>
          </a:p>
        </p:txBody>
      </p:sp>
    </p:spTree>
    <p:extLst>
      <p:ext uri="{BB962C8B-B14F-4D97-AF65-F5344CB8AC3E}">
        <p14:creationId xmlns:p14="http://schemas.microsoft.com/office/powerpoint/2010/main" val="3386651865"/>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Psychiatrické hledisko</a:t>
            </a:r>
            <a:endParaRPr lang="cs-CZ" dirty="0">
              <a:solidFill>
                <a:srgbClr val="00B050"/>
              </a:solidFill>
            </a:endParaRPr>
          </a:p>
        </p:txBody>
      </p:sp>
      <p:sp>
        <p:nvSpPr>
          <p:cNvPr id="3" name="Zástupný symbol pro obsah 2"/>
          <p:cNvSpPr>
            <a:spLocks noGrp="1"/>
          </p:cNvSpPr>
          <p:nvPr>
            <p:ph idx="1"/>
          </p:nvPr>
        </p:nvSpPr>
        <p:spPr/>
        <p:txBody>
          <a:bodyPr>
            <a:normAutofit/>
          </a:bodyPr>
          <a:lstStyle/>
          <a:p>
            <a:pPr marL="0" indent="0">
              <a:buNone/>
            </a:pPr>
            <a:r>
              <a:rPr lang="cs-CZ" sz="2800" dirty="0"/>
              <a:t>Tato porucha je spíše doménou neurologie než psychiatrie a znamená neschopnost porozumět mluvené i psané řeči (</a:t>
            </a:r>
            <a:r>
              <a:rPr lang="cs-CZ" sz="2800" dirty="0" smtClean="0"/>
              <a:t>perceptivní </a:t>
            </a:r>
            <a:r>
              <a:rPr lang="cs-CZ" sz="2800" dirty="0" err="1" smtClean="0"/>
              <a:t>afazie</a:t>
            </a:r>
            <a:r>
              <a:rPr lang="cs-CZ" sz="2800" dirty="0"/>
              <a:t>) nebo neschopnost se vyjadřovat (expresivní </a:t>
            </a:r>
            <a:r>
              <a:rPr lang="cs-CZ" sz="2800" dirty="0" err="1"/>
              <a:t>afazie</a:t>
            </a:r>
            <a:r>
              <a:rPr lang="cs-CZ" sz="2800" dirty="0" smtClean="0"/>
              <a:t>). Na </a:t>
            </a:r>
            <a:r>
              <a:rPr lang="cs-CZ" sz="2800" dirty="0"/>
              <a:t>špatném </a:t>
            </a:r>
            <a:r>
              <a:rPr lang="cs-CZ" sz="2800" dirty="0" smtClean="0"/>
              <a:t>stavu posuzovaného často </a:t>
            </a:r>
            <a:r>
              <a:rPr lang="cs-CZ" sz="2800" dirty="0"/>
              <a:t>participuje i motorická </a:t>
            </a:r>
            <a:r>
              <a:rPr lang="cs-CZ" sz="2800" dirty="0" err="1"/>
              <a:t>afazie</a:t>
            </a:r>
            <a:r>
              <a:rPr lang="cs-CZ" sz="2800" dirty="0"/>
              <a:t> motorická (obrna svalů </a:t>
            </a:r>
            <a:r>
              <a:rPr lang="cs-CZ" sz="2800" dirty="0" smtClean="0"/>
              <a:t>). Nejzávažnější je smíšená  </a:t>
            </a:r>
            <a:r>
              <a:rPr lang="cs-CZ" sz="2800" dirty="0" err="1" smtClean="0"/>
              <a:t>afazie</a:t>
            </a:r>
            <a:r>
              <a:rPr lang="cs-CZ" sz="2800" dirty="0" smtClean="0"/>
              <a:t>  expresivně-perceptivní (</a:t>
            </a:r>
            <a:r>
              <a:rPr lang="cs-CZ" sz="2800" dirty="0" err="1" smtClean="0"/>
              <a:t>tzv.Wernickeho</a:t>
            </a:r>
            <a:r>
              <a:rPr lang="cs-CZ" sz="2800" dirty="0" smtClean="0"/>
              <a:t> </a:t>
            </a:r>
            <a:r>
              <a:rPr lang="cs-CZ" sz="2800" dirty="0" err="1"/>
              <a:t>afazie</a:t>
            </a:r>
            <a:r>
              <a:rPr lang="cs-CZ" sz="2800" dirty="0"/>
              <a:t>).</a:t>
            </a:r>
          </a:p>
          <a:p>
            <a:pPr marL="0" indent="0">
              <a:buNone/>
            </a:pPr>
            <a:endParaRPr lang="cs-CZ" dirty="0"/>
          </a:p>
        </p:txBody>
      </p:sp>
    </p:spTree>
    <p:extLst>
      <p:ext uri="{BB962C8B-B14F-4D97-AF65-F5344CB8AC3E}">
        <p14:creationId xmlns:p14="http://schemas.microsoft.com/office/powerpoint/2010/main" val="3417625866"/>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Právnické hledisko</a:t>
            </a:r>
            <a:endParaRPr lang="cs-CZ" dirty="0">
              <a:solidFill>
                <a:srgbClr val="00B050"/>
              </a:solidFill>
            </a:endParaRPr>
          </a:p>
        </p:txBody>
      </p:sp>
      <p:sp>
        <p:nvSpPr>
          <p:cNvPr id="3" name="Zástupný symbol pro obsah 2"/>
          <p:cNvSpPr>
            <a:spLocks noGrp="1"/>
          </p:cNvSpPr>
          <p:nvPr>
            <p:ph idx="1"/>
          </p:nvPr>
        </p:nvSpPr>
        <p:spPr/>
        <p:txBody>
          <a:bodyPr>
            <a:normAutofit/>
          </a:bodyPr>
          <a:lstStyle/>
          <a:p>
            <a:pPr marL="0" indent="0">
              <a:buNone/>
            </a:pPr>
            <a:r>
              <a:rPr lang="cs-CZ" sz="2400" dirty="0" smtClean="0"/>
              <a:t>Dle § 57/2 </a:t>
            </a:r>
            <a:r>
              <a:rPr lang="cs-CZ" sz="2400" dirty="0" err="1" smtClean="0"/>
              <a:t>obč</a:t>
            </a:r>
            <a:r>
              <a:rPr lang="cs-CZ" sz="2400" dirty="0" smtClean="0"/>
              <a:t>. zák. má-li člověk obtíže </a:t>
            </a:r>
            <a:r>
              <a:rPr lang="cs-CZ" sz="2400" smtClean="0"/>
              <a:t>dorozumívat se, </a:t>
            </a:r>
            <a:r>
              <a:rPr lang="cs-CZ" sz="2400" dirty="0" smtClean="0"/>
              <a:t>není to samo o sobě důvodem k omezení svéprávnosti.</a:t>
            </a:r>
          </a:p>
          <a:p>
            <a:pPr marL="0" indent="0">
              <a:buNone/>
            </a:pPr>
            <a:endParaRPr lang="cs-CZ" sz="2400" dirty="0"/>
          </a:p>
          <a:p>
            <a:pPr marL="0" indent="0">
              <a:buNone/>
            </a:pPr>
            <a:r>
              <a:rPr lang="cs-CZ" sz="2400" i="1" dirty="0" smtClean="0"/>
              <a:t>Toto ustanovení je nanejvýš kontroverzní, protože může záviset na tom, kdo bude komunikační projevy posuzovaného odečítat, tlumočit a interpretovat.</a:t>
            </a:r>
            <a:endParaRPr lang="cs-CZ" sz="2400" i="1" dirty="0"/>
          </a:p>
        </p:txBody>
      </p:sp>
    </p:spTree>
    <p:extLst>
      <p:ext uri="{BB962C8B-B14F-4D97-AF65-F5344CB8AC3E}">
        <p14:creationId xmlns:p14="http://schemas.microsoft.com/office/powerpoint/2010/main" val="1691064629"/>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solidFill>
                  <a:srgbClr val="002060"/>
                </a:solidFill>
              </a:rPr>
              <a:t>Zákon č. 89/2012 (občanský zákoník)</a:t>
            </a:r>
            <a:endParaRPr lang="cs-CZ" dirty="0">
              <a:solidFill>
                <a:srgbClr val="002060"/>
              </a:solidFill>
            </a:endParaRPr>
          </a:p>
        </p:txBody>
      </p:sp>
      <p:sp>
        <p:nvSpPr>
          <p:cNvPr id="3" name="Zástupný symbol pro obsah 2"/>
          <p:cNvSpPr>
            <a:spLocks noGrp="1"/>
          </p:cNvSpPr>
          <p:nvPr>
            <p:ph idx="1"/>
          </p:nvPr>
        </p:nvSpPr>
        <p:spPr/>
        <p:txBody>
          <a:bodyPr>
            <a:normAutofit lnSpcReduction="10000"/>
          </a:bodyPr>
          <a:lstStyle/>
          <a:p>
            <a:pPr marL="0" indent="0">
              <a:buNone/>
            </a:pPr>
            <a:r>
              <a:rPr lang="cs-CZ" sz="2800" dirty="0" smtClean="0">
                <a:solidFill>
                  <a:srgbClr val="C00000"/>
                </a:solidFill>
              </a:rPr>
              <a:t>§ 55/1 K omezení svéprávnosti lze sáhnout jen v zájmu člověka , jehož se týká, a to jen tehdy, hrozila-li by mu jinak závažná újma (§ 55/2).</a:t>
            </a:r>
          </a:p>
          <a:p>
            <a:pPr marL="0" indent="0">
              <a:buNone/>
            </a:pPr>
            <a:r>
              <a:rPr lang="cs-CZ" sz="2800" dirty="0" smtClean="0">
                <a:solidFill>
                  <a:srgbClr val="C00000"/>
                </a:solidFill>
              </a:rPr>
              <a:t>§ 86/1 Omezit svéprávnost </a:t>
            </a:r>
            <a:r>
              <a:rPr lang="cs-CZ" sz="2800" dirty="0">
                <a:solidFill>
                  <a:srgbClr val="C00000"/>
                </a:solidFill>
              </a:rPr>
              <a:t>č</a:t>
            </a:r>
            <a:r>
              <a:rPr lang="cs-CZ" sz="2800" dirty="0" smtClean="0">
                <a:solidFill>
                  <a:srgbClr val="C00000"/>
                </a:solidFill>
              </a:rPr>
              <a:t>lověka může jen soud</a:t>
            </a:r>
          </a:p>
          <a:p>
            <a:pPr marL="0" indent="0">
              <a:buNone/>
            </a:pPr>
            <a:r>
              <a:rPr lang="cs-CZ" sz="2800" dirty="0" smtClean="0">
                <a:solidFill>
                  <a:srgbClr val="C00000"/>
                </a:solidFill>
              </a:rPr>
              <a:t>§ 57/1 Soud může omezit svéprávnost </a:t>
            </a:r>
            <a:r>
              <a:rPr lang="cs-CZ" sz="2800" dirty="0">
                <a:solidFill>
                  <a:srgbClr val="C00000"/>
                </a:solidFill>
              </a:rPr>
              <a:t>č</a:t>
            </a:r>
            <a:r>
              <a:rPr lang="cs-CZ" sz="2800" dirty="0" smtClean="0">
                <a:solidFill>
                  <a:srgbClr val="C00000"/>
                </a:solidFill>
              </a:rPr>
              <a:t>lověka v rozsahu, v jakém není schopen pro duševní poruchu, která není jen přechodná, právně jednat.</a:t>
            </a:r>
          </a:p>
          <a:p>
            <a:pPr marL="0" indent="0">
              <a:buNone/>
            </a:pPr>
            <a:r>
              <a:rPr lang="cs-CZ" sz="2800" dirty="0" smtClean="0">
                <a:solidFill>
                  <a:srgbClr val="C00000"/>
                </a:solidFill>
              </a:rPr>
              <a:t>§59/1 Soud může omezit svéprávnost člověka nejdéle na 3 roky. Je-li zjevné, že se jeho duševní stav nezlepší, na 5 let.</a:t>
            </a:r>
          </a:p>
        </p:txBody>
      </p:sp>
      <p:pic>
        <p:nvPicPr>
          <p:cNvPr id="4" name="Zvuk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440738" y="6154738"/>
            <a:ext cx="487362" cy="487362"/>
          </a:xfrm>
          <a:prstGeom prst="rect">
            <a:avLst/>
          </a:prstGeom>
        </p:spPr>
      </p:pic>
    </p:spTree>
    <p:extLst>
      <p:ext uri="{BB962C8B-B14F-4D97-AF65-F5344CB8AC3E}">
        <p14:creationId xmlns:p14="http://schemas.microsoft.com/office/powerpoint/2010/main" val="93174528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2060"/>
                </a:solidFill>
              </a:rPr>
              <a:t>Zákon č. </a:t>
            </a:r>
            <a:r>
              <a:rPr lang="cs-CZ" dirty="0" smtClean="0">
                <a:solidFill>
                  <a:srgbClr val="002060"/>
                </a:solidFill>
              </a:rPr>
              <a:t>89/2012-pokračování</a:t>
            </a:r>
            <a:endParaRPr lang="cs-CZ" dirty="0"/>
          </a:p>
        </p:txBody>
      </p:sp>
      <p:sp>
        <p:nvSpPr>
          <p:cNvPr id="3" name="Zástupný symbol pro obsah 2"/>
          <p:cNvSpPr>
            <a:spLocks noGrp="1"/>
          </p:cNvSpPr>
          <p:nvPr>
            <p:ph idx="1"/>
          </p:nvPr>
        </p:nvSpPr>
        <p:spPr/>
        <p:txBody>
          <a:bodyPr/>
          <a:lstStyle/>
          <a:p>
            <a:pPr marL="0" indent="0">
              <a:buNone/>
            </a:pPr>
            <a:r>
              <a:rPr lang="cs-CZ" dirty="0" smtClean="0">
                <a:solidFill>
                  <a:srgbClr val="C00000"/>
                </a:solidFill>
              </a:rPr>
              <a:t>§ 62 V rozhodnutí o omezení svéprávnost jmenuje soud člověku opatrovníka.</a:t>
            </a:r>
          </a:p>
          <a:p>
            <a:pPr marL="0" indent="0">
              <a:buNone/>
            </a:pPr>
            <a:r>
              <a:rPr lang="cs-CZ" dirty="0" smtClean="0">
                <a:solidFill>
                  <a:srgbClr val="C00000"/>
                </a:solidFill>
              </a:rPr>
              <a:t>§ 64 Rozhodnutí o omezení svéprávnosti nezbavuje </a:t>
            </a:r>
            <a:r>
              <a:rPr lang="cs-CZ" dirty="0">
                <a:solidFill>
                  <a:srgbClr val="C00000"/>
                </a:solidFill>
              </a:rPr>
              <a:t>č</a:t>
            </a:r>
            <a:r>
              <a:rPr lang="cs-CZ" dirty="0" smtClean="0">
                <a:solidFill>
                  <a:srgbClr val="C00000"/>
                </a:solidFill>
              </a:rPr>
              <a:t>lověka právně jednat v běžných záležitostech každodenního života.</a:t>
            </a:r>
            <a:endParaRPr lang="cs-CZ" dirty="0">
              <a:solidFill>
                <a:srgbClr val="C00000"/>
              </a:solidFill>
            </a:endParaRPr>
          </a:p>
        </p:txBody>
      </p:sp>
      <p:pic>
        <p:nvPicPr>
          <p:cNvPr id="4" name="Zvuk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440738" y="6154738"/>
            <a:ext cx="487362" cy="487362"/>
          </a:xfrm>
          <a:prstGeom prst="rect">
            <a:avLst/>
          </a:prstGeom>
        </p:spPr>
      </p:pic>
    </p:spTree>
    <p:extLst>
      <p:ext uri="{BB962C8B-B14F-4D97-AF65-F5344CB8AC3E}">
        <p14:creationId xmlns:p14="http://schemas.microsoft.com/office/powerpoint/2010/main" val="47840434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70C0"/>
                </a:solidFill>
              </a:rPr>
              <a:t>Příklad otázek kladených znalci</a:t>
            </a:r>
            <a:endParaRPr lang="cs-CZ" dirty="0">
              <a:solidFill>
                <a:srgbClr val="0070C0"/>
              </a:solidFill>
            </a:endParaRPr>
          </a:p>
        </p:txBody>
      </p:sp>
      <p:sp>
        <p:nvSpPr>
          <p:cNvPr id="3" name="Zástupný symbol pro obsah 2"/>
          <p:cNvSpPr>
            <a:spLocks noGrp="1"/>
          </p:cNvSpPr>
          <p:nvPr>
            <p:ph idx="1"/>
          </p:nvPr>
        </p:nvSpPr>
        <p:spPr>
          <a:xfrm>
            <a:off x="395536" y="1556792"/>
            <a:ext cx="8229600" cy="4525963"/>
          </a:xfrm>
        </p:spPr>
        <p:txBody>
          <a:bodyPr>
            <a:normAutofit fontScale="55000" lnSpcReduction="20000"/>
          </a:bodyPr>
          <a:lstStyle/>
          <a:p>
            <a:pPr marL="0" indent="0">
              <a:buNone/>
            </a:pPr>
            <a:r>
              <a:rPr lang="cs-CZ" dirty="0" smtClean="0"/>
              <a:t>1</a:t>
            </a:r>
            <a:r>
              <a:rPr lang="cs-CZ" dirty="0"/>
              <a:t>/  zda posuzovaný trpní duševní poruchou, která není jen přechodná, případně, o jakou </a:t>
            </a:r>
            <a:r>
              <a:rPr lang="cs-CZ" dirty="0" smtClean="0"/>
              <a:t>poruchu </a:t>
            </a:r>
            <a:r>
              <a:rPr lang="cs-CZ" dirty="0"/>
              <a:t>se jedná a zda tato porucha je léčbou ovlivnitelná, </a:t>
            </a:r>
          </a:p>
          <a:p>
            <a:pPr marL="0" indent="0">
              <a:buNone/>
            </a:pPr>
            <a:r>
              <a:rPr lang="cs-CZ" dirty="0"/>
              <a:t>2/  zda tato porucha ovlivňuje jeho schopnost právně jednat, v jakém stupni je tato porucha a </a:t>
            </a:r>
            <a:br>
              <a:rPr lang="cs-CZ" dirty="0"/>
            </a:br>
            <a:r>
              <a:rPr lang="cs-CZ" dirty="0"/>
              <a:t>zda hrozí posuzovanému jeho právním jednáním závažná újma, </a:t>
            </a:r>
          </a:p>
          <a:p>
            <a:pPr marL="0" indent="0">
              <a:buNone/>
            </a:pPr>
            <a:r>
              <a:rPr lang="cs-CZ" dirty="0"/>
              <a:t>3/  zda posuzovaný může nakládat samostatně s finančními prostředky a do jaké výše, zda </a:t>
            </a:r>
            <a:r>
              <a:rPr lang="cs-CZ" dirty="0" smtClean="0"/>
              <a:t>posuzovaný </a:t>
            </a:r>
            <a:r>
              <a:rPr lang="cs-CZ" dirty="0"/>
              <a:t>může spravovat své jmění, aniž by mu hrozila závažná újma, případně, </a:t>
            </a:r>
            <a:br>
              <a:rPr lang="cs-CZ" dirty="0"/>
            </a:br>
            <a:r>
              <a:rPr lang="cs-CZ" dirty="0"/>
              <a:t>v jakém rozsahu, </a:t>
            </a:r>
          </a:p>
          <a:p>
            <a:pPr marL="0" indent="0">
              <a:buNone/>
            </a:pPr>
            <a:r>
              <a:rPr lang="cs-CZ" dirty="0"/>
              <a:t>4/  zda duševní porucha omezuje schopnost posuzovaného samostatně právně jednat </a:t>
            </a:r>
            <a:br>
              <a:rPr lang="cs-CZ" dirty="0"/>
            </a:br>
            <a:r>
              <a:rPr lang="cs-CZ" dirty="0"/>
              <a:t>v běžných záležitostech každodenního života, </a:t>
            </a:r>
          </a:p>
          <a:p>
            <a:pPr marL="0" indent="0">
              <a:buNone/>
            </a:pPr>
            <a:r>
              <a:rPr lang="cs-CZ" dirty="0"/>
              <a:t>5/  zda je posuzovaný schopen porozumět důsledkům uzavření kupní, darovací či jiné </a:t>
            </a:r>
            <a:br>
              <a:rPr lang="cs-CZ" dirty="0"/>
            </a:br>
            <a:r>
              <a:rPr lang="cs-CZ" dirty="0"/>
              <a:t>smlouvy, zda je schopen rozpoznat potřebu uzavírat smlouvy o poskytování sociálních služeb a zda je posuzovaný schopen obstarávat si své záležitosti, pokud se týkají jednání na úřadech v souvislosti s podáváním žádosti o přiznání dávek státní sociální podpory</a:t>
            </a:r>
            <a:r>
              <a:rPr lang="cs-CZ" dirty="0" smtClean="0"/>
              <a:t>, vyřizování </a:t>
            </a:r>
            <a:r>
              <a:rPr lang="cs-CZ" dirty="0"/>
              <a:t>dokladů a podobně,</a:t>
            </a:r>
          </a:p>
          <a:p>
            <a:pPr marL="0" indent="0">
              <a:buNone/>
            </a:pPr>
            <a:r>
              <a:rPr lang="cs-CZ" dirty="0"/>
              <a:t> 6/  zda je posuzovaný schopen pochopit účel a důsledky uzavření manželství, </a:t>
            </a:r>
          </a:p>
          <a:p>
            <a:pPr marL="0" indent="0">
              <a:buNone/>
            </a:pPr>
            <a:endParaRPr lang="cs-CZ" dirty="0"/>
          </a:p>
        </p:txBody>
      </p:sp>
      <p:pic>
        <p:nvPicPr>
          <p:cNvPr id="5" name="Zvuk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440738" y="6154738"/>
            <a:ext cx="487362" cy="487362"/>
          </a:xfrm>
          <a:prstGeom prst="rect">
            <a:avLst/>
          </a:prstGeom>
        </p:spPr>
      </p:pic>
    </p:spTree>
    <p:extLst>
      <p:ext uri="{BB962C8B-B14F-4D97-AF65-F5344CB8AC3E}">
        <p14:creationId xmlns:p14="http://schemas.microsoft.com/office/powerpoint/2010/main" val="67766389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70C0"/>
                </a:solidFill>
              </a:rPr>
              <a:t>Příklad otázek kladených znalci</a:t>
            </a:r>
            <a:endParaRPr lang="cs-CZ" dirty="0"/>
          </a:p>
        </p:txBody>
      </p:sp>
      <p:sp>
        <p:nvSpPr>
          <p:cNvPr id="3" name="Zástupný symbol pro obsah 2"/>
          <p:cNvSpPr>
            <a:spLocks noGrp="1"/>
          </p:cNvSpPr>
          <p:nvPr>
            <p:ph idx="1"/>
          </p:nvPr>
        </p:nvSpPr>
        <p:spPr/>
        <p:txBody>
          <a:bodyPr>
            <a:normAutofit fontScale="25000" lnSpcReduction="20000"/>
          </a:bodyPr>
          <a:lstStyle/>
          <a:p>
            <a:pPr marL="0" indent="0">
              <a:buNone/>
            </a:pPr>
            <a:r>
              <a:rPr lang="cs-CZ" dirty="0" smtClean="0"/>
              <a:t> </a:t>
            </a:r>
            <a:endParaRPr lang="cs-CZ" dirty="0"/>
          </a:p>
          <a:p>
            <a:pPr marL="0" indent="0">
              <a:buNone/>
            </a:pPr>
            <a:r>
              <a:rPr lang="cs-CZ" sz="11200" dirty="0" smtClean="0"/>
              <a:t>7</a:t>
            </a:r>
            <a:r>
              <a:rPr lang="cs-CZ" sz="11200" dirty="0"/>
              <a:t>/  zda je posuzovaný schopen pochopit význam a důsledky institutu popření otcovství, </a:t>
            </a:r>
          </a:p>
          <a:p>
            <a:pPr marL="0" indent="0">
              <a:buNone/>
            </a:pPr>
            <a:r>
              <a:rPr lang="cs-CZ" sz="11200" dirty="0"/>
              <a:t>8/  zda je posuzovaný schopen pochopit význam a důsledky institutu osvojení dítěte, včetně souhlasu s osvojením, </a:t>
            </a:r>
          </a:p>
          <a:p>
            <a:pPr marL="0" indent="0">
              <a:buNone/>
            </a:pPr>
            <a:r>
              <a:rPr lang="cs-CZ" sz="11200" dirty="0"/>
              <a:t>9/  jak duševní porucha posuzovaného zasahuje do jeho případné rodičovské odpovědnosti, </a:t>
            </a:r>
          </a:p>
          <a:p>
            <a:pPr marL="0" indent="0">
              <a:buNone/>
            </a:pPr>
            <a:r>
              <a:rPr lang="cs-CZ" sz="11200" dirty="0"/>
              <a:t>10/  zda je posuzovaný schopen případného osobního styku s dítětem, </a:t>
            </a:r>
          </a:p>
          <a:p>
            <a:pPr marL="0" indent="0">
              <a:buNone/>
            </a:pPr>
            <a:r>
              <a:rPr lang="cs-CZ" sz="11200" dirty="0"/>
              <a:t>11/  zda je posuzovaný schopen pořízení  a v jakém rozsahu majetku pro případ smrti, </a:t>
            </a:r>
          </a:p>
          <a:p>
            <a:pPr marL="0" indent="0">
              <a:buNone/>
            </a:pPr>
            <a:endParaRPr lang="cs-CZ" sz="11200" dirty="0"/>
          </a:p>
          <a:p>
            <a:pPr marL="0" indent="0">
              <a:buNone/>
            </a:pPr>
            <a:r>
              <a:rPr lang="cs-CZ" sz="11200" dirty="0"/>
              <a:t> </a:t>
            </a:r>
          </a:p>
          <a:p>
            <a:pPr marL="0" indent="0">
              <a:buNone/>
            </a:pPr>
            <a:endParaRPr lang="cs-CZ" sz="7200" dirty="0"/>
          </a:p>
          <a:p>
            <a:pPr marL="0" indent="0">
              <a:buNone/>
            </a:pPr>
            <a:r>
              <a:rPr lang="cs-CZ" sz="7200" dirty="0"/>
              <a:t> </a:t>
            </a:r>
          </a:p>
          <a:p>
            <a:pPr marL="0" indent="0">
              <a:buNone/>
            </a:pPr>
            <a:endParaRPr lang="cs-CZ" sz="6200" dirty="0"/>
          </a:p>
        </p:txBody>
      </p:sp>
      <p:pic>
        <p:nvPicPr>
          <p:cNvPr id="5" name="Zvuk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440738" y="6154738"/>
            <a:ext cx="487362" cy="487362"/>
          </a:xfrm>
          <a:prstGeom prst="rect">
            <a:avLst/>
          </a:prstGeom>
        </p:spPr>
      </p:pic>
    </p:spTree>
    <p:extLst>
      <p:ext uri="{BB962C8B-B14F-4D97-AF65-F5344CB8AC3E}">
        <p14:creationId xmlns:p14="http://schemas.microsoft.com/office/powerpoint/2010/main" val="421767045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70C0"/>
                </a:solidFill>
              </a:rPr>
              <a:t>Příklad otázek kladených znalci</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a:t>12/  zda je posuzovaný schopen porozumět smyslu a důsledku voleb, včetně možnosti volit a být zvolen, </a:t>
            </a:r>
          </a:p>
          <a:p>
            <a:pPr marL="0" indent="0">
              <a:buNone/>
            </a:pPr>
            <a:r>
              <a:rPr lang="cs-CZ" dirty="0"/>
              <a:t>13/  zda je posuzovaný schopen právně jednat v pracovněprávních věcech,</a:t>
            </a:r>
          </a:p>
          <a:p>
            <a:pPr marL="0" indent="0">
              <a:buNone/>
            </a:pPr>
            <a:r>
              <a:rPr lang="cs-CZ" dirty="0"/>
              <a:t>14/ zda je posuzovaný schopen posoudit potřebu poskytnutí zdravotnických služeb včetně zásahu do své duševní a tělesní integrity, </a:t>
            </a:r>
          </a:p>
          <a:p>
            <a:pPr marL="0" indent="0">
              <a:buNone/>
            </a:pPr>
            <a:r>
              <a:rPr lang="cs-CZ" dirty="0"/>
              <a:t>15/  Zda je posuzovaný schopen chápat smysl řízení a porozumět vydanému rozhodnutí,</a:t>
            </a:r>
          </a:p>
          <a:p>
            <a:pPr marL="0" indent="0">
              <a:buNone/>
            </a:pPr>
            <a:r>
              <a:rPr lang="cs-CZ" dirty="0"/>
              <a:t>16 Zda je posuzovaný schopen účasti u soudního řízení.</a:t>
            </a:r>
          </a:p>
        </p:txBody>
      </p:sp>
    </p:spTree>
    <p:extLst>
      <p:ext uri="{BB962C8B-B14F-4D97-AF65-F5344CB8AC3E}">
        <p14:creationId xmlns:p14="http://schemas.microsoft.com/office/powerpoint/2010/main" val="475537077"/>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solidFill>
                  <a:srgbClr val="0070C0"/>
                </a:solidFill>
              </a:rPr>
              <a:t>Kazuistika 1 – těžká mentální retardace</a:t>
            </a:r>
            <a:endParaRPr lang="cs-CZ" sz="3600" dirty="0">
              <a:solidFill>
                <a:srgbClr val="0070C0"/>
              </a:solidFill>
            </a:endParaRPr>
          </a:p>
        </p:txBody>
      </p:sp>
      <p:sp>
        <p:nvSpPr>
          <p:cNvPr id="3" name="Zástupný symbol pro obsah 2"/>
          <p:cNvSpPr>
            <a:spLocks noGrp="1"/>
          </p:cNvSpPr>
          <p:nvPr>
            <p:ph idx="1"/>
          </p:nvPr>
        </p:nvSpPr>
        <p:spPr/>
        <p:txBody>
          <a:bodyPr>
            <a:normAutofit/>
          </a:bodyPr>
          <a:lstStyle/>
          <a:p>
            <a:pPr marL="0" indent="0">
              <a:buNone/>
            </a:pPr>
            <a:r>
              <a:rPr lang="cs-CZ" sz="2400" dirty="0" smtClean="0"/>
              <a:t>Posuzovaný leží v lůžku. Není schopen samostatného pohybu pro </a:t>
            </a:r>
            <a:r>
              <a:rPr lang="cs-CZ" sz="2400" dirty="0" err="1" smtClean="0"/>
              <a:t>quadruparézu</a:t>
            </a:r>
            <a:r>
              <a:rPr lang="cs-CZ" sz="2400" dirty="0" smtClean="0"/>
              <a:t>. Nekomunikuje, oční kontakt navazuje sporadicky.</a:t>
            </a:r>
          </a:p>
          <a:p>
            <a:pPr marL="0" indent="0">
              <a:buNone/>
            </a:pPr>
            <a:r>
              <a:rPr lang="cs-CZ" sz="2400" dirty="0" smtClean="0"/>
              <a:t>Něco si pro sebe brumlá a brouká, občas vydává neartikulované výkřiky. Je závislý na nepřetržité 24 hodinové péči od krmení po osobní hygienu (výměna plen). Matka udává, že jeho verbálním projevům rozumí, pozná, kdy má hlad, žízeň, kdy chce přebalit. Pro znalce jsou ale tyto projevy naprosto nesrozumitelné.</a:t>
            </a:r>
            <a:endParaRPr lang="cs-CZ" sz="2400" dirty="0"/>
          </a:p>
        </p:txBody>
      </p:sp>
      <p:pic>
        <p:nvPicPr>
          <p:cNvPr id="5" name="Zvuk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440738" y="6154738"/>
            <a:ext cx="487362" cy="487362"/>
          </a:xfrm>
          <a:prstGeom prst="rect">
            <a:avLst/>
          </a:prstGeom>
        </p:spPr>
      </p:pic>
    </p:spTree>
    <p:extLst>
      <p:ext uri="{BB962C8B-B14F-4D97-AF65-F5344CB8AC3E}">
        <p14:creationId xmlns:p14="http://schemas.microsoft.com/office/powerpoint/2010/main" val="274621878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solidFill>
                  <a:srgbClr val="00B050"/>
                </a:solidFill>
              </a:rPr>
              <a:t>Psychiatrické hledisko</a:t>
            </a:r>
            <a:endParaRPr lang="cs-CZ" sz="3600" dirty="0">
              <a:solidFill>
                <a:srgbClr val="00B050"/>
              </a:solidFill>
            </a:endParaRPr>
          </a:p>
        </p:txBody>
      </p:sp>
      <p:sp>
        <p:nvSpPr>
          <p:cNvPr id="3" name="Zástupný symbol pro obsah 2"/>
          <p:cNvSpPr>
            <a:spLocks noGrp="1"/>
          </p:cNvSpPr>
          <p:nvPr>
            <p:ph idx="1"/>
          </p:nvPr>
        </p:nvSpPr>
        <p:spPr>
          <a:xfrm>
            <a:off x="539552" y="1628800"/>
            <a:ext cx="8229600" cy="4525963"/>
          </a:xfrm>
        </p:spPr>
        <p:txBody>
          <a:bodyPr/>
          <a:lstStyle/>
          <a:p>
            <a:pPr marL="0" indent="0">
              <a:buNone/>
            </a:pPr>
            <a:r>
              <a:rPr lang="cs-CZ" dirty="0" smtClean="0"/>
              <a:t>Při porodu došlu u posuzovaného k asfyxii s následky motorickými (</a:t>
            </a:r>
            <a:r>
              <a:rPr lang="cs-CZ" dirty="0" err="1" smtClean="0"/>
              <a:t>guadruparéza</a:t>
            </a:r>
            <a:r>
              <a:rPr lang="cs-CZ" dirty="0" smtClean="0"/>
              <a:t> /obrna všech čtyř končetin/) a psychiatrickými (těžká mentální retardace (dříve idiocie).Duševní i motorická porucha je trvalá, možnost změny k lepšímu je vyloučena.</a:t>
            </a:r>
            <a:endParaRPr lang="cs-CZ" dirty="0"/>
          </a:p>
        </p:txBody>
      </p:sp>
      <p:pic>
        <p:nvPicPr>
          <p:cNvPr id="5" name="Zvuk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440738" y="6154738"/>
            <a:ext cx="487362" cy="487362"/>
          </a:xfrm>
          <a:prstGeom prst="rect">
            <a:avLst/>
          </a:prstGeom>
        </p:spPr>
      </p:pic>
    </p:spTree>
    <p:extLst>
      <p:ext uri="{BB962C8B-B14F-4D97-AF65-F5344CB8AC3E}">
        <p14:creationId xmlns:p14="http://schemas.microsoft.com/office/powerpoint/2010/main" val="425321972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Právnické hledisko</a:t>
            </a:r>
            <a:endParaRPr lang="cs-CZ" dirty="0">
              <a:solidFill>
                <a:srgbClr val="00B050"/>
              </a:solidFill>
            </a:endParaRPr>
          </a:p>
        </p:txBody>
      </p:sp>
      <p:sp>
        <p:nvSpPr>
          <p:cNvPr id="3" name="Zástupný symbol pro obsah 2"/>
          <p:cNvSpPr>
            <a:spLocks noGrp="1"/>
          </p:cNvSpPr>
          <p:nvPr>
            <p:ph idx="1"/>
          </p:nvPr>
        </p:nvSpPr>
        <p:spPr/>
        <p:txBody>
          <a:bodyPr>
            <a:normAutofit/>
          </a:bodyPr>
          <a:lstStyle/>
          <a:p>
            <a:pPr marL="0" indent="0">
              <a:buNone/>
            </a:pPr>
            <a:r>
              <a:rPr lang="cs-CZ" sz="2400" dirty="0" smtClean="0"/>
              <a:t>Je důvodné omezení svéprávnosti ve všech bodech.</a:t>
            </a:r>
          </a:p>
          <a:p>
            <a:pPr marL="0" indent="0">
              <a:buNone/>
            </a:pPr>
            <a:endParaRPr lang="cs-CZ" sz="2400" dirty="0" smtClean="0"/>
          </a:p>
          <a:p>
            <a:pPr marL="0" indent="0">
              <a:buNone/>
            </a:pPr>
            <a:r>
              <a:rPr lang="cs-CZ" sz="2400" b="1" u="sng" dirty="0" smtClean="0"/>
              <a:t>Poznámka znalce:</a:t>
            </a:r>
          </a:p>
          <a:p>
            <a:pPr marL="0" indent="0">
              <a:buNone/>
            </a:pPr>
            <a:r>
              <a:rPr lang="cs-CZ" sz="2400" dirty="0" smtClean="0"/>
              <a:t>I přes to, že postižení je naprosto jednoznačně trvalé a dostupnými léčebnými metodami  neovlivnitelné, je podle zákona nezbytné dle </a:t>
            </a:r>
            <a:r>
              <a:rPr lang="cs-CZ" sz="2400" dirty="0" err="1" smtClean="0"/>
              <a:t>ust</a:t>
            </a:r>
            <a:r>
              <a:rPr lang="cs-CZ" sz="2400" dirty="0" smtClean="0"/>
              <a:t>.  § 59/1 </a:t>
            </a:r>
            <a:r>
              <a:rPr lang="cs-CZ" sz="2400" dirty="0" err="1" smtClean="0"/>
              <a:t>o.z</a:t>
            </a:r>
            <a:r>
              <a:rPr lang="cs-CZ" sz="2400" dirty="0" smtClean="0"/>
              <a:t>. po 3, v našem případě po 5 letech. Jinými slovy musíme  nejpozději po 5 letech vyšetřit, zda „imbecil nepřišel k rozumu“ (viz  staré české přísloví „komu není shůry dáno, v apatyce nekoupí“).</a:t>
            </a:r>
            <a:endParaRPr lang="cs-CZ" sz="2400" dirty="0"/>
          </a:p>
        </p:txBody>
      </p:sp>
      <p:pic>
        <p:nvPicPr>
          <p:cNvPr id="5" name="Zvuk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440738" y="6154738"/>
            <a:ext cx="487362" cy="487362"/>
          </a:xfrm>
          <a:prstGeom prst="rect">
            <a:avLst/>
          </a:prstGeom>
        </p:spPr>
      </p:pic>
    </p:spTree>
    <p:extLst>
      <p:ext uri="{BB962C8B-B14F-4D97-AF65-F5344CB8AC3E}">
        <p14:creationId xmlns:p14="http://schemas.microsoft.com/office/powerpoint/2010/main" val="357635635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1240</Words>
  <Application>Microsoft Office PowerPoint</Application>
  <PresentationFormat>Předvádění na obrazovce (4:3)</PresentationFormat>
  <Paragraphs>69</Paragraphs>
  <Slides>17</Slides>
  <Notes>0</Notes>
  <HiddenSlides>0</HiddenSlides>
  <MMClips>13</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Motiv sady Office</vt:lpstr>
      <vt:lpstr>Právnická fakulta</vt:lpstr>
      <vt:lpstr>Zákon č. 89/2012 (občanský zákoník)</vt:lpstr>
      <vt:lpstr>Zákon č. 89/2012-pokračování</vt:lpstr>
      <vt:lpstr>Příklad otázek kladených znalci</vt:lpstr>
      <vt:lpstr>Příklad otázek kladených znalci</vt:lpstr>
      <vt:lpstr>Příklad otázek kladených znalci</vt:lpstr>
      <vt:lpstr>Kazuistika 1 – těžká mentální retardace</vt:lpstr>
      <vt:lpstr>Psychiatrické hledisko</vt:lpstr>
      <vt:lpstr>Právnické hledisko</vt:lpstr>
      <vt:lpstr>Kazuistika 2 lehká mentální retardace</vt:lpstr>
      <vt:lpstr>Psychiatrické hledisko</vt:lpstr>
      <vt:lpstr>Právnické hledisko</vt:lpstr>
      <vt:lpstr>Kazuistika 3 – závislost na alkoholu</vt:lpstr>
      <vt:lpstr>Psychiatrické + právnické  hledisko</vt:lpstr>
      <vt:lpstr>Kazuistika 4 – fatická poruchy</vt:lpstr>
      <vt:lpstr>Psychiatrické hledisko</vt:lpstr>
      <vt:lpstr>Právnické hledisko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Jirka</dc:creator>
  <cp:lastModifiedBy>Zimula</cp:lastModifiedBy>
  <cp:revision>30</cp:revision>
  <dcterms:created xsi:type="dcterms:W3CDTF">2018-03-01T12:00:56Z</dcterms:created>
  <dcterms:modified xsi:type="dcterms:W3CDTF">2019-03-07T19:22:07Z</dcterms:modified>
</cp:coreProperties>
</file>