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3" r:id="rId4"/>
    <p:sldId id="264" r:id="rId5"/>
    <p:sldId id="275" r:id="rId6"/>
    <p:sldId id="271" r:id="rId7"/>
    <p:sldId id="272" r:id="rId8"/>
    <p:sldId id="273" r:id="rId9"/>
    <p:sldId id="266" r:id="rId10"/>
    <p:sldId id="267" r:id="rId11"/>
    <p:sldId id="270" r:id="rId12"/>
    <p:sldId id="269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391-0350-41C9-AE62-275271580EFD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3FE8-49F1-409E-9A3D-D4A55FFAF1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96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391-0350-41C9-AE62-275271580EFD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3FE8-49F1-409E-9A3D-D4A55FFAF1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88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391-0350-41C9-AE62-275271580EFD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3FE8-49F1-409E-9A3D-D4A55FFAF1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519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391-0350-41C9-AE62-275271580EFD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3FE8-49F1-409E-9A3D-D4A55FFAF1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391-0350-41C9-AE62-275271580EFD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3FE8-49F1-409E-9A3D-D4A55FFAF1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721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391-0350-41C9-AE62-275271580EFD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3FE8-49F1-409E-9A3D-D4A55FFAF1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589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391-0350-41C9-AE62-275271580EFD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3FE8-49F1-409E-9A3D-D4A55FFAF1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37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391-0350-41C9-AE62-275271580EFD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3FE8-49F1-409E-9A3D-D4A55FFAF1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83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391-0350-41C9-AE62-275271580EFD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3FE8-49F1-409E-9A3D-D4A55FFAF1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90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391-0350-41C9-AE62-275271580EFD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3FE8-49F1-409E-9A3D-D4A55FFAF1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638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391-0350-41C9-AE62-275271580EFD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3FE8-49F1-409E-9A3D-D4A55FFAF1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E391-0350-41C9-AE62-275271580EFD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C3FE8-49F1-409E-9A3D-D4A55FFAF1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38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60600" y="568236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Psychické funkce</a:t>
            </a: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cs-CZ" b="0" dirty="0">
                <a:solidFill>
                  <a:srgbClr val="000000"/>
                </a:solidFill>
                <a:latin typeface="Times New Roman" panose="02020603050405020304" pitchFamily="18" charset="0"/>
              </a:rPr>
              <a:t>nímání </a:t>
            </a:r>
          </a:p>
          <a:p>
            <a:endParaRPr lang="cs-CZ" b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b="0" dirty="0">
                <a:solidFill>
                  <a:srgbClr val="000000"/>
                </a:solidFill>
                <a:latin typeface="Times New Roman" panose="02020603050405020304" pitchFamily="18" charset="0"/>
              </a:rPr>
              <a:t>Emotivita</a:t>
            </a:r>
          </a:p>
          <a:p>
            <a:r>
              <a:rPr lang="cs-CZ" b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cs-CZ" b="0" dirty="0">
                <a:solidFill>
                  <a:srgbClr val="000000"/>
                </a:solidFill>
                <a:latin typeface="Times New Roman" panose="02020603050405020304" pitchFamily="18" charset="0"/>
              </a:rPr>
              <a:t>Paměť</a:t>
            </a:r>
          </a:p>
          <a:p>
            <a:r>
              <a:rPr lang="cs-CZ" b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cs-CZ" b="0" dirty="0">
                <a:solidFill>
                  <a:srgbClr val="000000"/>
                </a:solidFill>
                <a:latin typeface="Times New Roman" panose="02020603050405020304" pitchFamily="18" charset="0"/>
              </a:rPr>
              <a:t>Intelekt</a:t>
            </a:r>
          </a:p>
          <a:p>
            <a:r>
              <a:rPr lang="cs-CZ" b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cs-CZ" b="0" dirty="0">
                <a:solidFill>
                  <a:srgbClr val="000000"/>
                </a:solidFill>
                <a:latin typeface="Times New Roman" panose="02020603050405020304" pitchFamily="18" charset="0"/>
              </a:rPr>
              <a:t>Myšlení</a:t>
            </a:r>
          </a:p>
          <a:p>
            <a:r>
              <a:rPr lang="cs-CZ" b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cs-CZ" b="0" dirty="0">
                <a:solidFill>
                  <a:srgbClr val="000000"/>
                </a:solidFill>
                <a:latin typeface="Times New Roman" panose="02020603050405020304" pitchFamily="18" charset="0"/>
              </a:rPr>
              <a:t>Vědomí</a:t>
            </a:r>
          </a:p>
          <a:p>
            <a:r>
              <a:rPr lang="cs-CZ" b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cs-CZ" b="0" dirty="0">
                <a:solidFill>
                  <a:srgbClr val="000000"/>
                </a:solidFill>
                <a:latin typeface="Times New Roman" panose="02020603050405020304" pitchFamily="18" charset="0"/>
              </a:rPr>
              <a:t>Pozornost</a:t>
            </a:r>
          </a:p>
          <a:p>
            <a:r>
              <a:rPr lang="cs-CZ" b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</a:t>
            </a:r>
            <a:r>
              <a:rPr lang="cs-CZ" b="0" dirty="0">
                <a:solidFill>
                  <a:srgbClr val="000000"/>
                </a:solidFill>
                <a:latin typeface="Times New Roman" panose="02020603050405020304" pitchFamily="18" charset="0"/>
              </a:rPr>
              <a:t>udy </a:t>
            </a:r>
          </a:p>
          <a:p>
            <a:endParaRPr lang="cs-CZ" b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cs-CZ" b="0" dirty="0">
                <a:solidFill>
                  <a:srgbClr val="000000"/>
                </a:solidFill>
                <a:latin typeface="Times New Roman" panose="02020603050405020304" pitchFamily="18" charset="0"/>
              </a:rPr>
              <a:t>olní jednání</a:t>
            </a:r>
          </a:p>
          <a:p>
            <a:r>
              <a:rPr lang="cs-CZ" b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cs-CZ" b="0">
                <a:solidFill>
                  <a:srgbClr val="000000"/>
                </a:solidFill>
                <a:latin typeface="Times New Roman" panose="02020603050405020304" pitchFamily="18" charset="0"/>
              </a:rPr>
              <a:t>sobnost</a:t>
            </a:r>
            <a:endParaRPr lang="cs-CZ" sz="1400" b="1" dirty="0">
              <a:solidFill>
                <a:prstClr val="black"/>
              </a:solidFill>
              <a:latin typeface="System"/>
            </a:endParaRPr>
          </a:p>
        </p:txBody>
      </p:sp>
    </p:spTree>
    <p:extLst>
      <p:ext uri="{BB962C8B-B14F-4D97-AF65-F5344CB8AC3E}">
        <p14:creationId xmlns:p14="http://schemas.microsoft.com/office/powerpoint/2010/main" val="2395483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Poruchy afektu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Zvýšená afektivní dráždivost</a:t>
            </a:r>
          </a:p>
          <a:p>
            <a:r>
              <a:rPr lang="cs-CZ" dirty="0"/>
              <a:t>Afektivní </a:t>
            </a:r>
            <a:r>
              <a:rPr lang="cs-CZ" dirty="0" err="1"/>
              <a:t>stupor</a:t>
            </a:r>
            <a:endParaRPr lang="cs-CZ" dirty="0"/>
          </a:p>
          <a:p>
            <a:r>
              <a:rPr lang="cs-CZ" dirty="0"/>
              <a:t>Afektivní raptus</a:t>
            </a:r>
          </a:p>
          <a:p>
            <a:r>
              <a:rPr lang="cs-CZ" dirty="0" err="1"/>
              <a:t>Patický</a:t>
            </a:r>
            <a:r>
              <a:rPr 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0198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409700" y="3244334"/>
            <a:ext cx="76050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/>
              <a:t>Nálada-</a:t>
            </a:r>
            <a:r>
              <a:rPr lang="cs-CZ" sz="2800" dirty="0"/>
              <a:t> Trvalejší pohotovost emoční reakce v určitém směru</a:t>
            </a:r>
          </a:p>
        </p:txBody>
      </p:sp>
    </p:spTree>
    <p:extLst>
      <p:ext uri="{BB962C8B-B14F-4D97-AF65-F5344CB8AC3E}">
        <p14:creationId xmlns:p14="http://schemas.microsoft.com/office/powerpoint/2010/main" val="3820171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Poruchy nálady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4700" y="1117600"/>
            <a:ext cx="10515600" cy="4919663"/>
          </a:xfrm>
        </p:spPr>
        <p:txBody>
          <a:bodyPr/>
          <a:lstStyle/>
          <a:p>
            <a:r>
              <a:rPr lang="cs-CZ" b="1" dirty="0" err="1"/>
              <a:t>Expranzivní</a:t>
            </a:r>
            <a:r>
              <a:rPr lang="cs-CZ" b="1" dirty="0"/>
              <a:t>  nálada </a:t>
            </a:r>
            <a:r>
              <a:rPr lang="cs-CZ" dirty="0"/>
              <a:t>– euforie</a:t>
            </a:r>
          </a:p>
          <a:p>
            <a:pPr marL="0" indent="0">
              <a:buNone/>
            </a:pPr>
            <a:r>
              <a:rPr lang="cs-CZ" dirty="0"/>
              <a:t>                                       - </a:t>
            </a:r>
            <a:r>
              <a:rPr lang="cs-CZ" dirty="0" err="1"/>
              <a:t>hypomanická</a:t>
            </a:r>
            <a:r>
              <a:rPr lang="cs-CZ" dirty="0"/>
              <a:t> až manická nálada</a:t>
            </a:r>
          </a:p>
          <a:p>
            <a:pPr marL="0" indent="0">
              <a:buNone/>
            </a:pPr>
            <a:r>
              <a:rPr lang="cs-CZ" dirty="0"/>
              <a:t>                                       - </a:t>
            </a:r>
            <a:r>
              <a:rPr lang="cs-CZ" dirty="0" err="1"/>
              <a:t>extaktická</a:t>
            </a:r>
            <a:r>
              <a:rPr lang="cs-CZ" dirty="0"/>
              <a:t> nálada</a:t>
            </a:r>
          </a:p>
          <a:p>
            <a:r>
              <a:rPr lang="cs-CZ" b="1" dirty="0"/>
              <a:t>Depresivní nálada     </a:t>
            </a:r>
            <a:r>
              <a:rPr lang="cs-CZ" dirty="0"/>
              <a:t>- </a:t>
            </a:r>
            <a:r>
              <a:rPr lang="cs-CZ" dirty="0" err="1"/>
              <a:t>anxiósní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- bezradná</a:t>
            </a:r>
          </a:p>
          <a:p>
            <a:pPr marL="0" indent="0">
              <a:buNone/>
            </a:pPr>
            <a:r>
              <a:rPr lang="cs-CZ" dirty="0"/>
              <a:t>                                        - apatická</a:t>
            </a:r>
          </a:p>
          <a:p>
            <a:r>
              <a:rPr lang="cs-CZ" b="1" dirty="0"/>
              <a:t>Rezonantní nálada</a:t>
            </a:r>
          </a:p>
          <a:p>
            <a:r>
              <a:rPr lang="cs-CZ" b="1" dirty="0"/>
              <a:t>Fobie</a:t>
            </a:r>
            <a:r>
              <a:rPr lang="cs-CZ" dirty="0"/>
              <a:t> – bezdůvodné, nutkavé, panické strachy vůči některým předmětům a situacím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708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Nejvyšší forma poznávací schopnosti</a:t>
            </a:r>
          </a:p>
          <a:p>
            <a:endParaRPr lang="cs-CZ" dirty="0"/>
          </a:p>
          <a:p>
            <a:r>
              <a:rPr lang="cs-CZ" dirty="0"/>
              <a:t>Umožňuje zprostředkované poznání</a:t>
            </a:r>
          </a:p>
        </p:txBody>
      </p:sp>
    </p:spTree>
    <p:extLst>
      <p:ext uri="{BB962C8B-B14F-4D97-AF65-F5344CB8AC3E}">
        <p14:creationId xmlns:p14="http://schemas.microsoft.com/office/powerpoint/2010/main" val="3785817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Poruchy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Poruchy formální</a:t>
            </a:r>
          </a:p>
          <a:p>
            <a:r>
              <a:rPr lang="cs-CZ" dirty="0"/>
              <a:t>Zpomalené myšlení - </a:t>
            </a:r>
            <a:r>
              <a:rPr lang="cs-CZ" dirty="0" err="1"/>
              <a:t>bradypsychismus</a:t>
            </a:r>
            <a:r>
              <a:rPr lang="cs-CZ" dirty="0"/>
              <a:t>, záraz myšlení</a:t>
            </a:r>
          </a:p>
          <a:p>
            <a:r>
              <a:rPr lang="cs-CZ" dirty="0"/>
              <a:t>Zrychlené myšlení – </a:t>
            </a:r>
            <a:r>
              <a:rPr lang="cs-CZ" dirty="0" err="1"/>
              <a:t>tachypsychicmus</a:t>
            </a:r>
            <a:r>
              <a:rPr lang="cs-CZ" dirty="0"/>
              <a:t>, logorea</a:t>
            </a:r>
          </a:p>
          <a:p>
            <a:r>
              <a:rPr lang="cs-CZ" dirty="0"/>
              <a:t>Ulpívavé </a:t>
            </a:r>
            <a:r>
              <a:rPr lang="cs-CZ" dirty="0" err="1"/>
              <a:t>mylšení</a:t>
            </a:r>
            <a:r>
              <a:rPr lang="cs-CZ" dirty="0"/>
              <a:t> – perseverace</a:t>
            </a:r>
          </a:p>
          <a:p>
            <a:r>
              <a:rPr lang="cs-CZ" dirty="0"/>
              <a:t>Ovládavé myšlení</a:t>
            </a:r>
          </a:p>
          <a:p>
            <a:r>
              <a:rPr lang="cs-CZ" dirty="0"/>
              <a:t> obsedantní myšlení – obsese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822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Poruchy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Poruchy obsahové</a:t>
            </a:r>
          </a:p>
          <a:p>
            <a:r>
              <a:rPr lang="cs-CZ" b="1" dirty="0"/>
              <a:t>Bludy</a:t>
            </a:r>
            <a:r>
              <a:rPr lang="cs-CZ" dirty="0"/>
              <a:t> - vznik na chorobném základě</a:t>
            </a:r>
          </a:p>
          <a:p>
            <a:pPr marL="0" indent="0">
              <a:buNone/>
            </a:pPr>
            <a:r>
              <a:rPr lang="cs-CZ" dirty="0"/>
              <a:t>              - nevývratnost</a:t>
            </a:r>
          </a:p>
          <a:p>
            <a:pPr marL="0" indent="0">
              <a:buNone/>
            </a:pPr>
            <a:r>
              <a:rPr lang="cs-CZ" dirty="0"/>
              <a:t>              - obsahové zvrácenost</a:t>
            </a:r>
          </a:p>
          <a:p>
            <a:pPr marL="0" indent="0">
              <a:buNone/>
            </a:pPr>
            <a:r>
              <a:rPr lang="cs-CZ" dirty="0"/>
              <a:t>              - vliv na jednání</a:t>
            </a:r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950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Rozdělení bludů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Dle obsahu</a:t>
            </a:r>
          </a:p>
          <a:p>
            <a:r>
              <a:rPr lang="cs-CZ" dirty="0"/>
              <a:t>expanzivní</a:t>
            </a:r>
          </a:p>
          <a:p>
            <a:r>
              <a:rPr lang="cs-CZ" dirty="0"/>
              <a:t>depresivní</a:t>
            </a:r>
          </a:p>
          <a:p>
            <a:r>
              <a:rPr lang="cs-CZ" dirty="0"/>
              <a:t>paranoidní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Dle formy</a:t>
            </a:r>
          </a:p>
          <a:p>
            <a:r>
              <a:rPr lang="cs-CZ" dirty="0"/>
              <a:t>solitární</a:t>
            </a:r>
          </a:p>
          <a:p>
            <a:r>
              <a:rPr lang="cs-CZ" dirty="0"/>
              <a:t>systemizované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997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Intelekt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Schopnost správně usuzovat, využívat získané znalosti, porozumět problémům a správně řešit </a:t>
            </a:r>
            <a:r>
              <a:rPr lang="cs-CZ" b="1" dirty="0"/>
              <a:t>nové, neznámé situace</a:t>
            </a:r>
          </a:p>
          <a:p>
            <a:r>
              <a:rPr lang="cs-CZ" b="1" dirty="0"/>
              <a:t>Inteligence – vrození základ intelektu</a:t>
            </a:r>
          </a:p>
          <a:p>
            <a:r>
              <a:rPr lang="cs-CZ" b="1" dirty="0"/>
              <a:t>Talent – mimořádně rozvinuté schopnosti</a:t>
            </a:r>
          </a:p>
          <a:p>
            <a:r>
              <a:rPr lang="cs-CZ" b="1" dirty="0"/>
              <a:t>Genialita- celospolečenský dosah</a:t>
            </a:r>
          </a:p>
        </p:txBody>
      </p:sp>
    </p:spTree>
    <p:extLst>
      <p:ext uri="{BB962C8B-B14F-4D97-AF65-F5344CB8AC3E}">
        <p14:creationId xmlns:p14="http://schemas.microsoft.com/office/powerpoint/2010/main" val="3933930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Poruchy intelektu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Mentální retardace </a:t>
            </a:r>
            <a:r>
              <a:rPr lang="cs-CZ" dirty="0"/>
              <a:t>– nedostatečný rozvoj</a:t>
            </a:r>
          </a:p>
          <a:p>
            <a:endParaRPr lang="cs-CZ" dirty="0"/>
          </a:p>
          <a:p>
            <a:r>
              <a:rPr lang="cs-CZ" b="1" dirty="0"/>
              <a:t>Demence</a:t>
            </a:r>
            <a:r>
              <a:rPr lang="cs-CZ" dirty="0"/>
              <a:t> - druhotný úbytek</a:t>
            </a:r>
          </a:p>
        </p:txBody>
      </p:sp>
    </p:spTree>
    <p:extLst>
      <p:ext uri="{BB962C8B-B14F-4D97-AF65-F5344CB8AC3E}">
        <p14:creationId xmlns:p14="http://schemas.microsoft.com/office/powerpoint/2010/main" val="3575147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Pozornost - </a:t>
            </a:r>
            <a:r>
              <a:rPr lang="cs-CZ" sz="2400" dirty="0"/>
              <a:t>a</a:t>
            </a:r>
            <a:r>
              <a:rPr lang="cs-CZ" sz="2700" dirty="0"/>
              <a:t>ktivní zaměření našeho vědomí, někdy hodnocena jako funkce vědomí</a:t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Vlastnosti pozornosti</a:t>
            </a:r>
          </a:p>
          <a:p>
            <a:r>
              <a:rPr lang="cs-CZ" b="1" dirty="0"/>
              <a:t>Kapacita</a:t>
            </a:r>
          </a:p>
          <a:p>
            <a:r>
              <a:rPr lang="cs-CZ" b="1" dirty="0"/>
              <a:t>Selektivita</a:t>
            </a:r>
          </a:p>
          <a:p>
            <a:r>
              <a:rPr lang="cs-CZ" b="1" dirty="0"/>
              <a:t>Koncentrace</a:t>
            </a:r>
          </a:p>
          <a:p>
            <a:r>
              <a:rPr lang="cs-CZ" b="1" dirty="0"/>
              <a:t>Labilita</a:t>
            </a:r>
          </a:p>
          <a:p>
            <a:r>
              <a:rPr lang="cs-CZ" b="1" dirty="0"/>
              <a:t>Stabilita</a:t>
            </a:r>
          </a:p>
          <a:p>
            <a:r>
              <a:rPr lang="cs-CZ" b="1" dirty="0"/>
              <a:t> Oscilace</a:t>
            </a:r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4446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Druhy halucinací: </a:t>
            </a:r>
            <a:b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sluchové                           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imperativní, teleologické, antagonistické</a:t>
            </a:r>
          </a:p>
          <a:p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zrakové </a:t>
            </a:r>
          </a:p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čichové </a:t>
            </a:r>
          </a:p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Chuťové</a:t>
            </a:r>
          </a:p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</a:p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Tělové                                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taktilní, orgánové, pohybové, posedlosti</a:t>
            </a:r>
            <a:endParaRPr lang="cs-CZ" b="1" dirty="0">
              <a:solidFill>
                <a:prstClr val="black"/>
              </a:solidFill>
              <a:latin typeface="System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431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Dělení pozornosti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Pasivní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Aktivní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Extravertovan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Intravertovaná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201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Poruchy pozornosti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Roztržitost </a:t>
            </a:r>
            <a:r>
              <a:rPr lang="cs-CZ" dirty="0"/>
              <a:t>- soustředění na jeden problém</a:t>
            </a:r>
          </a:p>
          <a:p>
            <a:endParaRPr lang="cs-CZ" dirty="0"/>
          </a:p>
          <a:p>
            <a:r>
              <a:rPr lang="cs-CZ" b="1" dirty="0"/>
              <a:t>Rozptýlenost</a:t>
            </a:r>
            <a:r>
              <a:rPr lang="cs-CZ" dirty="0"/>
              <a:t> – neschopnost udržet objekt</a:t>
            </a:r>
          </a:p>
          <a:p>
            <a:endParaRPr lang="cs-CZ" dirty="0"/>
          </a:p>
          <a:p>
            <a:r>
              <a:rPr lang="cs-CZ" b="1" dirty="0" err="1"/>
              <a:t>Hypoprosexie</a:t>
            </a:r>
            <a:r>
              <a:rPr lang="cs-CZ" dirty="0"/>
              <a:t> – snížení</a:t>
            </a:r>
          </a:p>
          <a:p>
            <a:endParaRPr lang="cs-CZ" dirty="0"/>
          </a:p>
          <a:p>
            <a:r>
              <a:rPr lang="cs-CZ" b="1" dirty="0" err="1"/>
              <a:t>Hyperprosexie</a:t>
            </a:r>
            <a:r>
              <a:rPr lang="cs-CZ" dirty="0"/>
              <a:t> - </a:t>
            </a:r>
            <a:r>
              <a:rPr lang="cs-CZ" dirty="0" err="1"/>
              <a:t>zvyšení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809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Paměť –</a:t>
            </a:r>
            <a:r>
              <a:rPr lang="cs-CZ" sz="2800" dirty="0"/>
              <a:t> </a:t>
            </a:r>
            <a:r>
              <a:rPr lang="cs-CZ" sz="2800" b="1" dirty="0"/>
              <a:t>schopnost přijímat, uchovávat, vybavovat a uplatňovat dříve získané informace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Paměťová stopa </a:t>
            </a:r>
            <a:r>
              <a:rPr lang="cs-CZ" dirty="0"/>
              <a:t>– uložená informace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Dělení paměti</a:t>
            </a:r>
          </a:p>
          <a:p>
            <a:r>
              <a:rPr lang="cs-CZ" dirty="0"/>
              <a:t>Mechanická x logická</a:t>
            </a:r>
          </a:p>
          <a:p>
            <a:r>
              <a:rPr lang="cs-CZ" dirty="0"/>
              <a:t>Krátkodobá x dlouhodobá</a:t>
            </a:r>
          </a:p>
        </p:txBody>
      </p:sp>
    </p:spTree>
    <p:extLst>
      <p:ext uri="{BB962C8B-B14F-4D97-AF65-F5344CB8AC3E}">
        <p14:creationId xmlns:p14="http://schemas.microsoft.com/office/powerpoint/2010/main" val="2500480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Fáze činnosti paměti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Vštípivost</a:t>
            </a:r>
          </a:p>
          <a:p>
            <a:r>
              <a:rPr lang="cs-CZ" dirty="0"/>
              <a:t>Úchovnost</a:t>
            </a:r>
          </a:p>
          <a:p>
            <a:r>
              <a:rPr lang="cs-CZ" dirty="0"/>
              <a:t>Výbavnost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Zapomínání – </a:t>
            </a:r>
            <a:r>
              <a:rPr lang="cs-CZ" b="1" dirty="0" err="1"/>
              <a:t>Ebbinghausova</a:t>
            </a:r>
            <a:r>
              <a:rPr lang="cs-CZ" b="1" dirty="0"/>
              <a:t> křivka</a:t>
            </a:r>
          </a:p>
        </p:txBody>
      </p:sp>
    </p:spTree>
    <p:extLst>
      <p:ext uri="{BB962C8B-B14F-4D97-AF65-F5344CB8AC3E}">
        <p14:creationId xmlns:p14="http://schemas.microsoft.com/office/powerpoint/2010/main" val="3376848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Poruchy paměti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Hypermnezie</a:t>
            </a:r>
            <a:r>
              <a:rPr lang="cs-CZ" dirty="0"/>
              <a:t> – zvýšená výbavnost spojená většinou s nepřesností</a:t>
            </a:r>
          </a:p>
          <a:p>
            <a:endParaRPr lang="cs-CZ" dirty="0"/>
          </a:p>
          <a:p>
            <a:r>
              <a:rPr lang="cs-CZ" b="1" dirty="0" err="1"/>
              <a:t>Hypomnezie</a:t>
            </a:r>
            <a:r>
              <a:rPr lang="cs-CZ" b="1" dirty="0"/>
              <a:t> – </a:t>
            </a:r>
            <a:r>
              <a:rPr lang="cs-CZ" dirty="0"/>
              <a:t>oslabení paměti</a:t>
            </a:r>
          </a:p>
          <a:p>
            <a:endParaRPr lang="cs-CZ" dirty="0"/>
          </a:p>
          <a:p>
            <a:r>
              <a:rPr lang="cs-CZ" b="1" dirty="0"/>
              <a:t>Amnézie </a:t>
            </a:r>
            <a:r>
              <a:rPr lang="cs-CZ" dirty="0"/>
              <a:t>– ztráta paměti</a:t>
            </a:r>
          </a:p>
          <a:p>
            <a:endParaRPr lang="cs-CZ" dirty="0"/>
          </a:p>
          <a:p>
            <a:r>
              <a:rPr lang="cs-CZ" b="1" dirty="0" err="1"/>
              <a:t>Konfabulace</a:t>
            </a:r>
            <a:r>
              <a:rPr lang="cs-CZ" dirty="0"/>
              <a:t>  - vyplňování mezer smyšlenkami</a:t>
            </a:r>
          </a:p>
          <a:p>
            <a:endParaRPr lang="cs-CZ" dirty="0"/>
          </a:p>
          <a:p>
            <a:r>
              <a:rPr lang="cs-CZ" b="1" dirty="0" err="1"/>
              <a:t>Pseudologia</a:t>
            </a:r>
            <a:r>
              <a:rPr lang="cs-CZ" b="1" dirty="0"/>
              <a:t> fantastika </a:t>
            </a:r>
            <a:r>
              <a:rPr lang="cs-CZ" dirty="0"/>
              <a:t>– bájná lhavost</a:t>
            </a:r>
          </a:p>
        </p:txBody>
      </p:sp>
    </p:spTree>
    <p:extLst>
      <p:ext uri="{BB962C8B-B14F-4D97-AF65-F5344CB8AC3E}">
        <p14:creationId xmlns:p14="http://schemas.microsoft.com/office/powerpoint/2010/main" val="3372730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Vrozené, relativně druhově stále mechanismy chování, specifické reakce na podměty</a:t>
            </a:r>
          </a:p>
          <a:p>
            <a:endParaRPr lang="cs-CZ" dirty="0"/>
          </a:p>
          <a:p>
            <a:r>
              <a:rPr lang="cs-CZ" dirty="0"/>
              <a:t>Instinkty – postrádají individuální rozlišení</a:t>
            </a:r>
          </a:p>
        </p:txBody>
      </p:sp>
    </p:spTree>
    <p:extLst>
      <p:ext uri="{BB962C8B-B14F-4D97-AF65-F5344CB8AC3E}">
        <p14:creationId xmlns:p14="http://schemas.microsoft.com/office/powerpoint/2010/main" val="36813036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Druhy pudů a jejich poruchy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Pud obživný</a:t>
            </a:r>
          </a:p>
          <a:p>
            <a:r>
              <a:rPr lang="cs-CZ" dirty="0"/>
              <a:t>Bulimie</a:t>
            </a:r>
          </a:p>
          <a:p>
            <a:r>
              <a:rPr lang="cs-CZ" dirty="0"/>
              <a:t>Anorexie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Pud rodičovský</a:t>
            </a:r>
          </a:p>
          <a:p>
            <a:r>
              <a:rPr lang="cs-CZ" dirty="0"/>
              <a:t>Zvýšení pudu – opičí láska</a:t>
            </a:r>
          </a:p>
          <a:p>
            <a:r>
              <a:rPr lang="cs-CZ" dirty="0"/>
              <a:t>Snížení pudu – krkavčí rodiče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4012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Druhy pudů a jejich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Pud sebezáchovy</a:t>
            </a:r>
          </a:p>
          <a:p>
            <a:r>
              <a:rPr lang="cs-CZ" dirty="0"/>
              <a:t>Automutilace</a:t>
            </a:r>
          </a:p>
          <a:p>
            <a:r>
              <a:rPr lang="cs-CZ" dirty="0"/>
              <a:t>Sebevražda</a:t>
            </a:r>
          </a:p>
          <a:p>
            <a:r>
              <a:rPr lang="cs-CZ" dirty="0" err="1"/>
              <a:t>Sebezabití</a:t>
            </a:r>
            <a:endParaRPr lang="cs-CZ" dirty="0"/>
          </a:p>
          <a:p>
            <a:endParaRPr lang="cs-CZ" b="1" dirty="0"/>
          </a:p>
          <a:p>
            <a:pPr marL="0" indent="0">
              <a:buNone/>
            </a:pPr>
            <a:r>
              <a:rPr lang="cs-CZ" b="1" dirty="0"/>
              <a:t>Poruchy na úrovni sebeobrany </a:t>
            </a:r>
          </a:p>
          <a:p>
            <a:pPr marL="0" indent="0">
              <a:buNone/>
            </a:pPr>
            <a:r>
              <a:rPr lang="cs-CZ" dirty="0"/>
              <a:t>Agrese – tři stupně</a:t>
            </a:r>
          </a:p>
          <a:p>
            <a:pPr marL="0" indent="0">
              <a:buNone/>
            </a:pPr>
            <a:r>
              <a:rPr lang="cs-CZ" dirty="0"/>
              <a:t>Rezignace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04796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Druhy pudů a jejich poruchy- pud pohlavní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Zvýšení pudu </a:t>
            </a:r>
            <a:r>
              <a:rPr lang="cs-CZ" dirty="0"/>
              <a:t>– satyriasis, nymfomanie</a:t>
            </a:r>
          </a:p>
          <a:p>
            <a:r>
              <a:rPr lang="cs-CZ" b="1" dirty="0"/>
              <a:t>Snížení pudu </a:t>
            </a:r>
            <a:r>
              <a:rPr lang="cs-CZ" dirty="0"/>
              <a:t>– impotence, frigidita</a:t>
            </a:r>
          </a:p>
          <a:p>
            <a:endParaRPr lang="cs-CZ" dirty="0"/>
          </a:p>
          <a:p>
            <a:r>
              <a:rPr lang="cs-CZ" b="1" dirty="0"/>
              <a:t>Poruchy ve způsobu ukájení </a:t>
            </a:r>
            <a:r>
              <a:rPr lang="cs-CZ" dirty="0"/>
              <a:t>– sadismus, masochismus</a:t>
            </a:r>
          </a:p>
          <a:p>
            <a:r>
              <a:rPr lang="cs-CZ" b="1" dirty="0"/>
              <a:t>Poruchy v zaměření </a:t>
            </a:r>
            <a:r>
              <a:rPr lang="cs-CZ" dirty="0"/>
              <a:t>(v objektu) – pedofilie, exhibicionismus, gerontofilie, fetišismus….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390028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Volní jednání –</a:t>
            </a:r>
            <a:r>
              <a:rPr lang="cs-CZ" sz="2800" b="1" dirty="0"/>
              <a:t>vědomá činnost sledující dosažení určitého cíle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Zdroje volního aktu </a:t>
            </a:r>
            <a:r>
              <a:rPr lang="cs-CZ" dirty="0"/>
              <a:t>– pudy, instinkty, zájmy </a:t>
            </a:r>
          </a:p>
          <a:p>
            <a:endParaRPr lang="cs-CZ" dirty="0"/>
          </a:p>
          <a:p>
            <a:r>
              <a:rPr lang="cs-CZ" b="1" dirty="0"/>
              <a:t>Motivační proces </a:t>
            </a:r>
            <a:r>
              <a:rPr lang="cs-CZ" dirty="0"/>
              <a:t>– boj motivů</a:t>
            </a:r>
          </a:p>
          <a:p>
            <a:endParaRPr lang="cs-CZ" dirty="0"/>
          </a:p>
          <a:p>
            <a:r>
              <a:rPr lang="cs-CZ" b="1" dirty="0"/>
              <a:t>Volní jednání </a:t>
            </a:r>
            <a:r>
              <a:rPr lang="cs-CZ" dirty="0"/>
              <a:t>– psychomotorická činnosti</a:t>
            </a:r>
          </a:p>
        </p:txBody>
      </p:sp>
    </p:spTree>
    <p:extLst>
      <p:ext uri="{BB962C8B-B14F-4D97-AF65-F5344CB8AC3E}">
        <p14:creationId xmlns:p14="http://schemas.microsoft.com/office/powerpoint/2010/main" val="4163463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vnímaní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základní poznávací funkce elementární jednotky :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počitky, vjemy </a:t>
            </a:r>
            <a:r>
              <a:rPr lang="cs-CZ" dirty="0"/>
              <a:t>- subjektivní odraz vnějšího světa v našem vědomí </a:t>
            </a:r>
          </a:p>
          <a:p>
            <a:r>
              <a:rPr lang="cs-CZ" b="1" dirty="0"/>
              <a:t>představy </a:t>
            </a:r>
            <a:r>
              <a:rPr lang="cs-CZ" dirty="0"/>
              <a:t>- obraz předmětů a jevů, které v daném okamžiku nevnímáme</a:t>
            </a:r>
          </a:p>
        </p:txBody>
      </p:sp>
    </p:spTree>
    <p:extLst>
      <p:ext uri="{BB962C8B-B14F-4D97-AF65-F5344CB8AC3E}">
        <p14:creationId xmlns:p14="http://schemas.microsoft.com/office/powerpoint/2010/main" val="430873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Volní jednání - </a:t>
            </a:r>
            <a:r>
              <a:rPr lang="cs-CZ" sz="2800" b="1" dirty="0"/>
              <a:t>poruchy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Hypobulie</a:t>
            </a:r>
            <a:r>
              <a:rPr lang="cs-CZ" dirty="0"/>
              <a:t> – oslabení</a:t>
            </a:r>
          </a:p>
          <a:p>
            <a:endParaRPr lang="cs-CZ" dirty="0"/>
          </a:p>
          <a:p>
            <a:r>
              <a:rPr lang="cs-CZ" b="1" dirty="0"/>
              <a:t>Abulie</a:t>
            </a:r>
            <a:r>
              <a:rPr lang="cs-CZ" dirty="0"/>
              <a:t> – vymizení</a:t>
            </a:r>
          </a:p>
          <a:p>
            <a:endParaRPr lang="cs-CZ" dirty="0"/>
          </a:p>
          <a:p>
            <a:r>
              <a:rPr lang="cs-CZ" b="1" dirty="0" err="1"/>
              <a:t>Hyperbulie</a:t>
            </a:r>
            <a:r>
              <a:rPr lang="cs-CZ" dirty="0"/>
              <a:t> - zvýšení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9120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Volní jednání –</a:t>
            </a:r>
            <a:r>
              <a:rPr lang="cs-CZ" sz="2800" b="1" dirty="0"/>
              <a:t> poruchy na úrovni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Impulsivní stavy</a:t>
            </a:r>
          </a:p>
          <a:p>
            <a:endParaRPr lang="cs-CZ" dirty="0"/>
          </a:p>
          <a:p>
            <a:r>
              <a:rPr lang="cs-CZ" dirty="0"/>
              <a:t>Zkratkovité jednání</a:t>
            </a:r>
          </a:p>
        </p:txBody>
      </p:sp>
    </p:spTree>
    <p:extLst>
      <p:ext uri="{BB962C8B-B14F-4D97-AF65-F5344CB8AC3E}">
        <p14:creationId xmlns:p14="http://schemas.microsoft.com/office/powerpoint/2010/main" val="27037930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Vědomí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Globální psychická funkce</a:t>
            </a:r>
          </a:p>
          <a:p>
            <a:endParaRPr lang="cs-CZ" dirty="0"/>
          </a:p>
          <a:p>
            <a:r>
              <a:rPr lang="cs-CZ" dirty="0"/>
              <a:t>Stav kdy mohou normálně probíhat všechny ostatní psychické funkce</a:t>
            </a:r>
          </a:p>
        </p:txBody>
      </p:sp>
    </p:spTree>
    <p:extLst>
      <p:ext uri="{BB962C8B-B14F-4D97-AF65-F5344CB8AC3E}">
        <p14:creationId xmlns:p14="http://schemas.microsoft.com/office/powerpoint/2010/main" val="13063452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Vědomí - vlastnosti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Bdělost</a:t>
            </a:r>
          </a:p>
          <a:p>
            <a:endParaRPr lang="cs-CZ" dirty="0"/>
          </a:p>
          <a:p>
            <a:r>
              <a:rPr lang="cs-CZ" dirty="0"/>
              <a:t>Sebeuvědomování se</a:t>
            </a:r>
          </a:p>
        </p:txBody>
      </p:sp>
    </p:spTree>
    <p:extLst>
      <p:ext uri="{BB962C8B-B14F-4D97-AF65-F5344CB8AC3E}">
        <p14:creationId xmlns:p14="http://schemas.microsoft.com/office/powerpoint/2010/main" val="1656433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Vědomí - </a:t>
            </a:r>
            <a:r>
              <a:rPr lang="cs-CZ" sz="2800" b="1" dirty="0" err="1"/>
              <a:t>biické</a:t>
            </a:r>
            <a:r>
              <a:rPr lang="cs-CZ" sz="2800" b="1" dirty="0"/>
              <a:t>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Spánek</a:t>
            </a:r>
            <a:r>
              <a:rPr lang="cs-CZ" dirty="0"/>
              <a:t>  - poruchy</a:t>
            </a:r>
          </a:p>
          <a:p>
            <a:pPr marL="0" indent="0">
              <a:buNone/>
            </a:pPr>
            <a:r>
              <a:rPr lang="cs-CZ" dirty="0"/>
              <a:t>                                - </a:t>
            </a:r>
            <a:r>
              <a:rPr lang="cs-CZ" dirty="0" err="1"/>
              <a:t>hyposomnie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- insomnie</a:t>
            </a:r>
          </a:p>
          <a:p>
            <a:pPr marL="0" indent="0">
              <a:buNone/>
            </a:pPr>
            <a:r>
              <a:rPr lang="cs-CZ" dirty="0"/>
              <a:t>                                - hypersomnie</a:t>
            </a:r>
          </a:p>
          <a:p>
            <a:pPr marL="0" indent="0">
              <a:buNone/>
            </a:pPr>
            <a:r>
              <a:rPr lang="cs-CZ" dirty="0"/>
              <a:t>                                - narkolepsie</a:t>
            </a:r>
          </a:p>
          <a:p>
            <a:pPr marL="0" indent="0">
              <a:buNone/>
            </a:pPr>
            <a:r>
              <a:rPr lang="cs-CZ" dirty="0"/>
              <a:t>                                - somnabulismus</a:t>
            </a:r>
          </a:p>
          <a:p>
            <a:pPr marL="0" indent="0">
              <a:buNone/>
            </a:pPr>
            <a:r>
              <a:rPr lang="cs-CZ" dirty="0"/>
              <a:t>                                - </a:t>
            </a:r>
            <a:r>
              <a:rPr lang="cs-CZ" dirty="0" err="1"/>
              <a:t>somnilogie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- </a:t>
            </a:r>
            <a:r>
              <a:rPr lang="cs-CZ" dirty="0" err="1"/>
              <a:t>pavor</a:t>
            </a:r>
            <a:r>
              <a:rPr lang="cs-CZ" dirty="0"/>
              <a:t> </a:t>
            </a:r>
            <a:r>
              <a:rPr lang="cs-CZ" dirty="0" err="1"/>
              <a:t>nocturmus</a:t>
            </a: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b="1" dirty="0" err="1"/>
              <a:t>Hypnosa</a:t>
            </a:r>
            <a:r>
              <a:rPr lang="cs-CZ" dirty="0"/>
              <a:t>                          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3486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Vědomí</a:t>
            </a:r>
            <a:r>
              <a:rPr lang="cs-CZ" dirty="0"/>
              <a:t> - poruchy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Kvantitativní</a:t>
            </a:r>
            <a:r>
              <a:rPr lang="cs-CZ" dirty="0"/>
              <a:t> – somnolence, </a:t>
            </a:r>
            <a:r>
              <a:rPr lang="cs-CZ" dirty="0" err="1"/>
              <a:t>sopor</a:t>
            </a:r>
            <a:r>
              <a:rPr lang="cs-CZ" dirty="0"/>
              <a:t>, </a:t>
            </a:r>
            <a:r>
              <a:rPr lang="cs-CZ" dirty="0" err="1"/>
              <a:t>koma</a:t>
            </a:r>
            <a:r>
              <a:rPr lang="cs-CZ" dirty="0"/>
              <a:t>, mdloba</a:t>
            </a:r>
          </a:p>
          <a:p>
            <a:endParaRPr lang="cs-CZ" b="1" dirty="0"/>
          </a:p>
          <a:p>
            <a:r>
              <a:rPr lang="cs-CZ" b="1" dirty="0"/>
              <a:t>Kvalitativní - delirium </a:t>
            </a:r>
            <a:r>
              <a:rPr lang="cs-CZ" dirty="0"/>
              <a:t>(obluzenost)</a:t>
            </a:r>
          </a:p>
          <a:p>
            <a:pPr marL="0" indent="0">
              <a:buNone/>
            </a:pPr>
            <a:r>
              <a:rPr lang="cs-CZ" b="1" dirty="0"/>
              <a:t>                        - amence </a:t>
            </a:r>
            <a:r>
              <a:rPr lang="cs-CZ" dirty="0"/>
              <a:t>(zmatenost)</a:t>
            </a:r>
          </a:p>
          <a:p>
            <a:pPr marL="0" indent="0">
              <a:buNone/>
            </a:pPr>
            <a:r>
              <a:rPr lang="cs-CZ" b="1" dirty="0"/>
              <a:t>                        - obnubilace </a:t>
            </a:r>
            <a:r>
              <a:rPr lang="cs-CZ" dirty="0"/>
              <a:t>(mrákotný stav)</a:t>
            </a:r>
            <a:r>
              <a:rPr lang="cs-CZ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86879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5500" y="30161"/>
            <a:ext cx="10515600" cy="1671639"/>
          </a:xfrm>
        </p:spPr>
        <p:txBody>
          <a:bodyPr>
            <a:normAutofit/>
          </a:bodyPr>
          <a:lstStyle/>
          <a:p>
            <a:r>
              <a:rPr lang="cs-CZ" b="1" dirty="0"/>
              <a:t>Osobnost - </a:t>
            </a:r>
            <a:r>
              <a:rPr lang="cs-CZ" sz="2700" b="1" dirty="0"/>
              <a:t>individuální integrace duševních a tělesných vlastností člověka vznikající rozvinutím vrozeného základu během zevních podmínek</a:t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0700" y="1355724"/>
            <a:ext cx="10515600" cy="5273675"/>
          </a:xfrm>
        </p:spPr>
        <p:txBody>
          <a:bodyPr/>
          <a:lstStyle/>
          <a:p>
            <a:endParaRPr lang="cs-CZ" b="1" dirty="0"/>
          </a:p>
          <a:p>
            <a:r>
              <a:rPr lang="cs-CZ" b="1" dirty="0"/>
              <a:t>Formát osobnosti- </a:t>
            </a:r>
            <a:r>
              <a:rPr lang="cs-CZ" dirty="0"/>
              <a:t>možnosti, schopnosti, způsobilosti</a:t>
            </a:r>
          </a:p>
          <a:p>
            <a:endParaRPr lang="cs-CZ" dirty="0"/>
          </a:p>
          <a:p>
            <a:r>
              <a:rPr lang="cs-CZ" b="1" dirty="0"/>
              <a:t>Charakter</a:t>
            </a:r>
            <a:r>
              <a:rPr lang="cs-CZ" dirty="0"/>
              <a:t> – povahové vlastnosti- schopnost projevovat se určitých charakteristickým způsobem – </a:t>
            </a:r>
            <a:r>
              <a:rPr lang="cs-CZ" b="1" dirty="0"/>
              <a:t>charakterové typy</a:t>
            </a:r>
          </a:p>
          <a:p>
            <a:endParaRPr lang="cs-CZ" b="1" dirty="0"/>
          </a:p>
          <a:p>
            <a:r>
              <a:rPr lang="cs-CZ" b="1" dirty="0"/>
              <a:t>Temperament – </a:t>
            </a:r>
            <a:r>
              <a:rPr lang="cs-CZ" dirty="0"/>
              <a:t>způsob emočních projevů jedince</a:t>
            </a:r>
          </a:p>
        </p:txBody>
      </p:sp>
    </p:spTree>
    <p:extLst>
      <p:ext uri="{BB962C8B-B14F-4D97-AF65-F5344CB8AC3E}">
        <p14:creationId xmlns:p14="http://schemas.microsoft.com/office/powerpoint/2010/main" val="26579500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Osobnost – </a:t>
            </a:r>
            <a:r>
              <a:rPr lang="cs-CZ" sz="2800" b="1" dirty="0"/>
              <a:t>vývoj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Prostřednictvím mechanismů osobnosti</a:t>
            </a:r>
          </a:p>
          <a:p>
            <a:r>
              <a:rPr lang="cs-CZ" dirty="0"/>
              <a:t>Kompenzace</a:t>
            </a:r>
          </a:p>
          <a:p>
            <a:r>
              <a:rPr lang="cs-CZ" dirty="0" err="1"/>
              <a:t>Hyperkompenzace</a:t>
            </a:r>
            <a:endParaRPr lang="cs-CZ" dirty="0"/>
          </a:p>
          <a:p>
            <a:r>
              <a:rPr lang="cs-CZ" dirty="0"/>
              <a:t>Únik</a:t>
            </a:r>
          </a:p>
          <a:p>
            <a:r>
              <a:rPr lang="cs-CZ" dirty="0"/>
              <a:t>Regrese</a:t>
            </a:r>
          </a:p>
          <a:p>
            <a:r>
              <a:rPr lang="cs-CZ" dirty="0"/>
              <a:t>Racionalizace</a:t>
            </a:r>
          </a:p>
          <a:p>
            <a:r>
              <a:rPr lang="cs-CZ" dirty="0"/>
              <a:t>Agrese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778952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Hippokratovo dělení</a:t>
            </a:r>
          </a:p>
          <a:p>
            <a:r>
              <a:rPr lang="cs-CZ" dirty="0"/>
              <a:t>Sangvinik – krev</a:t>
            </a:r>
          </a:p>
          <a:p>
            <a:r>
              <a:rPr lang="cs-CZ" dirty="0"/>
              <a:t>Cholerik – žluč</a:t>
            </a:r>
          </a:p>
          <a:p>
            <a:r>
              <a:rPr lang="cs-CZ" dirty="0"/>
              <a:t>Flegmatik – hlen</a:t>
            </a:r>
          </a:p>
          <a:p>
            <a:r>
              <a:rPr lang="cs-CZ" dirty="0"/>
              <a:t>Melancholik – černá žluč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659030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/>
              <a:t>Kretschmerovo</a:t>
            </a:r>
            <a:r>
              <a:rPr lang="cs-CZ" b="1" dirty="0"/>
              <a:t> dělení</a:t>
            </a:r>
          </a:p>
          <a:p>
            <a:r>
              <a:rPr lang="cs-CZ" dirty="0" err="1"/>
              <a:t>Pyknicko</a:t>
            </a:r>
            <a:r>
              <a:rPr lang="cs-CZ" dirty="0"/>
              <a:t> – cyklotymní</a:t>
            </a:r>
          </a:p>
          <a:p>
            <a:r>
              <a:rPr lang="cs-CZ" dirty="0" err="1"/>
              <a:t>Leptosomně</a:t>
            </a:r>
            <a:r>
              <a:rPr lang="cs-CZ" dirty="0"/>
              <a:t> – </a:t>
            </a:r>
            <a:r>
              <a:rPr lang="cs-CZ" dirty="0" err="1"/>
              <a:t>schizotypní</a:t>
            </a:r>
            <a:endParaRPr lang="cs-CZ" dirty="0"/>
          </a:p>
          <a:p>
            <a:r>
              <a:rPr lang="cs-CZ" dirty="0" err="1"/>
              <a:t>Alteticky</a:t>
            </a:r>
            <a:r>
              <a:rPr lang="cs-CZ" dirty="0"/>
              <a:t> – </a:t>
            </a:r>
            <a:r>
              <a:rPr lang="cs-CZ" dirty="0" err="1"/>
              <a:t>vyisósní</a:t>
            </a:r>
            <a:endParaRPr lang="cs-CZ" dirty="0"/>
          </a:p>
          <a:p>
            <a:r>
              <a:rPr lang="cs-CZ" dirty="0"/>
              <a:t>Dysplastický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74402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Poruchy vnímání: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Kvantitativní - zvýšená </a:t>
            </a:r>
          </a:p>
          <a:p>
            <a:pPr marL="0" indent="0">
              <a:buNone/>
            </a:pPr>
            <a:r>
              <a:rPr lang="cs-CZ" dirty="0"/>
              <a:t>                             snížená vnímavost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Kvalitativní      </a:t>
            </a:r>
            <a:r>
              <a:rPr lang="cs-CZ" b="1" dirty="0"/>
              <a:t>iluze </a:t>
            </a:r>
            <a:r>
              <a:rPr lang="cs-CZ" dirty="0"/>
              <a:t>jsou vyvolány skutečným podnětem, vjem je   zkreslen </a:t>
            </a:r>
          </a:p>
          <a:p>
            <a:pPr marL="0" indent="0">
              <a:buNone/>
            </a:pPr>
            <a:r>
              <a:rPr lang="cs-CZ" b="1" dirty="0"/>
              <a:t>                            halucinace </a:t>
            </a:r>
            <a:r>
              <a:rPr lang="cs-CZ" dirty="0"/>
              <a:t>jsou vjemy vznikající bez současného vnějšího podnětu, pro jedince mají charakter skutečnosti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4750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Jungovo dělení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Extrovet</a:t>
            </a:r>
            <a:endParaRPr lang="cs-CZ" dirty="0"/>
          </a:p>
          <a:p>
            <a:r>
              <a:rPr lang="cs-CZ" dirty="0"/>
              <a:t>Introvert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3353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Poruchy osobnosti </a:t>
            </a:r>
            <a:r>
              <a:rPr lang="cs-CZ" dirty="0"/>
              <a:t>–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Degradace</a:t>
            </a:r>
            <a:r>
              <a:rPr lang="cs-CZ" dirty="0"/>
              <a:t> – celkové snížení úrovně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Depravace</a:t>
            </a:r>
            <a:r>
              <a:rPr lang="cs-CZ" dirty="0"/>
              <a:t> – narušení v oblasti sociálních vztahů a vyšších citů</a:t>
            </a:r>
          </a:p>
          <a:p>
            <a:endParaRPr lang="cs-CZ" dirty="0"/>
          </a:p>
          <a:p>
            <a:r>
              <a:rPr lang="cs-CZ" b="1" dirty="0"/>
              <a:t>Deteriorace</a:t>
            </a:r>
            <a:r>
              <a:rPr lang="cs-CZ" dirty="0"/>
              <a:t> – postižení oblasti poznávacích funkcí (paměť, intelekt…)</a:t>
            </a:r>
          </a:p>
          <a:p>
            <a:endParaRPr lang="cs-CZ" dirty="0"/>
          </a:p>
          <a:p>
            <a:r>
              <a:rPr lang="cs-CZ" b="1" dirty="0"/>
              <a:t>Desintegrace</a:t>
            </a:r>
            <a:r>
              <a:rPr lang="cs-CZ" dirty="0"/>
              <a:t> – rozpad osobnosti, uvolnění vazeb mezi jednotlivými psychickými funkcemi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3616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Poruchy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Depersonalizace</a:t>
            </a:r>
            <a:r>
              <a:rPr lang="cs-CZ" dirty="0"/>
              <a:t> – odcizení pociťování vlastního „já“</a:t>
            </a:r>
          </a:p>
          <a:p>
            <a:endParaRPr lang="cs-CZ" dirty="0"/>
          </a:p>
          <a:p>
            <a:r>
              <a:rPr lang="cs-CZ" b="1" dirty="0"/>
              <a:t>Transformace</a:t>
            </a:r>
            <a:r>
              <a:rPr lang="cs-CZ" dirty="0"/>
              <a:t> – ignorování vlastní osobnosti</a:t>
            </a:r>
          </a:p>
        </p:txBody>
      </p:sp>
    </p:spTree>
    <p:extLst>
      <p:ext uri="{BB962C8B-B14F-4D97-AF65-F5344CB8AC3E}">
        <p14:creationId xmlns:p14="http://schemas.microsoft.com/office/powerpoint/2010/main" val="953580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Druhy halucinací: </a:t>
            </a:r>
            <a:b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sluchové               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imperativní, teleologické, antagonistické</a:t>
            </a:r>
          </a:p>
          <a:p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zrakové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čichové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chuťové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</a:p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</a:p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tělové                                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taktilní, orgánové, pohybové, posedlosti</a:t>
            </a:r>
            <a:endParaRPr lang="cs-CZ" b="1" dirty="0">
              <a:solidFill>
                <a:prstClr val="black"/>
              </a:solidFill>
              <a:latin typeface="System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7806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Emotivita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Vyjadřuje subjektivní vztah člověka k vlastním projevům a okolí, jde o celkové emoční ladění jednotlivce</a:t>
            </a:r>
          </a:p>
          <a:p>
            <a:endParaRPr lang="cs-CZ" dirty="0"/>
          </a:p>
          <a:p>
            <a:r>
              <a:rPr lang="cs-CZ" dirty="0"/>
              <a:t>Afektivita je pohotovost k emočním reakcím</a:t>
            </a:r>
          </a:p>
        </p:txBody>
      </p:sp>
    </p:spTree>
    <p:extLst>
      <p:ext uri="{BB962C8B-B14F-4D97-AF65-F5344CB8AC3E}">
        <p14:creationId xmlns:p14="http://schemas.microsoft.com/office/powerpoint/2010/main" val="3427829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emocí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Subjektivnost</a:t>
            </a:r>
          </a:p>
          <a:p>
            <a:r>
              <a:rPr lang="cs-CZ" dirty="0"/>
              <a:t>Polarita</a:t>
            </a:r>
          </a:p>
          <a:p>
            <a:r>
              <a:rPr lang="cs-CZ" dirty="0"/>
              <a:t> aktuálnost</a:t>
            </a:r>
          </a:p>
          <a:p>
            <a:r>
              <a:rPr lang="cs-CZ" dirty="0"/>
              <a:t> dynamičnost</a:t>
            </a:r>
          </a:p>
        </p:txBody>
      </p:sp>
    </p:spTree>
    <p:extLst>
      <p:ext uri="{BB962C8B-B14F-4D97-AF65-F5344CB8AC3E}">
        <p14:creationId xmlns:p14="http://schemas.microsoft.com/office/powerpoint/2010/main" val="3830026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emocí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dle kvality – nižší emoce</a:t>
            </a:r>
          </a:p>
          <a:p>
            <a:pPr marL="0" indent="0">
              <a:buNone/>
            </a:pPr>
            <a:r>
              <a:rPr lang="cs-CZ" dirty="0"/>
              <a:t>                         - vyšší emoce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2.   Dle délky trvání – afekty</a:t>
            </a:r>
          </a:p>
          <a:p>
            <a:pPr marL="0" indent="0">
              <a:buNone/>
            </a:pPr>
            <a:r>
              <a:rPr lang="cs-CZ" dirty="0"/>
              <a:t>                                     - nálady</a:t>
            </a:r>
          </a:p>
        </p:txBody>
      </p:sp>
    </p:spTree>
    <p:extLst>
      <p:ext uri="{BB962C8B-B14F-4D97-AF65-F5344CB8AC3E}">
        <p14:creationId xmlns:p14="http://schemas.microsoft.com/office/powerpoint/2010/main" val="3277784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Afekt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Prudká, intenzivní emoční reakce</a:t>
            </a:r>
          </a:p>
          <a:p>
            <a:endParaRPr lang="cs-CZ" dirty="0"/>
          </a:p>
          <a:p>
            <a:r>
              <a:rPr lang="cs-CZ" dirty="0"/>
              <a:t>Rychlý vznik</a:t>
            </a:r>
          </a:p>
          <a:p>
            <a:endParaRPr lang="cs-CZ" dirty="0"/>
          </a:p>
          <a:p>
            <a:r>
              <a:rPr lang="cs-CZ" dirty="0"/>
              <a:t>Bouřlivý průběh</a:t>
            </a:r>
          </a:p>
          <a:p>
            <a:endParaRPr lang="cs-CZ" dirty="0"/>
          </a:p>
          <a:p>
            <a:r>
              <a:rPr lang="cs-CZ" dirty="0"/>
              <a:t> Krátké trvání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9874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862</Words>
  <Application>Microsoft Office PowerPoint</Application>
  <PresentationFormat>Širokoúhlá obrazovka</PresentationFormat>
  <Paragraphs>287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System</vt:lpstr>
      <vt:lpstr>Times New Roman</vt:lpstr>
      <vt:lpstr>Motiv Office</vt:lpstr>
      <vt:lpstr>Prezentace aplikace PowerPoint</vt:lpstr>
      <vt:lpstr>Druhy halucinací:  </vt:lpstr>
      <vt:lpstr>vnímaní</vt:lpstr>
      <vt:lpstr>Poruchy vnímání:</vt:lpstr>
      <vt:lpstr>Druhy halucinací:  </vt:lpstr>
      <vt:lpstr>Emotivita</vt:lpstr>
      <vt:lpstr>Charakteristika emocí</vt:lpstr>
      <vt:lpstr>Dělení emocí</vt:lpstr>
      <vt:lpstr>Afekt</vt:lpstr>
      <vt:lpstr>Poruchy afektu</vt:lpstr>
      <vt:lpstr>Prezentace aplikace PowerPoint</vt:lpstr>
      <vt:lpstr>Poruchy nálady </vt:lpstr>
      <vt:lpstr>Myšlení</vt:lpstr>
      <vt:lpstr>Poruchy myšlení</vt:lpstr>
      <vt:lpstr>Poruchy myšlení</vt:lpstr>
      <vt:lpstr>Rozdělení bludů</vt:lpstr>
      <vt:lpstr>Intelekt</vt:lpstr>
      <vt:lpstr>Poruchy intelektu</vt:lpstr>
      <vt:lpstr>Pozornost - aktivní zaměření našeho vědomí, někdy hodnocena jako funkce vědomí </vt:lpstr>
      <vt:lpstr>Dělení pozornosti</vt:lpstr>
      <vt:lpstr>Poruchy pozornosti</vt:lpstr>
      <vt:lpstr>Paměť – schopnost přijímat, uchovávat, vybavovat a uplatňovat dříve získané informace</vt:lpstr>
      <vt:lpstr>Fáze činnosti paměti</vt:lpstr>
      <vt:lpstr>Poruchy paměti</vt:lpstr>
      <vt:lpstr>Pudy</vt:lpstr>
      <vt:lpstr>Druhy pudů a jejich poruchy</vt:lpstr>
      <vt:lpstr>Druhy pudů a jejich poruchy</vt:lpstr>
      <vt:lpstr>Druhy pudů a jejich poruchy- pud pohlavní</vt:lpstr>
      <vt:lpstr>Volní jednání –vědomá činnost sledující dosažení určitého cíle</vt:lpstr>
      <vt:lpstr>Volní jednání - poruchy</vt:lpstr>
      <vt:lpstr>Volní jednání – poruchy na úrovni jednání</vt:lpstr>
      <vt:lpstr>Vědomí</vt:lpstr>
      <vt:lpstr>Vědomí - vlastnosti</vt:lpstr>
      <vt:lpstr>Vědomí - biické změny</vt:lpstr>
      <vt:lpstr>Vědomí - poruchy</vt:lpstr>
      <vt:lpstr>Osobnost - individuální integrace duševních a tělesných vlastností člověka vznikající rozvinutím vrozeného základu během zevních podmínek </vt:lpstr>
      <vt:lpstr>Osobnost – vývoj </vt:lpstr>
      <vt:lpstr>Typologie osobnosti</vt:lpstr>
      <vt:lpstr>Typologie osobnosti</vt:lpstr>
      <vt:lpstr>Typologie osobnosti</vt:lpstr>
      <vt:lpstr>Poruchy osobnosti – </vt:lpstr>
      <vt:lpstr>Poruchy osobnosti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Zimulová Milena MUDr.</dc:creator>
  <cp:lastModifiedBy>Veronika Ohlídalová Spurná</cp:lastModifiedBy>
  <cp:revision>16</cp:revision>
  <dcterms:created xsi:type="dcterms:W3CDTF">2017-02-23T06:33:34Z</dcterms:created>
  <dcterms:modified xsi:type="dcterms:W3CDTF">2020-03-22T14:33:09Z</dcterms:modified>
</cp:coreProperties>
</file>