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3"/>
  </p:notesMasterIdLst>
  <p:handoutMasterIdLst>
    <p:handoutMasterId r:id="rId54"/>
  </p:handoutMasterIdLst>
  <p:sldIdLst>
    <p:sldId id="256" r:id="rId2"/>
    <p:sldId id="399" r:id="rId3"/>
    <p:sldId id="430" r:id="rId4"/>
    <p:sldId id="431" r:id="rId5"/>
    <p:sldId id="402" r:id="rId6"/>
    <p:sldId id="403" r:id="rId7"/>
    <p:sldId id="404" r:id="rId8"/>
    <p:sldId id="432" r:id="rId9"/>
    <p:sldId id="433" r:id="rId10"/>
    <p:sldId id="407" r:id="rId11"/>
    <p:sldId id="434" r:id="rId12"/>
    <p:sldId id="436" r:id="rId13"/>
    <p:sldId id="437" r:id="rId14"/>
    <p:sldId id="438" r:id="rId15"/>
    <p:sldId id="439" r:id="rId16"/>
    <p:sldId id="527" r:id="rId17"/>
    <p:sldId id="440" r:id="rId18"/>
    <p:sldId id="441" r:id="rId19"/>
    <p:sldId id="442" r:id="rId20"/>
    <p:sldId id="443" r:id="rId21"/>
    <p:sldId id="528" r:id="rId22"/>
    <p:sldId id="444" r:id="rId23"/>
    <p:sldId id="445" r:id="rId24"/>
    <p:sldId id="446" r:id="rId25"/>
    <p:sldId id="460" r:id="rId26"/>
    <p:sldId id="461" r:id="rId27"/>
    <p:sldId id="529" r:id="rId28"/>
    <p:sldId id="530" r:id="rId29"/>
    <p:sldId id="531" r:id="rId30"/>
    <p:sldId id="462" r:id="rId31"/>
    <p:sldId id="463" r:id="rId32"/>
    <p:sldId id="532" r:id="rId33"/>
    <p:sldId id="533" r:id="rId34"/>
    <p:sldId id="534" r:id="rId35"/>
    <p:sldId id="454" r:id="rId36"/>
    <p:sldId id="455" r:id="rId37"/>
    <p:sldId id="456" r:id="rId38"/>
    <p:sldId id="457" r:id="rId39"/>
    <p:sldId id="355" r:id="rId40"/>
    <p:sldId id="356" r:id="rId41"/>
    <p:sldId id="357" r:id="rId42"/>
    <p:sldId id="519" r:id="rId43"/>
    <p:sldId id="358" r:id="rId44"/>
    <p:sldId id="520" r:id="rId45"/>
    <p:sldId id="521" r:id="rId46"/>
    <p:sldId id="522" r:id="rId47"/>
    <p:sldId id="523" r:id="rId48"/>
    <p:sldId id="524" r:id="rId49"/>
    <p:sldId id="525" r:id="rId50"/>
    <p:sldId id="305" r:id="rId51"/>
    <p:sldId id="324" r:id="rId5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Subjekty trestního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Soudní pravomoc a příslušnost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soudní pravomoc - souhrn oprávnění, které zákon přiznává soudům, tj. rozhodovat v rámci řízení před soudem o vině a trestu, nikoli iniciovat a vést trestní stíhání (zásada legality)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soudní příslušnost - vymezení okruhů působnosti mezi jednotlivými soudy různých stupňů a mezi jednotlivými soudy téhož stupně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BFCCE-4F87-40A8-9316-A41B5FBA5E0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věcná příslušnost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§ 16 TŘ - řízení v prvním stupni koná okresní soud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§ 17 TŘ - řízení v prvním stupni koná  krajský soud - obecně dolní hranice TOS činní nejméně pět let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bez ohledu na její výši  - např. trestné činy zabití, vraždy novorozeného dítěte matkou, spáchané prostřednictvím investičních nástrojů, týkající se obchodování s vojenským materiálem, sabotáž, vyzvědačství   atd. </a:t>
            </a:r>
          </a:p>
          <a:p>
            <a:pPr lvl="2" algn="just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opilství, pokud  se pachatel s takového jednání dopustil  ve stavu zaviněné  nepříčetnosti a toto jednání naplňuje znaky výše uvedených TČ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B7000D-1C23-4033-A884-4EA38D252D5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místní příslušnost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delicti </a:t>
            </a:r>
            <a:r>
              <a:rPr lang="cs-CZ" sz="1600" dirty="0" err="1"/>
              <a:t>comissi</a:t>
            </a:r>
            <a:r>
              <a:rPr lang="cs-CZ" sz="1600" dirty="0"/>
              <a:t>  - místo spáchání trestného činu - tam, kde </a:t>
            </a:r>
            <a:r>
              <a:rPr lang="cs-CZ" sz="1600" dirty="0" err="1"/>
              <a:t>ošlo</a:t>
            </a:r>
            <a:r>
              <a:rPr lang="cs-CZ" sz="1600" dirty="0"/>
              <a:t> k jednání, k nekonání, následku, u pokračujících trestných činů místo spáchání každého jednotlivého skutku, u trvajících trestných činů tam, kde trval protiprávní stav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loci -  kde obviněný bydlí, pracuje, kde se zdržuje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 err="1"/>
              <a:t>forum</a:t>
            </a:r>
            <a:r>
              <a:rPr lang="cs-CZ" sz="1600" dirty="0"/>
              <a:t> </a:t>
            </a:r>
            <a:r>
              <a:rPr lang="cs-CZ" sz="1600" dirty="0" err="1"/>
              <a:t>scinetiae</a:t>
            </a:r>
            <a:r>
              <a:rPr lang="cs-CZ" sz="1600" dirty="0"/>
              <a:t> -  kde trestný čin vyšel najevo  - tam, kde byly zjištěny relevantní informace o něm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u mladistvým výjimka - § 17 ZSM - primárně tam, kde obviněný bydlí  nebo  kde se zdržuje, teprve následně, tak kde byl trestný čin spáchán a kde vyšel najevo  </a:t>
            </a:r>
          </a:p>
          <a:p>
            <a:pPr marL="324000" lvl="1" indent="0" algn="just">
              <a:buNone/>
            </a:pP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ochrana mladistvého a šetření jeho osoby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11D41-E318-471C-AE62-10EAD93E230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sz="1800" dirty="0"/>
              <a:t>příslušnost soudu k úkonům v přípravném řízení 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§ 26 TŘ  - je příslušný ten soud, v jehož obvodu je činný státní zástupce, který podal příslušný návrh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§ 146a TŘ - rozhodnutí o stížnosti proti zajištění osoba a majetku a uložení pořádkové pokuty – příslušný ten soud, v jehož obvodu je činný státní zástupce, který příslušný návrh podal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E138B6-7FC8-49D7-A58E-FC72F69A2C5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příslušnost pro společné řízení - vede se řízení o dvou nebo více trestných činech téhož obviněného nebo proti dvěma či více obviněným, případně kombinace obojího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souvislost ve věci (objektivní) - trestné činy více osob mají vzájemný vztah - spolupachatelství, účastenství </a:t>
            </a:r>
          </a:p>
          <a:p>
            <a:pPr lvl="1" algn="just"/>
            <a:r>
              <a:rPr lang="cs-CZ" sz="1600" dirty="0"/>
              <a:t>souvislost v osobě (subjektivní) -  více činný souběh více trestných činů téhož pachatele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pokud alespoň jeden z TČ spadá do působnosti  KS, rozhoduje KS, tj. společné řízení koná ten soud, který je příslušný konat řízení proti nejpřísnějšímu TČ  (výše horní hranice, možnost uložení dalších trestů)</a:t>
            </a:r>
          </a:p>
          <a:p>
            <a:pPr marL="324000" lvl="1" indent="0" algn="just">
              <a:buNone/>
            </a:pPr>
            <a:endParaRPr lang="cs-CZ" sz="1600" dirty="0"/>
          </a:p>
          <a:p>
            <a:pPr lvl="1" algn="just"/>
            <a:r>
              <a:rPr lang="cs-CZ" sz="1600" dirty="0"/>
              <a:t>vyloučení ze společného řízení - rychlost, složitost, zkoumání duševního stavu jednoho z obviněných</a:t>
            </a:r>
          </a:p>
          <a:p>
            <a:pPr marL="324000" lvl="1" indent="0" algn="just">
              <a:buNone/>
            </a:pPr>
            <a:endParaRPr lang="cs-CZ" sz="1600" dirty="0"/>
          </a:p>
          <a:p>
            <a:pPr lvl="1" algn="just"/>
            <a:r>
              <a:rPr lang="cs-CZ" sz="1600" dirty="0"/>
              <a:t>spojení ke společnému řízení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875CE-66EB-4C12-9F0E-DAAF4B391F4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příslušnost několika soudů - je-li podle předchozích ustanovení dána příslušnost několika soudů, koná řízení z těchto soudů ten, u něhož podal státní zástupce obžalobu, návrh na potrestání, návrh na schválení dohody o vině a trestu nebo jemuž byla věc přikázána nadřízeným soudem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spory o příslušnost rozhoduje soud (státní zastupitelství), které je nejblíže nadřízené oběma  soudům (státním zastupitelstvím), která jsou ve sporu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odnětí a přikázání věci - průlom do místní příslušnosti (pouze) - hospodárnost, objektivita, který může učinit nadřízené státní zastupitelství vůči podřízenému 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EB01E4-ADB0-4363-B664-3912C3AAB5EF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5C9859E-A651-49A6-87C8-FCC7CE18C3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126CDEC-2C99-4BE5-BB02-7AAC2E43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Samosoudce versus senát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2A1616-7698-4365-A5FA-DAAFF49EC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samosoudce  - § 314a TŘ</a:t>
            </a:r>
          </a:p>
          <a:p>
            <a:endParaRPr lang="cs-CZ" sz="1600" dirty="0"/>
          </a:p>
          <a:p>
            <a:r>
              <a:rPr lang="cs-CZ" sz="1600" dirty="0"/>
              <a:t>KS v první instanci  - soudce profesionál + dva přísedící (soudci z lidu)</a:t>
            </a:r>
          </a:p>
          <a:p>
            <a:endParaRPr lang="cs-CZ" sz="1600" dirty="0"/>
          </a:p>
          <a:p>
            <a:r>
              <a:rPr lang="cs-CZ" sz="1600" dirty="0"/>
              <a:t>KS jako odvolací soud – čistě profesionální senát </a:t>
            </a:r>
          </a:p>
          <a:p>
            <a:endParaRPr lang="cs-CZ" sz="1600" dirty="0"/>
          </a:p>
          <a:p>
            <a:r>
              <a:rPr lang="cs-CZ" sz="1600" dirty="0"/>
              <a:t>VS a NS – čistě profesionální senáty</a:t>
            </a:r>
          </a:p>
          <a:p>
            <a:endParaRPr lang="cs-CZ" sz="1600" dirty="0"/>
          </a:p>
          <a:p>
            <a:r>
              <a:rPr lang="cs-CZ" sz="1600" dirty="0"/>
              <a:t>ÚS – tak žádný přísedící není </a:t>
            </a:r>
          </a:p>
        </p:txBody>
      </p:sp>
    </p:spTree>
    <p:extLst>
      <p:ext uri="{BB962C8B-B14F-4D97-AF65-F5344CB8AC3E}">
        <p14:creationId xmlns:p14="http://schemas.microsoft.com/office/powerpoint/2010/main" val="1810361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Státní zastupitelství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představuje státní úřad povolaný v trestním řízení k uskutečňování zásady legality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čl. 80 Ústavy - státní zastupitelství zastupuje veřejnou žalobu v trestním řízení; vykonává i další úkoly, stanoví-li tak zákon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1 zákona  o státním zastupitelství (SZ, 283/1993 Sb.) - státní zastupitelství je soustava  úřadů státu určených k jeho zastupování při ochraně veřejného zájmu ve věcech svěřených mu do působnosti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846038-B251-42AB-A8FE-D008A4E222D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státní zastupitelství  je orgán moci výkonné, který jako takový respektuje ve sféře své působnosti politiku vlády, proto je začleněn do resortu ministerstva spravedlnosti  nebo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státní zastupitelství je možno chápat jako orgán sui generis směšující rysy moci  výkonné a soudní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B1C482-EF22-45F7-8BDC-84EE9658A6D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algn="just">
              <a:defRPr/>
            </a:pPr>
            <a:r>
              <a:rPr lang="cs-CZ" sz="1700" dirty="0">
                <a:cs typeface="Times New Roman" pitchFamily="18" charset="0"/>
              </a:rPr>
              <a:t>soustava státního zastupitelství</a:t>
            </a:r>
          </a:p>
          <a:p>
            <a:pPr marL="381000" indent="-381000" algn="just">
              <a:buNone/>
              <a:defRPr/>
            </a:pPr>
            <a:endParaRPr lang="cs-CZ" sz="18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nejvyšší státní zastupitelství (Brno)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vrchní státní zastupitelství  (Praha, Olomouc)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dirty="0">
                <a:cs typeface="Times New Roman" pitchFamily="18" charset="0"/>
              </a:rPr>
              <a:t>pobočka  Brno, Ostrava </a:t>
            </a:r>
          </a:p>
          <a:p>
            <a:pPr marL="1200150" lvl="2" indent="-342900" algn="just">
              <a:defRPr/>
            </a:pPr>
            <a:r>
              <a:rPr lang="cs-CZ" dirty="0">
                <a:cs typeface="Times New Roman" pitchFamily="18" charset="0"/>
              </a:rPr>
              <a:t> 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krajská státní zastupitelství (Praha, České Budějovice, Ústí nad Labem, Hradec Králové, Plzeň, Brno, Ostrava) + pobočky v nových krajích 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800100" lvl="1" indent="-342900" algn="just">
              <a:defRPr/>
            </a:pPr>
            <a:r>
              <a:rPr lang="cs-CZ" sz="1500" dirty="0">
                <a:cs typeface="Times New Roman" pitchFamily="18" charset="0"/>
              </a:rPr>
              <a:t>okresní státní zastupitelství </a:t>
            </a:r>
          </a:p>
          <a:p>
            <a:pPr marL="800100" lvl="1" indent="-342900" algn="just">
              <a:defRPr/>
            </a:pPr>
            <a:endParaRPr lang="cs-CZ" sz="1500" dirty="0">
              <a:cs typeface="Times New Roman" pitchFamily="18" charset="0"/>
            </a:endParaRPr>
          </a:p>
          <a:p>
            <a:pPr marL="457200" lvl="1" indent="0" algn="just">
              <a:buNone/>
              <a:defRPr/>
            </a:pPr>
            <a:endParaRPr lang="cs-CZ" sz="15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484C5D-2111-4C98-80F4-2D3592881E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vymezení základních pojmů, tj. kdo je subjekt trestního řízení (kdokoliv  mající v trestním řízení práva a povinnosti) a kdo je procesní stranou  (ten, kdo má protistranu; obviněný x státní zástupce, poškozený x obviněný, není to obhájce, ten jedná jménem obviněného, ale jsou to zase </a:t>
            </a:r>
            <a:r>
              <a:rPr lang="cs-CZ" sz="1800" dirty="0" err="1"/>
              <a:t>napřl</a:t>
            </a:r>
            <a:r>
              <a:rPr lang="cs-CZ" sz="1800" dirty="0"/>
              <a:t> osoby se samostatnými  obhajovacími právy x státní zástupce)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každá procesní strana je zároveň subjektem, ale ne každý subjekt je procesní stranou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800" b="1" dirty="0"/>
              <a:t> </a:t>
            </a: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12/1 TŘ - orgány činnými v trestním řízení je soud,  státní zástupce a policejní orgán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de lege </a:t>
            </a:r>
            <a:r>
              <a:rPr lang="cs-CZ" sz="1600" dirty="0" err="1"/>
              <a:t>ferenda</a:t>
            </a:r>
            <a:r>
              <a:rPr lang="cs-CZ" sz="1600" dirty="0"/>
              <a:t> policejní orgán a státní zástupce - soud jako nezávislý a nestranný orgán rozhodující spor dvou stran, obdobné je to např. na Slovensku </a:t>
            </a:r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174894-F88F-4FF5-8AB1-EB6D9F7F21C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marL="72000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tam, kde TŘ mluví o okresním státním zástupci, rozumí se tím i obvodní státní zástupce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tam, kde TŘ mluví o krajském státním zástupci, rozumí se tím i městský státní zástupce v Praze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1CCC4-B2C5-401D-ACA7-89E9B4FECB2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64DE460-8EE1-4F39-AB7F-05A23495CD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D6F21D-F6B7-45F1-BF30-70883E7D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Evropský veřejný žalobce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A62581-A008-438D-97F4-53C7EFD8A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</a:rPr>
              <a:t>§ 12/5 TŘ - 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státním zástupcem se rozumí i evropský pověřený žalobce, evropský žalobce a evropský nejvyšší žalobce v rozsahu jejich působnosti stanovené nařízením Rady (EU) 2017/1939, kterým se provádí posílená  spolupráce za účelem zřízení Úřadu evropského veřejného žalobce</a:t>
            </a: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§ 34c zákona o SZ - </a:t>
            </a:r>
            <a:r>
              <a:rPr lang="cs-CZ" sz="1600" dirty="0">
                <a:latin typeface="+mj-lt"/>
              </a:rPr>
              <a:t>Státní zastupitelství, které bylo stanoveno jako místo výkonu funkce evropského pověřeného žalobce, se považuje za státní zastupitelství, u kterého je evropský pověřený žalobce činný</a:t>
            </a: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</a:rPr>
              <a:t>- § 34d zákona o SZ – </a:t>
            </a:r>
            <a:r>
              <a:rPr lang="cs-CZ" sz="1600" dirty="0"/>
              <a:t>evropský nejvyšší žalobce, evropský žalobce a evropský pověřený žalobce mají v rozsahu, v jakém to nařízení o zřízení Úřadu evropského veřejného žalobce umožňuje, stejná oprávnění a povinnosti, jaké jsou stanoveny právními předpisy státnímu zástupci; tj. disponuje stejnými právy a povinnostmi, jako „český“ SZ v trestním řízení </a:t>
            </a: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</a:rPr>
              <a:t>§ 34g zákona o SZ - spory o příslušnost mezi státním zastupitelstvím</a:t>
            </a:r>
          </a:p>
          <a:p>
            <a:pPr algn="just">
              <a:lnSpc>
                <a:spcPct val="100000"/>
              </a:lnSpc>
            </a:pPr>
            <a:r>
              <a:rPr lang="cs-CZ" sz="1600" dirty="0">
                <a:latin typeface="+mj-lt"/>
              </a:rPr>
              <a:t>a Úřadem evropského veřejného žalobce v rozsahu, v jakém to nařízení o zřízení Úřadu evropského veřejného žalobce umožňuje, rozhoduje Nejvyšší státní zastupitelství</a:t>
            </a: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cs-CZ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905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Úloha státního zástupce v trestním řízení 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1800" dirty="0"/>
          </a:p>
          <a:p>
            <a:pPr marL="381000" indent="-381000" algn="just">
              <a:lnSpc>
                <a:spcPct val="90000"/>
              </a:lnSpc>
              <a:defRPr/>
            </a:pPr>
            <a:r>
              <a:rPr lang="cs-CZ" sz="1800" dirty="0"/>
              <a:t>přípravném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dozor státního zástupce v přípravném řízení (dohled státního zástupce)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vypracovává a podává obžalobu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800" dirty="0"/>
          </a:p>
          <a:p>
            <a:pPr marL="381000" indent="-381000" algn="just">
              <a:lnSpc>
                <a:spcPct val="90000"/>
              </a:lnSpc>
              <a:defRPr/>
            </a:pPr>
            <a:r>
              <a:rPr lang="cs-CZ" sz="1800" dirty="0"/>
              <a:t>řízení před soudem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800" dirty="0"/>
              <a:t>povinnost účastnit se hlavního líčení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CB12E5-DB0E-41F4-AA0F-CFAF5903F7F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Další úkoly státního zástupce </a:t>
            </a:r>
            <a:br>
              <a:rPr lang="cs-CZ"/>
            </a:br>
            <a:endParaRPr 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vykonává dozor nad dodržováním právních předpisů v místech, kde je omezována osobní svoboda - faktická realizace čl. 8, 10 LZPS - nikdo nesmí být zbaven osobní svobody v rozporu se zákonem a každý má právo na zachovávání osobní cti a důstojnosti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§ 29 zákona o výkonu vazby (293/1993 Sb.) a § 78 zákona o VTOS (169/1999 Sb.)</a:t>
            </a:r>
          </a:p>
          <a:p>
            <a:pPr lvl="1" algn="just"/>
            <a:r>
              <a:rPr lang="cs-CZ" sz="1600" dirty="0"/>
              <a:t>kontrola dodržování právních předpisů </a:t>
            </a:r>
          </a:p>
          <a:p>
            <a:pPr lvl="1" algn="just"/>
            <a:r>
              <a:rPr lang="cs-CZ" sz="1600" dirty="0"/>
              <a:t>oprávnění vstupovat v jakoukoli dobu do těchto zařízení</a:t>
            </a:r>
          </a:p>
          <a:p>
            <a:pPr lvl="1" algn="just"/>
            <a:r>
              <a:rPr lang="cs-CZ" sz="1600" dirty="0"/>
              <a:t>vyžadovat dokumentaci o osobách, nahlížet do ní, hovořit s nimi  </a:t>
            </a:r>
          </a:p>
          <a:p>
            <a:pPr lvl="1" algn="just"/>
            <a:r>
              <a:rPr lang="cs-CZ" sz="1600" dirty="0"/>
              <a:t>ukládat příslušným orgánům provedení konkrétního opatření pro odstranění zjištěných nedostatků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32972B-679B-44A1-915E-C1E82CF742BF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plní úkoly v rámci tzv. netrestního úseku  - pokud existuje veřejný zájem  </a:t>
            </a:r>
          </a:p>
          <a:p>
            <a:pPr>
              <a:buFont typeface="Wingdings" pitchFamily="2" charset="2"/>
              <a:buNone/>
            </a:pPr>
            <a:endParaRPr lang="cs-CZ" sz="1800" dirty="0"/>
          </a:p>
          <a:p>
            <a:r>
              <a:rPr lang="cs-CZ" sz="1700" dirty="0"/>
              <a:t>§ 35 OSŘ (99/1963 Sb.) - např. </a:t>
            </a:r>
          </a:p>
          <a:p>
            <a:r>
              <a:rPr lang="cs-CZ" sz="1700" dirty="0"/>
              <a:t>§ 8 odst. 1 písm. b - e, g) z. ř. s. (292/2013 Sb.), může vstoupit do řízení, resp. podat návrh na zahájení řízení </a:t>
            </a:r>
          </a:p>
          <a:p>
            <a:pPr lvl="1" algn="just"/>
            <a:r>
              <a:rPr lang="cs-CZ" sz="1700" dirty="0"/>
              <a:t>ve věcech péče soudu o nezletilé, jde-li o uložení zvláštního opatření při výchově dítěte, o ústavní výchovu, o určení data narození nebo jde-li o pozastavení, omezení nebo zbavení rodičovské odpovědnosti nebo jejího výkonu</a:t>
            </a:r>
          </a:p>
          <a:p>
            <a:pPr lvl="1"/>
            <a:r>
              <a:rPr lang="cs-CZ" sz="1700" dirty="0"/>
              <a:t>ve věci ochrany proti domácímu násilí</a:t>
            </a:r>
          </a:p>
          <a:p>
            <a:pPr lvl="1"/>
            <a:r>
              <a:rPr lang="cs-CZ" sz="1700" dirty="0"/>
              <a:t>o svéprávnosti</a:t>
            </a:r>
          </a:p>
          <a:p>
            <a:pPr lvl="1"/>
            <a:r>
              <a:rPr lang="cs-CZ" sz="1700" dirty="0"/>
              <a:t>o prohlášení za mrtvého</a:t>
            </a:r>
          </a:p>
          <a:p>
            <a:pPr lvl="1"/>
            <a:r>
              <a:rPr lang="cs-CZ" sz="1700" dirty="0"/>
              <a:t>ve věcech vyslovení přípustnosti převzetí nebo držení v ústavu zdravotnické péče  nebo vyslovení nepřípustnosti držení v zařízení sociálních služeb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319924-8BCB-454C-8B29-1DAE204DA0C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C1FC-B852-446B-B01E-CBB75E2D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2681B-85B3-4986-909D-9C008E22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/>
            <a:r>
              <a:rPr lang="cs-CZ" sz="1700" dirty="0"/>
              <a:t>§ 42 zákona o SZ </a:t>
            </a:r>
          </a:p>
          <a:p>
            <a:pPr lvl="1" algn="just"/>
            <a:r>
              <a:rPr lang="cs-CZ" sz="1500" dirty="0"/>
              <a:t>neplatnost smlouvy o převodu vlastnictví z důvodu nerespektování smluvní volnosti účastníků </a:t>
            </a:r>
          </a:p>
          <a:p>
            <a:endParaRPr lang="cs-CZ" sz="1800" dirty="0"/>
          </a:p>
          <a:p>
            <a:r>
              <a:rPr lang="cs-CZ" sz="1700" dirty="0"/>
              <a:t>§ 21, § 29 zákona o kolektivním vyjednávání (2/1991 Sb.) </a:t>
            </a:r>
          </a:p>
          <a:p>
            <a:pPr lvl="1"/>
            <a:r>
              <a:rPr lang="cs-CZ" sz="1500" dirty="0"/>
              <a:t>návrh na určení nezákonnosti stávky, resp. výluky</a:t>
            </a:r>
          </a:p>
          <a:p>
            <a:endParaRPr lang="cs-CZ" sz="1800" dirty="0"/>
          </a:p>
          <a:p>
            <a:r>
              <a:rPr lang="cs-CZ" sz="1700" dirty="0"/>
              <a:t>§ 93 z. o k. (90/2012 Sb.)</a:t>
            </a:r>
          </a:p>
          <a:p>
            <a:pPr lvl="1"/>
            <a:r>
              <a:rPr lang="cs-CZ" sz="1500" dirty="0"/>
              <a:t>návrh na zrušení obchodní korporace nebo nařízení její  likvidace</a:t>
            </a:r>
          </a:p>
          <a:p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0CEC4B-3F60-45CB-9635-22FAF8A26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6887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§ 7 zákona o SZ - sídla a obvody územní působnosti jsou shodná se sídly a obvody soudů, tj. věcná a místní příslušnost s nimi koresponduje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vyhláška o jednacím řádu SZ (23/1994 Sb.) zřizuje v rámci VSZ odbory závažné hospodářské a finanční kriminality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TČ např. spáchané při činnosti banky, investiční společnosti, stavební spořitelny, penzijního fondu, pojišťovny, obchodníka s cennými papíry,  jimiž byly dotčeny ekonomické a finanční zájmy EU nebo škoda na majetku státu; škoda musí být vždy nejméně  150 mil. Kč   </a:t>
            </a:r>
          </a:p>
          <a:p>
            <a:pPr lvl="1" algn="just"/>
            <a:r>
              <a:rPr lang="cs-CZ" sz="1600" dirty="0"/>
              <a:t>výkon dozoru v přípravném řízení realizuje VSZ, které podává žalobu u KS </a:t>
            </a:r>
          </a:p>
          <a:p>
            <a:pPr lvl="1" algn="just"/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D17D19-8F6E-4393-A694-C86E44C3532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56F965C-174C-4BA9-968F-0B149751FC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703BCE3-310F-4BCF-B6FB-0B3D64F0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zastupitelství a zásada legality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E33E9C-8D55-4881-9FB8-930A60A3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státní zástupce má povinnost stíhat všechny trestné činy o kterých se dozví, pokud zákon, přímo použitelný předpis Evropské unie nebo vyhlášená mezinárodní smlouva, kterou je Česká republika vázána, nestanoví jinak  - srovnej právo na spravedlivý proces, zásadu legality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/>
            <a:r>
              <a:rPr lang="cs-CZ" altLang="cs-CZ" sz="1700" dirty="0"/>
              <a:t>oportunita – státní zástupce nemá povinnost stíhat všechny trestné činy o kterých se dozví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není zásadou českého trestního řízení – viz úvahy de lege </a:t>
            </a:r>
            <a:r>
              <a:rPr lang="cs-CZ" altLang="cs-CZ" sz="1500" dirty="0" err="1"/>
              <a:t>ferenda</a:t>
            </a:r>
            <a:endParaRPr lang="cs-CZ" altLang="cs-CZ" sz="1500" dirty="0"/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souhlas poškozeného  - § 163, § 163a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</a:t>
            </a:r>
          </a:p>
          <a:p>
            <a:pPr lvl="1" algn="just"/>
            <a:r>
              <a:rPr lang="cs-CZ" altLang="cs-CZ" sz="1500" dirty="0"/>
              <a:t>u taxativně vyjmenovaných trestných činů v případě, že pachatel je ve vztahu k poškozenému  manželem, partnerem nebo druhem</a:t>
            </a:r>
          </a:p>
          <a:p>
            <a:pPr lvl="1" algn="just"/>
            <a:r>
              <a:rPr lang="cs-CZ" altLang="cs-CZ" sz="1500" dirty="0"/>
              <a:t>souhlasu není třeba v případě  smrti, poškozený je mladší 15 let, souhlas byl vzat v tísni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1700" dirty="0"/>
              <a:t>nepřípustnost trestního stíhání - § 11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- milost, amnestie, věk, příčetnost, promlčení, smrt 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990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F8466CE1-C35F-46DA-AA06-0AF909BAE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A1F35594-D034-46DE-BA68-0CA3C935B7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altLang="cs-CZ" sz="1600" dirty="0"/>
              <a:t>hmotněprávní a procesněprávní exempce </a:t>
            </a:r>
          </a:p>
          <a:p>
            <a:pPr marL="342900" lvl="1" indent="-342900"/>
            <a:endParaRPr lang="cs-CZ" altLang="cs-CZ" sz="1600" dirty="0"/>
          </a:p>
          <a:p>
            <a:pPr marL="342900" lvl="1" indent="-342900" algn="just"/>
            <a:r>
              <a:rPr lang="cs-CZ" altLang="cs-CZ" sz="1600" dirty="0"/>
              <a:t>beztrestnost - čl. 27 Ústavy – poslance ani senátora  nelze postihnout pro hlasování a projevy učiněné v PS či Senátu  nebo v jiných orgánech, lze je stíhat jen se souhlasem komory; odepře-li komora souhlas, je  trestní stíhání po dobu trvání mandátu vyloučeno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soudce Ústavního soudu nelze trestně stíhat bez souhlasu Senátu; odepře-li Senát souhlas, je  trestní stíhání po dobu  trvání funkce soudce Ústavního soudu vyloučeno</a:t>
            </a:r>
          </a:p>
          <a:p>
            <a:pPr marL="742950" lvl="2" indent="-342900" algn="just"/>
            <a:endParaRPr lang="cs-CZ" altLang="cs-CZ" dirty="0"/>
          </a:p>
          <a:p>
            <a:pPr marL="342900" lvl="1" indent="-342900" algn="just"/>
            <a:r>
              <a:rPr lang="cs-CZ" altLang="cs-CZ" sz="1600" dirty="0"/>
              <a:t>nestíhatelnost – čl. 62 Ústavy  - prezidenta republiky nelze zadržet, trestně stíhat ani stíhat pro přestupek nebo jiný správní delikt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trestní stíhání pro trestné činy spáchané po dobu výkonu funkce prezidenta republiky je navždy vyloučeno</a:t>
            </a:r>
          </a:p>
          <a:p>
            <a:pPr marL="342900" lvl="1" indent="-342900">
              <a:buNone/>
            </a:pPr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13316" name="Zástupný symbol pro číslo snímku 4">
            <a:extLst>
              <a:ext uri="{FF2B5EF4-FFF2-40B4-BE49-F238E27FC236}">
                <a16:creationId xmlns:a16="http://schemas.microsoft.com/office/drawing/2014/main" id="{B0B0B57F-21E7-45F1-998E-7E12493E225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D4CF6AD-A2C3-4867-85C5-5DEEB5FEB23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184721E5-0F02-444B-AFB8-FACCE019F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/>
              <a:t>Tzv. odklony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AA5C55C7-6BBE-4CA1-9624-4AC7554881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1600" dirty="0"/>
              <a:t>§ 307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podmíněné zastavení trestního stíhání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doznal 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uhrazení škody  poškozenému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dosavadní život  a okolnosti případu </a:t>
            </a:r>
          </a:p>
          <a:p>
            <a:pPr lvl="2"/>
            <a:endParaRPr lang="cs-CZ" altLang="cs-CZ" sz="1400" dirty="0"/>
          </a:p>
          <a:p>
            <a:pPr lvl="1"/>
            <a:r>
              <a:rPr lang="cs-CZ" altLang="cs-CZ" sz="1600" dirty="0"/>
              <a:t>§ 309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narovnání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prohlášení,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uhrazení škody  poškozenému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složení peněžní částky k obecně prospěšným účelům 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§ 175a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 - dohoda o vině a trestu   - nelze u zvlášť závažného zločinu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obviněný prohlásil, že spáchal skutek a nejsou pochybnosti o  pravdivosti jeho prohlášení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de lege </a:t>
            </a:r>
            <a:r>
              <a:rPr lang="cs-CZ" altLang="cs-CZ" sz="1400" dirty="0" err="1"/>
              <a:t>ferenda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seo</a:t>
            </a:r>
            <a:r>
              <a:rPr lang="cs-CZ" altLang="cs-CZ" sz="1400" dirty="0"/>
              <a:t> tom zvažuje (viz Slovensko - </a:t>
            </a:r>
            <a:r>
              <a:rPr lang="cs-CZ" altLang="cs-CZ" sz="1400" dirty="0" err="1"/>
              <a:t>Kuciak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Kušnírová</a:t>
            </a:r>
            <a:r>
              <a:rPr lang="cs-CZ" altLang="cs-CZ" sz="1400" dirty="0"/>
              <a:t>)</a:t>
            </a:r>
          </a:p>
          <a:p>
            <a:endParaRPr lang="cs-CZ" altLang="cs-CZ" sz="1800" dirty="0"/>
          </a:p>
        </p:txBody>
      </p:sp>
      <p:sp>
        <p:nvSpPr>
          <p:cNvPr id="14340" name="Zástupný symbol pro číslo snímku 4">
            <a:extLst>
              <a:ext uri="{FF2B5EF4-FFF2-40B4-BE49-F238E27FC236}">
                <a16:creationId xmlns:a16="http://schemas.microsoft.com/office/drawing/2014/main" id="{EF1AD415-5C77-4309-9F18-B040C485A6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66581D-15F5-4D14-A262-16C50777F2B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Soud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čl. 6 Evropské úmluvy o ochraně základních práv a svobod  -  právo na spravedlivý proces 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spravedlivým (řádným/férovým) je ten proces, který je veřejný, spravedlivý a  rozhodnutý v přiměřené době nezávislým a nestranným soudem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541E3B-30B3-4AE0-8E22-549E63CC3FC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Policejní orgán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je vymezen v § 12 odst. 2 TŘ  - útvary nebo pověřené orgány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primárně P ČR + GIBS, VP, VS, BIS, UZIS, VZ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policejní orgán je oprávněn konat obecně prověřování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konkrétní útvary a pověřené orgány jsou stanoveny konkrétními právními předpisy upravujícími činnost subjektů v postavení policejního orgánu, resp.  interními akty řízení  - ty nejsou veřejně přístupné, je to ideální stav? 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A0F2C8-9D2F-4F38-AF7F-CA7FE9CD624F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§ 161/2 TŘ - není-li uvedeno jinak, vyšetřování konají útvary P ČR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GIBS - TČ spáchané  příslušníky P ČR, VS a celníky + zaměstnanci těchto subjektů v souvislosti  s plněním jejich pracovních úkolů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státní zástupce  - TČ spáchané příslušníky GIBS, BIS, UZIS, VP, VZ; SZ zde má postavení (práva a povinnosti) policejního orgánu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kapitán lodi při dálkových plavbách  - TČ spáchané  na této lodi; mrtvé ustanovení </a:t>
            </a:r>
          </a:p>
          <a:p>
            <a:pPr lvl="2" algn="just">
              <a:buFont typeface="Wingdings" pitchFamily="2" charset="2"/>
              <a:buNone/>
            </a:pPr>
            <a:endParaRPr lang="cs-CZ" sz="1400" dirty="0"/>
          </a:p>
          <a:p>
            <a:pPr lvl="1" algn="just"/>
            <a:r>
              <a:rPr lang="cs-CZ" sz="1600" dirty="0"/>
              <a:t>vojenská policie - TČ příslušníků ozbrojených sil spáchané při plnění úkolů v zahraničí; velmi aktuální díky narůstajícímu počtu zahraničních misí AČR  </a:t>
            </a:r>
          </a:p>
          <a:p>
            <a:pPr algn="just"/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097521-00D7-425E-9957-2320C7F8813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2E93D7C-1484-4D85-9172-91052945A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8C7A881-6A8D-4277-B20A-DA96FB0F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Úkoly policejního orgánu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8197B5-7BA4-4262-AD8C-6EEC78396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role policejních orgánů v trestním řízení je vzhledem k jejich zvláštním kvalifikačním a technickým předpokladům mimořádně významná zejména při vyhledávání a zajišťování informací, sloužících jako podklad pro meritorní rozhodnutí v trestním řízení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soud a státní zástupce by bez jejich pomoci nemohli splnit úkoly trestního řízení, jelikož nedisponují vlastním personálem, který by pro něj jednotlivé úkoly mohl plnit, nemají přístup do policejních databází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974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8F4F133-A7C9-470E-941D-4FBAD70ED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D1CEAB2-E4F7-400D-BED9-B848A656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Policejní orgán a zásada oficiality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F05478-9A2D-44AC-A86D-DCB3A087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konat řízení a provádět jednotlivé úkony, ke kterým je podle zákona oprávněn a které mu byly svěřeny, je povinen z úřední povinnosti (ex officio), z vlastní iniciativy, bez vyčkávání vnějších podnětů k jejich provedení, s plným šetřením garantovaných práv a svobod osob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v tomto směru je povinen organizovat svou činnost tak, aby účinně přispíval ke včasnosti a důvodnosti trestního stíhání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zásadě oficiality podléhá provádění všech úkonů, které je policejní orgán oprávněn provést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5788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0BFDD2-CD5A-4467-BBEE-F5BB469E95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9299564-DAAA-4730-B6B2-3B213B1D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8ED1B9-0B45-4481-B415-90B69330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policejní orgán má ve vyšetřování výslovně uvedenou a zdůrazněnou povinnost postupovat z vlastní iniciativy s cílem, aby byly co nejrychleji objasněny všechny základní skutečnosti důležité pro posouzení případu, včetně osoby pachatele a následku (§ 164 odst. 1) </a:t>
            </a:r>
          </a:p>
          <a:p>
            <a:pPr algn="just"/>
            <a:r>
              <a:rPr lang="cs-CZ" sz="1700" dirty="0"/>
              <a:t>v některých případech je provedení úkonů závislé na </a:t>
            </a:r>
          </a:p>
          <a:p>
            <a:pPr marL="72000" indent="0" algn="just">
              <a:buNone/>
            </a:pPr>
            <a:endParaRPr lang="cs-CZ" sz="1700" dirty="0"/>
          </a:p>
          <a:p>
            <a:pPr lvl="1" algn="just"/>
            <a:r>
              <a:rPr lang="cs-CZ" sz="1500" dirty="0"/>
              <a:t>předchozím nařízení (např. § 87b) </a:t>
            </a:r>
          </a:p>
          <a:p>
            <a:pPr lvl="1" algn="just"/>
            <a:r>
              <a:rPr lang="cs-CZ" sz="1500" dirty="0"/>
              <a:t>předchozím souhlasu (např. § 79) nebo písemném povolení (např. § 158c) státního zástupce  </a:t>
            </a:r>
          </a:p>
          <a:p>
            <a:pPr marL="324000" lvl="1" indent="0" algn="just">
              <a:buNone/>
            </a:pPr>
            <a:endParaRPr lang="cs-CZ" sz="1500" dirty="0"/>
          </a:p>
          <a:p>
            <a:pPr lvl="1" algn="just"/>
            <a:r>
              <a:rPr lang="cs-CZ" sz="1500" dirty="0"/>
              <a:t>rozhodnutí (např. § 88 odst. 1), souhlasu (např. § 87 odst. 1) nebo předchozím povolení (např. § 158d odst. 3) soudce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průlomem do zásady oficiality je ustanovení § 159b o dočasném odložení trestního stíhání, které může na nezbytně nutnou dobu, nejdéle však o dva měsíce, za podmínek uvedených v prvním odstavci tohoto ustanovení učinit policejní orgán se souhlasem státního zástupce </a:t>
            </a:r>
          </a:p>
        </p:txBody>
      </p:sp>
    </p:spTree>
    <p:extLst>
      <p:ext uri="{BB962C8B-B14F-4D97-AF65-F5344CB8AC3E}">
        <p14:creationId xmlns:p14="http://schemas.microsoft.com/office/powerpoint/2010/main" val="2023132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Vyloučení orgánů činných v trestním řízení – tzv. podjatost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700" dirty="0"/>
              <a:t>soudce nebo přísedící, státní zástupce, policejní orgán nebo osoba v něm služebně činná, u něhož lze mít pochybnosti (objektivní a nikoliv subjektivní), že pro poměr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500" dirty="0"/>
              <a:t>k projednávané věci (pochybnosti o objektivitě – orgán sám/osoba mu blízká jsou v postavení poškozeného, svědka, vyjádření pro media hodnotící např.  předchozí soudní rozhodnutí, orgán byl v minulosti např. obhájcem obviněného)</a:t>
            </a:r>
          </a:p>
          <a:p>
            <a:pPr lvl="1" algn="just"/>
            <a:r>
              <a:rPr lang="cs-CZ" sz="1500" dirty="0"/>
              <a:t>k osobám, jichž se úkon přímo dotýká (příbuzenský poměr, osobně přátelský/nepřátelský)  </a:t>
            </a:r>
          </a:p>
          <a:p>
            <a:pPr lvl="1"/>
            <a:r>
              <a:rPr lang="cs-CZ" sz="1500" dirty="0"/>
              <a:t>k jejich obhájcům, zákonným zástupcům a zmocněncům </a:t>
            </a:r>
          </a:p>
          <a:p>
            <a:pPr lvl="1"/>
            <a:r>
              <a:rPr lang="cs-CZ" sz="1500" dirty="0"/>
              <a:t>k jinému orgánu činnému v trestním řízení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700" dirty="0"/>
              <a:t>nemůže nestranně rozhodovat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úkony, které byly učiněny vyloučenými osobami, nemohou být podkladem pro rozhodnutí v trestním řízení</a:t>
            </a:r>
          </a:p>
          <a:p>
            <a:pPr algn="just">
              <a:buFont typeface="Wingdings" pitchFamily="2" charset="2"/>
              <a:buNone/>
            </a:pPr>
            <a:br>
              <a:rPr lang="cs-CZ" sz="1800" dirty="0"/>
            </a:b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43FFCA-C3CC-4B5C-9DF9-EF8308DFF635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důvodem pro podjatost není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lvl="1"/>
            <a:r>
              <a:rPr lang="cs-CZ" sz="1600" dirty="0"/>
              <a:t>pouhý subjektivní pocit o nemožnosti rozhodnout nestranně 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odlišný právní názor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lvl="1"/>
            <a:r>
              <a:rPr lang="cs-CZ" sz="1600" dirty="0"/>
              <a:t>úroveň odborné způsobilosti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lvl="1"/>
            <a:r>
              <a:rPr lang="cs-CZ" sz="1600" dirty="0"/>
              <a:t>spolužák ze studií na právnické fakultě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lvl="1"/>
            <a:r>
              <a:rPr lang="cs-CZ" sz="1600" dirty="0"/>
              <a:t>kolegiální/čistě profesionální vztahy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B3DDC2-B5B5-4641-862E-2277B8F9635A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Pomocné osoby orgánů činných v trestním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zapisovatel - je osobou, která je přítomna  při úkonech orgánů činných v trestním řízení  proto, aby o těchto úkonech vyhotovila protokol  podle diktátu vyslýchajícího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0"/>
          </a:p>
          <a:p>
            <a:pPr lvl="1" algn="just"/>
            <a:r>
              <a:rPr lang="cs-CZ" sz="1400" dirty="0"/>
              <a:t>úkonů trestního řízení by se měl účastnit pravidelně, nicméně protokol lze vyhotovit i bez jeho přítomnosti  </a:t>
            </a:r>
          </a:p>
          <a:p>
            <a:pPr lvl="1" algn="just"/>
            <a:r>
              <a:rPr lang="cs-CZ" sz="1400" dirty="0"/>
              <a:t>jeho přítomnost je povinná v rámci hlavního líčení, veřejného a neveřejného zasedání včetně hlasování a porady, která mu předchází </a:t>
            </a:r>
          </a:p>
          <a:p>
            <a:pPr lvl="1" algn="just"/>
            <a:r>
              <a:rPr lang="cs-CZ" sz="1400" dirty="0"/>
              <a:t>zapisovatel se v průběhu úkonu může střídat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protokolující úředník - zaměstnance soudu pořizující záznam soudního jednání (hlavního líčení, veřejného a neveřejného zasedání, vazebního zasedání)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600" dirty="0"/>
              <a:t>odpovídá zcela samostatně za správnost a úplnost </a:t>
            </a:r>
            <a:r>
              <a:rPr lang="cs-CZ" sz="1600" dirty="0" err="1"/>
              <a:t>protokolace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36849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probační úředník (zákon č. 257/2000 Sb.)</a:t>
            </a:r>
          </a:p>
          <a:p>
            <a:pPr lvl="1" algn="just"/>
            <a:endParaRPr lang="cs-CZ" sz="1400" dirty="0"/>
          </a:p>
          <a:p>
            <a:pPr lvl="1" algn="just"/>
            <a:r>
              <a:rPr lang="cs-CZ" sz="1400" dirty="0"/>
              <a:t>provádí jednotlivé úkony probace a mediace  jako je např. dohled nad obviněným při podmíněném propuštění </a:t>
            </a:r>
          </a:p>
          <a:p>
            <a:endParaRPr lang="cs-CZ" sz="1600" dirty="0"/>
          </a:p>
          <a:p>
            <a:r>
              <a:rPr lang="cs-CZ" sz="1600" dirty="0"/>
              <a:t>vyšší úředník soudu a státního zastupitelství (zákon č. 121/2008 Sb.) </a:t>
            </a:r>
          </a:p>
          <a:p>
            <a:endParaRPr lang="cs-CZ" sz="1600" dirty="0"/>
          </a:p>
          <a:p>
            <a:pPr lvl="1" algn="just"/>
            <a:r>
              <a:rPr lang="cs-CZ" sz="1400" dirty="0"/>
              <a:t>v rozsahu stanoveném zákonem vykonává úkony soudu, státního zastupitelství a státního zástupce</a:t>
            </a:r>
          </a:p>
          <a:p>
            <a:pPr lvl="1" algn="just"/>
            <a:r>
              <a:rPr lang="cs-CZ" sz="1400" dirty="0"/>
              <a:t>vyšší soudní úředník v trestním řízení může, nestanoví- </a:t>
            </a:r>
            <a:r>
              <a:rPr lang="cs-CZ" sz="1400" dirty="0" err="1"/>
              <a:t>li</a:t>
            </a:r>
            <a:r>
              <a:rPr lang="cs-CZ" sz="1400" dirty="0"/>
              <a:t> zvláštní zákon jinak, provádět veškeré úkony soudu prvního stupně s výjimkou např. rozhodování v hlavním líčení, veřejném a neveřejném zasedání nebo úkonů soudce v přípravném řízení </a:t>
            </a:r>
          </a:p>
          <a:p>
            <a:pPr lvl="1" algn="just"/>
            <a:r>
              <a:rPr lang="cs-CZ" sz="1400" dirty="0"/>
              <a:t>vyšší úředník státního zastupitelství může být dále pověřen vykonáváním těchto úkonů, při nichž se nerozhoduje o právech a povinnostech osob, jako např. účast při návštěvách obviněných ve vazbě nebo rozhodováním o svědečném, znalečném, </a:t>
            </a:r>
            <a:r>
              <a:rPr lang="cs-CZ" sz="1400" dirty="0" err="1"/>
              <a:t>tlumočném</a:t>
            </a:r>
            <a:r>
              <a:rPr lang="cs-CZ" sz="1400" dirty="0"/>
              <a:t> a náhradách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5555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8FCD21D-019F-493F-85A8-27E5B175C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Osoba, proti které se trestní řízení vede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8067BDBE-6D6D-41CE-950D-256954D3A8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v jednotlivých stadiích trestního řízení je tato osoba různě označována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způsobilost být touto osobou není nijak blíže upravena, může jí být tedy i osoba omezená na svéprávnosti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tato osoba je procesní stranou, důkazním prostředkem a to zejména svou výpovědí (nelze automaticky považovat za nevěrohodnou), předmětem výkonu rozhodnuti </a:t>
            </a:r>
          </a:p>
          <a:p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r>
              <a:rPr lang="cs-CZ" sz="1800" dirty="0">
                <a:latin typeface="+mj-lt"/>
                <a:cs typeface="Times New Roman" panose="02020603050405020304" pitchFamily="18" charset="0"/>
              </a:rPr>
              <a:t>podezřelý, obviněný, obžalovaný, odsouzený + § 12 odst. 7 </a:t>
            </a:r>
            <a:r>
              <a:rPr lang="cs-CZ" sz="1800" dirty="0" err="1">
                <a:latin typeface="+mj-lt"/>
                <a:cs typeface="Times New Roman" panose="02020603050405020304" pitchFamily="18" charset="0"/>
              </a:rPr>
              <a:t>TrŘ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endParaRPr lang="cs-CZ" altLang="cs-CZ" dirty="0"/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6EBB22B6-4185-4583-BE76-B4DEF2C5EB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5D257A1-3490-45A4-A2C2-A8F4E634ACF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36/1 LZPS - každý se může domáhat stanoveným postupem svého práva u nezávislého a nestranného soudu 	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38/1 LZPS - nikdo nesmí být odňat svému zákonnému soudci; příslušnost soudu i soudce stanoví zákon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princip vázanosti soudce zákonem (čl. 95 Ústavy)</a:t>
            </a:r>
            <a:r>
              <a:rPr lang="cs-CZ" sz="2000" dirty="0"/>
              <a:t>	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lvl="1" algn="just"/>
            <a:r>
              <a:rPr lang="cs-CZ" sz="1600" dirty="0"/>
              <a:t>zásada volného hodnocení důkazů (§ 125 </a:t>
            </a:r>
            <a:r>
              <a:rPr lang="cs-CZ" sz="1600" dirty="0" err="1"/>
              <a:t>TrŘ</a:t>
            </a:r>
            <a:r>
              <a:rPr lang="cs-CZ" sz="1600" dirty="0"/>
              <a:t>)</a:t>
            </a:r>
          </a:p>
          <a:p>
            <a:pPr lvl="1" algn="just"/>
            <a:endParaRPr lang="cs-CZ" sz="1600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4C3215-30BA-4094-81A6-3DCF7D8BA4D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AD2534E1-41FF-4357-A6F0-283D1224D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Podezřelý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06B48D83-DC1E-477E-973A-7C2250857E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de lege lata zákon používá tento termín pouze ve dvou případech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§ 76 TŘ - osoba podezřelá ze spáchání trestného činu - je-li dán u této osoby důvod vazby, lze ji naléhavých případech zadržet, i když nebylo zahájeno její trestní stíhání (policejní orgán) X osoba přistižená při spáchání trestného činu nebo bezprostředně poté (kdokoli – tzv. svépomoc)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právo zvolit si obhájce, hovořit s ním bez přítomnosti třetí osoby a radit se s ním již v průběhu zadržení, právo požádat, aby obhájce byl přítomen jejímu výslechu 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DC07CE11-0891-41E6-A9F6-2F38CEEB7A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6378AF-BB79-47D6-921F-2C8198C591A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840D1506-1D4F-4F26-A4E4-33F41988B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5A35369-14D1-44C2-A0CE-EF552A52D5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§ 179a TŘ – podezřelý ve zkráceném přípravném řízení – trestné činy s horní hranicí do pěti let, kde podezřelý byl přichycen při činu nebo bezprostředně poté nebo v rámci prověřování byly zjištěny skutečnosti opravňující zahájit trestní stíhání konkrétní osoby a  lze očekávat, že podezřelého bude možno ve lhůtě 14. dnů možno postavit před soud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má stejná práva jako obviněný dle § 33/1 TŘ, právo zvolit si obhájce, hovořit s ním bez přítomnosti třetí osoby a radit se s ním již v průběhu zadržení, pokud bude předán návrh soudu na potrestání v rámci zjednodušeného řízení, musí mít obhájce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0BC2B00E-B8A1-4DF4-A7B4-797DD833508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DED803D-716D-44C5-B8EC-52A37907AB0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C97BEE-F9A1-4C88-8B65-2B9A26868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07C488-5400-436B-87CA-22C34084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AEA80A-A1CF-4B92-9339-5841487E8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v kolokviálním (slangovém) významu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osoba, kterou OČTŘ podezírají ze spáchání trestného činu a ještě vůči ní nezahájily trestní stíhání (§ 32 TŘ)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může jich být i více (různé vyšetřovací verze)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322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FA6DF7D-DFBB-43DF-9ADC-BD2B0B796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Obviněný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F097F-0291-4E41-B815-F9C080DC9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ten, proti komu bylo zahájeno trestní stíhání (§ 32 </a:t>
            </a:r>
            <a:r>
              <a:rPr lang="cs-CZ" sz="1800" dirty="0" err="1"/>
              <a:t>TrŘ</a:t>
            </a:r>
            <a:r>
              <a:rPr lang="cs-CZ" sz="1800" dirty="0"/>
              <a:t> + 160 </a:t>
            </a:r>
            <a:r>
              <a:rPr lang="cs-CZ" sz="1800" dirty="0" err="1"/>
              <a:t>TrŘ</a:t>
            </a:r>
            <a:r>
              <a:rPr lang="cs-CZ" sz="1800" dirty="0"/>
              <a:t>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poté, co je jí doručeno usnesení o zahájení trestního stíhání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není fikce doručení  dle § 64/2 TŘ – jak můžu uplatňovat svoje práva a povinnosti, pokud bych usnesení o zahájení trestního stíhání nepřevzal a tudíž bych o něm nevěděl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marL="252000" lvl="1">
              <a:defRPr/>
            </a:pPr>
            <a:r>
              <a:rPr lang="cs-CZ" sz="1800" dirty="0"/>
              <a:t>spoluobvinění</a:t>
            </a:r>
          </a:p>
          <a:p>
            <a:pPr marL="72000" lvl="1" indent="0">
              <a:buNone/>
              <a:defRPr/>
            </a:pPr>
            <a:endParaRPr lang="cs-CZ" sz="1800" dirty="0"/>
          </a:p>
          <a:p>
            <a:pPr lvl="1">
              <a:defRPr/>
            </a:pPr>
            <a:r>
              <a:rPr lang="cs-CZ" sz="1600" dirty="0"/>
              <a:t>netvoří procesní společenství</a:t>
            </a:r>
          </a:p>
          <a:p>
            <a:pPr lvl="1">
              <a:defRPr/>
            </a:pPr>
            <a:endParaRPr lang="cs-CZ" sz="1600" dirty="0"/>
          </a:p>
          <a:p>
            <a:pPr lvl="1">
              <a:defRPr/>
            </a:pPr>
            <a:r>
              <a:rPr lang="cs-CZ" sz="1600" dirty="0"/>
              <a:t>každý má práva a povinnosti, jako kdyby byl stíhán samostatně</a:t>
            </a:r>
          </a:p>
          <a:p>
            <a:pPr algn="just"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082A828C-C2FF-4427-A20E-6DDD99A7C5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C62F69-2BEA-41D2-A671-B0D9D6954E5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E5418C-EA25-467D-B63A-82ED49319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F51B6CC-DC27-4666-9253-4AA05EA7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Spolupracující obviněný - § 178a </a:t>
            </a:r>
            <a:r>
              <a:rPr lang="cs-CZ" dirty="0" err="1"/>
              <a:t>TrŘ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A0DB20-07B7-4307-B552-4A370A3F1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řízení o zločinu</a:t>
            </a:r>
          </a:p>
          <a:p>
            <a:pPr lvl="1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800" dirty="0"/>
              <a:t>oznámení skutečností, způsobilých významně přispět k  objasnění trestné činnosti v souvislosti s organizovanou zločineckou skupinou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pravdivá výpověď v přípravném řízení i před soudem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plné doznání k činu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souhlas s označením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diskrece státního zástupce - </a:t>
            </a:r>
            <a:r>
              <a:rPr lang="cs-CZ" sz="1800" dirty="0" err="1"/>
              <a:t>nenárokovost</a:t>
            </a:r>
            <a:endParaRPr lang="cs-CZ" sz="1800" dirty="0"/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poučení, předchozí výslech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2129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C6BD00-9D52-4482-AECB-BB105EE81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4C293EC-C43D-4216-955E-93370A59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Následky – upuštění od potrestání (§ 46 odst. 2 </a:t>
            </a:r>
            <a:r>
              <a:rPr lang="cs-CZ" sz="3600" dirty="0" err="1"/>
              <a:t>TrZ</a:t>
            </a:r>
            <a:r>
              <a:rPr lang="cs-CZ" sz="3600" dirty="0"/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009689-9B89-462C-8028-AFD6B0DB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vyloučeno</a:t>
            </a:r>
          </a:p>
          <a:p>
            <a:pPr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spáchal závažnější čin, k jehož odhalení přispěl </a:t>
            </a:r>
          </a:p>
          <a:p>
            <a:pPr lvl="1">
              <a:defRPr/>
            </a:pPr>
            <a:r>
              <a:rPr lang="cs-CZ" sz="1800" dirty="0"/>
              <a:t>byl </a:t>
            </a:r>
            <a:r>
              <a:rPr lang="cs-CZ" sz="1800" dirty="0" err="1"/>
              <a:t>návodcem</a:t>
            </a:r>
            <a:r>
              <a:rPr lang="cs-CZ" sz="1800" dirty="0"/>
              <a:t> či organizátorem takového činu</a:t>
            </a:r>
          </a:p>
          <a:p>
            <a:pPr lvl="1">
              <a:defRPr/>
            </a:pPr>
            <a:r>
              <a:rPr lang="cs-CZ" sz="1800" dirty="0"/>
              <a:t>jeho čin měl za následek usmrcení či těžkou újmu na zdraví</a:t>
            </a:r>
          </a:p>
          <a:p>
            <a:pPr lvl="1">
              <a:defRPr/>
            </a:pPr>
            <a:r>
              <a:rPr lang="cs-CZ" sz="18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endParaRPr lang="cs-CZ" sz="1800" dirty="0"/>
          </a:p>
          <a:p>
            <a:pPr marL="252000" lvl="1">
              <a:lnSpc>
                <a:spcPct val="150000"/>
              </a:lnSpc>
              <a:defRPr/>
            </a:pPr>
            <a:r>
              <a:rPr lang="cs-CZ" sz="1800" dirty="0"/>
              <a:t>i zde </a:t>
            </a:r>
            <a:r>
              <a:rPr lang="cs-CZ" sz="1800" dirty="0" err="1"/>
              <a:t>nenárokovost</a:t>
            </a:r>
            <a:endParaRPr lang="cs-CZ" sz="1800" dirty="0"/>
          </a:p>
          <a:p>
            <a:pPr marL="252000" lvl="1">
              <a:lnSpc>
                <a:spcPct val="150000"/>
              </a:lnSpc>
              <a:defRPr/>
            </a:pPr>
            <a:endParaRPr lang="cs-CZ" sz="1800" b="1" dirty="0"/>
          </a:p>
          <a:p>
            <a:pPr lvl="1">
              <a:defRPr/>
            </a:pPr>
            <a:r>
              <a:rPr lang="cs-CZ" sz="1800" dirty="0"/>
              <a:t>i při splnění podmínek státní zástupce nemusí navrhnout</a:t>
            </a:r>
          </a:p>
          <a:p>
            <a:pPr lvl="1">
              <a:defRPr/>
            </a:pPr>
            <a:r>
              <a:rPr lang="cs-CZ" sz="1800" dirty="0"/>
              <a:t>navrhne-li však, je soud návrhem vázán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2142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903CB55-74C0-4708-9E55-554AFEAAB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2077FF9-0E50-4FE7-AD45-193957DB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Následky – snížení trestu odnětí svobody pod dolní hranici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BD6EA4-1E9C-42FF-B172-CA040EE1D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snížení pod dolní hranici bez omezení (§ 58 </a:t>
            </a:r>
            <a:r>
              <a:rPr lang="cs-CZ" sz="1800" dirty="0" err="1"/>
              <a:t>ost</a:t>
            </a:r>
            <a:r>
              <a:rPr lang="cs-CZ" sz="1800" dirty="0"/>
              <a:t>. 4 </a:t>
            </a:r>
            <a:r>
              <a:rPr lang="cs-CZ" sz="1800" dirty="0" err="1"/>
              <a:t>TrZ</a:t>
            </a:r>
            <a:r>
              <a:rPr lang="cs-CZ" sz="1800" dirty="0"/>
              <a:t>)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mírnější podmínky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lvl="1"/>
            <a:r>
              <a:rPr lang="cs-CZ" sz="1800" dirty="0"/>
              <a:t>i tam, kde by nebyly splněny předpoklady § 178a odst. 2 </a:t>
            </a:r>
            <a:r>
              <a:rPr lang="cs-CZ" sz="1800" dirty="0" err="1"/>
              <a:t>TrŘ</a:t>
            </a:r>
            <a:endParaRPr lang="cs-CZ" sz="1800" dirty="0"/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endParaRPr lang="cs-CZ" sz="1800" dirty="0"/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800" dirty="0"/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endParaRPr lang="cs-CZ" sz="1800" dirty="0"/>
          </a:p>
          <a:p>
            <a:pPr marL="252000" lvl="1">
              <a:spcAft>
                <a:spcPts val="600"/>
              </a:spcAft>
              <a:defRPr/>
            </a:pPr>
            <a:r>
              <a:rPr lang="cs-CZ" sz="1800" dirty="0"/>
              <a:t>nejsou-li splněny podmínky § 178a </a:t>
            </a:r>
            <a:r>
              <a:rPr lang="cs-CZ" sz="1800" dirty="0" err="1"/>
              <a:t>TrŘ</a:t>
            </a:r>
            <a:r>
              <a:rPr lang="cs-CZ" sz="1800" dirty="0"/>
              <a:t>, spolupráce je polehčující okolností</a:t>
            </a:r>
          </a:p>
          <a:p>
            <a:pPr marL="252000" lvl="1">
              <a:spcAft>
                <a:spcPts val="600"/>
              </a:spcAft>
              <a:defRPr/>
            </a:pPr>
            <a:endParaRPr lang="cs-CZ" sz="1800" dirty="0"/>
          </a:p>
          <a:p>
            <a:pPr lvl="1"/>
            <a:r>
              <a:rPr lang="cs-CZ" sz="1800" dirty="0"/>
              <a:t>§ 41 písm. m) </a:t>
            </a:r>
            <a:r>
              <a:rPr lang="cs-CZ" sz="1800" dirty="0" err="1"/>
              <a:t>TrZ</a:t>
            </a:r>
            <a:r>
              <a:rPr lang="cs-CZ" sz="1800" dirty="0"/>
              <a:t>, příp. alespoň § 41 písm. l) </a:t>
            </a:r>
            <a:r>
              <a:rPr lang="cs-CZ" sz="1800" dirty="0" err="1"/>
              <a:t>TrZ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8184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D2D8DC-2729-4406-9F87-B7F58443EE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CC71FC-B895-4BC1-A079-9B47F435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„Spolupracující podezřelý“ - § 159c </a:t>
            </a:r>
            <a:r>
              <a:rPr lang="cs-CZ" dirty="0" err="1"/>
              <a:t>TrŘ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7053C9-7600-4FC1-B197-C3A7C5BEA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zvláštní případ dočasného odložení </a:t>
            </a:r>
            <a:r>
              <a:rPr lang="cs-CZ" sz="1800" dirty="0" err="1"/>
              <a:t>tr</a:t>
            </a:r>
            <a:r>
              <a:rPr lang="cs-CZ" sz="1800" dirty="0"/>
              <a:t>. stíhání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omezený okruh trestných činů (§ 159c TŘ)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lvl="1"/>
            <a:r>
              <a:rPr lang="cs-CZ" sz="1800" dirty="0"/>
              <a:t>vybrané ekonomické trestné činy korupční povahy </a:t>
            </a:r>
          </a:p>
          <a:p>
            <a:pPr marL="252000" lvl="1">
              <a:defRPr/>
            </a:pPr>
            <a:endParaRPr lang="cs-CZ" sz="1800" dirty="0"/>
          </a:p>
          <a:p>
            <a:pPr marL="252000" lvl="1">
              <a:defRPr/>
            </a:pPr>
            <a:r>
              <a:rPr lang="cs-CZ" sz="1800" dirty="0"/>
              <a:t>podmínky</a:t>
            </a:r>
          </a:p>
          <a:p>
            <a:pPr lvl="1"/>
            <a:r>
              <a:rPr lang="cs-CZ" sz="1800" dirty="0"/>
              <a:t>podezřelý byl o úplatek požádán</a:t>
            </a:r>
          </a:p>
          <a:p>
            <a:pPr lvl="1"/>
            <a:r>
              <a:rPr lang="cs-CZ" sz="1800" dirty="0"/>
              <a:t>bezodkladně a dobrovolně to nahlásil OČTŘ</a:t>
            </a:r>
          </a:p>
          <a:p>
            <a:pPr lvl="1"/>
            <a:r>
              <a:rPr lang="cs-CZ" sz="1800" dirty="0"/>
              <a:t>zavázal se o tom podat úplnou a pravdivou výpověď  </a:t>
            </a:r>
          </a:p>
          <a:p>
            <a:pPr lvl="1"/>
            <a:r>
              <a:rPr lang="cs-CZ" sz="1800" dirty="0"/>
              <a:t>nešlo o korupční trestný čin ve vztahu k cizině</a:t>
            </a:r>
          </a:p>
          <a:p>
            <a:pPr marL="252000" lvl="1">
              <a:defRPr/>
            </a:pPr>
            <a:endParaRPr lang="cs-CZ" sz="1800" dirty="0"/>
          </a:p>
          <a:p>
            <a:pPr marL="252000" lvl="1">
              <a:defRPr/>
            </a:pPr>
            <a:r>
              <a:rPr lang="cs-CZ" sz="1800" dirty="0"/>
              <a:t>splní-li podmínky – státní zástupce rozhodne o nestíhání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531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5129F9A-862F-4EBB-8FA2-818B8B5A6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120284-061F-4CD6-B6A2-0C9B9940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Obžalovaný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B7D55A-D46C-47F0-A792-063C723E9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obviněný po nařízení hlavního líčení (§ 12 odst. 8 TŘ)</a:t>
            </a:r>
          </a:p>
          <a:p>
            <a:pPr marL="72000" indent="0">
              <a:buNone/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nikoliv po podání obžaloby</a:t>
            </a:r>
          </a:p>
          <a:p>
            <a:pPr lvl="1"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soud nemusí obžalobu přijmout (§ 181 odst. 1 TŘ, § 185 a násl. TŘ, § 314c TŘ)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nad rámec práv obviněného některá specifická práva v hlavním líčení</a:t>
            </a:r>
          </a:p>
          <a:p>
            <a:pPr marL="72000" indent="0">
              <a:buNone/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např. právo závěrečné řeči, posledního slova, vyjádřit se ke každému provedenému důkazu atd.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7026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2818CC-B312-4131-ADAE-FD523CD476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D9D5CE9-F4CC-4E78-98DD-9F788E5C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Odsouzený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EAF4B6-4935-4093-86BD-C4EB0970C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ten, proti němuž byl vydán pravomocný odsuzující rozsudek</a:t>
            </a:r>
          </a:p>
          <a:p>
            <a:pPr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§ 12 odst. 6 TŘ</a:t>
            </a:r>
          </a:p>
          <a:p>
            <a:pPr marL="324000" lvl="1" indent="0">
              <a:buNone/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povahu takového rozsudku má i trestní příkaz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tedy osoba, uznaná vinnou ze spáchání trestného činu</a:t>
            </a:r>
          </a:p>
          <a:p>
            <a:pPr>
              <a:defRPr/>
            </a:pPr>
            <a:endParaRPr lang="cs-CZ" sz="1800" dirty="0"/>
          </a:p>
          <a:p>
            <a:pPr lvl="1">
              <a:defRPr/>
            </a:pPr>
            <a:r>
              <a:rPr lang="cs-CZ" sz="18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endParaRPr lang="cs-CZ" sz="1800" dirty="0"/>
          </a:p>
          <a:p>
            <a:pPr marL="252000" lvl="1">
              <a:lnSpc>
                <a:spcPct val="150000"/>
              </a:lnSpc>
              <a:defRPr/>
            </a:pPr>
            <a:r>
              <a:rPr lang="cs-CZ" sz="1800" dirty="0"/>
              <a:t>nikoliv ten, jehož </a:t>
            </a:r>
            <a:r>
              <a:rPr lang="cs-CZ" sz="1800" dirty="0" err="1"/>
              <a:t>tr</a:t>
            </a:r>
            <a:r>
              <a:rPr lang="cs-CZ" sz="1800" dirty="0"/>
              <a:t>. stíhání bylo podmíněně zastaveno či jehož narovnání bylo schváleno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89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právo na zákonného soudce</a:t>
            </a:r>
          </a:p>
          <a:p>
            <a:pPr algn="just">
              <a:buFont typeface="Wingdings" pitchFamily="2" charset="2"/>
              <a:buNone/>
            </a:pPr>
            <a:endParaRPr lang="cs-CZ" sz="1700"/>
          </a:p>
          <a:p>
            <a:pPr lvl="1" algn="just"/>
            <a:r>
              <a:rPr lang="cs-CZ" sz="1600"/>
              <a:t>rozvrh práce soudu – obsahuje způsob, jakým jsou jednotlivé věci přidělovány konkrétním soudcům  a tím vylučuje možnost, že by po podání nového návrhu obžaloby někdo s tímto návrhem manipuloval podle něčích zájmů a přidělil ho soudci, který by v dané věci mohl být nějak zainteresován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/>
            <a:r>
              <a:rPr lang="cs-CZ" sz="1800"/>
              <a:t>právo na neměnitelnost senátu  - zásada bezprostřednosti </a:t>
            </a:r>
          </a:p>
          <a:p>
            <a:pPr algn="just"/>
            <a:endParaRPr lang="cs-CZ" sz="1600"/>
          </a:p>
          <a:p>
            <a:pPr lvl="1"/>
            <a:r>
              <a:rPr lang="cs-CZ" sz="1600"/>
              <a:t>§ 202/1 TrŘ - hl. l. se koná za stálé přítomnosti všech členů senátu</a:t>
            </a:r>
          </a:p>
          <a:p>
            <a:pPr lvl="1" algn="just"/>
            <a:r>
              <a:rPr lang="cs-CZ" sz="1600"/>
              <a:t>§ 234/1 TrŘ - veřejné zasedání se koná za stálé přítomnosti všech členů senátu </a:t>
            </a:r>
          </a:p>
          <a:p>
            <a:pPr lvl="1" algn="just"/>
            <a:r>
              <a:rPr lang="cs-CZ" sz="1600"/>
              <a:t>§ 242 TrŘ– neveřejné zasedání se koná za stálé přítomnosti všech členů senátu</a:t>
            </a:r>
          </a:p>
          <a:p>
            <a:pPr lvl="1"/>
            <a:r>
              <a:rPr lang="cs-CZ" sz="1600"/>
              <a:t>§ 197 TrŘ náhradní soudce - účastní se hlavního líčení kromě členů senátu 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7CD739-7B08-40E0-9665-48205A0EBBF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doc.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Úkoly soudnictví v trestním řízení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  <a:p>
            <a:pPr algn="just"/>
            <a:r>
              <a:rPr lang="cs-CZ" sz="1800" dirty="0"/>
              <a:t>čl. 90 Ústavy, čl. 40 LZPS - jen soudy rozhodují  o vině a trestu – meritorní otázka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rozhodnutí o náhradě škody v rámci adhezního řízení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rozhodnutí o opravném prostředku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rozhodnutí o schválení návrhu  o dohodě o vině a trestu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rozhodnutí o omezení osobní svobody – „nejedná se o rozhodnutí o vině a trestu“, proto nerozhoduje  rozsudkem, ale usnesením 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10C5E7-5CC2-48F6-99B3-B590F9769DD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Soustava soudů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čtyřstupňová</a:t>
            </a:r>
          </a:p>
          <a:p>
            <a:pPr lvl="1" algn="just"/>
            <a:r>
              <a:rPr lang="cs-CZ" sz="1600" dirty="0"/>
              <a:t>okresní soud - nalézací soud, úkony v přípravném řízení (§ 68 TŘ - vzetí do vazby, § 83 TŘ příkaz k domovní prohlídce)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pobočky OS Karviná v Havířově, OS Vsetín ve Valašském Meziříčí</a:t>
            </a:r>
          </a:p>
          <a:p>
            <a:pPr lvl="2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krajský soud  - nalézací soud, odvolací soud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KS Ústí nad Labem v Liberci, KS Brno ve Zlíně, KS České Budějovice v Táboře </a:t>
            </a:r>
          </a:p>
          <a:p>
            <a:pPr lvl="2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vrchní  - odvolací soud, § 158e/4 TŘ - povolení agenta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nejvyšší soud - řízení o mimořádných opravných prostředcích, právní styk s cizinou, sjednocování rozhodovací činnosti soudů 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dvouinstanční - OS a KS jako nalézací soud a nad nimi soudy odvolací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28CC2D-F6D0-45CC-8253-8F81A233B46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Obsazení soudů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600" dirty="0"/>
              <a:t>obsazení soudů senáty (s laickým prvkem a profesní)  a samosoudcem (§ 314a TŘ - TČ s horní hranicí nepřevyšující pět let)</a:t>
            </a:r>
          </a:p>
          <a:p>
            <a:pPr algn="just"/>
            <a:r>
              <a:rPr lang="cs-CZ" sz="1600" dirty="0"/>
              <a:t>§ 60 zákona o soudech a soudcích - přísedícím může být ustanoven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státní občan České republiky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svéprávný a bezúhonný, jestliže jeho zkušenosti a morální vlastnosti dávají záruku, že bude svou funkci řádně zastávat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 den ustanovení dosáhl věku nejméně 30 let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souhlasí se svým ustanovením za soudce nebo přísedícího a s přidělením k určitému soudu</a:t>
            </a:r>
          </a:p>
          <a:p>
            <a:endParaRPr lang="cs-CZ" sz="1600" dirty="0"/>
          </a:p>
          <a:p>
            <a:r>
              <a:rPr lang="cs-CZ" sz="1600" dirty="0"/>
              <a:t>v PS novela zákona o soudech a soudcích, která chce  omezit laický prvek (laické přísedící) v trestním řízení; klady (</a:t>
            </a:r>
            <a:r>
              <a:rPr lang="cs-CZ" sz="1600" dirty="0" err="1"/>
              <a:t>vnerse</a:t>
            </a:r>
            <a:r>
              <a:rPr lang="cs-CZ" sz="1600" dirty="0"/>
              <a:t> pohled „normálního“ života) a zápory (absence odborných znalostí, lehká ovlivnitelnost) přísedících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DD1E18-3AE2-42BE-843A-3D289163873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pPr algn="just"/>
            <a:endParaRPr lang="cs-CZ" sz="1800"/>
          </a:p>
          <a:p>
            <a:pPr algn="just"/>
            <a:r>
              <a:rPr lang="cs-CZ" sz="1800"/>
              <a:t>§ 64 zákona o soudech a soudcích 	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kandidáty do funkce přísedícího navrhují členové příslušného zastupitelstva obce či kraje, kteří je pak volí </a:t>
            </a:r>
          </a:p>
          <a:p>
            <a:pPr lvl="1" algn="just"/>
            <a:endParaRPr lang="cs-CZ" sz="1600"/>
          </a:p>
          <a:p>
            <a:pPr lvl="1" algn="just"/>
            <a:r>
              <a:rPr lang="cs-CZ" sz="1600"/>
              <a:t>přísedícím může být zvolen občan, který je přihlášen k trvalému pobytu v obvodu zastupitelstva, jímž je do funkce volen, a v obvodu soudu, pro který je do funkce volen, nebo který v těchto obvodech pracuje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DC8E0D-9711-4AA8-8A6B-7E9C49A2E5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156</TotalTime>
  <Words>4294</Words>
  <Application>Microsoft Office PowerPoint</Application>
  <PresentationFormat>Širokoúhlá obrazovka</PresentationFormat>
  <Paragraphs>528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Tahoma</vt:lpstr>
      <vt:lpstr>Trebuchet MS</vt:lpstr>
      <vt:lpstr>Wingdings</vt:lpstr>
      <vt:lpstr>Prezentace_MU_CZ</vt:lpstr>
      <vt:lpstr>Subjekty trestního řízení </vt:lpstr>
      <vt:lpstr>Prezentace aplikace PowerPoint</vt:lpstr>
      <vt:lpstr>Soud </vt:lpstr>
      <vt:lpstr>Prezentace aplikace PowerPoint</vt:lpstr>
      <vt:lpstr>Prezentace aplikace PowerPoint</vt:lpstr>
      <vt:lpstr>Úkoly soudnictví v trestním řízení </vt:lpstr>
      <vt:lpstr>Soustava soudů </vt:lpstr>
      <vt:lpstr>Obsazení soudů </vt:lpstr>
      <vt:lpstr>Prezentace aplikace PowerPoint</vt:lpstr>
      <vt:lpstr>Soudní pravomoc a příslušnost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Samosoudce versus senát </vt:lpstr>
      <vt:lpstr>Státní zastupitelství </vt:lpstr>
      <vt:lpstr>Prezentace aplikace PowerPoint</vt:lpstr>
      <vt:lpstr>Prezentace aplikace PowerPoint</vt:lpstr>
      <vt:lpstr>Prezentace aplikace PowerPoint</vt:lpstr>
      <vt:lpstr>Evropský veřejný žalobce </vt:lpstr>
      <vt:lpstr>Úloha státního zástupce v trestním řízení   </vt:lpstr>
      <vt:lpstr>Další úkoly státního zástupce  </vt:lpstr>
      <vt:lpstr>Prezentace aplikace PowerPoint</vt:lpstr>
      <vt:lpstr>Prezentace aplikace PowerPoint</vt:lpstr>
      <vt:lpstr>Prezentace aplikace PowerPoint</vt:lpstr>
      <vt:lpstr>Státní zastupitelství a zásada legality </vt:lpstr>
      <vt:lpstr>Prezentace aplikace PowerPoint</vt:lpstr>
      <vt:lpstr>Tzv. odklony</vt:lpstr>
      <vt:lpstr>Policejní orgán </vt:lpstr>
      <vt:lpstr>Prezentace aplikace PowerPoint</vt:lpstr>
      <vt:lpstr>Úkoly policejního orgánu </vt:lpstr>
      <vt:lpstr>Policejní orgán a zásada oficiality </vt:lpstr>
      <vt:lpstr>Prezentace aplikace PowerPoint</vt:lpstr>
      <vt:lpstr>Vyloučení orgánů činných v trestním řízení – tzv. podjatost </vt:lpstr>
      <vt:lpstr>Prezentace aplikace PowerPoint</vt:lpstr>
      <vt:lpstr>Pomocné osoby orgánů činných v trestním řízení </vt:lpstr>
      <vt:lpstr>Prezentace aplikace PowerPoint</vt:lpstr>
      <vt:lpstr>Osoba, proti které se trestní řízení vede</vt:lpstr>
      <vt:lpstr>Podezřelý </vt:lpstr>
      <vt:lpstr>Prezentace aplikace PowerPoint</vt:lpstr>
      <vt:lpstr>Prezentace aplikace PowerPoint</vt:lpstr>
      <vt:lpstr>Obviněný </vt:lpstr>
      <vt:lpstr>Spolupracující obviněný - § 178a TrŘ </vt:lpstr>
      <vt:lpstr>Následky – upuštění od potrestání (§ 46 odst. 2 TrZ)</vt:lpstr>
      <vt:lpstr>Následky – snížení trestu odnětí svobody pod dolní hranici</vt:lpstr>
      <vt:lpstr>„Spolupracující podezřelý“ - § 159c TrŘ </vt:lpstr>
      <vt:lpstr>Obžalovaný</vt:lpstr>
      <vt:lpstr>Odsouzený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29</cp:revision>
  <cp:lastPrinted>1601-01-01T00:00:00Z</cp:lastPrinted>
  <dcterms:created xsi:type="dcterms:W3CDTF">2019-01-29T09:52:45Z</dcterms:created>
  <dcterms:modified xsi:type="dcterms:W3CDTF">2020-03-12T13:49:47Z</dcterms:modified>
</cp:coreProperties>
</file>