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58" r:id="rId10"/>
    <p:sldId id="259" r:id="rId11"/>
    <p:sldId id="279" r:id="rId12"/>
    <p:sldId id="28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0" autoAdjust="0"/>
    <p:restoredTop sz="86433" autoAdjust="0"/>
  </p:normalViewPr>
  <p:slideViewPr>
    <p:cSldViewPr snapToGrid="0">
      <p:cViewPr varScale="1">
        <p:scale>
          <a:sx n="108" d="100"/>
          <a:sy n="108" d="100"/>
        </p:scale>
        <p:origin x="498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264" y="3299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7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879601"/>
            <a:ext cx="7518400" cy="2663825"/>
          </a:xfrm>
        </p:spPr>
        <p:txBody>
          <a:bodyPr/>
          <a:lstStyle/>
          <a:p>
            <a:pPr algn="ctr"/>
            <a:r>
              <a:rPr lang="cs-CZ" altLang="cs-CZ" dirty="0" smtClean="0"/>
              <a:t>Závazkové právo -</a:t>
            </a:r>
            <a:br>
              <a:rPr lang="cs-CZ" altLang="cs-CZ" dirty="0" smtClean="0"/>
            </a:br>
            <a:r>
              <a:rPr lang="cs-CZ" altLang="cs-CZ" dirty="0" smtClean="0"/>
              <a:t>pojem, vznik závazků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273359"/>
          </a:xfrm>
        </p:spPr>
        <p:txBody>
          <a:bodyPr/>
          <a:lstStyle/>
          <a:p>
            <a:r>
              <a:rPr lang="cs-CZ" dirty="0" smtClean="0"/>
              <a:t>- smlouva vyvolává právní následky dle § 545 OZ</a:t>
            </a:r>
          </a:p>
          <a:p>
            <a:r>
              <a:rPr lang="cs-CZ" dirty="0" smtClean="0"/>
              <a:t>- část obsahu smlouvy může určit </a:t>
            </a:r>
          </a:p>
          <a:p>
            <a:pPr lvl="1"/>
            <a:r>
              <a:rPr lang="cs-CZ" dirty="0" smtClean="0"/>
              <a:t>soud či třetí osoba (§ 1749 OZ)</a:t>
            </a:r>
          </a:p>
          <a:p>
            <a:pPr lvl="1"/>
            <a:r>
              <a:rPr lang="cs-CZ" dirty="0" smtClean="0"/>
              <a:t>obchodní podmínky (§ 1751 OZ)</a:t>
            </a:r>
          </a:p>
          <a:p>
            <a:pPr lvl="1"/>
            <a:r>
              <a:rPr lang="cs-CZ" dirty="0" smtClean="0"/>
              <a:t>přílohy smlouvy</a:t>
            </a:r>
          </a:p>
          <a:p>
            <a:pPr lvl="1"/>
            <a:r>
              <a:rPr lang="cs-CZ" dirty="0" smtClean="0"/>
              <a:t>rámcové smlouvy</a:t>
            </a:r>
          </a:p>
          <a:p>
            <a:pPr lvl="1"/>
            <a:r>
              <a:rPr lang="cs-CZ" dirty="0" smtClean="0"/>
              <a:t>údaje sdělené před uzavřením smlouvy (např. § 1822 OZ)</a:t>
            </a:r>
          </a:p>
          <a:p>
            <a:pPr lvl="1">
              <a:buNone/>
            </a:pPr>
            <a:r>
              <a:rPr lang="cs-CZ" dirty="0" smtClean="0"/>
              <a:t>- změna obsahu smlouvy dohodu stran či rozhodnutím soudu při změně okolností (§ 1765 a § 1766 OZ)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okolností – předpoklady (§ 1765)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cs-CZ" dirty="0" smtClean="0"/>
              <a:t>1) zvlášť hrubý nepoměr v právech a povinnostech stran znevýhodněním jedné z nich</a:t>
            </a:r>
          </a:p>
          <a:p>
            <a:pPr>
              <a:buNone/>
            </a:pPr>
            <a:r>
              <a:rPr lang="cs-CZ" dirty="0" smtClean="0"/>
              <a:t>2) nastala až po uzavření smlouvy, anebo se poté dotčené straně stala známou</a:t>
            </a:r>
          </a:p>
          <a:p>
            <a:pPr>
              <a:buNone/>
            </a:pPr>
            <a:r>
              <a:rPr lang="cs-CZ" dirty="0" smtClean="0"/>
              <a:t>3) dotčená strana nemohla změnu rozumně předpokládat ani ovlivnit (hledisko průměrné osoby a odborníka, § 4 a § 5, doplněné okolnostmi případu)</a:t>
            </a:r>
          </a:p>
          <a:p>
            <a:pPr>
              <a:buNone/>
            </a:pPr>
            <a:r>
              <a:rPr lang="cs-CZ" dirty="0" smtClean="0"/>
              <a:t>4) nepřevzetí rizika dotčenou stranou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422" y="815146"/>
            <a:ext cx="8086635" cy="647700"/>
          </a:xfrm>
        </p:spPr>
        <p:txBody>
          <a:bodyPr/>
          <a:lstStyle/>
          <a:p>
            <a:r>
              <a:rPr lang="cs-CZ" dirty="0" smtClean="0"/>
              <a:t>Změna okolností – následky (§ 1766)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644" y="1505983"/>
            <a:ext cx="8082321" cy="4701869"/>
          </a:xfrm>
        </p:spPr>
        <p:txBody>
          <a:bodyPr/>
          <a:lstStyle/>
          <a:p>
            <a:r>
              <a:rPr lang="cs-CZ" sz="2000" dirty="0" smtClean="0"/>
              <a:t>1) Obnovení jednání o smlouvě</a:t>
            </a:r>
          </a:p>
          <a:p>
            <a:pPr lvl="1"/>
            <a:r>
              <a:rPr lang="cs-CZ" sz="1800" dirty="0" smtClean="0"/>
              <a:t>- dotčená strana má právo na obnovení jednání o smlouvě</a:t>
            </a:r>
          </a:p>
          <a:p>
            <a:pPr lvl="1"/>
            <a:r>
              <a:rPr lang="cs-CZ" sz="1800" dirty="0" smtClean="0"/>
              <a:t>- uplatnění práva neopravňuje k odepření plnění</a:t>
            </a:r>
          </a:p>
          <a:p>
            <a:pPr lvl="1"/>
            <a:r>
              <a:rPr lang="cs-CZ" sz="1800" dirty="0" smtClean="0"/>
              <a:t>- právo je třeba uplatnit v přiměřené lhůtě, má se za to, že činí 2 měsíce</a:t>
            </a:r>
          </a:p>
          <a:p>
            <a:pPr lvl="1"/>
            <a:r>
              <a:rPr lang="cs-CZ" sz="1800" dirty="0" smtClean="0"/>
              <a:t>- zmeškání lhůty má za následek ztrátu práva</a:t>
            </a:r>
          </a:p>
          <a:p>
            <a:r>
              <a:rPr lang="cs-CZ" sz="2000" dirty="0" smtClean="0"/>
              <a:t>2) Rozhodnutí soudu</a:t>
            </a:r>
          </a:p>
          <a:p>
            <a:r>
              <a:rPr lang="cs-CZ" sz="1800" dirty="0" smtClean="0"/>
              <a:t>- pokud se strany nedohodnou v přiměřené lhůtě </a:t>
            </a:r>
          </a:p>
          <a:p>
            <a:r>
              <a:rPr lang="cs-CZ" sz="1800" dirty="0" smtClean="0"/>
              <a:t>- soud není vázán návrhy stran, rozhodnutí směřuje k obnovení rovnováhy práv a povinností stran odpovídající změněným okolnostem</a:t>
            </a:r>
          </a:p>
          <a:p>
            <a:r>
              <a:rPr lang="cs-CZ" sz="1800" dirty="0" smtClean="0"/>
              <a:t>- soud může</a:t>
            </a:r>
          </a:p>
          <a:p>
            <a:pPr lvl="1"/>
            <a:r>
              <a:rPr lang="cs-CZ" sz="1800" dirty="0" smtClean="0"/>
              <a:t>- změnit závazek (např. změna splatnosti, snížení či zvýšení ceny či jiného předmětu závazku)</a:t>
            </a:r>
          </a:p>
          <a:p>
            <a:pPr lvl="1"/>
            <a:r>
              <a:rPr lang="cs-CZ" sz="1800" dirty="0" smtClean="0"/>
              <a:t>- zrušit závazek</a:t>
            </a:r>
            <a:r>
              <a:rPr lang="pl-PL" sz="1800" dirty="0" smtClean="0"/>
              <a:t> ke dni a za podmínek určených v rozhodnutí (vč. např. přiznání dodatečné platby ke kompenzaci již vynaložených nákladů)</a:t>
            </a:r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Smlouva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- předpokládá dohodu stran na </a:t>
            </a:r>
            <a:r>
              <a:rPr lang="cs-CZ" altLang="cs-CZ" i="1" dirty="0" smtClean="0"/>
              <a:t>obsahu smlouvy</a:t>
            </a:r>
            <a:r>
              <a:rPr lang="cs-CZ" altLang="cs-CZ" dirty="0" smtClean="0"/>
              <a:t> a </a:t>
            </a:r>
            <a:r>
              <a:rPr lang="cs-CZ" altLang="cs-CZ" i="1" dirty="0" smtClean="0"/>
              <a:t>úmysl být smlouvou vázán</a:t>
            </a:r>
            <a:r>
              <a:rPr lang="cs-CZ" altLang="cs-CZ" dirty="0" smtClean="0"/>
              <a:t> (srov. § 1724, § 1725 a 1732 odst. 1 OZ)</a:t>
            </a:r>
          </a:p>
          <a:p>
            <a:r>
              <a:rPr lang="cs-CZ" dirty="0" smtClean="0"/>
              <a:t>- smluvního konsenzu se dosahuje obvykle na základě návrhu na uzavření smlouvy (</a:t>
            </a:r>
            <a:r>
              <a:rPr lang="cs-CZ" i="1" dirty="0" smtClean="0"/>
              <a:t>nabídka, oferta</a:t>
            </a:r>
            <a:r>
              <a:rPr lang="cs-CZ" dirty="0" smtClean="0"/>
              <a:t>, § 1731 OZ) a jeho přijetí (</a:t>
            </a:r>
            <a:r>
              <a:rPr lang="cs-CZ" i="1" dirty="0" smtClean="0"/>
              <a:t>akceptace</a:t>
            </a:r>
            <a:r>
              <a:rPr lang="cs-CZ" dirty="0" smtClean="0"/>
              <a:t>, 1740 OZ), smlouva vzniká okamžikem, kdy přijetí návrhu </a:t>
            </a:r>
            <a:r>
              <a:rPr lang="cs-CZ" i="1" dirty="0" smtClean="0"/>
              <a:t>nabývá účinnosti</a:t>
            </a:r>
            <a:r>
              <a:rPr lang="cs-CZ" dirty="0" smtClean="0"/>
              <a:t> (§ 1745 OZ).</a:t>
            </a:r>
          </a:p>
          <a:p>
            <a:r>
              <a:rPr lang="cs-CZ" dirty="0" smtClean="0"/>
              <a:t>- smluvního konsenzu může být dosaženo i jiným způsobem (§ 1770 OZ).</a:t>
            </a:r>
          </a:p>
          <a:p>
            <a:pPr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Závazková (obligační)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působí mezi individuálně určenými subjekty (relativní práva)</a:t>
            </a:r>
          </a:p>
          <a:p>
            <a:r>
              <a:rPr lang="cs-CZ" dirty="0" smtClean="0"/>
              <a:t>- mají majetkovou povahu (§ 1722)</a:t>
            </a:r>
          </a:p>
          <a:p>
            <a:r>
              <a:rPr lang="cs-CZ" dirty="0" smtClean="0"/>
              <a:t>- mají konkrétně určený obsah</a:t>
            </a:r>
          </a:p>
          <a:p>
            <a:r>
              <a:rPr lang="cs-CZ" dirty="0" smtClean="0"/>
              <a:t>- realizují se vždy v relativních právních vztazích, kde právu jednoho subjektu koresponduje obsahově stejná povinnost jiného subjektu</a:t>
            </a:r>
          </a:p>
          <a:p>
            <a:r>
              <a:rPr lang="cs-CZ" dirty="0" smtClean="0"/>
              <a:t>- charakteristická je jejich dočasnost</a:t>
            </a:r>
          </a:p>
          <a:p>
            <a:r>
              <a:rPr lang="cs-CZ" dirty="0" smtClean="0"/>
              <a:t>- dispozitivní povaha právních norem</a:t>
            </a:r>
          </a:p>
          <a:p>
            <a:r>
              <a:rPr lang="cs-CZ" dirty="0" smtClean="0"/>
              <a:t>- přiměřené použití právní úpravy (§ 11)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255" y="756423"/>
            <a:ext cx="8086635" cy="647700"/>
          </a:xfrm>
        </p:spPr>
        <p:txBody>
          <a:bodyPr/>
          <a:lstStyle/>
          <a:p>
            <a:r>
              <a:rPr lang="cs-CZ" dirty="0" smtClean="0"/>
              <a:t>Závazek jako povinnost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9783" y="1388537"/>
            <a:ext cx="8063404" cy="5205209"/>
          </a:xfrm>
        </p:spPr>
        <p:txBody>
          <a:bodyPr/>
          <a:lstStyle/>
          <a:p>
            <a:r>
              <a:rPr lang="cs-CZ" b="1" dirty="0" smtClean="0"/>
              <a:t>- </a:t>
            </a:r>
            <a:r>
              <a:rPr lang="cs-CZ" dirty="0" smtClean="0"/>
              <a:t>povinnost jedné strany zachovat se určitým způsobem (dare, </a:t>
            </a:r>
            <a:r>
              <a:rPr lang="cs-CZ" dirty="0" err="1" smtClean="0"/>
              <a:t>facere</a:t>
            </a:r>
            <a:r>
              <a:rPr lang="cs-CZ" dirty="0" smtClean="0"/>
              <a:t>, </a:t>
            </a:r>
            <a:r>
              <a:rPr lang="cs-CZ" dirty="0" err="1" smtClean="0"/>
              <a:t>omittere</a:t>
            </a:r>
            <a:r>
              <a:rPr lang="cs-CZ" dirty="0" smtClean="0"/>
              <a:t>, </a:t>
            </a:r>
            <a:r>
              <a:rPr lang="cs-CZ" dirty="0" err="1" smtClean="0"/>
              <a:t>pati</a:t>
            </a:r>
            <a:r>
              <a:rPr lang="cs-CZ" dirty="0" smtClean="0"/>
              <a:t>), této povinnosti odpovídá právo druhé strany takové chování požadovat. </a:t>
            </a:r>
          </a:p>
          <a:p>
            <a:r>
              <a:rPr lang="cs-CZ" i="1" dirty="0" smtClean="0"/>
              <a:t>Základní závazkovou povinností</a:t>
            </a:r>
            <a:r>
              <a:rPr lang="cs-CZ" dirty="0" smtClean="0"/>
              <a:t> je povinnost dlužníka </a:t>
            </a:r>
            <a:r>
              <a:rPr lang="cs-CZ" i="1" dirty="0" smtClean="0"/>
              <a:t>poskytnout věřiteli určité plnění (</a:t>
            </a:r>
            <a:r>
              <a:rPr lang="cs-CZ" b="1" i="1" dirty="0" smtClean="0"/>
              <a:t>dluh</a:t>
            </a:r>
            <a:r>
              <a:rPr lang="cs-CZ" i="1" dirty="0" smtClean="0"/>
              <a:t>)</a:t>
            </a:r>
            <a:r>
              <a:rPr lang="cs-CZ" dirty="0" smtClean="0"/>
              <a:t>, které odpovídá právo věřitele na obdržení takového plnění od dlužníka (</a:t>
            </a:r>
            <a:r>
              <a:rPr lang="cs-CZ" b="1" dirty="0" smtClean="0"/>
              <a:t>pohledávka)</a:t>
            </a:r>
            <a:r>
              <a:rPr lang="cs-CZ" dirty="0" smtClean="0"/>
              <a:t> (§ 1721).</a:t>
            </a:r>
          </a:p>
          <a:p>
            <a:r>
              <a:rPr lang="cs-CZ" i="1" dirty="0" smtClean="0"/>
              <a:t>Další závazkové povinnosti </a:t>
            </a:r>
            <a:r>
              <a:rPr lang="cs-CZ" dirty="0" smtClean="0"/>
              <a:t>– </a:t>
            </a:r>
            <a:r>
              <a:rPr lang="cs-CZ" dirty="0" err="1" smtClean="0"/>
              <a:t>povinnosti</a:t>
            </a:r>
            <a:r>
              <a:rPr lang="cs-CZ" dirty="0" smtClean="0"/>
              <a:t> spojené s dluhem (povinnost dodat doklady, poskytnout informace, nezcizit určitou věc po dobu trvání závazku apod.), mohou být i na straně věřitele (povinnost k přijetí plnění či poskytnutí součinnosti potřebné ke splnění dluhu či jiné povinnosti, např. informační povinnost aj.)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jako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Závazkový vztah</a:t>
            </a:r>
            <a:r>
              <a:rPr lang="cs-CZ" dirty="0" smtClean="0"/>
              <a:t> – tvoří pohledávky či jiná oprávnění a jim korespondující dluhy či jiné povinnosti mezi věřitelem a dlužníkem, jež sjednocuje právní důvod jeho vzniku (§ 1721).</a:t>
            </a:r>
          </a:p>
          <a:p>
            <a:r>
              <a:rPr lang="cs-CZ" dirty="0" smtClean="0"/>
              <a:t>- od zcela jednoduchých (jedna pohledávka – jeden dluh), až po vztahy komplexní (kde každý ze subjektů je současně dlužníkem i věřitelem se vzájemnými pohledávkami a závazky).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4088" y="748034"/>
            <a:ext cx="8086635" cy="647700"/>
          </a:xfrm>
        </p:spPr>
        <p:txBody>
          <a:bodyPr/>
          <a:lstStyle/>
          <a:p>
            <a:r>
              <a:rPr lang="cs-CZ" dirty="0" smtClean="0"/>
              <a:t>Vznik závazků – zavazovací 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143" y="1346593"/>
            <a:ext cx="8082321" cy="5096151"/>
          </a:xfrm>
        </p:spPr>
        <p:txBody>
          <a:bodyPr/>
          <a:lstStyle/>
          <a:p>
            <a:r>
              <a:rPr lang="cs-CZ" dirty="0" smtClean="0"/>
              <a:t>1. Smlouva</a:t>
            </a:r>
          </a:p>
          <a:p>
            <a:r>
              <a:rPr lang="cs-CZ" dirty="0" smtClean="0"/>
              <a:t>2. Jednostranné právní jednání – slib odškodnění (§ 2890), veřejný příslib (§ 2884).</a:t>
            </a:r>
          </a:p>
          <a:p>
            <a:r>
              <a:rPr lang="cs-CZ" dirty="0" smtClean="0"/>
              <a:t>3. Konstitutivní rozhodnutí soudu – (např. § 1147)</a:t>
            </a:r>
          </a:p>
          <a:p>
            <a:r>
              <a:rPr lang="cs-CZ" dirty="0" smtClean="0"/>
              <a:t>4. Protiprávní jednání – </a:t>
            </a:r>
            <a:r>
              <a:rPr lang="cs-CZ" dirty="0" err="1" smtClean="0"/>
              <a:t>deliktní</a:t>
            </a:r>
            <a:r>
              <a:rPr lang="cs-CZ" dirty="0" smtClean="0"/>
              <a:t> závazky (náhrada škody, smluvní pokuta)</a:t>
            </a:r>
          </a:p>
          <a:p>
            <a:r>
              <a:rPr lang="cs-CZ" dirty="0" smtClean="0"/>
              <a:t>5. Právní událost – náhrada škody způsobená kvalifikovanou událostí (např. § 2924)</a:t>
            </a:r>
          </a:p>
          <a:p>
            <a:r>
              <a:rPr lang="cs-CZ" dirty="0" smtClean="0"/>
              <a:t>6. Bezdůvodné obohacení – nemá </a:t>
            </a:r>
            <a:r>
              <a:rPr lang="cs-CZ" dirty="0" err="1" smtClean="0"/>
              <a:t>deliktní</a:t>
            </a:r>
            <a:r>
              <a:rPr lang="cs-CZ" dirty="0" smtClean="0"/>
              <a:t> povahu (§ 2991 </a:t>
            </a:r>
            <a:r>
              <a:rPr lang="cs-CZ" dirty="0" err="1" smtClean="0"/>
              <a:t>an</a:t>
            </a:r>
            <a:r>
              <a:rPr lang="cs-CZ" dirty="0" smtClean="0"/>
              <a:t>.)</a:t>
            </a:r>
          </a:p>
          <a:p>
            <a:r>
              <a:rPr lang="cs-CZ" dirty="0" smtClean="0"/>
              <a:t>7. Jiné právní důvody – zpracování věci (§ 1074)</a:t>
            </a:r>
          </a:p>
          <a:p>
            <a:r>
              <a:rPr lang="cs-CZ" dirty="0" smtClean="0"/>
              <a:t>- přiměřené použití úpravy závazků ze smluv (§ 1723/1)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úmysl navrhovatele být smlouvou vázán (§ 1731/1)</a:t>
            </a:r>
          </a:p>
          <a:p>
            <a:pPr lvl="1"/>
            <a:r>
              <a:rPr lang="cs-CZ" dirty="0" smtClean="0"/>
              <a:t>- domněnka u návrhu na dodání zboží při podnikatelské činnosti reklamou (§ 1732/2)</a:t>
            </a:r>
          </a:p>
          <a:p>
            <a:r>
              <a:rPr lang="cs-CZ" dirty="0" smtClean="0"/>
              <a:t>- podstatné obsahové náležitosti smlouvy (§ 1731/1)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vázanost</a:t>
            </a:r>
            <a:r>
              <a:rPr lang="cs-CZ" dirty="0" smtClean="0"/>
              <a:t> nabídkou (§ 1734, § 1735)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odvolatelnost</a:t>
            </a:r>
            <a:r>
              <a:rPr lang="cs-CZ" dirty="0" smtClean="0"/>
              <a:t> nabídky </a:t>
            </a:r>
            <a:r>
              <a:rPr lang="cs-CZ" smtClean="0"/>
              <a:t>(§ 1736, § 1738)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Akceptace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včasná (s výjimkami dle § 1743)</a:t>
            </a:r>
          </a:p>
          <a:p>
            <a:r>
              <a:rPr lang="cs-CZ" dirty="0" smtClean="0"/>
              <a:t>- bezvýhradná</a:t>
            </a:r>
          </a:p>
          <a:p>
            <a:pPr lvl="1"/>
            <a:r>
              <a:rPr lang="cs-CZ" dirty="0" smtClean="0"/>
              <a:t>výjimkou je akceptace s dodatkem nebo odchylkou, která podstatně nemění podmínky nabídky (navrhovatel však může přijetí odmítnout, § 1740/3)</a:t>
            </a:r>
          </a:p>
          <a:p>
            <a:pPr lvl="1"/>
            <a:r>
              <a:rPr lang="cs-CZ" dirty="0" smtClean="0"/>
              <a:t>zvláštní úprava u konfliktu obchodních podmínek (§ 1751/2)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6437" y="787211"/>
            <a:ext cx="8086635" cy="647700"/>
          </a:xfrm>
        </p:spPr>
        <p:txBody>
          <a:bodyPr/>
          <a:lstStyle/>
          <a:p>
            <a:r>
              <a:rPr lang="cs-CZ" dirty="0" smtClean="0"/>
              <a:t>Druhy smluv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9861" y="1441640"/>
            <a:ext cx="8082321" cy="5050600"/>
          </a:xfrm>
        </p:spPr>
        <p:txBody>
          <a:bodyPr/>
          <a:lstStyle/>
          <a:p>
            <a:r>
              <a:rPr lang="cs-CZ" dirty="0" smtClean="0"/>
              <a:t>1) </a:t>
            </a:r>
            <a:r>
              <a:rPr lang="cs-CZ" dirty="0" err="1" smtClean="0"/>
              <a:t>Konsezuální</a:t>
            </a:r>
            <a:r>
              <a:rPr lang="cs-CZ" dirty="0" smtClean="0"/>
              <a:t> a reálné</a:t>
            </a:r>
          </a:p>
          <a:p>
            <a:pPr lvl="1"/>
            <a:r>
              <a:rPr lang="cs-CZ" dirty="0" smtClean="0"/>
              <a:t>- kromě dohody stran je ke vzniku smlouvy potřebné i jednání spočívající v předání věci</a:t>
            </a:r>
          </a:p>
          <a:p>
            <a:r>
              <a:rPr lang="cs-CZ" dirty="0" smtClean="0"/>
              <a:t>2) Pojmenované (</a:t>
            </a:r>
            <a:r>
              <a:rPr lang="cs-CZ" dirty="0" err="1" smtClean="0"/>
              <a:t>nominátní</a:t>
            </a:r>
            <a:r>
              <a:rPr lang="cs-CZ" dirty="0" smtClean="0"/>
              <a:t>) a nepojmenované (</a:t>
            </a:r>
            <a:r>
              <a:rPr lang="cs-CZ" dirty="0" err="1" smtClean="0"/>
              <a:t>inominátní</a:t>
            </a:r>
            <a:r>
              <a:rPr lang="cs-CZ" dirty="0" smtClean="0"/>
              <a:t>, § 1746 odst. 2 OZ)</a:t>
            </a:r>
          </a:p>
          <a:p>
            <a:r>
              <a:rPr lang="cs-CZ" dirty="0" smtClean="0"/>
              <a:t>3) </a:t>
            </a:r>
            <a:r>
              <a:rPr lang="cs-CZ" dirty="0" err="1" smtClean="0"/>
              <a:t>Synallagmatické</a:t>
            </a:r>
            <a:r>
              <a:rPr lang="cs-CZ" dirty="0" smtClean="0"/>
              <a:t> (dvoustranně zavazující) a </a:t>
            </a:r>
            <a:r>
              <a:rPr lang="cs-CZ" dirty="0" err="1" smtClean="0"/>
              <a:t>asynallagmatické</a:t>
            </a:r>
            <a:endParaRPr lang="cs-CZ" dirty="0" smtClean="0"/>
          </a:p>
          <a:p>
            <a:pPr lvl="1"/>
            <a:r>
              <a:rPr lang="cs-CZ" dirty="0" smtClean="0"/>
              <a:t>- povinnost stran plnit si vzájemně (strany plní „něco za něco“)</a:t>
            </a:r>
          </a:p>
          <a:p>
            <a:pPr lvl="1"/>
            <a:r>
              <a:rPr lang="cs-CZ" dirty="0" smtClean="0"/>
              <a:t>- námitka nesplněné smlouvy (§ 1911 a § 1912 OZ)</a:t>
            </a:r>
          </a:p>
          <a:p>
            <a:pPr lvl="1">
              <a:buNone/>
            </a:pPr>
            <a:r>
              <a:rPr lang="cs-CZ" dirty="0" smtClean="0"/>
              <a:t>4) Adhezní smlouvy (§ 1798 OZ)</a:t>
            </a:r>
          </a:p>
          <a:p>
            <a:pPr lvl="1">
              <a:buNone/>
            </a:pPr>
            <a:r>
              <a:rPr lang="cs-CZ" dirty="0" smtClean="0"/>
              <a:t>5) Spotřebitelské smlouvy (§ 1810 OZ)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573</TotalTime>
  <Words>826</Words>
  <Application>Microsoft Office PowerPoint</Application>
  <PresentationFormat>Předvádění na obrazovce (4:3)</PresentationFormat>
  <Paragraphs>100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Závazkové právo - pojem, vznik závazků</vt:lpstr>
      <vt:lpstr>Smlouva</vt:lpstr>
      <vt:lpstr>Závazková (obligační) práva</vt:lpstr>
      <vt:lpstr>Závazek jako povinnost</vt:lpstr>
      <vt:lpstr>Závazek jako vztah</vt:lpstr>
      <vt:lpstr>Vznik závazků – zavazovací důvody</vt:lpstr>
      <vt:lpstr>Nabídka</vt:lpstr>
      <vt:lpstr>Akceptace</vt:lpstr>
      <vt:lpstr>Druhy smluv</vt:lpstr>
      <vt:lpstr>Obsah smlouvy</vt:lpstr>
      <vt:lpstr>Změna okolností – předpoklady (§ 1765)</vt:lpstr>
      <vt:lpstr>Změna okolností – následky (§ 1766)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Jiří Handlar</cp:lastModifiedBy>
  <cp:revision>56</cp:revision>
  <cp:lastPrinted>1601-01-01T00:00:00Z</cp:lastPrinted>
  <dcterms:created xsi:type="dcterms:W3CDTF">2015-11-23T07:04:47Z</dcterms:created>
  <dcterms:modified xsi:type="dcterms:W3CDTF">2019-05-09T14:47:43Z</dcterms:modified>
</cp:coreProperties>
</file>