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7" r:id="rId10"/>
    <p:sldId id="295" r:id="rId11"/>
    <p:sldId id="296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2" d="100"/>
          <a:sy n="62" d="100"/>
        </p:scale>
        <p:origin x="14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89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32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22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80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25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13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59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0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5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98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87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BE33-48FF-40A0-911A-FB148E5E9167}" type="datetimeFigureOut">
              <a:rPr lang="cs-CZ" smtClean="0"/>
              <a:t>06.04.2020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91CA-CB98-47D5-A8BA-230913F65F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78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4104456"/>
          </a:xfrm>
        </p:spPr>
        <p:txBody>
          <a:bodyPr>
            <a:normAutofit/>
          </a:bodyPr>
          <a:lstStyle/>
          <a:p>
            <a:br>
              <a:rPr lang="cs-CZ" sz="6000" b="1" i="1" dirty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</a:br>
            <a:r>
              <a:rPr lang="cs-CZ" sz="6000" b="1" i="1" dirty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Dějiny ekonomických teorií 20. století</a:t>
            </a:r>
          </a:p>
        </p:txBody>
      </p:sp>
    </p:spTree>
    <p:extLst>
      <p:ext uri="{BB962C8B-B14F-4D97-AF65-F5344CB8AC3E}">
        <p14:creationId xmlns:p14="http://schemas.microsoft.com/office/powerpoint/2010/main" val="3226855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POKRAČOVATELÉ J. M.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KEYNESE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Na </a:t>
            </a:r>
            <a:r>
              <a:rPr lang="cs-CZ" dirty="0" err="1"/>
              <a:t>Keynese</a:t>
            </a:r>
            <a:r>
              <a:rPr lang="cs-CZ" dirty="0"/>
              <a:t> navázala </a:t>
            </a:r>
            <a:r>
              <a:rPr lang="cs-CZ" dirty="0" err="1"/>
              <a:t>neokeynesovská</a:t>
            </a:r>
            <a:r>
              <a:rPr lang="cs-CZ" dirty="0"/>
              <a:t> makroekonomie:</a:t>
            </a:r>
          </a:p>
          <a:p>
            <a:r>
              <a:rPr lang="cs-CZ" dirty="0" err="1"/>
              <a:t>Gunnard</a:t>
            </a:r>
            <a:r>
              <a:rPr lang="cs-CZ" dirty="0"/>
              <a:t> </a:t>
            </a:r>
            <a:r>
              <a:rPr lang="cs-CZ" dirty="0" err="1"/>
              <a:t>Myrdahl</a:t>
            </a:r>
            <a:endParaRPr lang="cs-CZ" dirty="0"/>
          </a:p>
          <a:p>
            <a:r>
              <a:rPr lang="cs-CZ" dirty="0"/>
              <a:t>Roy </a:t>
            </a:r>
            <a:r>
              <a:rPr lang="cs-CZ" dirty="0" err="1"/>
              <a:t>Harrod</a:t>
            </a:r>
            <a:endParaRPr lang="cs-CZ" dirty="0"/>
          </a:p>
          <a:p>
            <a:r>
              <a:rPr lang="cs-CZ" dirty="0"/>
              <a:t>John </a:t>
            </a:r>
            <a:r>
              <a:rPr lang="cs-CZ" dirty="0" err="1"/>
              <a:t>Hicks</a:t>
            </a:r>
            <a:endParaRPr lang="cs-CZ" dirty="0"/>
          </a:p>
          <a:p>
            <a:r>
              <a:rPr lang="cs-CZ" dirty="0" err="1"/>
              <a:t>Alvin</a:t>
            </a:r>
            <a:r>
              <a:rPr lang="cs-CZ" dirty="0"/>
              <a:t> </a:t>
            </a:r>
            <a:r>
              <a:rPr lang="cs-CZ" dirty="0" err="1"/>
              <a:t>Hansen</a:t>
            </a:r>
            <a:endParaRPr lang="cs-CZ" dirty="0"/>
          </a:p>
          <a:p>
            <a:r>
              <a:rPr lang="cs-CZ" dirty="0"/>
              <a:t>Franco </a:t>
            </a:r>
            <a:r>
              <a:rPr lang="cs-CZ" dirty="0" err="1"/>
              <a:t>Modigliani</a:t>
            </a:r>
            <a:endParaRPr lang="cs-CZ" dirty="0"/>
          </a:p>
          <a:p>
            <a:r>
              <a:rPr lang="cs-CZ" dirty="0"/>
              <a:t>Paul </a:t>
            </a:r>
            <a:r>
              <a:rPr lang="cs-CZ" dirty="0" err="1"/>
              <a:t>Samuelson</a:t>
            </a:r>
            <a:endParaRPr lang="cs-CZ" dirty="0"/>
          </a:p>
          <a:p>
            <a:r>
              <a:rPr lang="cs-CZ" dirty="0"/>
              <a:t>Robert </a:t>
            </a:r>
            <a:r>
              <a:rPr lang="cs-CZ" dirty="0" err="1"/>
              <a:t>Solow</a:t>
            </a:r>
            <a:endParaRPr lang="cs-CZ" dirty="0"/>
          </a:p>
          <a:p>
            <a:r>
              <a:rPr lang="cs-CZ" dirty="0"/>
              <a:t>James </a:t>
            </a:r>
            <a:r>
              <a:rPr lang="cs-CZ" dirty="0" err="1"/>
              <a:t>Tobin</a:t>
            </a:r>
            <a:r>
              <a:rPr lang="cs-CZ" dirty="0"/>
              <a:t> a další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61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POSTKEYNESOVSKÁ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EKONOMIE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25144"/>
          </a:xfrm>
        </p:spPr>
        <p:txBody>
          <a:bodyPr/>
          <a:lstStyle/>
          <a:p>
            <a:r>
              <a:rPr lang="cs-CZ" dirty="0"/>
              <a:t>Italsko-</a:t>
            </a:r>
            <a:r>
              <a:rPr lang="cs-CZ" dirty="0" err="1"/>
              <a:t>cambridgská</a:t>
            </a:r>
            <a:r>
              <a:rPr lang="cs-CZ" dirty="0"/>
              <a:t> škola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Craffa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Joan Robinsonová</a:t>
            </a:r>
          </a:p>
          <a:p>
            <a:pPr marL="0" indent="0">
              <a:buNone/>
            </a:pPr>
            <a:r>
              <a:rPr lang="cs-CZ" dirty="0"/>
              <a:t>    Nicolas </a:t>
            </a:r>
            <a:r>
              <a:rPr lang="cs-CZ" dirty="0" err="1"/>
              <a:t>Kaldor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err="1"/>
              <a:t>Sidney</a:t>
            </a:r>
            <a:r>
              <a:rPr lang="cs-CZ" dirty="0"/>
              <a:t> </a:t>
            </a:r>
            <a:r>
              <a:rPr lang="cs-CZ" dirty="0" err="1"/>
              <a:t>Weinkraub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err="1"/>
              <a:t>Hyman</a:t>
            </a:r>
            <a:r>
              <a:rPr lang="cs-CZ" dirty="0"/>
              <a:t> Minsky</a:t>
            </a:r>
          </a:p>
          <a:p>
            <a:r>
              <a:rPr lang="cs-CZ" dirty="0"/>
              <a:t>teorie endogenní nabídky peněz</a:t>
            </a:r>
          </a:p>
          <a:p>
            <a:r>
              <a:rPr lang="cs-CZ" dirty="0"/>
              <a:t>produkční 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75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8. 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MONETARISMUS</a:t>
            </a:r>
          </a:p>
          <a:p>
            <a:r>
              <a:rPr lang="cs-CZ" dirty="0"/>
              <a:t>nástup neoklasické ekonomie je spojen s problémy, do kterých se dostala světová ekonomika počátkem 70. let</a:t>
            </a:r>
          </a:p>
          <a:p>
            <a:r>
              <a:rPr lang="cs-CZ" dirty="0"/>
              <a:t>snížení ekonomického růstu ve většině vyspělých zemí (Německo, Japonsko, USA)</a:t>
            </a:r>
          </a:p>
          <a:p>
            <a:r>
              <a:rPr lang="cs-CZ" dirty="0"/>
              <a:t>Stagflace (pokles výkonnosti za doprovodu inflace</a:t>
            </a:r>
          </a:p>
          <a:p>
            <a:r>
              <a:rPr lang="cs-CZ" dirty="0"/>
              <a:t>rozpad </a:t>
            </a:r>
            <a:r>
              <a:rPr lang="cs-CZ" dirty="0" err="1"/>
              <a:t>Bretton</a:t>
            </a:r>
            <a:r>
              <a:rPr lang="cs-CZ" dirty="0"/>
              <a:t> – </a:t>
            </a:r>
            <a:r>
              <a:rPr lang="cs-CZ" dirty="0" err="1"/>
              <a:t>Woodského</a:t>
            </a:r>
            <a:r>
              <a:rPr lang="cs-CZ" dirty="0"/>
              <a:t> mezinárodního měnového systému</a:t>
            </a:r>
          </a:p>
        </p:txBody>
      </p:sp>
    </p:spTree>
    <p:extLst>
      <p:ext uri="{BB962C8B-B14F-4D97-AF65-F5344CB8AC3E}">
        <p14:creationId xmlns:p14="http://schemas.microsoft.com/office/powerpoint/2010/main" val="2935735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měnová krize (vyloučení zlata z měnových vztahů)</a:t>
            </a:r>
          </a:p>
          <a:p>
            <a:r>
              <a:rPr lang="cs-CZ" dirty="0"/>
              <a:t>energetická krize (dramatický růst cen ropy a plynu na světových trzích)</a:t>
            </a:r>
          </a:p>
          <a:p>
            <a:r>
              <a:rPr lang="cs-CZ" dirty="0"/>
              <a:t>růst zadlužení většiny vyspělých států</a:t>
            </a:r>
          </a:p>
          <a:p>
            <a:r>
              <a:rPr lang="cs-CZ" dirty="0"/>
              <a:t>růst cen surovin, zvláště železné rudy, manganu, mědi, cínu a dalších</a:t>
            </a:r>
          </a:p>
          <a:p>
            <a:r>
              <a:rPr lang="cs-CZ" dirty="0"/>
              <a:t>v důsledku toho růst cen ostatní produkce (strojírenské výroby, potraviny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965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tradiční keynesiánské nástroje ekonomické regulace (rozpočtové výdaje) jsou neúčinné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sílí kritika keynesiánské hospodářské politiky, zejména státních zásahů a daňové politiky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keynesiánské pojetí rostoucí role státu v ekonomice se dostává do rozporu s potřebami rozvoje tržního mechanismu</a:t>
            </a:r>
          </a:p>
        </p:txBody>
      </p:sp>
    </p:spTree>
    <p:extLst>
      <p:ext uri="{BB962C8B-B14F-4D97-AF65-F5344CB8AC3E}">
        <p14:creationId xmlns:p14="http://schemas.microsoft.com/office/powerpoint/2010/main" val="145713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nové potřeby hospodářské politiky (deregulace, snížení vlivu státu) nejlépe definoval </a:t>
            </a:r>
            <a:r>
              <a:rPr lang="cs-CZ" dirty="0" err="1"/>
              <a:t>neokonzervativní</a:t>
            </a:r>
            <a:r>
              <a:rPr lang="cs-CZ" dirty="0"/>
              <a:t> směr ekonomického myšlení – monetarismus</a:t>
            </a:r>
          </a:p>
          <a:p>
            <a:r>
              <a:rPr lang="cs-CZ" dirty="0"/>
              <a:t>metodologickým základem bylo přesvědčení v autoregulační schopnosti tržního mechanismu</a:t>
            </a:r>
          </a:p>
          <a:p>
            <a:r>
              <a:rPr lang="cs-CZ" dirty="0"/>
              <a:t>důležitou roli hrála teorie obecné rovnováhy a teorie rozhodování v podmínkách nejistoty a rizika</a:t>
            </a:r>
          </a:p>
          <a:p>
            <a:r>
              <a:rPr lang="cs-CZ" dirty="0"/>
              <a:t>obecně se konzervativní směny opíraly o důraz na tradiční hodnoty – soukromou iniciativu a podnikatelské aktivity</a:t>
            </a:r>
          </a:p>
        </p:txBody>
      </p:sp>
    </p:spTree>
    <p:extLst>
      <p:ext uri="{BB962C8B-B14F-4D97-AF65-F5344CB8AC3E}">
        <p14:creationId xmlns:p14="http://schemas.microsoft.com/office/powerpoint/2010/main" val="171535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 tím souvisí podpora nabídkové strany (na rozdíl od keynesovského pojetí) tržního mechanismu</a:t>
            </a:r>
          </a:p>
          <a:p>
            <a:r>
              <a:rPr lang="cs-CZ" dirty="0"/>
              <a:t>pokud monetarismus připouští regulaci, tak pouze regulaci množství peněz v oběhu – expanzivní nebo restriktivní regulaci</a:t>
            </a:r>
          </a:p>
          <a:p>
            <a:r>
              <a:rPr lang="cs-CZ" dirty="0"/>
              <a:t>tato regulace se opírá o úlohu měnové autority – centrální banky</a:t>
            </a:r>
          </a:p>
          <a:p>
            <a:r>
              <a:rPr lang="cs-CZ" dirty="0"/>
              <a:t>nejčastěji používané monetární nástroje: diskontní nástroje, povinné minimální rezervy, operace na volném trhu, reeskontní kontingenty a další</a:t>
            </a:r>
          </a:p>
        </p:txBody>
      </p:sp>
    </p:spTree>
    <p:extLst>
      <p:ext uri="{BB962C8B-B14F-4D97-AF65-F5344CB8AC3E}">
        <p14:creationId xmlns:p14="http://schemas.microsoft.com/office/powerpoint/2010/main" val="4163479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184868" cy="49685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na rozvoji monetární teorie se významně podílela Chicagská univerzita</a:t>
            </a:r>
          </a:p>
          <a:p>
            <a:r>
              <a:rPr lang="cs-CZ" dirty="0"/>
              <a:t>vůdčí osobností monetarismu byl </a:t>
            </a:r>
            <a:r>
              <a:rPr lang="cs-CZ" b="1" i="1" dirty="0"/>
              <a:t>prof. </a:t>
            </a:r>
            <a:r>
              <a:rPr lang="cs-CZ" b="1" i="1" dirty="0" err="1"/>
              <a:t>Milton</a:t>
            </a:r>
            <a:r>
              <a:rPr lang="cs-CZ" b="1" i="1" dirty="0"/>
              <a:t> </a:t>
            </a:r>
            <a:r>
              <a:rPr lang="cs-CZ" b="1" i="1" dirty="0" err="1"/>
              <a:t>Friedman</a:t>
            </a:r>
            <a:r>
              <a:rPr lang="cs-CZ" dirty="0"/>
              <a:t> (1912 – 2006), nositel Nobelovy ceny za ekonomii z roku 1976</a:t>
            </a:r>
          </a:p>
          <a:p>
            <a:r>
              <a:rPr lang="cs-CZ" dirty="0"/>
              <a:t>teoretický přínos spočívá v rozpracování kvantitativní teorie peněz a komplexní analýzy stabilizační politiky (</a:t>
            </a:r>
            <a:r>
              <a:rPr lang="cs-CZ" sz="2000" dirty="0"/>
              <a:t>M ∙ v = P ∙ Y</a:t>
            </a:r>
            <a:r>
              <a:rPr lang="cs-CZ" sz="3500" dirty="0"/>
              <a:t>)</a:t>
            </a:r>
          </a:p>
          <a:p>
            <a:r>
              <a:rPr lang="cs-CZ" dirty="0"/>
              <a:t>byl předsedou rady ekonomických poradců a tvůrcem hospodářské politiky za prezidenta R. </a:t>
            </a:r>
            <a:r>
              <a:rPr lang="cs-CZ" dirty="0" err="1"/>
              <a:t>Regana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420" y="188640"/>
            <a:ext cx="1080120" cy="154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431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 autorem děl: </a:t>
            </a:r>
            <a:r>
              <a:rPr lang="cs-CZ" i="1" dirty="0"/>
              <a:t>Za vším hledej peníze, Svoboda volby, Demokracie a svoboda aj.</a:t>
            </a:r>
          </a:p>
          <a:p>
            <a:r>
              <a:rPr lang="cs-CZ" dirty="0"/>
              <a:t>monetární hospodářská politika se nejvíce uplatnila v USA (</a:t>
            </a:r>
            <a:r>
              <a:rPr lang="cs-CZ" dirty="0" err="1"/>
              <a:t>reganomika</a:t>
            </a:r>
            <a:r>
              <a:rPr lang="cs-CZ" dirty="0"/>
              <a:t>) a ve Velké Británii (</a:t>
            </a:r>
            <a:r>
              <a:rPr lang="cs-CZ" dirty="0" err="1"/>
              <a:t>thatckerismus</a:t>
            </a:r>
            <a:r>
              <a:rPr lang="cs-CZ" dirty="0"/>
              <a:t>).</a:t>
            </a:r>
          </a:p>
          <a:p>
            <a:r>
              <a:rPr lang="cs-CZ" dirty="0"/>
              <a:t>Další významný představitel monetarismu byl Arthur </a:t>
            </a:r>
            <a:r>
              <a:rPr lang="cs-CZ" dirty="0" err="1"/>
              <a:t>Lafferr</a:t>
            </a:r>
            <a:r>
              <a:rPr lang="cs-CZ" dirty="0"/>
              <a:t>. Důraz na snižování daní jako motivátoru podnikatelské aktivity.</a:t>
            </a:r>
          </a:p>
        </p:txBody>
      </p:sp>
    </p:spTree>
    <p:extLst>
      <p:ext uri="{BB962C8B-B14F-4D97-AF65-F5344CB8AC3E}">
        <p14:creationId xmlns:p14="http://schemas.microsoft.com/office/powerpoint/2010/main" val="1176209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489654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56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JOHN MAYNARD KEYNES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</a:rPr>
              <a:t>(1883 – 1946)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absolvent Cambridgeské univerzity – obor matematika, filozofie a ekonomie.</a:t>
            </a:r>
          </a:p>
          <a:p>
            <a:r>
              <a:rPr lang="cs-CZ" dirty="0"/>
              <a:t>1915 – 1919 pracoval ve státních službách, zastupoval britské ministerstvo financí na Versailleské mírové konferenci</a:t>
            </a:r>
          </a:p>
          <a:p>
            <a:r>
              <a:rPr lang="cs-CZ" dirty="0"/>
              <a:t>odmítal vysoké válečné reparace Německa</a:t>
            </a:r>
          </a:p>
          <a:p>
            <a:r>
              <a:rPr lang="cs-CZ" dirty="0"/>
              <a:t>své názory objasnil v díle </a:t>
            </a:r>
            <a:r>
              <a:rPr lang="cs-CZ" i="1" dirty="0"/>
              <a:t>Ekonomické důsledky míru</a:t>
            </a:r>
          </a:p>
        </p:txBody>
      </p:sp>
    </p:spTree>
    <p:extLst>
      <p:ext uri="{BB962C8B-B14F-4D97-AF65-F5344CB8AC3E}">
        <p14:creationId xmlns:p14="http://schemas.microsoft.com/office/powerpoint/2010/main" val="314837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219256" cy="506916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cs-CZ" b="1" i="1" dirty="0"/>
                  <a:t>Hlavní závěry monetární teorie</a:t>
                </a:r>
              </a:p>
              <a:p>
                <a:r>
                  <a:rPr lang="cs-CZ" dirty="0"/>
                  <a:t>tržní ekonomika je v podstatě vnitřně stabilní</a:t>
                </a:r>
              </a:p>
              <a:p>
                <a:r>
                  <a:rPr lang="cs-CZ" dirty="0"/>
                  <a:t>je schopna automaticky obnovovat svoji rovnováhu</a:t>
                </a:r>
              </a:p>
              <a:p>
                <a:r>
                  <a:rPr lang="cs-CZ" dirty="0"/>
                  <a:t>státní zásahy mají tendenci přirozenou rovnováhu narušovat</a:t>
                </a:r>
              </a:p>
              <a:p>
                <a:r>
                  <a:rPr lang="cs-CZ" dirty="0"/>
                  <a:t>kritika keynesovské ekonomie za podcenění úlohy peněz</a:t>
                </a:r>
              </a:p>
              <a:p>
                <a:r>
                  <a:rPr lang="cs-CZ" dirty="0"/>
                  <a:t>naopak penězům a monetární politice přisuzuje monetarismus klíčovou roli</a:t>
                </a:r>
              </a:p>
              <a:p>
                <a:r>
                  <a:rPr lang="cs-CZ" dirty="0"/>
                  <a:t>existuje kauzální vztah mezi mírou růstu množství peněz a mírou růstu nominálního důchodu (=&gt;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  <m:r>
                          <a:rPr lang="cs-CZ" b="0" i="1" smtClean="0">
                            <a:latin typeface="Cambria Math"/>
                          </a:rPr>
                          <m:t>. </m:t>
                        </m:r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r>
                  <a:rPr lang="cs-CZ" dirty="0"/>
                  <a:t>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219256" cy="5069160"/>
              </a:xfrm>
              <a:blipFill rotWithShape="1">
                <a:blip r:embed="rId2"/>
                <a:stretch>
                  <a:fillRect l="-1409" t="-1805" r="-4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743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NEOKLASICKÁ EKONOMIE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 II. SVĚTOVÉ VÁLCE –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pokrač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Kritické výhrady:</a:t>
            </a:r>
          </a:p>
          <a:p>
            <a:r>
              <a:rPr lang="cs-CZ" dirty="0"/>
              <a:t>teoretický koncept je postaven na řadě předpokladů, které se v reálné praxi nemusí naplnit</a:t>
            </a:r>
          </a:p>
          <a:p>
            <a:r>
              <a:rPr lang="cs-CZ" dirty="0"/>
              <a:t>přecenění role peněz v ekonomice</a:t>
            </a:r>
          </a:p>
          <a:p>
            <a:r>
              <a:rPr lang="cs-CZ" dirty="0"/>
              <a:t>přecenění role racionálního očekávání tržních subjektů</a:t>
            </a:r>
          </a:p>
          <a:p>
            <a:r>
              <a:rPr lang="cs-CZ" dirty="0"/>
              <a:t>omezení regulace pouze na monetární regulaci</a:t>
            </a:r>
          </a:p>
        </p:txBody>
      </p:sp>
    </p:spTree>
    <p:extLst>
      <p:ext uri="{BB962C8B-B14F-4D97-AF65-F5344CB8AC3E}">
        <p14:creationId xmlns:p14="http://schemas.microsoft.com/office/powerpoint/2010/main" val="351135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INSTITUCIONALISMUS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A NOVÁ INSTITUCIONÁLNÍ EKONOMIE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důraz je kladen na úlohu institucí v ekonomickém vývoji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původní americký </a:t>
            </a:r>
            <a:r>
              <a:rPr lang="cs-CZ" dirty="0" err="1"/>
              <a:t>institucionalismus</a:t>
            </a:r>
            <a:r>
              <a:rPr lang="cs-CZ" dirty="0"/>
              <a:t> se rozvíjel od 90. let 19. století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 60. let 20. století na něj navazuje nová institucionální ekonomie</a:t>
            </a:r>
          </a:p>
        </p:txBody>
      </p:sp>
    </p:spTree>
    <p:extLst>
      <p:ext uri="{BB962C8B-B14F-4D97-AF65-F5344CB8AC3E}">
        <p14:creationId xmlns:p14="http://schemas.microsoft.com/office/powerpoint/2010/main" val="3306318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ZÁKLADNÍ RYSY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INSTITUCIONALISMU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Hlavním předmětem zkoumání jsou </a:t>
            </a:r>
            <a:r>
              <a:rPr lang="cs-CZ" i="1" dirty="0"/>
              <a:t>instituce</a:t>
            </a:r>
            <a:r>
              <a:rPr lang="cs-CZ" dirty="0"/>
              <a:t>. Obecně lze instituci chápat jako pravidla regulující vzájemné vztahy jednotlivců i společenských skupin.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Instituce mají povahu tradic, zvyků, právem kodifikovaných norem, různých organizačních forem korporací, spotřebitelských sdružení, průmyslových asociací, odborů, státu atd.</a:t>
            </a:r>
          </a:p>
        </p:txBody>
      </p:sp>
    </p:spTree>
    <p:extLst>
      <p:ext uri="{BB962C8B-B14F-4D97-AF65-F5344CB8AC3E}">
        <p14:creationId xmlns:p14="http://schemas.microsoft.com/office/powerpoint/2010/main" val="995445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3. Proces evoluce institucí.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4. Ekonomická činnost a její institucionální  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    formy mají různorodé cíle (často velice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    rozdílné až konfliktní, není to pouze snaha o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    maximalizaci zisku).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5. Zaměření na řešení praktických problémů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    (</a:t>
            </a:r>
            <a:r>
              <a:rPr lang="cs-CZ" dirty="0" err="1"/>
              <a:t>institucionalismus</a:t>
            </a:r>
            <a:r>
              <a:rPr lang="cs-CZ" dirty="0"/>
              <a:t> nerozlišuje pozitivní a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    normativní přístup k ekonomickým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    problémům).</a:t>
            </a:r>
          </a:p>
        </p:txBody>
      </p:sp>
    </p:spTree>
    <p:extLst>
      <p:ext uri="{BB962C8B-B14F-4D97-AF65-F5344CB8AC3E}">
        <p14:creationId xmlns:p14="http://schemas.microsoft.com/office/powerpoint/2010/main" val="1803601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METODOLOGICKÝ ZÁKLAD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INSTITUCIONALISMU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568952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je založen na kritice neoklasické ekonomie (odmítá přísně racionální chod světa)</a:t>
            </a:r>
          </a:p>
          <a:p>
            <a:r>
              <a:rPr lang="cs-CZ" dirty="0"/>
              <a:t>významnou úlohu připisuje technickému pokroku (T. </a:t>
            </a:r>
            <a:r>
              <a:rPr lang="cs-CZ" dirty="0" err="1"/>
              <a:t>Veblen</a:t>
            </a:r>
            <a:r>
              <a:rPr lang="cs-CZ" dirty="0"/>
              <a:t>: „je hybnou silou sociálněekonomického rozvoje.“)</a:t>
            </a:r>
          </a:p>
          <a:p>
            <a:r>
              <a:rPr lang="cs-CZ" dirty="0"/>
              <a:t>základem ekonomických vztahů jsou transakční vztahy (směnné transakce, manažerské transakce, rozdělovací transakce atd.) </a:t>
            </a:r>
          </a:p>
          <a:p>
            <a:r>
              <a:rPr lang="cs-CZ" dirty="0"/>
              <a:t>tomu odpovídají tzv. „transakční náklady“</a:t>
            </a:r>
          </a:p>
          <a:p>
            <a:r>
              <a:rPr lang="cs-CZ" dirty="0"/>
              <a:t>Teorie „rozumné ceny“ (J. R. </a:t>
            </a:r>
            <a:r>
              <a:rPr lang="cs-CZ" dirty="0" err="1"/>
              <a:t>Commons</a:t>
            </a:r>
            <a:r>
              <a:rPr lang="cs-CZ" dirty="0"/>
              <a:t>), tato cena je výsledkem vzájemného vyjednávání účastníků transakce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72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PŘEDSTAVITELÉ AMERICKÉHO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INSTITUCIONALISMU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Thorstein</a:t>
            </a:r>
            <a:r>
              <a:rPr lang="cs-CZ" dirty="0"/>
              <a:t> </a:t>
            </a:r>
            <a:r>
              <a:rPr lang="cs-CZ" dirty="0" err="1"/>
              <a:t>Veblen</a:t>
            </a:r>
            <a:r>
              <a:rPr lang="cs-CZ" dirty="0"/>
              <a:t> (1857 – 1929). Dílo: </a:t>
            </a:r>
            <a:r>
              <a:rPr lang="cs-CZ" i="1" dirty="0"/>
              <a:t>Teorie</a:t>
            </a:r>
            <a:r>
              <a:rPr lang="cs-CZ" dirty="0"/>
              <a:t> </a:t>
            </a:r>
            <a:r>
              <a:rPr lang="cs-CZ" i="1" dirty="0"/>
              <a:t>zahálčivé třídy </a:t>
            </a:r>
            <a:r>
              <a:rPr lang="cs-CZ" dirty="0"/>
              <a:t>– (1899), kritika demonstrativní spotřeby.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John </a:t>
            </a:r>
            <a:r>
              <a:rPr lang="cs-CZ" dirty="0" err="1"/>
              <a:t>Rogers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(1862 – 1945). Dílo: </a:t>
            </a:r>
            <a:r>
              <a:rPr lang="cs-CZ" i="1" dirty="0"/>
              <a:t>Právní základy kapitalismu </a:t>
            </a:r>
            <a:r>
              <a:rPr lang="cs-CZ" dirty="0"/>
              <a:t>a </a:t>
            </a:r>
            <a:r>
              <a:rPr lang="cs-CZ" i="1" dirty="0"/>
              <a:t>Institucionální ekonomie </a:t>
            </a:r>
            <a:r>
              <a:rPr lang="cs-CZ" dirty="0"/>
              <a:t>(1934)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214" y="2780928"/>
            <a:ext cx="1035698" cy="153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301208"/>
            <a:ext cx="1093831" cy="147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341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NOVÁ INSTITUCIONÁLNÍ EKONOMIE - představitelé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John Kenneth </a:t>
            </a:r>
            <a:r>
              <a:rPr lang="cs-CZ" b="1" dirty="0" err="1"/>
              <a:t>Galbraith</a:t>
            </a:r>
            <a:r>
              <a:rPr lang="cs-CZ" b="1" dirty="0"/>
              <a:t> </a:t>
            </a:r>
            <a:r>
              <a:rPr lang="cs-CZ" dirty="0"/>
              <a:t>(l908 – 2006). Dílo: </a:t>
            </a:r>
            <a:r>
              <a:rPr lang="cs-CZ" i="1" dirty="0"/>
              <a:t>Společnost hojnosti </a:t>
            </a:r>
            <a:r>
              <a:rPr lang="cs-CZ" dirty="0"/>
              <a:t>(1958), </a:t>
            </a:r>
            <a:r>
              <a:rPr lang="cs-CZ" i="1" dirty="0"/>
              <a:t>Ekonomie a veřejné cíle </a:t>
            </a:r>
            <a:r>
              <a:rPr lang="cs-CZ" dirty="0"/>
              <a:t>(1973), autor slavné učebnice </a:t>
            </a:r>
            <a:r>
              <a:rPr lang="cs-CZ" i="1" dirty="0"/>
              <a:t>Ekonomie</a:t>
            </a:r>
            <a:r>
              <a:rPr lang="cs-CZ" dirty="0"/>
              <a:t>. Hlavní ekonomický poradce J. F. Kennedyho. Kriticky hodnotí nerovnováhu mezi uspokojováním soukromých a veřejných potřeb (nefunguje neviditelná ruka trhu).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826540"/>
            <a:ext cx="1253782" cy="1867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834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NOVÁ INSTITUCIONÁLNÍ EKONOMIE - představitelé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Ronald </a:t>
            </a:r>
            <a:r>
              <a:rPr lang="cs-CZ" b="1" dirty="0" err="1"/>
              <a:t>Harry</a:t>
            </a:r>
            <a:r>
              <a:rPr lang="cs-CZ" b="1" dirty="0"/>
              <a:t> </a:t>
            </a:r>
            <a:r>
              <a:rPr lang="cs-CZ" b="1" dirty="0" err="1"/>
              <a:t>Coase</a:t>
            </a:r>
            <a:r>
              <a:rPr lang="cs-CZ" b="1" dirty="0"/>
              <a:t> </a:t>
            </a:r>
            <a:r>
              <a:rPr lang="cs-CZ" dirty="0"/>
              <a:t>(1910 – 2013). Dílo: </a:t>
            </a:r>
            <a:r>
              <a:rPr lang="cs-CZ" i="1" dirty="0"/>
              <a:t>Problém společenských nákladů </a:t>
            </a:r>
            <a:r>
              <a:rPr lang="cs-CZ" dirty="0"/>
              <a:t>(1960). Nositel Nobelovy ceny za ekonomii v roce 1991, většinu života působil na právnické fakultě v Chicagu. </a:t>
            </a:r>
            <a:r>
              <a:rPr lang="cs-CZ" dirty="0" err="1"/>
              <a:t>Coaseho</a:t>
            </a:r>
            <a:r>
              <a:rPr lang="cs-CZ" dirty="0"/>
              <a:t> teorém (při nulových transakčních nákladech to povede k takovému uzavírání smluv, které umožní maximalizaci bohatství bez ohledu na původní rozdělení vlastnických práv. </a:t>
            </a:r>
            <a:endParaRPr lang="cs-CZ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00678"/>
            <a:ext cx="1687140" cy="1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144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NOVÁ INSTITUCIONÁLNÍ EKONOMIE - představitelé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Douglass</a:t>
            </a:r>
            <a:r>
              <a:rPr lang="cs-CZ" b="1" dirty="0"/>
              <a:t> C. </a:t>
            </a:r>
            <a:r>
              <a:rPr lang="cs-CZ" b="1" dirty="0" err="1"/>
              <a:t>North</a:t>
            </a:r>
            <a:r>
              <a:rPr lang="cs-CZ" b="1" dirty="0"/>
              <a:t> </a:t>
            </a:r>
            <a:r>
              <a:rPr lang="cs-CZ" dirty="0"/>
              <a:t>(1920 – 2015). Dílo: </a:t>
            </a:r>
            <a:r>
              <a:rPr lang="cs-CZ" i="1" dirty="0"/>
              <a:t>Instituce, institucionální změny a ekonomická výkonnost </a:t>
            </a:r>
            <a:r>
              <a:rPr lang="cs-CZ" dirty="0"/>
              <a:t>(1990 aj.).</a:t>
            </a:r>
          </a:p>
          <a:p>
            <a:r>
              <a:rPr lang="cs-CZ" dirty="0"/>
              <a:t>Ve svém díle věnoval velkou pozornost zejména neformálním institucím (problém černého pasažéra).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33546"/>
            <a:ext cx="1472260" cy="208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84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J.M.KEYNES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 odpůrcem návratu zlatého standartu</a:t>
            </a:r>
          </a:p>
          <a:p>
            <a:r>
              <a:rPr lang="cs-CZ" dirty="0"/>
              <a:t>po odchodu z vládních služeb byl profesorem ekonomie na Cambridgeské univerzitě (až do roku 1940)</a:t>
            </a:r>
          </a:p>
          <a:p>
            <a:r>
              <a:rPr lang="cs-CZ" dirty="0"/>
              <a:t>za II. světové války působil v mnoha vládních komisích, zejména finančních</a:t>
            </a:r>
          </a:p>
          <a:p>
            <a:r>
              <a:rPr lang="cs-CZ" dirty="0"/>
              <a:t>byl vůdčí osobností na konferenci v </a:t>
            </a:r>
            <a:r>
              <a:rPr lang="cs-CZ" dirty="0" err="1"/>
              <a:t>Bretton</a:t>
            </a:r>
            <a:r>
              <a:rPr lang="cs-CZ" dirty="0"/>
              <a:t> </a:t>
            </a:r>
            <a:r>
              <a:rPr lang="cs-CZ" dirty="0" err="1"/>
              <a:t>Woods</a:t>
            </a:r>
            <a:r>
              <a:rPr lang="cs-CZ" dirty="0"/>
              <a:t> (1944)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0925"/>
            <a:ext cx="1224136" cy="15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92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KONFERENCE V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BRETTON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WOODS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1944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bylo vytvoření poválečného mezinárodního měnového systému</a:t>
            </a:r>
          </a:p>
          <a:p>
            <a:r>
              <a:rPr lang="cs-CZ" dirty="0"/>
              <a:t>koncept byl založen na předpokladech: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USA budou garantovat stabilní cenu zlata </a:t>
            </a:r>
            <a:r>
              <a:rPr lang="cs-CZ" sz="2800" dirty="0"/>
              <a:t>(</a:t>
            </a:r>
            <a:r>
              <a:rPr lang="cs-CZ" sz="2800" i="1" dirty="0"/>
              <a:t>35 dolarů za jednu trojskou unci)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stabilní dolar bude konvertibilní za zlato </a:t>
            </a:r>
            <a:r>
              <a:rPr lang="cs-CZ" sz="2800" i="1" dirty="0"/>
              <a:t>(tzv. omezená vnější konvertibilita)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jednotlivé národní měny budou konvertibilní za dolar</a:t>
            </a:r>
          </a:p>
        </p:txBody>
      </p:sp>
    </p:spTree>
    <p:extLst>
      <p:ext uri="{BB962C8B-B14F-4D97-AF65-F5344CB8AC3E}">
        <p14:creationId xmlns:p14="http://schemas.microsoft.com/office/powerpoint/2010/main" val="115568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KONFERENCE V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BRETTON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WOODS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1944 -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4. národní měny budou mít stabilní kurs k dolaru</a:t>
            </a:r>
          </a:p>
          <a:p>
            <a:pPr marL="0" indent="0">
              <a:buNone/>
            </a:pPr>
            <a:r>
              <a:rPr lang="cs-CZ" dirty="0"/>
              <a:t>5. případné oscilace kursu budou vyrovnávány </a:t>
            </a:r>
          </a:p>
          <a:p>
            <a:pPr marL="0" indent="0">
              <a:buNone/>
            </a:pPr>
            <a:r>
              <a:rPr lang="cs-CZ" dirty="0"/>
              <a:t>    devizovými intervencemi</a:t>
            </a:r>
          </a:p>
          <a:p>
            <a:pPr marL="0" indent="0">
              <a:buNone/>
            </a:pPr>
            <a:r>
              <a:rPr lang="cs-CZ" dirty="0"/>
              <a:t>6. k zajištění tohoto mechanismu vzniknou  </a:t>
            </a:r>
          </a:p>
          <a:p>
            <a:pPr marL="0" indent="0">
              <a:buNone/>
            </a:pPr>
            <a:r>
              <a:rPr lang="cs-CZ" dirty="0"/>
              <a:t>    bankovní a měnové instituce </a:t>
            </a:r>
            <a:r>
              <a:rPr lang="cs-CZ" sz="2800" i="1" dirty="0"/>
              <a:t>(Mezinárodní    </a:t>
            </a:r>
          </a:p>
          <a:p>
            <a:pPr marL="0" indent="0">
              <a:buNone/>
            </a:pPr>
            <a:r>
              <a:rPr lang="cs-CZ" sz="2800" i="1" dirty="0"/>
              <a:t>     měnový fond a Mezinárodní banka pro obnovu a     </a:t>
            </a:r>
          </a:p>
          <a:p>
            <a:pPr marL="0" indent="0">
              <a:buNone/>
            </a:pPr>
            <a:r>
              <a:rPr lang="cs-CZ" sz="2800" i="1" dirty="0"/>
              <a:t>     rozvoj)</a:t>
            </a:r>
          </a:p>
          <a:p>
            <a:pPr marL="0" indent="0">
              <a:buNone/>
            </a:pPr>
            <a:r>
              <a:rPr lang="cs-CZ" dirty="0"/>
              <a:t>Nebyl přijat </a:t>
            </a:r>
            <a:r>
              <a:rPr lang="cs-CZ" dirty="0" err="1"/>
              <a:t>Keynesův</a:t>
            </a:r>
            <a:r>
              <a:rPr lang="cs-CZ" dirty="0"/>
              <a:t> návrh na zavedení umělé jednotky „</a:t>
            </a:r>
            <a:r>
              <a:rPr lang="cs-CZ" dirty="0" err="1"/>
              <a:t>bancor</a:t>
            </a:r>
            <a:r>
              <a:rPr lang="cs-CZ" dirty="0"/>
              <a:t>“. </a:t>
            </a:r>
          </a:p>
          <a:p>
            <a:pPr marL="0" indent="0">
              <a:buNone/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95564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KEYNESŮV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PŘÍNOS V EKONOMII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Keynesovo</a:t>
            </a:r>
            <a:r>
              <a:rPr lang="cs-CZ" dirty="0"/>
              <a:t> dílo ovlivněno ekonomickým vývoje ve 2. polovině 20. let</a:t>
            </a:r>
          </a:p>
          <a:p>
            <a:r>
              <a:rPr lang="cs-CZ" dirty="0"/>
              <a:t>zrušení konvertibility libry za zlato koncem 20. let</a:t>
            </a:r>
          </a:p>
          <a:p>
            <a:r>
              <a:rPr lang="cs-CZ" dirty="0"/>
              <a:t>nástup velké deprese ve většině zemí světa koncem 20. let</a:t>
            </a:r>
          </a:p>
          <a:p>
            <a:r>
              <a:rPr lang="cs-CZ" dirty="0"/>
              <a:t>v důsledku deprese pokles většiny makroukazatelů </a:t>
            </a:r>
            <a:r>
              <a:rPr lang="cs-CZ" sz="2800" i="1" dirty="0"/>
              <a:t>(růst nezaměstnanosti, pokles ekonomického růstu, pokles exportu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78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KEYNESŮV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PŘÍNOS V EKONOMII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Keynesova</a:t>
            </a:r>
            <a:r>
              <a:rPr lang="cs-CZ" dirty="0"/>
              <a:t> kritika liberálního přístupu neoklasické ekonomie</a:t>
            </a:r>
          </a:p>
          <a:p>
            <a:r>
              <a:rPr lang="cs-CZ" dirty="0"/>
              <a:t>byl zastáncem státních zásahů do ekonomiky založených na rozpočtové, peněžní a úvěrové politice – </a:t>
            </a:r>
            <a:r>
              <a:rPr lang="cs-CZ" b="1" i="1" dirty="0"/>
              <a:t>stabilizační politika</a:t>
            </a:r>
          </a:p>
          <a:p>
            <a:r>
              <a:rPr lang="cs-CZ" dirty="0"/>
              <a:t>zpochybnil automatické samoregulační schopnosti tržního mechanismu v krizi</a:t>
            </a:r>
          </a:p>
          <a:p>
            <a:r>
              <a:rPr lang="cs-CZ" dirty="0"/>
              <a:t>pokles poptávky musí eliminovat svými zásahy stát</a:t>
            </a:r>
          </a:p>
          <a:p>
            <a:r>
              <a:rPr lang="cs-CZ" dirty="0"/>
              <a:t>významnou roli v nich hraje rozpočtová politika</a:t>
            </a:r>
          </a:p>
        </p:txBody>
      </p:sp>
    </p:spTree>
    <p:extLst>
      <p:ext uri="{BB962C8B-B14F-4D97-AF65-F5344CB8AC3E}">
        <p14:creationId xmlns:p14="http://schemas.microsoft.com/office/powerpoint/2010/main" val="185284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KEYNESŮV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PŘÍNOS V EKONOMII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00200"/>
                <a:ext cx="8291264" cy="52578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/>
                  <a:t>významná role patří daním</a:t>
                </a:r>
              </a:p>
              <a:p>
                <a:r>
                  <a:rPr lang="cs-CZ" dirty="0"/>
                  <a:t>tzv. vestavěné stabilizátory ekonomiky </a:t>
                </a:r>
                <a:r>
                  <a:rPr lang="cs-CZ" sz="2800" i="1" dirty="0"/>
                  <a:t>(např. progresivní daňová sazba)</a:t>
                </a:r>
              </a:p>
              <a:p>
                <a:r>
                  <a:rPr lang="cs-CZ" dirty="0"/>
                  <a:t>v depresi stát snižuje daně a zvyšuje investice</a:t>
                </a:r>
              </a:p>
              <a:p>
                <a:r>
                  <a:rPr lang="cs-CZ" dirty="0"/>
                  <a:t>v konjunktuře naopak zvyšuje daně a omezuje investice</a:t>
                </a:r>
              </a:p>
              <a:p>
                <a:r>
                  <a:rPr lang="cs-CZ" dirty="0"/>
                  <a:t>klíčový význam investic – </a:t>
                </a:r>
                <a:r>
                  <a:rPr lang="cs-CZ" sz="2800" b="1" dirty="0"/>
                  <a:t>investiční multiplikátor</a:t>
                </a:r>
              </a:p>
              <a:p>
                <a:pPr marL="0" indent="0">
                  <a:buNone/>
                </a:pPr>
                <a:r>
                  <a:rPr lang="cs-CZ" sz="2800" dirty="0"/>
                  <a:t>       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 =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 . ∆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𝐼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                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 = </m:t>
                    </m:r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cs-CZ" sz="2800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cs-CZ" sz="2800" dirty="0">
                    <a:ea typeface="Cambria Math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cs-CZ" sz="2800" dirty="0"/>
                  <a:t> </a:t>
                </a:r>
                <a:r>
                  <a:rPr lang="cs-CZ" sz="2400" dirty="0"/>
                  <a:t>je reciproční hodnota mezního sklonu k úsporám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00200"/>
                <a:ext cx="8291264" cy="5257800"/>
              </a:xfrm>
              <a:blipFill rotWithShape="1">
                <a:blip r:embed="rId2"/>
                <a:stretch>
                  <a:fillRect l="-1691" t="-2436" r="-6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57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VÝZNAMNÉ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Ekonomické důsledky míru (1919)</a:t>
            </a:r>
          </a:p>
          <a:p>
            <a:r>
              <a:rPr lang="cs-CZ" i="1" dirty="0"/>
              <a:t>Traktát o peněžní reformě (1923)</a:t>
            </a:r>
          </a:p>
          <a:p>
            <a:r>
              <a:rPr lang="cs-CZ" i="1" dirty="0"/>
              <a:t>Pojednání o penězích (1930)</a:t>
            </a:r>
          </a:p>
          <a:p>
            <a:r>
              <a:rPr lang="cs-CZ" i="1" dirty="0"/>
              <a:t>Obecná teorie zaměstnanosti, úroku a peněz (1936)</a:t>
            </a:r>
          </a:p>
          <a:p>
            <a:r>
              <a:rPr lang="cs-CZ" i="1" dirty="0"/>
              <a:t>Jak zaplatit za válku (1940)</a:t>
            </a:r>
          </a:p>
        </p:txBody>
      </p:sp>
    </p:spTree>
    <p:extLst>
      <p:ext uri="{BB962C8B-B14F-4D97-AF65-F5344CB8AC3E}">
        <p14:creationId xmlns:p14="http://schemas.microsoft.com/office/powerpoint/2010/main" val="2645550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1494</Words>
  <Application>Microsoft Office PowerPoint</Application>
  <PresentationFormat>Předvádění na obrazovce (4:3)</PresentationFormat>
  <Paragraphs>159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Berlin Sans FB Demi</vt:lpstr>
      <vt:lpstr>Calibri</vt:lpstr>
      <vt:lpstr>Cambria Math</vt:lpstr>
      <vt:lpstr>Motiv systému Office</vt:lpstr>
      <vt:lpstr> Dějiny ekonomických teorií 20. století</vt:lpstr>
      <vt:lpstr>JOHN MAYNARD KEYNES (1883 – 1946)</vt:lpstr>
      <vt:lpstr>J.M.KEYNES - pokračování</vt:lpstr>
      <vt:lpstr>KONFERENCE V BRETTON WOODS 1944</vt:lpstr>
      <vt:lpstr>KONFERENCE V BRETTON WOODS 1944 - pokračování</vt:lpstr>
      <vt:lpstr>KEYNESŮV PŘÍNOS V EKONOMII</vt:lpstr>
      <vt:lpstr>KEYNESŮV PŘÍNOS V EKONOMII</vt:lpstr>
      <vt:lpstr>KEYNESŮV PŘÍNOS V EKONOMII</vt:lpstr>
      <vt:lpstr>VÝZNAMNÉ PRÁCE</vt:lpstr>
      <vt:lpstr>POKRAČOVATELÉ J. M. KEYNESE</vt:lpstr>
      <vt:lpstr>POSTKEYNESOVSKÁ EKONOMIE</vt:lpstr>
      <vt:lpstr>8. NEOKLASICKÁ EKONOMIE  PO II. SVĚTOVÉ VÁLCE</vt:lpstr>
      <vt:lpstr>NEOKLASICKÁ EKONOMIE  PO II. SVĚTOVÉ VÁLCE – pokrač.</vt:lpstr>
      <vt:lpstr>NEOKLASICKÁ EKONOMIE  PO II. SVĚTOVÉ VÁLCE – pokrač.</vt:lpstr>
      <vt:lpstr>NEOKLASICKÁ EKONOMIE  PO II. SVĚTOVÉ VÁLCE – pokrač.</vt:lpstr>
      <vt:lpstr>NEOKLASICKÁ EKONOMIE  PO II. SVĚTOVÉ VÁLCE – pokrač.</vt:lpstr>
      <vt:lpstr>NEOKLASICKÁ EKONOMIE  PO II. SVĚTOVÉ VÁLCE – pokrač.</vt:lpstr>
      <vt:lpstr>NEOKLASICKÁ EKONOMIE  PO II. SVĚTOVÉ VÁLCE – pokrač.</vt:lpstr>
      <vt:lpstr>NEOKLASICKÁ EKONOMIE  PO II. SVĚTOVÉ VÁLCE – pokrač.</vt:lpstr>
      <vt:lpstr>NEOKLASICKÁ EKONOMIE  PO II. SVĚTOVÉ VÁLCE – pokrač.</vt:lpstr>
      <vt:lpstr>NEOKLASICKÁ EKONOMIE  PO II. SVĚTOVÉ VÁLCE – pokrač.</vt:lpstr>
      <vt:lpstr>INSTITUCIONALISMUS A NOVÁ INSTITUCIONÁLNÍ EKONOMIE</vt:lpstr>
      <vt:lpstr>ZÁKLADNÍ RYSY INSTITUCIONALISMU</vt:lpstr>
      <vt:lpstr>Prezentace aplikace PowerPoint</vt:lpstr>
      <vt:lpstr>METODOLOGICKÝ ZÁKLAD INSTITUCIONALISMU</vt:lpstr>
      <vt:lpstr>PŘEDSTAVITELÉ AMERICKÉHO INSTITUCIONALISMU</vt:lpstr>
      <vt:lpstr>NOVÁ INSTITUCIONÁLNÍ EKONOMIE - představitelé</vt:lpstr>
      <vt:lpstr>NOVÁ INSTITUCIONÁLNÍ EKONOMIE - představitelé</vt:lpstr>
      <vt:lpstr>NOVÁ INSTITUCIONÁLNÍ EKONOMIE - představitelé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EKONOMICKÉHO MYŠLENÍ</dc:title>
  <dc:creator>704</dc:creator>
  <cp:lastModifiedBy>Jiří Blažek</cp:lastModifiedBy>
  <cp:revision>56</cp:revision>
  <dcterms:created xsi:type="dcterms:W3CDTF">2016-02-14T16:04:58Z</dcterms:created>
  <dcterms:modified xsi:type="dcterms:W3CDTF">2020-04-06T16:10:38Z</dcterms:modified>
</cp:coreProperties>
</file>