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84" r:id="rId3"/>
    <p:sldId id="285" r:id="rId4"/>
    <p:sldId id="286" r:id="rId5"/>
    <p:sldId id="320" r:id="rId6"/>
    <p:sldId id="262" r:id="rId7"/>
    <p:sldId id="263" r:id="rId8"/>
    <p:sldId id="264" r:id="rId9"/>
    <p:sldId id="265" r:id="rId10"/>
    <p:sldId id="288" r:id="rId11"/>
    <p:sldId id="289" r:id="rId12"/>
    <p:sldId id="321" r:id="rId13"/>
    <p:sldId id="322" r:id="rId14"/>
    <p:sldId id="323" r:id="rId15"/>
    <p:sldId id="324" r:id="rId16"/>
    <p:sldId id="325" r:id="rId17"/>
    <p:sldId id="290" r:id="rId18"/>
    <p:sldId id="326" r:id="rId19"/>
    <p:sldId id="327" r:id="rId20"/>
    <p:sldId id="328" r:id="rId21"/>
    <p:sldId id="329" r:id="rId22"/>
    <p:sldId id="330" r:id="rId23"/>
    <p:sldId id="331" r:id="rId24"/>
    <p:sldId id="332" r:id="rId25"/>
    <p:sldId id="333" r:id="rId26"/>
    <p:sldId id="334" r:id="rId27"/>
    <p:sldId id="335" r:id="rId28"/>
    <p:sldId id="336" r:id="rId29"/>
    <p:sldId id="291" r:id="rId30"/>
    <p:sldId id="318"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61" d="100"/>
          <a:sy n="61" d="100"/>
        </p:scale>
        <p:origin x="53"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3DF85C-B6E3-4A37-A530-7181510B0FEB}" type="datetimeFigureOut">
              <a:rPr lang="cs-CZ" smtClean="0"/>
              <a:t>23.4.2020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19C6B-42DC-4595-B0E2-FDBAD21CF9AA}" type="slidenum">
              <a:rPr lang="cs-CZ" smtClean="0"/>
              <a:t>‹#›</a:t>
            </a:fld>
            <a:endParaRPr lang="cs-CZ"/>
          </a:p>
        </p:txBody>
      </p:sp>
    </p:spTree>
    <p:extLst>
      <p:ext uri="{BB962C8B-B14F-4D97-AF65-F5344CB8AC3E}">
        <p14:creationId xmlns:p14="http://schemas.microsoft.com/office/powerpoint/2010/main" val="3753425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9C1AB2A1-7845-4D62-AF0C-77631E6BA7E7}"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157390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1AB2A1-7845-4D62-AF0C-77631E6BA7E7}"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4049139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1AB2A1-7845-4D62-AF0C-77631E6BA7E7}"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405240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1AB2A1-7845-4D62-AF0C-77631E6BA7E7}"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387395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C1AB2A1-7845-4D62-AF0C-77631E6BA7E7}" type="datetimeFigureOut">
              <a:rPr lang="cs-CZ" smtClean="0"/>
              <a:t>23.4.2020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385889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C1AB2A1-7845-4D62-AF0C-77631E6BA7E7}" type="datetimeFigureOut">
              <a:rPr lang="cs-CZ" smtClean="0"/>
              <a:t>23.4.2020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219364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C1AB2A1-7845-4D62-AF0C-77631E6BA7E7}" type="datetimeFigureOut">
              <a:rPr lang="cs-CZ" smtClean="0"/>
              <a:t>23.4.2020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3376725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C1AB2A1-7845-4D62-AF0C-77631E6BA7E7}" type="datetimeFigureOut">
              <a:rPr lang="cs-CZ" smtClean="0"/>
              <a:t>23.4.2020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829963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C1AB2A1-7845-4D62-AF0C-77631E6BA7E7}" type="datetimeFigureOut">
              <a:rPr lang="cs-CZ" smtClean="0"/>
              <a:t>23.4.2020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262325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C1AB2A1-7845-4D62-AF0C-77631E6BA7E7}" type="datetimeFigureOut">
              <a:rPr lang="cs-CZ" smtClean="0"/>
              <a:t>23.4.2020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1635067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C1AB2A1-7845-4D62-AF0C-77631E6BA7E7}" type="datetimeFigureOut">
              <a:rPr lang="cs-CZ" smtClean="0"/>
              <a:t>23.4.2020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A801C0-CDE1-4B0A-AC16-8F490ABD479F}" type="slidenum">
              <a:rPr lang="cs-CZ" smtClean="0"/>
              <a:t>‹#›</a:t>
            </a:fld>
            <a:endParaRPr lang="cs-CZ"/>
          </a:p>
        </p:txBody>
      </p:sp>
    </p:spTree>
    <p:extLst>
      <p:ext uri="{BB962C8B-B14F-4D97-AF65-F5344CB8AC3E}">
        <p14:creationId xmlns:p14="http://schemas.microsoft.com/office/powerpoint/2010/main" val="1085682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AB2A1-7845-4D62-AF0C-77631E6BA7E7}" type="datetimeFigureOut">
              <a:rPr lang="cs-CZ" smtClean="0"/>
              <a:t>23.4.2020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801C0-CDE1-4B0A-AC16-8F490ABD479F}" type="slidenum">
              <a:rPr lang="cs-CZ" smtClean="0"/>
              <a:t>‹#›</a:t>
            </a:fld>
            <a:endParaRPr lang="cs-CZ"/>
          </a:p>
        </p:txBody>
      </p:sp>
    </p:spTree>
    <p:extLst>
      <p:ext uri="{BB962C8B-B14F-4D97-AF65-F5344CB8AC3E}">
        <p14:creationId xmlns:p14="http://schemas.microsoft.com/office/powerpoint/2010/main" val="1126522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Přednáška č. </a:t>
            </a:r>
            <a:r>
              <a:rPr lang="cs-CZ" dirty="0" smtClean="0"/>
              <a:t>7</a:t>
            </a:r>
            <a:endParaRPr lang="cs-CZ" dirty="0"/>
          </a:p>
        </p:txBody>
      </p:sp>
      <p:sp>
        <p:nvSpPr>
          <p:cNvPr id="3" name="Zástupný symbol pro obsah 2"/>
          <p:cNvSpPr>
            <a:spLocks noGrp="1"/>
          </p:cNvSpPr>
          <p:nvPr>
            <p:ph idx="1"/>
          </p:nvPr>
        </p:nvSpPr>
        <p:spPr/>
        <p:txBody>
          <a:bodyPr/>
          <a:lstStyle/>
          <a:p>
            <a:pPr marL="0" indent="0">
              <a:buNone/>
            </a:pPr>
            <a:r>
              <a:rPr lang="cs-CZ" b="1" dirty="0" err="1" smtClean="0">
                <a:solidFill>
                  <a:srgbClr val="FF0000"/>
                </a:solidFill>
              </a:rPr>
              <a:t>Dworkinov</a:t>
            </a:r>
            <a:r>
              <a:rPr lang="cs-CZ" b="1" dirty="0" err="1" smtClean="0">
                <a:solidFill>
                  <a:srgbClr val="FF0000"/>
                </a:solidFill>
              </a:rPr>
              <a:t>o</a:t>
            </a:r>
            <a:r>
              <a:rPr lang="cs-CZ" b="1" dirty="0" smtClean="0">
                <a:solidFill>
                  <a:srgbClr val="FF0000"/>
                </a:solidFill>
              </a:rPr>
              <a:t> pojetí principů</a:t>
            </a:r>
            <a:endParaRPr lang="cs-CZ" b="1" dirty="0" smtClean="0">
              <a:solidFill>
                <a:srgbClr val="FF0000"/>
              </a:solidFill>
            </a:endParaRPr>
          </a:p>
          <a:p>
            <a:pPr marL="0" indent="0">
              <a:buNone/>
            </a:pPr>
            <a:endParaRPr lang="cs-CZ" b="1" dirty="0">
              <a:solidFill>
                <a:srgbClr val="FF0000"/>
              </a:solidFill>
            </a:endParaRPr>
          </a:p>
          <a:p>
            <a:pPr marL="0" indent="0">
              <a:buNone/>
            </a:pPr>
            <a:r>
              <a:rPr lang="cs-CZ" b="1" dirty="0" smtClean="0">
                <a:solidFill>
                  <a:srgbClr val="FF0000"/>
                </a:solidFill>
              </a:rPr>
              <a:t>Osnova </a:t>
            </a:r>
            <a:endParaRPr lang="cs-CZ" b="1" dirty="0" smtClean="0">
              <a:solidFill>
                <a:srgbClr val="FF0000"/>
              </a:solidFill>
            </a:endParaRPr>
          </a:p>
          <a:p>
            <a:pPr marL="0" indent="0">
              <a:buNone/>
            </a:pPr>
            <a:r>
              <a:rPr lang="cs-CZ" b="1" dirty="0" smtClean="0">
                <a:solidFill>
                  <a:srgbClr val="FF0000"/>
                </a:solidFill>
              </a:rPr>
              <a:t>a)Přetrvávající problémy v po </a:t>
            </a:r>
            <a:r>
              <a:rPr lang="cs-CZ" b="1" dirty="0" err="1" smtClean="0">
                <a:solidFill>
                  <a:srgbClr val="FF0000"/>
                </a:solidFill>
              </a:rPr>
              <a:t>hartovské</a:t>
            </a:r>
            <a:r>
              <a:rPr lang="cs-CZ" b="1" dirty="0" smtClean="0">
                <a:solidFill>
                  <a:srgbClr val="FF0000"/>
                </a:solidFill>
              </a:rPr>
              <a:t> době</a:t>
            </a:r>
          </a:p>
          <a:p>
            <a:pPr marL="0" indent="0">
              <a:buNone/>
            </a:pPr>
            <a:endParaRPr lang="cs-CZ" b="1" dirty="0" smtClean="0">
              <a:solidFill>
                <a:srgbClr val="FF0000"/>
              </a:solidFill>
            </a:endParaRPr>
          </a:p>
          <a:p>
            <a:pPr marL="0" indent="0">
              <a:buNone/>
            </a:pPr>
            <a:r>
              <a:rPr lang="cs-CZ" b="1" dirty="0" smtClean="0">
                <a:solidFill>
                  <a:srgbClr val="FF0000"/>
                </a:solidFill>
              </a:rPr>
              <a:t>b) </a:t>
            </a:r>
            <a:r>
              <a:rPr lang="cs-CZ" b="1" dirty="0" err="1" smtClean="0">
                <a:solidFill>
                  <a:srgbClr val="FF0000"/>
                </a:solidFill>
              </a:rPr>
              <a:t>Dworkinův</a:t>
            </a:r>
            <a:r>
              <a:rPr lang="cs-CZ" b="1" dirty="0" smtClean="0">
                <a:solidFill>
                  <a:srgbClr val="FF0000"/>
                </a:solidFill>
              </a:rPr>
              <a:t> pokus o řešení: právní principy jako korektor účelu zákona</a:t>
            </a:r>
          </a:p>
          <a:p>
            <a:pPr marL="0" indent="0">
              <a:buNone/>
            </a:pPr>
            <a:endParaRPr lang="cs-CZ" b="1" dirty="0">
              <a:solidFill>
                <a:srgbClr val="FF0000"/>
              </a:solidFill>
            </a:endParaRPr>
          </a:p>
          <a:p>
            <a:pPr marL="0" indent="0">
              <a:buNone/>
            </a:pPr>
            <a:endParaRPr lang="cs-CZ" b="1" dirty="0">
              <a:solidFill>
                <a:srgbClr val="FF0000"/>
              </a:solidFill>
            </a:endParaRPr>
          </a:p>
        </p:txBody>
      </p:sp>
    </p:spTree>
    <p:extLst>
      <p:ext uri="{BB962C8B-B14F-4D97-AF65-F5344CB8AC3E}">
        <p14:creationId xmlns:p14="http://schemas.microsoft.com/office/powerpoint/2010/main" val="374455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B) </a:t>
            </a:r>
            <a:r>
              <a:rPr lang="cs-CZ" dirty="0" err="1" smtClean="0"/>
              <a:t>Dworkinův</a:t>
            </a:r>
            <a:r>
              <a:rPr lang="cs-CZ" dirty="0" smtClean="0"/>
              <a:t> pokus o řešení: právní principy jako korektor účelu zákona.</a:t>
            </a:r>
            <a:endParaRPr lang="cs-CZ" dirty="0"/>
          </a:p>
        </p:txBody>
      </p:sp>
      <p:sp>
        <p:nvSpPr>
          <p:cNvPr id="3" name="Zástupný symbol pro obsah 2"/>
          <p:cNvSpPr>
            <a:spLocks noGrp="1"/>
          </p:cNvSpPr>
          <p:nvPr>
            <p:ph idx="1"/>
          </p:nvPr>
        </p:nvSpPr>
        <p:spPr/>
        <p:txBody>
          <a:bodyPr/>
          <a:lstStyle/>
          <a:p>
            <a:pPr marL="274320" indent="-274320">
              <a:buFont typeface="Wingdings"/>
              <a:buChar char=""/>
              <a:defRPr/>
            </a:pPr>
            <a:endParaRPr lang="cs-CZ" altLang="cs-CZ" b="1" i="1" dirty="0" smtClean="0"/>
          </a:p>
          <a:p>
            <a:pPr marL="0" indent="0">
              <a:buNone/>
              <a:defRPr/>
            </a:pPr>
            <a:r>
              <a:rPr lang="cs-CZ" altLang="cs-CZ" b="1" i="1" dirty="0" smtClean="0"/>
              <a:t>Americký </a:t>
            </a:r>
            <a:r>
              <a:rPr lang="cs-CZ" altLang="cs-CZ" b="1" i="1" dirty="0" err="1" smtClean="0"/>
              <a:t>právík</a:t>
            </a:r>
            <a:r>
              <a:rPr lang="cs-CZ" altLang="cs-CZ" b="1" i="1" dirty="0" smtClean="0"/>
              <a:t> a filozof  RONALD DWORKIN  (1931-2013)</a:t>
            </a:r>
          </a:p>
          <a:p>
            <a:pPr marL="0" indent="0">
              <a:buNone/>
              <a:defRPr/>
            </a:pPr>
            <a:endParaRPr lang="cs-CZ" altLang="cs-CZ" b="1" i="1" dirty="0"/>
          </a:p>
          <a:p>
            <a:pPr marL="274320" indent="-274320">
              <a:buFont typeface="Wingdings"/>
              <a:buChar char=""/>
              <a:defRPr/>
            </a:pPr>
            <a:endParaRPr lang="cs-CZ" altLang="cs-CZ" b="1" i="1" dirty="0" smtClean="0"/>
          </a:p>
          <a:p>
            <a:pPr marL="0" indent="0">
              <a:buNone/>
              <a:defRPr/>
            </a:pPr>
            <a:r>
              <a:rPr lang="cs-CZ" altLang="cs-CZ" b="1" i="1" dirty="0" smtClean="0"/>
              <a:t>Dílo:</a:t>
            </a:r>
            <a:endParaRPr lang="cs-CZ" altLang="cs-CZ" b="1" i="1" dirty="0"/>
          </a:p>
          <a:p>
            <a:pPr marL="274320" indent="-274320">
              <a:buFont typeface="Wingdings"/>
              <a:buChar char=""/>
              <a:defRPr/>
            </a:pPr>
            <a:r>
              <a:rPr lang="cs-CZ" altLang="cs-CZ" b="1" i="1" dirty="0"/>
              <a:t>Když se práva berou vážně“  (česky 2001) </a:t>
            </a:r>
          </a:p>
          <a:p>
            <a:pPr marL="274320" indent="-274320">
              <a:buFont typeface="Wingdings"/>
              <a:buChar char=""/>
              <a:defRPr/>
            </a:pPr>
            <a:r>
              <a:rPr lang="cs-CZ" altLang="cs-CZ" b="1" i="1" dirty="0"/>
              <a:t>Říše práva (2014 vyšla slovensky</a:t>
            </a:r>
            <a:r>
              <a:rPr lang="cs-CZ" altLang="cs-CZ" b="1" i="1" dirty="0" smtClean="0"/>
              <a:t>)</a:t>
            </a:r>
          </a:p>
          <a:p>
            <a:pPr marL="274320" indent="-274320">
              <a:buFont typeface="Wingdings"/>
              <a:buChar char=""/>
              <a:defRPr/>
            </a:pPr>
            <a:r>
              <a:rPr lang="cs-CZ" dirty="0"/>
              <a:t> </a:t>
            </a:r>
            <a:r>
              <a:rPr lang="cs-CZ" b="1" i="1" dirty="0"/>
              <a:t>Justice </a:t>
            </a:r>
            <a:r>
              <a:rPr lang="cs-CZ" b="1" i="1" dirty="0" err="1"/>
              <a:t>for</a:t>
            </a:r>
            <a:r>
              <a:rPr lang="cs-CZ" b="1" i="1" dirty="0"/>
              <a:t> </a:t>
            </a:r>
            <a:r>
              <a:rPr lang="cs-CZ" b="1" i="1" dirty="0" err="1" smtClean="0"/>
              <a:t>Hedgehogs</a:t>
            </a:r>
            <a:r>
              <a:rPr lang="cs-CZ" b="1" i="1" dirty="0" smtClean="0"/>
              <a:t>, Spravedlnost pro ježky</a:t>
            </a:r>
            <a:r>
              <a:rPr lang="cs-CZ" b="1" dirty="0"/>
              <a:t> (2011</a:t>
            </a:r>
            <a:r>
              <a:rPr lang="cs-CZ" b="1" dirty="0" smtClean="0"/>
              <a:t>)</a:t>
            </a:r>
            <a:endParaRPr lang="cs-CZ" altLang="cs-CZ" b="1" dirty="0"/>
          </a:p>
        </p:txBody>
      </p:sp>
    </p:spTree>
    <p:extLst>
      <p:ext uri="{BB962C8B-B14F-4D97-AF65-F5344CB8AC3E}">
        <p14:creationId xmlns:p14="http://schemas.microsoft.com/office/powerpoint/2010/main" val="184937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Dworkinova</a:t>
            </a:r>
            <a:r>
              <a:rPr lang="cs-CZ" dirty="0" smtClean="0"/>
              <a:t> kritika právního pozitivismu</a:t>
            </a:r>
            <a:endParaRPr lang="cs-CZ" dirty="0"/>
          </a:p>
        </p:txBody>
      </p:sp>
      <p:sp>
        <p:nvSpPr>
          <p:cNvPr id="3" name="Zástupný symbol pro obsah 2"/>
          <p:cNvSpPr>
            <a:spLocks noGrp="1"/>
          </p:cNvSpPr>
          <p:nvPr>
            <p:ph idx="1"/>
          </p:nvPr>
        </p:nvSpPr>
        <p:spPr/>
        <p:txBody>
          <a:bodyPr/>
          <a:lstStyle/>
          <a:p>
            <a:pPr marL="274320" indent="-274320">
              <a:buNone/>
              <a:defRPr/>
            </a:pPr>
            <a:r>
              <a:rPr lang="cs-CZ" altLang="cs-CZ" dirty="0" err="1"/>
              <a:t>Dworkin</a:t>
            </a:r>
            <a:r>
              <a:rPr lang="cs-CZ" altLang="cs-CZ" dirty="0"/>
              <a:t> si klade otázku, do jaké míry je  právní </a:t>
            </a:r>
            <a:r>
              <a:rPr lang="cs-CZ" altLang="cs-CZ" dirty="0" smtClean="0"/>
              <a:t>pozitivismus oprávněn, </a:t>
            </a:r>
          </a:p>
          <a:p>
            <a:pPr marL="274320" indent="-274320">
              <a:buNone/>
              <a:defRPr/>
            </a:pPr>
            <a:r>
              <a:rPr lang="cs-CZ" altLang="cs-CZ" dirty="0" smtClean="0"/>
              <a:t>pokud </a:t>
            </a:r>
            <a:r>
              <a:rPr lang="cs-CZ" altLang="cs-CZ" dirty="0"/>
              <a:t>pro něj  je objektem </a:t>
            </a:r>
            <a:r>
              <a:rPr lang="cs-CZ" altLang="cs-CZ" dirty="0" smtClean="0"/>
              <a:t>jen </a:t>
            </a:r>
            <a:r>
              <a:rPr lang="cs-CZ" altLang="cs-CZ" dirty="0"/>
              <a:t>stanovená norma či pravidlo?  </a:t>
            </a:r>
          </a:p>
          <a:p>
            <a:pPr marL="274320" indent="-274320">
              <a:buNone/>
              <a:defRPr/>
            </a:pPr>
            <a:r>
              <a:rPr lang="cs-CZ" altLang="cs-CZ" dirty="0" smtClean="0"/>
              <a:t> </a:t>
            </a:r>
          </a:p>
          <a:p>
            <a:pPr marL="274320" indent="-274320">
              <a:buNone/>
              <a:defRPr/>
            </a:pPr>
            <a:r>
              <a:rPr lang="cs-CZ" altLang="cs-CZ" dirty="0" smtClean="0"/>
              <a:t>Podrobuje </a:t>
            </a:r>
            <a:r>
              <a:rPr lang="cs-CZ" altLang="cs-CZ" dirty="0"/>
              <a:t>kritice základy právního  pozitivismu s cílem  </a:t>
            </a:r>
            <a:r>
              <a:rPr lang="cs-CZ" altLang="cs-CZ" dirty="0" smtClean="0"/>
              <a:t>ukázat, </a:t>
            </a:r>
          </a:p>
          <a:p>
            <a:pPr marL="274320" indent="-274320">
              <a:buNone/>
              <a:defRPr/>
            </a:pPr>
            <a:r>
              <a:rPr lang="cs-CZ" altLang="cs-CZ" u="sng" dirty="0" smtClean="0"/>
              <a:t>co </a:t>
            </a:r>
            <a:r>
              <a:rPr lang="cs-CZ" altLang="cs-CZ" u="sng" dirty="0"/>
              <a:t>je přirozeností práva</a:t>
            </a:r>
            <a:r>
              <a:rPr lang="cs-CZ" altLang="cs-CZ" dirty="0"/>
              <a:t>; tzn. co je smyslem práva? </a:t>
            </a:r>
            <a:endParaRPr lang="cs-CZ" altLang="cs-CZ" dirty="0" smtClean="0"/>
          </a:p>
          <a:p>
            <a:pPr marL="274320" indent="-274320">
              <a:buNone/>
              <a:defRPr/>
            </a:pPr>
            <a:endParaRPr lang="cs-CZ" altLang="cs-CZ" dirty="0"/>
          </a:p>
          <a:p>
            <a:pPr marL="274320" indent="-274320">
              <a:buNone/>
              <a:defRPr/>
            </a:pPr>
            <a:r>
              <a:rPr lang="cs-CZ" altLang="cs-CZ" dirty="0" smtClean="0"/>
              <a:t>Podle něj právo vychází z práv jedinců a ve svém vývoji i výkladu s </a:t>
            </a:r>
          </a:p>
          <a:p>
            <a:pPr marL="274320" indent="-274320">
              <a:buNone/>
              <a:defRPr/>
            </a:pPr>
            <a:r>
              <a:rPr lang="cs-CZ" altLang="cs-CZ" dirty="0" smtClean="0"/>
              <a:t>morálkou nutně  souvisí.</a:t>
            </a:r>
          </a:p>
          <a:p>
            <a:pPr marL="274320" indent="-274320">
              <a:buNone/>
              <a:defRPr/>
            </a:pPr>
            <a:endParaRPr lang="cs-CZ" altLang="cs-CZ" dirty="0"/>
          </a:p>
          <a:p>
            <a:endParaRPr lang="cs-CZ" dirty="0"/>
          </a:p>
        </p:txBody>
      </p:sp>
    </p:spTree>
    <p:extLst>
      <p:ext uri="{BB962C8B-B14F-4D97-AF65-F5344CB8AC3E}">
        <p14:creationId xmlns:p14="http://schemas.microsoft.com/office/powerpoint/2010/main" val="220661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Případ: </a:t>
            </a:r>
            <a:r>
              <a:rPr lang="cs-CZ" altLang="cs-CZ" dirty="0" err="1" smtClean="0"/>
              <a:t>Riggs</a:t>
            </a:r>
            <a:r>
              <a:rPr lang="cs-CZ" altLang="cs-CZ" dirty="0" smtClean="0"/>
              <a:t> </a:t>
            </a:r>
            <a:r>
              <a:rPr lang="cs-CZ" altLang="cs-CZ" dirty="0"/>
              <a:t>versus </a:t>
            </a:r>
            <a:r>
              <a:rPr lang="cs-CZ" altLang="cs-CZ" dirty="0" err="1"/>
              <a:t>Palmer</a:t>
            </a:r>
            <a:r>
              <a:rPr lang="cs-CZ" altLang="cs-CZ" dirty="0"/>
              <a:t> </a:t>
            </a:r>
            <a:endParaRPr lang="cs-CZ" dirty="0"/>
          </a:p>
        </p:txBody>
      </p:sp>
      <p:sp>
        <p:nvSpPr>
          <p:cNvPr id="3" name="Zástupný symbol pro obsah 2"/>
          <p:cNvSpPr>
            <a:spLocks noGrp="1"/>
          </p:cNvSpPr>
          <p:nvPr>
            <p:ph idx="1"/>
          </p:nvPr>
        </p:nvSpPr>
        <p:spPr/>
        <p:txBody>
          <a:bodyPr/>
          <a:lstStyle/>
          <a:p>
            <a:pPr marL="274320" indent="-274320">
              <a:buNone/>
              <a:defRPr/>
            </a:pPr>
            <a:r>
              <a:rPr lang="cs-CZ" altLang="cs-CZ" sz="2000" dirty="0" err="1"/>
              <a:t>Dworkinovou</a:t>
            </a:r>
            <a:r>
              <a:rPr lang="cs-CZ" altLang="cs-CZ" sz="2000" dirty="0"/>
              <a:t> otázku nám umožní lépe porozumět známy případ </a:t>
            </a:r>
            <a:r>
              <a:rPr lang="cs-CZ" altLang="cs-CZ" sz="2000" dirty="0" err="1"/>
              <a:t>Riggs</a:t>
            </a:r>
            <a:r>
              <a:rPr lang="cs-CZ" altLang="cs-CZ" sz="2000" dirty="0"/>
              <a:t> versus </a:t>
            </a:r>
            <a:r>
              <a:rPr lang="cs-CZ" altLang="cs-CZ" sz="2000" dirty="0" err="1"/>
              <a:t>Palmer</a:t>
            </a:r>
            <a:endParaRPr lang="cs-CZ" altLang="cs-CZ" sz="2000" dirty="0"/>
          </a:p>
          <a:p>
            <a:pPr marL="0" indent="0">
              <a:buNone/>
              <a:defRPr/>
            </a:pPr>
            <a:r>
              <a:rPr lang="cs-CZ" altLang="cs-CZ" sz="2000" b="1" i="1" dirty="0"/>
              <a:t>V roce  1889 musel newyorský soud  rozhodnout ve slavném případu </a:t>
            </a:r>
            <a:r>
              <a:rPr lang="cs-CZ" altLang="cs-CZ" sz="2000" b="1" i="1" dirty="0" err="1"/>
              <a:t>Riggs</a:t>
            </a:r>
            <a:r>
              <a:rPr lang="cs-CZ" altLang="cs-CZ" sz="2000" b="1" i="1" dirty="0"/>
              <a:t> vs. </a:t>
            </a:r>
            <a:r>
              <a:rPr lang="cs-CZ" altLang="cs-CZ" sz="2000" b="1" i="1" dirty="0" err="1"/>
              <a:t>Palmer</a:t>
            </a:r>
            <a:r>
              <a:rPr lang="cs-CZ" altLang="cs-CZ" sz="2000" b="1" i="1" dirty="0"/>
              <a:t> . </a:t>
            </a:r>
            <a:endParaRPr lang="cs-CZ" altLang="cs-CZ" sz="2000" b="1" i="1" dirty="0" smtClean="0"/>
          </a:p>
          <a:p>
            <a:pPr marL="0" indent="0">
              <a:buNone/>
              <a:defRPr/>
            </a:pPr>
            <a:endParaRPr lang="cs-CZ" altLang="cs-CZ" sz="2000" b="1" i="1" dirty="0"/>
          </a:p>
          <a:p>
            <a:pPr marL="0" indent="0">
              <a:buNone/>
              <a:defRPr/>
            </a:pPr>
            <a:r>
              <a:rPr lang="cs-CZ" b="1" dirty="0"/>
              <a:t>Případ se týkal rozhodování o tom, zda může  vnuk, jménem Elmer  dědit majetek svého dědečka,  kterého kvůli tomu  otrávil. Elmer byl ze zločinu usvědčen a odsouzen na dlouhá léta vězení.  </a:t>
            </a:r>
          </a:p>
          <a:p>
            <a:pPr marL="274320" indent="-274320">
              <a:buNone/>
              <a:defRPr/>
            </a:pPr>
            <a:r>
              <a:rPr lang="cs-CZ" b="1" dirty="0"/>
              <a:t> Dcery dědečka podali žalobu na vykonavatele </a:t>
            </a:r>
            <a:r>
              <a:rPr lang="cs-CZ" b="1" dirty="0" smtClean="0"/>
              <a:t>závěti </a:t>
            </a:r>
            <a:r>
              <a:rPr lang="cs-CZ" b="1" dirty="0"/>
              <a:t>a požadovali, </a:t>
            </a:r>
            <a:endParaRPr lang="cs-CZ" b="1" dirty="0" smtClean="0"/>
          </a:p>
          <a:p>
            <a:pPr marL="274320" indent="-274320">
              <a:buNone/>
              <a:defRPr/>
            </a:pPr>
            <a:r>
              <a:rPr lang="cs-CZ" b="1" dirty="0" smtClean="0"/>
              <a:t>aby </a:t>
            </a:r>
            <a:r>
              <a:rPr lang="cs-CZ" b="1" dirty="0" err="1"/>
              <a:t>Elmerův</a:t>
            </a:r>
            <a:r>
              <a:rPr lang="cs-CZ" b="1" dirty="0"/>
              <a:t> majetek připadl jim. </a:t>
            </a:r>
            <a:endParaRPr lang="cs-CZ" altLang="cs-CZ" b="1" i="1" dirty="0"/>
          </a:p>
          <a:p>
            <a:pPr marL="274320" indent="-274320">
              <a:buFont typeface="Wingdings"/>
              <a:buChar char=""/>
              <a:defRPr/>
            </a:pPr>
            <a:endParaRPr lang="cs-CZ" altLang="cs-CZ" b="1" dirty="0"/>
          </a:p>
          <a:p>
            <a:endParaRPr lang="cs-CZ" dirty="0"/>
          </a:p>
        </p:txBody>
      </p:sp>
    </p:spTree>
    <p:extLst>
      <p:ext uri="{BB962C8B-B14F-4D97-AF65-F5344CB8AC3E}">
        <p14:creationId xmlns:p14="http://schemas.microsoft.com/office/powerpoint/2010/main" val="3268356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Jak </a:t>
            </a:r>
            <a:r>
              <a:rPr lang="cs-CZ" altLang="cs-CZ" dirty="0" smtClean="0"/>
              <a:t>rozhodli soudci v  případě </a:t>
            </a:r>
            <a:r>
              <a:rPr lang="cs-CZ" altLang="cs-CZ" dirty="0" err="1"/>
              <a:t>Riggs</a:t>
            </a:r>
            <a:r>
              <a:rPr lang="cs-CZ" altLang="cs-CZ" dirty="0"/>
              <a:t> vs. </a:t>
            </a:r>
            <a:r>
              <a:rPr lang="cs-CZ" altLang="cs-CZ" dirty="0" err="1"/>
              <a:t>Palmer</a:t>
            </a:r>
            <a:r>
              <a:rPr lang="cs-CZ" altLang="cs-CZ" dirty="0"/>
              <a:t>? </a:t>
            </a:r>
            <a:endParaRPr lang="cs-CZ" dirty="0"/>
          </a:p>
        </p:txBody>
      </p:sp>
      <p:sp>
        <p:nvSpPr>
          <p:cNvPr id="3" name="Zástupný symbol pro obsah 2"/>
          <p:cNvSpPr>
            <a:spLocks noGrp="1"/>
          </p:cNvSpPr>
          <p:nvPr>
            <p:ph idx="1"/>
          </p:nvPr>
        </p:nvSpPr>
        <p:spPr/>
        <p:txBody>
          <a:bodyPr>
            <a:normAutofit fontScale="92500"/>
          </a:bodyPr>
          <a:lstStyle/>
          <a:p>
            <a:pPr marL="274320" indent="-274320">
              <a:lnSpc>
                <a:spcPct val="80000"/>
              </a:lnSpc>
              <a:buNone/>
              <a:defRPr/>
            </a:pPr>
            <a:r>
              <a:rPr lang="cs-CZ" altLang="cs-CZ" dirty="0"/>
              <a:t>Většina soudců  ve svém odůvodnění vycházela z principu, </a:t>
            </a:r>
            <a:r>
              <a:rPr lang="cs-CZ" altLang="cs-CZ" dirty="0" smtClean="0"/>
              <a:t>že   </a:t>
            </a:r>
            <a:r>
              <a:rPr lang="cs-CZ" altLang="cs-CZ" dirty="0"/>
              <a:t>nikdo nemůže </a:t>
            </a:r>
            <a:endParaRPr lang="cs-CZ" altLang="cs-CZ" dirty="0" smtClean="0"/>
          </a:p>
          <a:p>
            <a:pPr marL="274320" indent="-274320">
              <a:lnSpc>
                <a:spcPct val="80000"/>
              </a:lnSpc>
              <a:buNone/>
              <a:defRPr/>
            </a:pPr>
            <a:r>
              <a:rPr lang="cs-CZ" altLang="cs-CZ" dirty="0" smtClean="0"/>
              <a:t>profitovat  </a:t>
            </a:r>
            <a:r>
              <a:rPr lang="cs-CZ" altLang="cs-CZ" dirty="0"/>
              <a:t>z podvodu nebo  protiprávního </a:t>
            </a:r>
            <a:r>
              <a:rPr lang="cs-CZ" altLang="cs-CZ" dirty="0" smtClean="0"/>
              <a:t>jednání</a:t>
            </a:r>
            <a:r>
              <a:rPr lang="cs-CZ" altLang="cs-CZ" dirty="0"/>
              <a:t>, že tento princip zná </a:t>
            </a:r>
            <a:endParaRPr lang="cs-CZ" altLang="cs-CZ" dirty="0" smtClean="0"/>
          </a:p>
          <a:p>
            <a:pPr marL="274320" indent="-274320">
              <a:lnSpc>
                <a:spcPct val="80000"/>
              </a:lnSpc>
              <a:buNone/>
              <a:defRPr/>
            </a:pPr>
            <a:r>
              <a:rPr lang="cs-CZ" altLang="cs-CZ" dirty="0" smtClean="0"/>
              <a:t>většina  </a:t>
            </a:r>
            <a:r>
              <a:rPr lang="cs-CZ" altLang="cs-CZ" dirty="0"/>
              <a:t>civilizovaných zemí. Proto většina  soudců rozhodla, že vnuk nemá </a:t>
            </a:r>
            <a:endParaRPr lang="cs-CZ" altLang="cs-CZ" dirty="0" smtClean="0"/>
          </a:p>
          <a:p>
            <a:pPr marL="274320" indent="-274320">
              <a:lnSpc>
                <a:spcPct val="80000"/>
              </a:lnSpc>
              <a:buNone/>
              <a:defRPr/>
            </a:pPr>
            <a:r>
              <a:rPr lang="cs-CZ" altLang="cs-CZ" dirty="0" smtClean="0"/>
              <a:t>nárok  </a:t>
            </a:r>
            <a:r>
              <a:rPr lang="cs-CZ" altLang="cs-CZ" dirty="0"/>
              <a:t>na dědictví, protože je  vrahem.  </a:t>
            </a:r>
          </a:p>
          <a:p>
            <a:pPr marL="274320" indent="-274320">
              <a:lnSpc>
                <a:spcPct val="80000"/>
              </a:lnSpc>
              <a:buNone/>
              <a:defRPr/>
            </a:pPr>
            <a:r>
              <a:rPr lang="cs-CZ" altLang="cs-CZ" dirty="0"/>
              <a:t>Při rozhodování se objevily protichůdné  argumenty:  </a:t>
            </a:r>
            <a:r>
              <a:rPr lang="cs-CZ" altLang="cs-CZ" dirty="0" smtClean="0"/>
              <a:t>jeden </a:t>
            </a:r>
            <a:r>
              <a:rPr lang="cs-CZ" altLang="cs-CZ" dirty="0"/>
              <a:t>ze  soudců, </a:t>
            </a:r>
            <a:endParaRPr lang="cs-CZ" altLang="cs-CZ" dirty="0" smtClean="0"/>
          </a:p>
          <a:p>
            <a:pPr marL="274320" indent="-274320">
              <a:lnSpc>
                <a:spcPct val="80000"/>
              </a:lnSpc>
              <a:buNone/>
              <a:defRPr/>
            </a:pPr>
            <a:r>
              <a:rPr lang="cs-CZ" altLang="cs-CZ" dirty="0" smtClean="0"/>
              <a:t>soudce  </a:t>
            </a:r>
            <a:r>
              <a:rPr lang="cs-CZ" altLang="cs-CZ" dirty="0" err="1"/>
              <a:t>Gray</a:t>
            </a:r>
            <a:r>
              <a:rPr lang="cs-CZ" altLang="cs-CZ" dirty="0"/>
              <a:t>,  tvrdil, že se nesmí dát </a:t>
            </a:r>
            <a:r>
              <a:rPr lang="cs-CZ" altLang="cs-CZ" dirty="0" smtClean="0"/>
              <a:t>přednost </a:t>
            </a:r>
            <a:r>
              <a:rPr lang="cs-CZ" altLang="cs-CZ" dirty="0"/>
              <a:t>principům </a:t>
            </a:r>
            <a:r>
              <a:rPr lang="cs-CZ" altLang="cs-CZ" dirty="0" err="1"/>
              <a:t>common</a:t>
            </a:r>
            <a:r>
              <a:rPr lang="cs-CZ" altLang="cs-CZ" dirty="0"/>
              <a:t> </a:t>
            </a:r>
            <a:r>
              <a:rPr lang="cs-CZ" altLang="cs-CZ" dirty="0" err="1"/>
              <a:t>law</a:t>
            </a:r>
            <a:r>
              <a:rPr lang="cs-CZ" altLang="cs-CZ" dirty="0"/>
              <a:t>  před </a:t>
            </a:r>
            <a:endParaRPr lang="cs-CZ" altLang="cs-CZ" dirty="0" smtClean="0"/>
          </a:p>
          <a:p>
            <a:pPr marL="274320" indent="-274320">
              <a:lnSpc>
                <a:spcPct val="80000"/>
              </a:lnSpc>
              <a:buNone/>
              <a:defRPr/>
            </a:pPr>
            <a:r>
              <a:rPr lang="cs-CZ" altLang="cs-CZ" dirty="0" smtClean="0"/>
              <a:t>jednoznačným ustanovením </a:t>
            </a:r>
            <a:r>
              <a:rPr lang="cs-CZ" altLang="cs-CZ" dirty="0"/>
              <a:t>právního předpisu; </a:t>
            </a:r>
          </a:p>
          <a:p>
            <a:pPr marL="274320" indent="-274320">
              <a:lnSpc>
                <a:spcPct val="80000"/>
              </a:lnSpc>
              <a:buNone/>
              <a:defRPr/>
            </a:pPr>
            <a:r>
              <a:rPr lang="cs-CZ" altLang="cs-CZ" sz="2000" dirty="0"/>
              <a:t> </a:t>
            </a:r>
          </a:p>
          <a:p>
            <a:pPr marL="274320" indent="-274320">
              <a:lnSpc>
                <a:spcPct val="80000"/>
              </a:lnSpc>
              <a:buNone/>
              <a:defRPr/>
            </a:pPr>
            <a:r>
              <a:rPr lang="cs-CZ" altLang="cs-CZ" sz="2000" dirty="0" smtClean="0"/>
              <a:t>Odporující </a:t>
            </a:r>
            <a:r>
              <a:rPr lang="cs-CZ" altLang="cs-CZ" sz="2000" dirty="0"/>
              <a:t>soudce </a:t>
            </a:r>
            <a:r>
              <a:rPr lang="cs-CZ" altLang="cs-CZ" sz="2000" dirty="0" err="1"/>
              <a:t>Gray</a:t>
            </a:r>
            <a:r>
              <a:rPr lang="cs-CZ" altLang="cs-CZ" sz="2000" dirty="0"/>
              <a:t>  poukazoval na to,  že </a:t>
            </a:r>
            <a:r>
              <a:rPr lang="cs-CZ" altLang="cs-CZ" sz="2000" b="1" i="1" dirty="0"/>
              <a:t>ve státě New </a:t>
            </a:r>
            <a:r>
              <a:rPr lang="cs-CZ" altLang="cs-CZ" sz="2000" b="1" i="1" dirty="0" smtClean="0"/>
              <a:t>York  </a:t>
            </a:r>
            <a:r>
              <a:rPr lang="cs-CZ" altLang="cs-CZ" sz="2000" b="1" i="1" dirty="0"/>
              <a:t>má platnost závěti jednoznačnou  </a:t>
            </a:r>
            <a:endParaRPr lang="cs-CZ" altLang="cs-CZ" sz="2000" b="1" i="1" dirty="0" smtClean="0"/>
          </a:p>
          <a:p>
            <a:pPr marL="274320" indent="-274320">
              <a:lnSpc>
                <a:spcPct val="80000"/>
              </a:lnSpc>
              <a:buNone/>
              <a:defRPr/>
            </a:pPr>
            <a:r>
              <a:rPr lang="cs-CZ" altLang="cs-CZ" sz="2000" b="1" i="1" dirty="0" smtClean="0"/>
              <a:t>zákonnou </a:t>
            </a:r>
            <a:r>
              <a:rPr lang="cs-CZ" altLang="cs-CZ" sz="2000" b="1" i="1" dirty="0"/>
              <a:t>úpravu a ta </a:t>
            </a:r>
            <a:r>
              <a:rPr lang="cs-CZ" altLang="cs-CZ" sz="2000" b="1" i="1" dirty="0" smtClean="0"/>
              <a:t>vylučuje </a:t>
            </a:r>
            <a:r>
              <a:rPr lang="cs-CZ" altLang="cs-CZ" sz="2000" b="1" i="1" dirty="0"/>
              <a:t>aplikovatelnost uvedeného principu.</a:t>
            </a:r>
            <a:endParaRPr lang="cs-CZ" altLang="cs-CZ" sz="2000" b="1" dirty="0"/>
          </a:p>
          <a:p>
            <a:pPr marL="274320" indent="-274320">
              <a:lnSpc>
                <a:spcPct val="80000"/>
              </a:lnSpc>
              <a:buNone/>
              <a:defRPr/>
            </a:pPr>
            <a:endParaRPr lang="cs-CZ" altLang="cs-CZ" sz="2000" b="1" dirty="0"/>
          </a:p>
          <a:p>
            <a:endParaRPr lang="cs-CZ" dirty="0"/>
          </a:p>
        </p:txBody>
      </p:sp>
    </p:spTree>
    <p:extLst>
      <p:ext uri="{BB962C8B-B14F-4D97-AF65-F5344CB8AC3E}">
        <p14:creationId xmlns:p14="http://schemas.microsoft.com/office/powerpoint/2010/main" val="3724528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Dworkinův</a:t>
            </a:r>
            <a:r>
              <a:rPr lang="cs-CZ" dirty="0" smtClean="0"/>
              <a:t> výklad případu </a:t>
            </a:r>
            <a:endParaRPr lang="cs-CZ" dirty="0"/>
          </a:p>
        </p:txBody>
      </p:sp>
      <p:sp>
        <p:nvSpPr>
          <p:cNvPr id="3" name="Zástupný symbol pro obsah 2"/>
          <p:cNvSpPr>
            <a:spLocks noGrp="1"/>
          </p:cNvSpPr>
          <p:nvPr>
            <p:ph idx="1"/>
          </p:nvPr>
        </p:nvSpPr>
        <p:spPr/>
        <p:txBody>
          <a:bodyPr>
            <a:normAutofit fontScale="85000" lnSpcReduction="20000"/>
          </a:bodyPr>
          <a:lstStyle/>
          <a:p>
            <a:pPr marL="274320" indent="-274320">
              <a:buNone/>
              <a:defRPr/>
            </a:pPr>
            <a:r>
              <a:rPr lang="cs-CZ" altLang="cs-CZ" dirty="0" err="1"/>
              <a:t>Dworkin</a:t>
            </a:r>
            <a:r>
              <a:rPr lang="cs-CZ" altLang="cs-CZ" dirty="0"/>
              <a:t> na příkladu  </a:t>
            </a:r>
            <a:r>
              <a:rPr lang="cs-CZ" altLang="cs-CZ" dirty="0" err="1"/>
              <a:t>Riggs</a:t>
            </a:r>
            <a:r>
              <a:rPr lang="cs-CZ" altLang="cs-CZ" dirty="0"/>
              <a:t> vs. </a:t>
            </a:r>
            <a:r>
              <a:rPr lang="cs-CZ" altLang="cs-CZ" dirty="0" err="1"/>
              <a:t>Palmer</a:t>
            </a:r>
            <a:r>
              <a:rPr lang="cs-CZ" altLang="cs-CZ" dirty="0"/>
              <a:t>  demonstruje, že  </a:t>
            </a:r>
            <a:r>
              <a:rPr lang="cs-CZ" altLang="cs-CZ" dirty="0" smtClean="0"/>
              <a:t>rozhodování </a:t>
            </a:r>
            <a:r>
              <a:rPr lang="cs-CZ" altLang="cs-CZ" dirty="0"/>
              <a:t>soudců- </a:t>
            </a:r>
            <a:endParaRPr lang="cs-CZ" altLang="cs-CZ" dirty="0" smtClean="0"/>
          </a:p>
          <a:p>
            <a:pPr marL="274320" indent="-274320">
              <a:buNone/>
              <a:defRPr/>
            </a:pPr>
            <a:r>
              <a:rPr lang="cs-CZ" altLang="cs-CZ" dirty="0" smtClean="0"/>
              <a:t>aplikace </a:t>
            </a:r>
            <a:r>
              <a:rPr lang="cs-CZ" altLang="cs-CZ" dirty="0"/>
              <a:t>práva nemá být </a:t>
            </a:r>
            <a:r>
              <a:rPr lang="cs-CZ" altLang="cs-CZ" dirty="0" smtClean="0"/>
              <a:t>hledáním nějakého </a:t>
            </a:r>
            <a:r>
              <a:rPr lang="cs-CZ" altLang="cs-CZ" dirty="0"/>
              <a:t>logického souladu,  buď  se zněním </a:t>
            </a:r>
            <a:endParaRPr lang="cs-CZ" altLang="cs-CZ" dirty="0" smtClean="0"/>
          </a:p>
          <a:p>
            <a:pPr marL="274320" indent="-274320">
              <a:buNone/>
              <a:defRPr/>
            </a:pPr>
            <a:r>
              <a:rPr lang="cs-CZ" altLang="cs-CZ" dirty="0" smtClean="0"/>
              <a:t>zákona (</a:t>
            </a:r>
            <a:r>
              <a:rPr lang="cs-CZ" altLang="cs-CZ" dirty="0"/>
              <a:t>soudce </a:t>
            </a:r>
            <a:r>
              <a:rPr lang="cs-CZ" altLang="cs-CZ" dirty="0" err="1"/>
              <a:t>Grey</a:t>
            </a:r>
            <a:r>
              <a:rPr lang="cs-CZ" altLang="cs-CZ" dirty="0"/>
              <a:t>) nebo konvencí (shodou mezi </a:t>
            </a:r>
            <a:r>
              <a:rPr lang="cs-CZ" altLang="cs-CZ" dirty="0" smtClean="0"/>
              <a:t>soudci),   ale  </a:t>
            </a:r>
            <a:r>
              <a:rPr lang="cs-CZ" altLang="cs-CZ" dirty="0"/>
              <a:t>má  vést k tomu,  </a:t>
            </a:r>
            <a:endParaRPr lang="cs-CZ" altLang="cs-CZ" dirty="0" smtClean="0"/>
          </a:p>
          <a:p>
            <a:pPr marL="274320" indent="-274320">
              <a:buNone/>
              <a:defRPr/>
            </a:pPr>
            <a:r>
              <a:rPr lang="cs-CZ" altLang="cs-CZ" dirty="0" smtClean="0"/>
              <a:t>aby </a:t>
            </a:r>
            <a:r>
              <a:rPr lang="cs-CZ" altLang="cs-CZ" dirty="0"/>
              <a:t>soudci  usilovali o </a:t>
            </a:r>
            <a:r>
              <a:rPr lang="cs-CZ" altLang="cs-CZ" b="1" u="sng" dirty="0" smtClean="0">
                <a:solidFill>
                  <a:srgbClr val="FF0000"/>
                </a:solidFill>
              </a:rPr>
              <a:t>výklad  (interpretaci</a:t>
            </a:r>
            <a:r>
              <a:rPr lang="cs-CZ" altLang="cs-CZ" b="1" u="sng" dirty="0">
                <a:solidFill>
                  <a:srgbClr val="FF0000"/>
                </a:solidFill>
              </a:rPr>
              <a:t>)  práva na základě porozumění jeho  </a:t>
            </a:r>
            <a:endParaRPr lang="cs-CZ" altLang="cs-CZ" b="1" u="sng" dirty="0" smtClean="0">
              <a:solidFill>
                <a:srgbClr val="FF0000"/>
              </a:solidFill>
            </a:endParaRPr>
          </a:p>
          <a:p>
            <a:pPr marL="274320" indent="-274320">
              <a:buNone/>
              <a:defRPr/>
            </a:pPr>
            <a:r>
              <a:rPr lang="cs-CZ" altLang="cs-CZ" b="1" u="sng" dirty="0" smtClean="0">
                <a:solidFill>
                  <a:srgbClr val="FF0000"/>
                </a:solidFill>
              </a:rPr>
              <a:t>(</a:t>
            </a:r>
            <a:r>
              <a:rPr lang="cs-CZ" altLang="cs-CZ" b="1" u="sng" dirty="0">
                <a:solidFill>
                  <a:srgbClr val="FF0000"/>
                </a:solidFill>
              </a:rPr>
              <a:t>smyslu) </a:t>
            </a:r>
            <a:r>
              <a:rPr lang="cs-CZ" altLang="cs-CZ" b="1" u="sng" dirty="0" smtClean="0">
                <a:solidFill>
                  <a:srgbClr val="FF0000"/>
                </a:solidFill>
              </a:rPr>
              <a:t>přirozenosti</a:t>
            </a:r>
            <a:r>
              <a:rPr lang="cs-CZ" altLang="cs-CZ" b="1" u="sng" dirty="0">
                <a:solidFill>
                  <a:srgbClr val="FF0000"/>
                </a:solidFill>
              </a:rPr>
              <a:t>;   </a:t>
            </a:r>
          </a:p>
          <a:p>
            <a:pPr marL="274320" indent="-274320">
              <a:buNone/>
              <a:defRPr/>
            </a:pPr>
            <a:r>
              <a:rPr lang="cs-CZ" altLang="cs-CZ" dirty="0"/>
              <a:t>(</a:t>
            </a:r>
            <a:r>
              <a:rPr lang="cs-CZ" altLang="cs-CZ" dirty="0" err="1"/>
              <a:t>Dworkin</a:t>
            </a:r>
            <a:r>
              <a:rPr lang="cs-CZ" altLang="cs-CZ" dirty="0"/>
              <a:t> je </a:t>
            </a:r>
            <a:r>
              <a:rPr lang="cs-CZ" altLang="cs-CZ" dirty="0" err="1"/>
              <a:t>antikonvencionalista</a:t>
            </a:r>
            <a:r>
              <a:rPr lang="cs-CZ" altLang="cs-CZ" dirty="0"/>
              <a:t>)</a:t>
            </a:r>
            <a:endParaRPr lang="cs-CZ" altLang="cs-CZ" b="1" dirty="0">
              <a:solidFill>
                <a:srgbClr val="FF0000"/>
              </a:solidFill>
            </a:endParaRPr>
          </a:p>
          <a:p>
            <a:pPr marL="274320" indent="-274320">
              <a:buNone/>
              <a:defRPr/>
            </a:pPr>
            <a:endParaRPr lang="cs-CZ" altLang="cs-CZ" dirty="0"/>
          </a:p>
          <a:p>
            <a:pPr marL="274320" indent="-274320">
              <a:buNone/>
              <a:defRPr/>
            </a:pPr>
            <a:r>
              <a:rPr lang="cs-CZ" altLang="cs-CZ" dirty="0"/>
              <a:t>V případě </a:t>
            </a:r>
            <a:r>
              <a:rPr lang="cs-CZ" altLang="cs-CZ" dirty="0" err="1"/>
              <a:t>Riggs</a:t>
            </a:r>
            <a:r>
              <a:rPr lang="cs-CZ" altLang="cs-CZ" dirty="0"/>
              <a:t> v. </a:t>
            </a:r>
            <a:r>
              <a:rPr lang="cs-CZ" altLang="cs-CZ" dirty="0" err="1"/>
              <a:t>Palmer</a:t>
            </a:r>
            <a:r>
              <a:rPr lang="cs-CZ" altLang="cs-CZ" dirty="0"/>
              <a:t> se dostávají do rozporu </a:t>
            </a:r>
            <a:r>
              <a:rPr lang="cs-CZ" altLang="cs-CZ" dirty="0" smtClean="0"/>
              <a:t> a</a:t>
            </a:r>
            <a:r>
              <a:rPr lang="cs-CZ" altLang="cs-CZ" dirty="0"/>
              <a:t>) na jedné straně doslovný výklad zákona (soudce </a:t>
            </a:r>
            <a:r>
              <a:rPr lang="cs-CZ" altLang="cs-CZ" dirty="0" err="1"/>
              <a:t>Gray</a:t>
            </a:r>
            <a:r>
              <a:rPr lang="cs-CZ" altLang="cs-CZ" dirty="0"/>
              <a:t>) a na</a:t>
            </a:r>
          </a:p>
          <a:p>
            <a:pPr marL="274320" indent="-274320">
              <a:buNone/>
              <a:defRPr/>
            </a:pPr>
            <a:r>
              <a:rPr lang="cs-CZ" altLang="cs-CZ" dirty="0"/>
              <a:t>b)straně druhé, výklad vycházející z určitého hodnotového </a:t>
            </a:r>
            <a:r>
              <a:rPr lang="cs-CZ" altLang="cs-CZ" dirty="0" smtClean="0"/>
              <a:t>hlediska </a:t>
            </a:r>
            <a:r>
              <a:rPr lang="cs-CZ" altLang="cs-CZ" dirty="0"/>
              <a:t>(porozumění), díky kterému je dotvářen </a:t>
            </a:r>
            <a:r>
              <a:rPr lang="cs-CZ" altLang="cs-CZ" dirty="0" smtClean="0"/>
              <a:t>význam pravidla </a:t>
            </a:r>
            <a:r>
              <a:rPr lang="cs-CZ" altLang="cs-CZ" i="1" dirty="0"/>
              <a:t>( princip nikdo nesmí profitovat ze svého protiprávního </a:t>
            </a:r>
            <a:r>
              <a:rPr lang="cs-CZ" altLang="cs-CZ" i="1" dirty="0" smtClean="0"/>
              <a:t>jednání). </a:t>
            </a:r>
            <a:endParaRPr lang="cs-CZ" altLang="cs-CZ" i="1" dirty="0"/>
          </a:p>
          <a:p>
            <a:endParaRPr lang="cs-CZ" dirty="0"/>
          </a:p>
        </p:txBody>
      </p:sp>
    </p:spTree>
    <p:extLst>
      <p:ext uri="{BB962C8B-B14F-4D97-AF65-F5344CB8AC3E}">
        <p14:creationId xmlns:p14="http://schemas.microsoft.com/office/powerpoint/2010/main" val="3215194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Teoretický nesoulad </a:t>
            </a:r>
            <a:endParaRPr lang="cs-CZ" dirty="0"/>
          </a:p>
        </p:txBody>
      </p:sp>
      <p:sp>
        <p:nvSpPr>
          <p:cNvPr id="3" name="Zástupný symbol pro obsah 2"/>
          <p:cNvSpPr>
            <a:spLocks noGrp="1"/>
          </p:cNvSpPr>
          <p:nvPr>
            <p:ph idx="1"/>
          </p:nvPr>
        </p:nvSpPr>
        <p:spPr/>
        <p:txBody>
          <a:bodyPr>
            <a:normAutofit fontScale="62500" lnSpcReduction="20000"/>
          </a:bodyPr>
          <a:lstStyle/>
          <a:p>
            <a:pPr marL="274320" indent="-274320">
              <a:buNone/>
              <a:defRPr/>
            </a:pPr>
            <a:r>
              <a:rPr lang="cs-CZ" altLang="cs-CZ" dirty="0" err="1"/>
              <a:t>Dworkin</a:t>
            </a:r>
            <a:r>
              <a:rPr lang="cs-CZ" altLang="cs-CZ" dirty="0"/>
              <a:t>  na základě tohoto příkladu  poukazuje na slabiny  právního </a:t>
            </a:r>
            <a:r>
              <a:rPr lang="cs-CZ" altLang="cs-CZ" dirty="0" smtClean="0"/>
              <a:t>positivismu </a:t>
            </a:r>
            <a:r>
              <a:rPr lang="cs-CZ" altLang="cs-CZ" dirty="0"/>
              <a:t>a tuto situaci nazývá  </a:t>
            </a:r>
            <a:r>
              <a:rPr lang="cs-CZ" altLang="cs-CZ" b="1" u="sng" dirty="0"/>
              <a:t>teoretickým nesouladem</a:t>
            </a:r>
            <a:r>
              <a:rPr lang="cs-CZ" altLang="cs-CZ" b="1" dirty="0"/>
              <a:t> </a:t>
            </a:r>
          </a:p>
          <a:p>
            <a:pPr marL="0" indent="0">
              <a:buNone/>
              <a:defRPr/>
            </a:pPr>
            <a:r>
              <a:rPr lang="cs-CZ" altLang="cs-CZ" b="1" dirty="0"/>
              <a:t>Teoretický nesoulad </a:t>
            </a:r>
            <a:r>
              <a:rPr lang="cs-CZ" altLang="cs-CZ" dirty="0"/>
              <a:t> znamená nesoulad v otázce základů práva, konkrétně v otázce kritérii platnosti pravidla:</a:t>
            </a:r>
          </a:p>
          <a:p>
            <a:pPr marL="0" indent="0">
              <a:buNone/>
              <a:defRPr/>
            </a:pPr>
            <a:r>
              <a:rPr lang="cs-CZ" altLang="cs-CZ" b="1" dirty="0" smtClean="0">
                <a:solidFill>
                  <a:srgbClr val="FF0000"/>
                </a:solidFill>
              </a:rPr>
              <a:t>a</a:t>
            </a:r>
            <a:r>
              <a:rPr lang="cs-CZ" altLang="cs-CZ" b="1" dirty="0">
                <a:solidFill>
                  <a:srgbClr val="FF0000"/>
                </a:solidFill>
              </a:rPr>
              <a:t>) kdy jedna pozice bude tvrdit, že pravidlo, které nevede ke spravedlnosti je neplatné a  </a:t>
            </a:r>
          </a:p>
          <a:p>
            <a:pPr marL="0" indent="0">
              <a:buNone/>
              <a:defRPr/>
            </a:pPr>
            <a:r>
              <a:rPr lang="cs-CZ" altLang="cs-CZ" b="1" dirty="0">
                <a:solidFill>
                  <a:srgbClr val="FF0000"/>
                </a:solidFill>
              </a:rPr>
              <a:t>b) druhá pozice, že vztah ke spravedlnosti již je jakýkoli, tak není rozhodující pro platnost;</a:t>
            </a:r>
          </a:p>
          <a:p>
            <a:pPr marL="274320" indent="-274320">
              <a:buFontTx/>
              <a:buChar char="-"/>
              <a:defRPr/>
            </a:pPr>
            <a:endParaRPr lang="cs-CZ" altLang="cs-CZ" dirty="0"/>
          </a:p>
          <a:p>
            <a:pPr marL="0" indent="0">
              <a:buNone/>
              <a:defRPr/>
            </a:pPr>
            <a:r>
              <a:rPr lang="cs-CZ" altLang="cs-CZ" dirty="0" err="1"/>
              <a:t>Dworkin</a:t>
            </a:r>
            <a:r>
              <a:rPr lang="cs-CZ" altLang="cs-CZ" dirty="0"/>
              <a:t>  činí závěr, že za takové situace není možné správně použit pojem právo. Právní pozitivismus  to vlastně  ani neumožňuje;  </a:t>
            </a:r>
            <a:endParaRPr lang="cs-CZ" altLang="cs-CZ" dirty="0" smtClean="0"/>
          </a:p>
          <a:p>
            <a:pPr marL="0" indent="0">
              <a:buNone/>
              <a:defRPr/>
            </a:pPr>
            <a:r>
              <a:rPr lang="cs-CZ" altLang="cs-CZ" b="1" dirty="0" smtClean="0"/>
              <a:t>Tento </a:t>
            </a:r>
            <a:r>
              <a:rPr lang="cs-CZ" altLang="cs-CZ" b="1" dirty="0"/>
              <a:t>přístup  označuje </a:t>
            </a:r>
            <a:r>
              <a:rPr lang="cs-CZ" altLang="cs-CZ" b="1" dirty="0" err="1"/>
              <a:t>Dworkin</a:t>
            </a:r>
            <a:r>
              <a:rPr lang="cs-CZ" altLang="cs-CZ" b="1" dirty="0"/>
              <a:t>  za sémantickou teorii, </a:t>
            </a:r>
            <a:r>
              <a:rPr lang="cs-CZ" altLang="cs-CZ" b="1" dirty="0" smtClean="0"/>
              <a:t>protože </a:t>
            </a:r>
            <a:r>
              <a:rPr lang="cs-CZ" altLang="cs-CZ" b="1" dirty="0"/>
              <a:t>ve svém  porozumění právu se zaměřují jen </a:t>
            </a:r>
            <a:endParaRPr lang="cs-CZ" altLang="cs-CZ" b="1" dirty="0" smtClean="0"/>
          </a:p>
          <a:p>
            <a:pPr marL="0" indent="0">
              <a:buNone/>
              <a:defRPr/>
            </a:pPr>
            <a:r>
              <a:rPr lang="cs-CZ" altLang="cs-CZ" b="1" dirty="0" smtClean="0"/>
              <a:t>na </a:t>
            </a:r>
            <a:r>
              <a:rPr lang="cs-CZ" altLang="cs-CZ" b="1" dirty="0"/>
              <a:t>význam textu </a:t>
            </a:r>
            <a:r>
              <a:rPr lang="cs-CZ" altLang="cs-CZ" b="1" dirty="0" smtClean="0"/>
              <a:t>zákona</a:t>
            </a:r>
            <a:r>
              <a:rPr lang="cs-CZ" altLang="cs-CZ" b="1" dirty="0"/>
              <a:t>, význam pojmu právo  a nezajímá je jeho smysl jeho uplatnění; </a:t>
            </a:r>
          </a:p>
          <a:p>
            <a:pPr marL="274320" indent="-274320">
              <a:buNone/>
              <a:defRPr/>
            </a:pPr>
            <a:endParaRPr lang="cs-CZ" altLang="cs-CZ" dirty="0"/>
          </a:p>
          <a:p>
            <a:pPr marL="274320" indent="-274320">
              <a:buNone/>
              <a:defRPr/>
            </a:pPr>
            <a:r>
              <a:rPr lang="cs-CZ" altLang="cs-CZ" dirty="0" err="1"/>
              <a:t>Dworkin</a:t>
            </a:r>
            <a:r>
              <a:rPr lang="cs-CZ" altLang="cs-CZ" dirty="0"/>
              <a:t> kritizuje  i Hartovou  pozici, resp. konvencionalismus.  Ten je pro něj </a:t>
            </a:r>
            <a:r>
              <a:rPr lang="cs-CZ" altLang="cs-CZ" dirty="0" smtClean="0"/>
              <a:t>nepřípustný  </a:t>
            </a:r>
            <a:r>
              <a:rPr lang="cs-CZ" altLang="cs-CZ" dirty="0"/>
              <a:t>z toho důvodu, že </a:t>
            </a:r>
            <a:endParaRPr lang="cs-CZ" altLang="cs-CZ" dirty="0" smtClean="0"/>
          </a:p>
          <a:p>
            <a:pPr marL="274320" indent="-274320">
              <a:buNone/>
              <a:defRPr/>
            </a:pPr>
            <a:r>
              <a:rPr lang="cs-CZ" altLang="cs-CZ" dirty="0" smtClean="0"/>
              <a:t>neumožňuje </a:t>
            </a:r>
            <a:r>
              <a:rPr lang="cs-CZ" altLang="cs-CZ" dirty="0"/>
              <a:t>měnit  </a:t>
            </a:r>
            <a:r>
              <a:rPr lang="cs-CZ" altLang="cs-CZ" dirty="0" smtClean="0"/>
              <a:t>pravidla </a:t>
            </a:r>
            <a:r>
              <a:rPr lang="cs-CZ" altLang="cs-CZ" dirty="0"/>
              <a:t>přijatá </a:t>
            </a:r>
            <a:r>
              <a:rPr lang="cs-CZ" altLang="cs-CZ" dirty="0" smtClean="0"/>
              <a:t>   konvencí  v </a:t>
            </a:r>
            <a:r>
              <a:rPr lang="cs-CZ" altLang="cs-CZ" dirty="0"/>
              <a:t>situaci, kdyby odlišné pravidlo   vedlo ke </a:t>
            </a:r>
            <a:endParaRPr lang="cs-CZ" altLang="cs-CZ" dirty="0" smtClean="0"/>
          </a:p>
          <a:p>
            <a:pPr marL="274320" indent="-274320">
              <a:buNone/>
              <a:defRPr/>
            </a:pPr>
            <a:r>
              <a:rPr lang="cs-CZ" altLang="cs-CZ" dirty="0" smtClean="0"/>
              <a:t>spravedlivějšímu </a:t>
            </a:r>
            <a:r>
              <a:rPr lang="cs-CZ" altLang="cs-CZ" dirty="0" smtClean="0"/>
              <a:t>rozhodnutí</a:t>
            </a:r>
            <a:r>
              <a:rPr lang="cs-CZ" altLang="cs-CZ" dirty="0"/>
              <a:t>.  </a:t>
            </a:r>
          </a:p>
          <a:p>
            <a:pPr marL="274320" indent="-274320">
              <a:buNone/>
              <a:defRPr/>
            </a:pPr>
            <a:endParaRPr lang="cs-CZ" altLang="cs-CZ" dirty="0"/>
          </a:p>
          <a:p>
            <a:pPr marL="274320" indent="-274320">
              <a:buNone/>
              <a:defRPr/>
            </a:pPr>
            <a:endParaRPr lang="cs-CZ" altLang="cs-CZ" dirty="0"/>
          </a:p>
          <a:p>
            <a:endParaRPr lang="cs-CZ" dirty="0"/>
          </a:p>
        </p:txBody>
      </p:sp>
    </p:spTree>
    <p:extLst>
      <p:ext uri="{BB962C8B-B14F-4D97-AF65-F5344CB8AC3E}">
        <p14:creationId xmlns:p14="http://schemas.microsoft.com/office/powerpoint/2010/main" val="4050432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Dworkinovo</a:t>
            </a:r>
            <a:r>
              <a:rPr lang="cs-CZ" dirty="0" smtClean="0"/>
              <a:t> pojetí struktury práva</a:t>
            </a:r>
            <a:endParaRPr lang="cs-CZ" dirty="0"/>
          </a:p>
        </p:txBody>
      </p:sp>
      <p:sp>
        <p:nvSpPr>
          <p:cNvPr id="3" name="Zástupný symbol pro obsah 2"/>
          <p:cNvSpPr>
            <a:spLocks noGrp="1"/>
          </p:cNvSpPr>
          <p:nvPr>
            <p:ph idx="1"/>
          </p:nvPr>
        </p:nvSpPr>
        <p:spPr/>
        <p:txBody>
          <a:bodyPr/>
          <a:lstStyle/>
          <a:p>
            <a:r>
              <a:rPr lang="cs-CZ" dirty="0" err="1" smtClean="0"/>
              <a:t>Dworkin</a:t>
            </a:r>
            <a:r>
              <a:rPr lang="cs-CZ" dirty="0" smtClean="0"/>
              <a:t> vymezuje ve struktuře práva tři standardy (formy </a:t>
            </a:r>
            <a:r>
              <a:rPr lang="cs-CZ" dirty="0" err="1" smtClean="0"/>
              <a:t>normativity</a:t>
            </a:r>
            <a:r>
              <a:rPr lang="cs-CZ" dirty="0" smtClean="0"/>
              <a:t>)</a:t>
            </a:r>
          </a:p>
          <a:p>
            <a:endParaRPr lang="cs-CZ" dirty="0"/>
          </a:p>
          <a:p>
            <a:r>
              <a:rPr lang="cs-CZ" dirty="0" smtClean="0"/>
              <a:t>Politiky (kolektivní cíle) </a:t>
            </a:r>
          </a:p>
          <a:p>
            <a:r>
              <a:rPr lang="cs-CZ" dirty="0" smtClean="0"/>
              <a:t>Pravidla (stanovení povinnosti)</a:t>
            </a:r>
          </a:p>
          <a:p>
            <a:r>
              <a:rPr lang="cs-CZ" dirty="0" smtClean="0"/>
              <a:t>Principy  (hlediska poskytující důvody k výkladu významu)</a:t>
            </a:r>
            <a:endParaRPr lang="cs-CZ" dirty="0"/>
          </a:p>
        </p:txBody>
      </p:sp>
    </p:spTree>
    <p:extLst>
      <p:ext uri="{BB962C8B-B14F-4D97-AF65-F5344CB8AC3E}">
        <p14:creationId xmlns:p14="http://schemas.microsoft.com/office/powerpoint/2010/main" val="702969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Jak vymezuje </a:t>
            </a:r>
            <a:r>
              <a:rPr lang="cs-CZ" altLang="cs-CZ" dirty="0" err="1" smtClean="0"/>
              <a:t>Dworkin</a:t>
            </a:r>
            <a:r>
              <a:rPr lang="cs-CZ" altLang="cs-CZ" dirty="0" smtClean="0"/>
              <a:t> principy? </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defRPr/>
            </a:pPr>
            <a:r>
              <a:rPr lang="cs-CZ" altLang="cs-CZ" sz="3600" dirty="0" err="1"/>
              <a:t>Dworkin</a:t>
            </a:r>
            <a:r>
              <a:rPr lang="cs-CZ" altLang="cs-CZ" sz="3600" dirty="0"/>
              <a:t> vymezuje principy na základě rozboru pojmu   právní povinnost , resp. </a:t>
            </a:r>
            <a:r>
              <a:rPr lang="cs-CZ" altLang="cs-CZ" sz="3600" dirty="0" smtClean="0"/>
              <a:t>na </a:t>
            </a:r>
            <a:r>
              <a:rPr lang="cs-CZ" altLang="cs-CZ" sz="3600" dirty="0"/>
              <a:t>základě toho jakou roli </a:t>
            </a:r>
            <a:r>
              <a:rPr lang="cs-CZ" altLang="cs-CZ" sz="3600" dirty="0" smtClean="0"/>
              <a:t>sehrávají  </a:t>
            </a:r>
            <a:r>
              <a:rPr lang="cs-CZ" altLang="cs-CZ" sz="3600" dirty="0"/>
              <a:t>principy při   tvorbě určitého právního rozhodnutí.  </a:t>
            </a:r>
          </a:p>
          <a:p>
            <a:pPr marL="274320" indent="-274320">
              <a:buNone/>
              <a:defRPr/>
            </a:pPr>
            <a:r>
              <a:rPr lang="cs-CZ" altLang="cs-CZ" dirty="0" smtClean="0"/>
              <a:t>Vymezuje </a:t>
            </a:r>
            <a:r>
              <a:rPr lang="cs-CZ" altLang="cs-CZ" dirty="0"/>
              <a:t>dva způsoby:   </a:t>
            </a:r>
          </a:p>
          <a:p>
            <a:pPr marL="274320" indent="-274320">
              <a:buNone/>
              <a:defRPr/>
            </a:pPr>
            <a:r>
              <a:rPr lang="cs-CZ" altLang="cs-CZ" u="sng" dirty="0">
                <a:solidFill>
                  <a:srgbClr val="FF0000"/>
                </a:solidFill>
              </a:rPr>
              <a:t>první</a:t>
            </a:r>
            <a:r>
              <a:rPr lang="cs-CZ" altLang="cs-CZ" dirty="0">
                <a:solidFill>
                  <a:srgbClr val="FF0000"/>
                </a:solidFill>
              </a:rPr>
              <a:t>,</a:t>
            </a:r>
            <a:r>
              <a:rPr lang="cs-CZ" altLang="cs-CZ" dirty="0"/>
              <a:t> zde se zachází s principy stejně jako s právními pravidly- jsou závazné jako pravidla; </a:t>
            </a:r>
            <a:endParaRPr lang="cs-CZ" altLang="cs-CZ" dirty="0" smtClean="0"/>
          </a:p>
          <a:p>
            <a:pPr marL="274320" indent="-274320">
              <a:buNone/>
              <a:defRPr/>
            </a:pPr>
            <a:r>
              <a:rPr lang="cs-CZ" altLang="cs-CZ" dirty="0" smtClean="0"/>
              <a:t>povinnost</a:t>
            </a:r>
            <a:r>
              <a:rPr lang="cs-CZ" altLang="cs-CZ" dirty="0"/>
              <a:t>, kterou vyjadřují je autoritativně stanovená;   </a:t>
            </a:r>
          </a:p>
          <a:p>
            <a:pPr marL="274320" indent="-274320">
              <a:buNone/>
              <a:defRPr/>
            </a:pPr>
            <a:r>
              <a:rPr lang="cs-CZ" altLang="cs-CZ" u="sng" dirty="0" smtClean="0">
                <a:solidFill>
                  <a:srgbClr val="FF0000"/>
                </a:solidFill>
              </a:rPr>
              <a:t>druhý </a:t>
            </a:r>
            <a:r>
              <a:rPr lang="cs-CZ" altLang="cs-CZ" u="sng" dirty="0">
                <a:solidFill>
                  <a:srgbClr val="FF0000"/>
                </a:solidFill>
              </a:rPr>
              <a:t>přístup, </a:t>
            </a:r>
            <a:r>
              <a:rPr lang="cs-CZ" altLang="cs-CZ" u="sng" dirty="0"/>
              <a:t>  </a:t>
            </a:r>
            <a:r>
              <a:rPr lang="cs-CZ" altLang="cs-CZ" dirty="0"/>
              <a:t>umožňuje aplikovat  i principy, které jsou  „nad rámec práva“; </a:t>
            </a:r>
            <a:r>
              <a:rPr lang="cs-CZ" altLang="cs-CZ" b="1" dirty="0"/>
              <a:t> </a:t>
            </a:r>
          </a:p>
          <a:p>
            <a:pPr marL="274320" indent="-274320">
              <a:buNone/>
              <a:defRPr/>
            </a:pPr>
            <a:r>
              <a:rPr lang="cs-CZ" altLang="cs-CZ" sz="3200" b="1" dirty="0" smtClean="0"/>
              <a:t>Právními </a:t>
            </a:r>
            <a:r>
              <a:rPr lang="cs-CZ" altLang="cs-CZ" sz="3200" b="1" dirty="0"/>
              <a:t>principy jsou i takové principy, které nemají </a:t>
            </a:r>
            <a:r>
              <a:rPr lang="cs-CZ" altLang="cs-CZ" sz="3200" b="1" dirty="0">
                <a:solidFill>
                  <a:srgbClr val="FF0000"/>
                </a:solidFill>
              </a:rPr>
              <a:t>institucionální povahu,  </a:t>
            </a:r>
            <a:r>
              <a:rPr lang="cs-CZ" altLang="cs-CZ" sz="3200" b="1" dirty="0" smtClean="0">
                <a:solidFill>
                  <a:srgbClr val="FF0000"/>
                </a:solidFill>
              </a:rPr>
              <a:t>institucionální </a:t>
            </a:r>
            <a:endParaRPr lang="cs-CZ" altLang="cs-CZ" sz="3200" b="1" dirty="0" smtClean="0">
              <a:solidFill>
                <a:srgbClr val="FF0000"/>
              </a:solidFill>
            </a:endParaRPr>
          </a:p>
          <a:p>
            <a:pPr marL="274320" indent="-274320">
              <a:buNone/>
              <a:defRPr/>
            </a:pPr>
            <a:r>
              <a:rPr lang="cs-CZ" altLang="cs-CZ" sz="3200" b="1" dirty="0" smtClean="0">
                <a:solidFill>
                  <a:srgbClr val="FF0000"/>
                </a:solidFill>
              </a:rPr>
              <a:t>podporu</a:t>
            </a:r>
            <a:r>
              <a:rPr lang="cs-CZ" altLang="cs-CZ" sz="3200" b="1" dirty="0"/>
              <a:t>; tzn. nejsou </a:t>
            </a:r>
            <a:endParaRPr lang="cs-CZ" altLang="cs-CZ" sz="3200" b="1" dirty="0" smtClean="0"/>
          </a:p>
          <a:p>
            <a:pPr marL="274320" indent="-274320">
              <a:buNone/>
              <a:defRPr/>
            </a:pPr>
            <a:r>
              <a:rPr lang="cs-CZ" altLang="cs-CZ" sz="3200" b="1" dirty="0" smtClean="0"/>
              <a:t>zakotveny  </a:t>
            </a:r>
            <a:r>
              <a:rPr lang="cs-CZ" altLang="cs-CZ" sz="3200" b="1" dirty="0"/>
              <a:t>v ústavě, zákonech, obyčejích </a:t>
            </a:r>
            <a:r>
              <a:rPr lang="cs-CZ" altLang="cs-CZ" sz="3200" b="1" dirty="0" smtClean="0"/>
              <a:t>nebo </a:t>
            </a:r>
            <a:r>
              <a:rPr lang="cs-CZ" altLang="cs-CZ" sz="3200" b="1" dirty="0"/>
              <a:t>doktríně; </a:t>
            </a:r>
          </a:p>
          <a:p>
            <a:pPr marL="0" indent="0">
              <a:buNone/>
              <a:defRPr/>
            </a:pPr>
            <a:endParaRPr lang="cs-CZ" altLang="cs-CZ" sz="3200" b="1" dirty="0" smtClean="0"/>
          </a:p>
          <a:p>
            <a:pPr marL="0" indent="0">
              <a:buNone/>
              <a:defRPr/>
            </a:pPr>
            <a:r>
              <a:rPr lang="cs-CZ" altLang="cs-CZ" sz="3200" b="1" dirty="0" smtClean="0"/>
              <a:t>-jsou </a:t>
            </a:r>
            <a:r>
              <a:rPr lang="cs-CZ" altLang="cs-CZ" sz="3200" b="1" dirty="0"/>
              <a:t>součástí  politické nebo společenské morálky  a platí v důsledku svého obsahu;  </a:t>
            </a:r>
          </a:p>
          <a:p>
            <a:pPr marL="0" indent="0">
              <a:buNone/>
              <a:defRPr/>
            </a:pPr>
            <a:r>
              <a:rPr lang="cs-CZ" altLang="cs-CZ" sz="3200" b="1" dirty="0" smtClean="0"/>
              <a:t>-mohou </a:t>
            </a:r>
            <a:r>
              <a:rPr lang="cs-CZ" altLang="cs-CZ" sz="3200" b="1" dirty="0"/>
              <a:t>to být i principy, které doposud nebyly soudcovskou zvyklostí…</a:t>
            </a:r>
          </a:p>
          <a:p>
            <a:pPr marL="274320" indent="-274320">
              <a:buNone/>
              <a:defRPr/>
            </a:pPr>
            <a:r>
              <a:rPr lang="cs-CZ" altLang="cs-CZ" sz="3200" b="1" dirty="0"/>
              <a:t> </a:t>
            </a:r>
          </a:p>
          <a:p>
            <a:pPr marL="274320" indent="-274320">
              <a:buFont typeface="Wingdings"/>
              <a:buChar char=""/>
              <a:defRPr/>
            </a:pPr>
            <a:endParaRPr lang="cs-CZ" altLang="cs-CZ" sz="2400" b="1" dirty="0"/>
          </a:p>
          <a:p>
            <a:endParaRPr lang="cs-CZ" dirty="0"/>
          </a:p>
        </p:txBody>
      </p:sp>
    </p:spTree>
    <p:extLst>
      <p:ext uri="{BB962C8B-B14F-4D97-AF65-F5344CB8AC3E}">
        <p14:creationId xmlns:p14="http://schemas.microsoft.com/office/powerpoint/2010/main" val="145680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dirty="0" smtClean="0"/>
              <a:t>Tři rozdíly mezi </a:t>
            </a:r>
            <a:r>
              <a:rPr lang="cs-CZ" altLang="cs-CZ" dirty="0" err="1" smtClean="0"/>
              <a:t>mezi</a:t>
            </a:r>
            <a:r>
              <a:rPr lang="cs-CZ" altLang="cs-CZ" dirty="0" smtClean="0"/>
              <a:t> </a:t>
            </a:r>
            <a:r>
              <a:rPr lang="cs-CZ" altLang="cs-CZ" dirty="0"/>
              <a:t>pravidly a principy</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lnSpc>
                <a:spcPct val="80000"/>
              </a:lnSpc>
              <a:buNone/>
              <a:defRPr/>
            </a:pPr>
            <a:r>
              <a:rPr lang="cs-CZ" altLang="cs-CZ" dirty="0" smtClean="0"/>
              <a:t>První rozdíl  </a:t>
            </a:r>
            <a:endParaRPr lang="cs-CZ" altLang="cs-CZ" dirty="0"/>
          </a:p>
          <a:p>
            <a:pPr marL="514350" indent="-514350">
              <a:lnSpc>
                <a:spcPct val="80000"/>
              </a:lnSpc>
              <a:buAutoNum type="alphaLcParenR"/>
              <a:defRPr/>
            </a:pPr>
            <a:r>
              <a:rPr lang="cs-CZ" altLang="cs-CZ" b="1" dirty="0" smtClean="0"/>
              <a:t>pravidla</a:t>
            </a:r>
            <a:r>
              <a:rPr lang="cs-CZ" altLang="cs-CZ" dirty="0" smtClean="0"/>
              <a:t> </a:t>
            </a:r>
            <a:r>
              <a:rPr lang="cs-CZ" altLang="cs-CZ" dirty="0"/>
              <a:t>se uplatňují na konkrétní případy  způsobem „vše nebo nic“ </a:t>
            </a:r>
            <a:r>
              <a:rPr lang="cs-CZ" altLang="cs-CZ" dirty="0" smtClean="0"/>
              <a:t>(</a:t>
            </a:r>
            <a:r>
              <a:rPr lang="cs-CZ" altLang="cs-CZ" dirty="0"/>
              <a:t>tzn. jejich </a:t>
            </a:r>
            <a:endParaRPr lang="cs-CZ" altLang="cs-CZ" dirty="0" smtClean="0"/>
          </a:p>
          <a:p>
            <a:pPr marL="0" indent="0">
              <a:lnSpc>
                <a:spcPct val="80000"/>
              </a:lnSpc>
              <a:buNone/>
              <a:defRPr/>
            </a:pPr>
            <a:r>
              <a:rPr lang="cs-CZ" altLang="cs-CZ" dirty="0" smtClean="0"/>
              <a:t>uplatnění </a:t>
            </a:r>
            <a:r>
              <a:rPr lang="cs-CZ" altLang="cs-CZ" dirty="0"/>
              <a:t>předpokládá splnění  všech podmínek)</a:t>
            </a:r>
          </a:p>
          <a:p>
            <a:pPr marL="0" indent="0">
              <a:lnSpc>
                <a:spcPct val="80000"/>
              </a:lnSpc>
              <a:buNone/>
              <a:defRPr/>
            </a:pPr>
            <a:r>
              <a:rPr lang="cs-CZ" altLang="cs-CZ" b="1" dirty="0" smtClean="0"/>
              <a:t>Principy </a:t>
            </a:r>
            <a:r>
              <a:rPr lang="cs-CZ" altLang="cs-CZ" dirty="0"/>
              <a:t>nepředepisují podmínky, ale utvářejí hledisko, ze kterého má být problém  </a:t>
            </a:r>
            <a:endParaRPr lang="cs-CZ" altLang="cs-CZ" dirty="0" smtClean="0"/>
          </a:p>
          <a:p>
            <a:pPr marL="0" indent="0">
              <a:lnSpc>
                <a:spcPct val="80000"/>
              </a:lnSpc>
              <a:buNone/>
              <a:defRPr/>
            </a:pPr>
            <a:r>
              <a:rPr lang="cs-CZ" altLang="cs-CZ" dirty="0" smtClean="0"/>
              <a:t>interpretován </a:t>
            </a:r>
            <a:r>
              <a:rPr lang="cs-CZ" altLang="cs-CZ" dirty="0"/>
              <a:t>a tudíž řešen; </a:t>
            </a:r>
          </a:p>
          <a:p>
            <a:pPr marL="274320" indent="-274320">
              <a:lnSpc>
                <a:spcPct val="80000"/>
              </a:lnSpc>
              <a:buNone/>
              <a:defRPr/>
            </a:pPr>
            <a:r>
              <a:rPr lang="cs-CZ" altLang="cs-CZ" b="1" dirty="0"/>
              <a:t>Obecně řečeno, princip představuje stanovisko, které umožňuje  </a:t>
            </a:r>
            <a:r>
              <a:rPr lang="cs-CZ" altLang="cs-CZ" b="1" dirty="0" smtClean="0"/>
              <a:t>poznávajícímu </a:t>
            </a:r>
          </a:p>
          <a:p>
            <a:pPr marL="274320" indent="-274320">
              <a:lnSpc>
                <a:spcPct val="80000"/>
              </a:lnSpc>
              <a:buNone/>
              <a:defRPr/>
            </a:pPr>
            <a:r>
              <a:rPr lang="cs-CZ" altLang="cs-CZ" b="1" dirty="0" smtClean="0"/>
              <a:t>zaujmout </a:t>
            </a:r>
            <a:r>
              <a:rPr lang="cs-CZ" altLang="cs-CZ" b="1" dirty="0"/>
              <a:t>určité hodnotové hledisko- resp. určité </a:t>
            </a:r>
            <a:r>
              <a:rPr lang="cs-CZ" altLang="cs-CZ" b="1" dirty="0" smtClean="0"/>
              <a:t>porozumění </a:t>
            </a:r>
            <a:r>
              <a:rPr lang="cs-CZ" altLang="cs-CZ" b="1" dirty="0"/>
              <a:t>věci a zároveň tak </a:t>
            </a:r>
            <a:endParaRPr lang="cs-CZ" altLang="cs-CZ" b="1" dirty="0" smtClean="0"/>
          </a:p>
          <a:p>
            <a:pPr marL="274320" indent="-274320">
              <a:lnSpc>
                <a:spcPct val="80000"/>
              </a:lnSpc>
              <a:buNone/>
              <a:defRPr/>
            </a:pPr>
            <a:r>
              <a:rPr lang="cs-CZ" altLang="cs-CZ" b="1" dirty="0" smtClean="0"/>
              <a:t>důvody </a:t>
            </a:r>
            <a:r>
              <a:rPr lang="cs-CZ" altLang="cs-CZ" b="1" dirty="0"/>
              <a:t>pro  zdůvodnění  jejich </a:t>
            </a:r>
            <a:r>
              <a:rPr lang="cs-CZ" altLang="cs-CZ" b="1" dirty="0" smtClean="0"/>
              <a:t>aplikace </a:t>
            </a:r>
            <a:endParaRPr lang="cs-CZ" altLang="cs-CZ" b="1" dirty="0"/>
          </a:p>
          <a:p>
            <a:pPr marL="274320" indent="-274320">
              <a:lnSpc>
                <a:spcPct val="80000"/>
              </a:lnSpc>
              <a:buFontTx/>
              <a:buChar char="-"/>
              <a:defRPr/>
            </a:pPr>
            <a:endParaRPr lang="cs-CZ" altLang="cs-CZ" b="1" dirty="0"/>
          </a:p>
          <a:p>
            <a:pPr marL="274320" indent="-274320">
              <a:lnSpc>
                <a:spcPct val="80000"/>
              </a:lnSpc>
              <a:buFontTx/>
              <a:buChar char="-"/>
              <a:defRPr/>
            </a:pPr>
            <a:r>
              <a:rPr lang="cs-CZ" altLang="cs-CZ" b="1" dirty="0"/>
              <a:t>V </a:t>
            </a:r>
            <a:r>
              <a:rPr lang="cs-CZ" altLang="cs-CZ" b="1" dirty="0" smtClean="0"/>
              <a:t> </a:t>
            </a:r>
            <a:r>
              <a:rPr lang="cs-CZ" altLang="cs-CZ" b="1" dirty="0"/>
              <a:t>případě </a:t>
            </a:r>
            <a:r>
              <a:rPr lang="cs-CZ" altLang="cs-CZ" b="1" dirty="0" smtClean="0"/>
              <a:t> </a:t>
            </a:r>
            <a:r>
              <a:rPr lang="cs-CZ" altLang="cs-CZ" b="1" dirty="0" err="1" smtClean="0"/>
              <a:t>Riggs</a:t>
            </a:r>
            <a:r>
              <a:rPr lang="cs-CZ" altLang="cs-CZ" b="1" dirty="0" smtClean="0"/>
              <a:t> </a:t>
            </a:r>
            <a:r>
              <a:rPr lang="cs-CZ" altLang="cs-CZ" b="1" dirty="0" err="1" smtClean="0"/>
              <a:t>vs.Palmer</a:t>
            </a:r>
            <a:r>
              <a:rPr lang="cs-CZ" altLang="cs-CZ" b="1" dirty="0" smtClean="0"/>
              <a:t>   </a:t>
            </a:r>
            <a:r>
              <a:rPr lang="cs-CZ" altLang="cs-CZ" b="1" dirty="0"/>
              <a:t>princip</a:t>
            </a:r>
            <a:r>
              <a:rPr lang="cs-CZ" altLang="cs-CZ" dirty="0"/>
              <a:t>, </a:t>
            </a:r>
            <a:r>
              <a:rPr lang="cs-CZ" altLang="cs-CZ" b="1" u="sng" dirty="0"/>
              <a:t>že nikdo nesmí profitovat ze svého </a:t>
            </a:r>
            <a:endParaRPr lang="cs-CZ" altLang="cs-CZ" b="1" u="sng" dirty="0" smtClean="0"/>
          </a:p>
          <a:p>
            <a:pPr marL="0" indent="0">
              <a:lnSpc>
                <a:spcPct val="80000"/>
              </a:lnSpc>
              <a:buNone/>
              <a:defRPr/>
            </a:pPr>
            <a:r>
              <a:rPr lang="cs-CZ" altLang="cs-CZ" b="1" u="sng" dirty="0" smtClean="0"/>
              <a:t>protiprávního   </a:t>
            </a:r>
            <a:r>
              <a:rPr lang="cs-CZ" altLang="cs-CZ" b="1" u="sng" dirty="0"/>
              <a:t>jednání</a:t>
            </a:r>
            <a:r>
              <a:rPr lang="cs-CZ" altLang="cs-CZ" b="1" dirty="0"/>
              <a:t> umožnil   </a:t>
            </a:r>
            <a:r>
              <a:rPr lang="cs-CZ" altLang="cs-CZ" b="1" dirty="0" smtClean="0"/>
              <a:t>soudcům   </a:t>
            </a:r>
            <a:r>
              <a:rPr lang="cs-CZ" altLang="cs-CZ" b="1" dirty="0"/>
              <a:t>najít důvody (argumenty)  k tomu,  </a:t>
            </a:r>
            <a:endParaRPr lang="cs-CZ" altLang="cs-CZ" b="1" dirty="0" smtClean="0"/>
          </a:p>
          <a:p>
            <a:pPr marL="0" indent="0">
              <a:lnSpc>
                <a:spcPct val="80000"/>
              </a:lnSpc>
              <a:buNone/>
              <a:defRPr/>
            </a:pPr>
            <a:r>
              <a:rPr lang="cs-CZ" altLang="cs-CZ" b="1" dirty="0" smtClean="0"/>
              <a:t>proč  </a:t>
            </a:r>
            <a:r>
              <a:rPr lang="cs-CZ" altLang="cs-CZ" b="1" dirty="0"/>
              <a:t>je nutné  chránit práva poškozeného a tím   dosáhnout spravedlivého rozhodnutí;</a:t>
            </a:r>
          </a:p>
          <a:p>
            <a:pPr marL="274320" indent="-274320">
              <a:lnSpc>
                <a:spcPct val="80000"/>
              </a:lnSpc>
              <a:buFont typeface="Wingdings"/>
              <a:buChar char=""/>
              <a:defRPr/>
            </a:pPr>
            <a:endParaRPr lang="cs-CZ" altLang="cs-CZ" b="1" dirty="0"/>
          </a:p>
          <a:p>
            <a:endParaRPr lang="cs-CZ" dirty="0"/>
          </a:p>
        </p:txBody>
      </p:sp>
    </p:spTree>
    <p:extLst>
      <p:ext uri="{BB962C8B-B14F-4D97-AF65-F5344CB8AC3E}">
        <p14:creationId xmlns:p14="http://schemas.microsoft.com/office/powerpoint/2010/main" val="3513576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Vysvětlení jak operují právní principy</a:t>
            </a:r>
            <a:endParaRPr lang="cs-CZ" dirty="0"/>
          </a:p>
        </p:txBody>
      </p:sp>
      <p:sp>
        <p:nvSpPr>
          <p:cNvPr id="3" name="Zástupný symbol pro obsah 2"/>
          <p:cNvSpPr>
            <a:spLocks noGrp="1"/>
          </p:cNvSpPr>
          <p:nvPr>
            <p:ph idx="1"/>
          </p:nvPr>
        </p:nvSpPr>
        <p:spPr/>
        <p:txBody>
          <a:bodyPr>
            <a:normAutofit fontScale="62500" lnSpcReduction="20000"/>
          </a:bodyPr>
          <a:lstStyle/>
          <a:p>
            <a:r>
              <a:rPr lang="cs-CZ" altLang="cs-CZ" sz="3400" b="1" u="sng" dirty="0"/>
              <a:t>Principy nepředepisují podmínky</a:t>
            </a:r>
            <a:r>
              <a:rPr lang="cs-CZ" altLang="cs-CZ" sz="3400" b="1" dirty="0"/>
              <a:t>, ale utvářejí hledisko  </a:t>
            </a:r>
            <a:r>
              <a:rPr lang="cs-CZ" altLang="cs-CZ" sz="3400" b="1" u="sng" dirty="0">
                <a:solidFill>
                  <a:srgbClr val="FF0000"/>
                </a:solidFill>
              </a:rPr>
              <a:t>interpretace </a:t>
            </a:r>
            <a:r>
              <a:rPr lang="cs-CZ" altLang="cs-CZ" sz="3400" b="1" dirty="0"/>
              <a:t>  tzn.  výkladu významu - poskytují důvody k tomu, jak má být případ rozhodnut.</a:t>
            </a:r>
          </a:p>
          <a:p>
            <a:pPr marL="0" indent="0">
              <a:buNone/>
            </a:pPr>
            <a:r>
              <a:rPr lang="cs-CZ" altLang="cs-CZ" sz="3800" b="1" i="1" dirty="0" smtClean="0"/>
              <a:t>Např</a:t>
            </a:r>
            <a:r>
              <a:rPr lang="cs-CZ" altLang="cs-CZ" sz="3800" b="1" i="1" dirty="0"/>
              <a:t>. princip, že nikdo nesmí profitovat ze svého protiprávního jednání, vždy působí jako důvod pro rozhodnutí, které vylučuje, aby někdo profitoval ze svého protiprávního jednání, ale to neznamená, že bude vždy působit jako rozhodující důvod, resp. že převáží konkurenční (protichůdné) důvody; v jiném kontextu nemusí být takto závažným důvodem ;</a:t>
            </a:r>
          </a:p>
          <a:p>
            <a:pPr marL="0" indent="0">
              <a:buNone/>
            </a:pPr>
            <a:r>
              <a:rPr lang="cs-CZ" altLang="cs-CZ" sz="3800" b="1" i="1" dirty="0" smtClean="0">
                <a:solidFill>
                  <a:srgbClr val="FF0000"/>
                </a:solidFill>
              </a:rPr>
              <a:t>„</a:t>
            </a:r>
            <a:r>
              <a:rPr lang="cs-CZ" altLang="cs-CZ" sz="3800" b="1" i="1" dirty="0">
                <a:solidFill>
                  <a:srgbClr val="FF0000"/>
                </a:solidFill>
              </a:rPr>
              <a:t>Jestliže je nějaký právní princip aplikován na nějaký případ, tento princip poskytuje důvod rozhodnout tento případ určitým způsobem. Tento důvod (v kombinaci s jinými důvody, které působí ve stejném směru) ale ještě musí být zvážen proti jiným důvodům, které nabízí řešit tento případ opačným způsobem…. </a:t>
            </a:r>
            <a:endParaRPr lang="cs-CZ" altLang="cs-CZ" sz="3800" b="1" i="1" dirty="0" smtClean="0">
              <a:solidFill>
                <a:srgbClr val="FF0000"/>
              </a:solidFill>
            </a:endParaRPr>
          </a:p>
          <a:p>
            <a:pPr marL="0" indent="0">
              <a:buNone/>
            </a:pPr>
            <a:r>
              <a:rPr lang="cs-CZ" altLang="cs-CZ" sz="3800" b="1" i="1" u="sng" dirty="0" smtClean="0">
                <a:solidFill>
                  <a:srgbClr val="FF0000"/>
                </a:solidFill>
              </a:rPr>
              <a:t>Důvody</a:t>
            </a:r>
            <a:r>
              <a:rPr lang="cs-CZ" altLang="cs-CZ" sz="3800" b="1" i="1" u="sng" dirty="0">
                <a:solidFill>
                  <a:srgbClr val="FF0000"/>
                </a:solidFill>
              </a:rPr>
              <a:t>, nepřímo principy, mají nějakou váhu. Nerozhodují případ samy o sobě, ale jenom v kombinaci s jinými důvody.“ </a:t>
            </a:r>
            <a:r>
              <a:rPr lang="cs-CZ" altLang="cs-CZ" sz="3800" i="1" u="sng" dirty="0">
                <a:solidFill>
                  <a:srgbClr val="FF0000"/>
                </a:solidFill>
              </a:rPr>
              <a:t/>
            </a:r>
            <a:br>
              <a:rPr lang="cs-CZ" altLang="cs-CZ" sz="3800" i="1" u="sng" dirty="0">
                <a:solidFill>
                  <a:srgbClr val="FF0000"/>
                </a:solidFill>
              </a:rPr>
            </a:br>
            <a:r>
              <a:rPr lang="cs-CZ" altLang="cs-CZ" sz="3800" i="1" dirty="0">
                <a:solidFill>
                  <a:srgbClr val="FF0000"/>
                </a:solidFill>
              </a:rPr>
              <a:t/>
            </a:r>
            <a:br>
              <a:rPr lang="cs-CZ" altLang="cs-CZ" sz="3800" i="1" dirty="0">
                <a:solidFill>
                  <a:srgbClr val="FF0000"/>
                </a:solidFill>
              </a:rPr>
            </a:br>
            <a:endParaRPr lang="cs-CZ" altLang="cs-CZ" sz="3800" i="1" dirty="0">
              <a:solidFill>
                <a:srgbClr val="FF0000"/>
              </a:solidFill>
            </a:endParaRPr>
          </a:p>
          <a:p>
            <a:endParaRPr lang="cs-CZ" dirty="0"/>
          </a:p>
        </p:txBody>
      </p:sp>
    </p:spTree>
    <p:extLst>
      <p:ext uri="{BB962C8B-B14F-4D97-AF65-F5344CB8AC3E}">
        <p14:creationId xmlns:p14="http://schemas.microsoft.com/office/powerpoint/2010/main" val="3364004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Přetrvávající problémy v právní filozofii …</a:t>
            </a:r>
            <a:endParaRPr lang="cs-CZ" dirty="0"/>
          </a:p>
        </p:txBody>
      </p:sp>
      <p:sp>
        <p:nvSpPr>
          <p:cNvPr id="3" name="Zástupný symbol pro obsah 2"/>
          <p:cNvSpPr>
            <a:spLocks noGrp="1"/>
          </p:cNvSpPr>
          <p:nvPr>
            <p:ph idx="1"/>
          </p:nvPr>
        </p:nvSpPr>
        <p:spPr/>
        <p:txBody>
          <a:bodyPr>
            <a:normAutofit fontScale="70000" lnSpcReduction="20000"/>
          </a:bodyPr>
          <a:lstStyle/>
          <a:p>
            <a:r>
              <a:rPr lang="cs-CZ" altLang="cs-CZ" b="1" dirty="0"/>
              <a:t>Především se ukazovalo, že napětí mezi právem a morálkou; přirozeným a pozitivním právem, fakticitou a </a:t>
            </a:r>
            <a:r>
              <a:rPr lang="cs-CZ" altLang="cs-CZ" b="1" dirty="0" err="1"/>
              <a:t>normativitou</a:t>
            </a:r>
            <a:r>
              <a:rPr lang="cs-CZ" altLang="cs-CZ" b="1" dirty="0"/>
              <a:t> se nedá </a:t>
            </a:r>
            <a:r>
              <a:rPr lang="cs-CZ" altLang="cs-CZ" b="1" u="sng" dirty="0"/>
              <a:t>vyřešit deklarací jejich důležitostí; tzn. upřednostněním jednoho před druhým; </a:t>
            </a:r>
            <a:endParaRPr lang="cs-CZ" altLang="cs-CZ" b="1" u="sng" dirty="0" smtClean="0"/>
          </a:p>
          <a:p>
            <a:r>
              <a:rPr lang="cs-CZ" altLang="cs-CZ" b="1" dirty="0"/>
              <a:t>Na tento problém nedal  uspokojivou odpověď ani Hart, který sice mluvil o minimálním obsahu přirozeného práva v  pravidlech, ale  jednalo se o formulování  obecného  (strukturálně-funkcionálního) předpokladu existence práva ve společnosti …   </a:t>
            </a:r>
            <a:endParaRPr lang="cs-CZ" altLang="cs-CZ" b="1" dirty="0" smtClean="0"/>
          </a:p>
          <a:p>
            <a:pPr marL="0" indent="0">
              <a:lnSpc>
                <a:spcPct val="120000"/>
              </a:lnSpc>
              <a:buNone/>
            </a:pPr>
            <a:r>
              <a:rPr lang="cs-CZ" altLang="cs-CZ" b="1" dirty="0" smtClean="0"/>
              <a:t>Právo </a:t>
            </a:r>
            <a:r>
              <a:rPr lang="cs-CZ" altLang="cs-CZ" b="1" dirty="0"/>
              <a:t>ale řeší konkrétní konflikty</a:t>
            </a:r>
            <a:r>
              <a:rPr lang="cs-CZ" altLang="cs-CZ" b="1" dirty="0" smtClean="0"/>
              <a:t>...</a:t>
            </a:r>
          </a:p>
          <a:p>
            <a:pPr marL="0" indent="0">
              <a:lnSpc>
                <a:spcPct val="120000"/>
              </a:lnSpc>
              <a:buNone/>
            </a:pPr>
            <a:r>
              <a:rPr lang="cs-CZ" altLang="cs-CZ" b="1" dirty="0"/>
              <a:t>(</a:t>
            </a:r>
            <a:r>
              <a:rPr lang="cs-CZ" altLang="cs-CZ" b="1" dirty="0" smtClean="0"/>
              <a:t>Zdůvodnění  </a:t>
            </a:r>
            <a:r>
              <a:rPr lang="cs-CZ" altLang="cs-CZ" b="1" dirty="0"/>
              <a:t>pravidel sice znamenalo  prohloubení struktury práva,    </a:t>
            </a:r>
            <a:r>
              <a:rPr lang="cs-CZ" altLang="cs-CZ" b="1" dirty="0" smtClean="0"/>
              <a:t>ale  </a:t>
            </a:r>
            <a:r>
              <a:rPr lang="cs-CZ" altLang="cs-CZ" b="1" dirty="0"/>
              <a:t>praktická aplikace pravidel nebyla schopná zabránit  zneužití  </a:t>
            </a:r>
            <a:r>
              <a:rPr lang="cs-CZ" altLang="cs-CZ" b="1" dirty="0" smtClean="0"/>
              <a:t>jejich </a:t>
            </a:r>
            <a:r>
              <a:rPr lang="cs-CZ" altLang="cs-CZ" b="1" dirty="0"/>
              <a:t>obsahu a tím  různým (novým) podobám formalismu; </a:t>
            </a:r>
            <a:r>
              <a:rPr lang="cs-CZ" altLang="cs-CZ" b="1" dirty="0" smtClean="0"/>
              <a:t>uplatňování </a:t>
            </a:r>
            <a:r>
              <a:rPr lang="cs-CZ" altLang="cs-CZ" b="1" dirty="0"/>
              <a:t>pravidel ukázalo na hrozbu procedurálního formalismu</a:t>
            </a:r>
            <a:r>
              <a:rPr lang="cs-CZ" altLang="cs-CZ" b="1" dirty="0" smtClean="0"/>
              <a:t>;)</a:t>
            </a:r>
          </a:p>
          <a:p>
            <a:pPr marL="0" indent="0">
              <a:lnSpc>
                <a:spcPct val="120000"/>
              </a:lnSpc>
              <a:buNone/>
            </a:pPr>
            <a:r>
              <a:rPr lang="cs-CZ" altLang="cs-CZ" b="1" dirty="0">
                <a:solidFill>
                  <a:srgbClr val="FF0000"/>
                </a:solidFill>
              </a:rPr>
              <a:t>Stručně řečeno:  otázkou zůstávalo to,  jak </a:t>
            </a:r>
            <a:r>
              <a:rPr lang="cs-CZ" altLang="cs-CZ" b="1" dirty="0" smtClean="0">
                <a:solidFill>
                  <a:srgbClr val="FF0000"/>
                </a:solidFill>
              </a:rPr>
              <a:t>se má řešit </a:t>
            </a:r>
            <a:r>
              <a:rPr lang="cs-CZ" altLang="cs-CZ" b="1" dirty="0">
                <a:solidFill>
                  <a:srgbClr val="FF0000"/>
                </a:solidFill>
              </a:rPr>
              <a:t>napětí mezi </a:t>
            </a:r>
            <a:r>
              <a:rPr lang="cs-CZ" altLang="cs-CZ" b="1" dirty="0" err="1">
                <a:solidFill>
                  <a:srgbClr val="FF0000"/>
                </a:solidFill>
              </a:rPr>
              <a:t>normativitou</a:t>
            </a:r>
            <a:r>
              <a:rPr lang="cs-CZ" altLang="cs-CZ" b="1" dirty="0">
                <a:solidFill>
                  <a:srgbClr val="FF0000"/>
                </a:solidFill>
              </a:rPr>
              <a:t> a </a:t>
            </a:r>
            <a:r>
              <a:rPr lang="cs-CZ" altLang="cs-CZ" b="1" dirty="0" smtClean="0">
                <a:solidFill>
                  <a:srgbClr val="FF0000"/>
                </a:solidFill>
              </a:rPr>
              <a:t>fakticitou, s čímž  souvisí </a:t>
            </a:r>
            <a:r>
              <a:rPr lang="cs-CZ" altLang="cs-CZ" b="1" dirty="0">
                <a:solidFill>
                  <a:srgbClr val="FF0000"/>
                </a:solidFill>
              </a:rPr>
              <a:t>otázka platností práva;  </a:t>
            </a:r>
            <a:r>
              <a:rPr lang="cs-CZ" altLang="cs-CZ" b="1" dirty="0" smtClean="0">
                <a:solidFill>
                  <a:srgbClr val="FF0000"/>
                </a:solidFill>
              </a:rPr>
              <a:t>co </a:t>
            </a:r>
            <a:r>
              <a:rPr lang="cs-CZ" altLang="cs-CZ" b="1" dirty="0">
                <a:solidFill>
                  <a:srgbClr val="FF0000"/>
                </a:solidFill>
              </a:rPr>
              <a:t>má být kritériem platnosti práva? </a:t>
            </a:r>
            <a:r>
              <a:rPr lang="cs-CZ" altLang="cs-CZ" b="1" dirty="0" smtClean="0">
                <a:solidFill>
                  <a:srgbClr val="FF0000"/>
                </a:solidFill>
              </a:rPr>
              <a:t> Jakou roli při zdůvodňování platnosti  sehrávají morální argumenty?   </a:t>
            </a:r>
          </a:p>
          <a:p>
            <a:pPr marL="0" indent="0">
              <a:lnSpc>
                <a:spcPct val="120000"/>
              </a:lnSpc>
              <a:buNone/>
            </a:pPr>
            <a:endParaRPr lang="cs-CZ" altLang="cs-CZ" b="1" dirty="0">
              <a:solidFill>
                <a:srgbClr val="FF0000"/>
              </a:solidFill>
            </a:endParaRPr>
          </a:p>
          <a:p>
            <a:pPr>
              <a:lnSpc>
                <a:spcPct val="120000"/>
              </a:lnSpc>
            </a:pPr>
            <a:endParaRPr lang="cs-CZ" altLang="cs-CZ" b="1" u="sng" dirty="0" smtClean="0"/>
          </a:p>
          <a:p>
            <a:endParaRPr lang="cs-CZ" dirty="0"/>
          </a:p>
        </p:txBody>
      </p:sp>
    </p:spTree>
    <p:extLst>
      <p:ext uri="{BB962C8B-B14F-4D97-AF65-F5344CB8AC3E}">
        <p14:creationId xmlns:p14="http://schemas.microsoft.com/office/powerpoint/2010/main" val="4013960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Druhý rozdíl</a:t>
            </a:r>
            <a:endParaRPr lang="cs-CZ" dirty="0"/>
          </a:p>
        </p:txBody>
      </p:sp>
      <p:sp>
        <p:nvSpPr>
          <p:cNvPr id="3" name="Zástupný symbol pro obsah 2"/>
          <p:cNvSpPr>
            <a:spLocks noGrp="1"/>
          </p:cNvSpPr>
          <p:nvPr>
            <p:ph idx="1"/>
          </p:nvPr>
        </p:nvSpPr>
        <p:spPr/>
        <p:txBody>
          <a:bodyPr/>
          <a:lstStyle/>
          <a:p>
            <a:r>
              <a:rPr lang="cs-CZ" altLang="cs-CZ" dirty="0"/>
              <a:t>Mezi pravidly je vztah podřízenosti – jsou  funkčně důležité, co se projevuje v jejich hierarchickém uspořádány (primární, sekundární…) </a:t>
            </a:r>
          </a:p>
          <a:p>
            <a:r>
              <a:rPr lang="cs-CZ" altLang="cs-CZ" dirty="0"/>
              <a:t>Principy mají  dimenzi závažnosti, resp. důležitosti; umožňují úvahu o tom, co je více nebo méně důležité</a:t>
            </a:r>
          </a:p>
          <a:p>
            <a:endParaRPr lang="cs-CZ" altLang="cs-CZ" sz="2000" dirty="0" smtClean="0"/>
          </a:p>
          <a:p>
            <a:endParaRPr lang="cs-CZ" altLang="cs-CZ" sz="2000" dirty="0"/>
          </a:p>
          <a:p>
            <a:r>
              <a:rPr lang="cs-CZ" altLang="cs-CZ" sz="2000" dirty="0" smtClean="0"/>
              <a:t>Jsou </a:t>
            </a:r>
            <a:r>
              <a:rPr lang="cs-CZ" altLang="cs-CZ" sz="2000" dirty="0"/>
              <a:t>to silnější nebo slabší (což je kontextuálně podmíněné) </a:t>
            </a:r>
            <a:r>
              <a:rPr lang="cs-CZ" altLang="cs-CZ" sz="2000" u="sng" dirty="0"/>
              <a:t>normativní důvody</a:t>
            </a:r>
            <a:r>
              <a:rPr lang="cs-CZ" altLang="cs-CZ" sz="2000" dirty="0"/>
              <a:t> , v tom či onom směru rozhodnutí.  </a:t>
            </a:r>
          </a:p>
          <a:p>
            <a:r>
              <a:rPr lang="cs-CZ" altLang="cs-CZ" sz="2000" dirty="0"/>
              <a:t>Zvažování komplexu stejnosměrných a protichůdných důvodů připomíná vektorové skládání sil. </a:t>
            </a:r>
            <a:br>
              <a:rPr lang="cs-CZ" altLang="cs-CZ" sz="2000" dirty="0"/>
            </a:br>
            <a:endParaRPr lang="cs-CZ" altLang="cs-CZ" sz="2000" dirty="0"/>
          </a:p>
          <a:p>
            <a:endParaRPr lang="cs-CZ" dirty="0"/>
          </a:p>
        </p:txBody>
      </p:sp>
    </p:spTree>
    <p:extLst>
      <p:ext uri="{BB962C8B-B14F-4D97-AF65-F5344CB8AC3E}">
        <p14:creationId xmlns:p14="http://schemas.microsoft.com/office/powerpoint/2010/main" val="1326980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Třetí rozdíl </a:t>
            </a:r>
            <a:endParaRPr lang="cs-CZ" dirty="0"/>
          </a:p>
        </p:txBody>
      </p:sp>
      <p:sp>
        <p:nvSpPr>
          <p:cNvPr id="3" name="Zástupný symbol pro obsah 2"/>
          <p:cNvSpPr>
            <a:spLocks noGrp="1"/>
          </p:cNvSpPr>
          <p:nvPr>
            <p:ph idx="1"/>
          </p:nvPr>
        </p:nvSpPr>
        <p:spPr/>
        <p:txBody>
          <a:bodyPr/>
          <a:lstStyle/>
          <a:p>
            <a:r>
              <a:rPr lang="cs-CZ" altLang="cs-CZ" dirty="0"/>
              <a:t>Když se dvě pravidla dostanou do  rozporu,   tak se jedná o logický rozpor, kdy jedno pravidlo je popřeno druhým,  co znamená jeho zneplatnění;</a:t>
            </a:r>
          </a:p>
          <a:p>
            <a:pPr lvl="1">
              <a:buNone/>
            </a:pPr>
            <a:endParaRPr lang="cs-CZ" altLang="cs-CZ" dirty="0"/>
          </a:p>
          <a:p>
            <a:pPr lvl="1">
              <a:buNone/>
            </a:pPr>
            <a:r>
              <a:rPr lang="cs-CZ" altLang="cs-CZ" dirty="0"/>
              <a:t>Mezi principy nemůže nastat logický rozpor, protože jsou </a:t>
            </a:r>
          </a:p>
          <a:p>
            <a:pPr lvl="1">
              <a:buNone/>
            </a:pPr>
            <a:r>
              <a:rPr lang="cs-CZ" altLang="cs-CZ" dirty="0"/>
              <a:t>různé a každý princip odhaluje jiné hledisko či dimenzi;  </a:t>
            </a:r>
          </a:p>
          <a:p>
            <a:pPr lvl="1">
              <a:buNone/>
            </a:pPr>
            <a:r>
              <a:rPr lang="cs-CZ" altLang="cs-CZ" dirty="0"/>
              <a:t>jinou rovinu daného problému;</a:t>
            </a:r>
          </a:p>
          <a:p>
            <a:endParaRPr lang="cs-CZ" altLang="cs-CZ" dirty="0"/>
          </a:p>
          <a:p>
            <a:r>
              <a:rPr lang="cs-CZ" altLang="cs-CZ" dirty="0"/>
              <a:t>Důležitost principu je daná významovým kontextem případu; v jiném kontextu  daný princip nemusí hrát žádnou roli; </a:t>
            </a:r>
          </a:p>
          <a:p>
            <a:endParaRPr lang="cs-CZ" dirty="0"/>
          </a:p>
        </p:txBody>
      </p:sp>
    </p:spTree>
    <p:extLst>
      <p:ext uri="{BB962C8B-B14F-4D97-AF65-F5344CB8AC3E}">
        <p14:creationId xmlns:p14="http://schemas.microsoft.com/office/powerpoint/2010/main" val="3546397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Jak </a:t>
            </a:r>
            <a:r>
              <a:rPr lang="cs-CZ" altLang="cs-CZ" dirty="0" smtClean="0"/>
              <a:t>jsou principy uplatňovány?</a:t>
            </a:r>
            <a:endParaRPr lang="cs-CZ" dirty="0"/>
          </a:p>
        </p:txBody>
      </p:sp>
      <p:sp>
        <p:nvSpPr>
          <p:cNvPr id="3" name="Zástupný symbol pro obsah 2"/>
          <p:cNvSpPr>
            <a:spLocks noGrp="1"/>
          </p:cNvSpPr>
          <p:nvPr>
            <p:ph idx="1"/>
          </p:nvPr>
        </p:nvSpPr>
        <p:spPr/>
        <p:txBody>
          <a:bodyPr>
            <a:normAutofit fontScale="92500" lnSpcReduction="10000"/>
          </a:bodyPr>
          <a:lstStyle/>
          <a:p>
            <a:pPr marL="274320" indent="-274320">
              <a:buFontTx/>
              <a:buChar char="-"/>
              <a:defRPr/>
            </a:pPr>
            <a:r>
              <a:rPr lang="cs-CZ" altLang="cs-CZ" dirty="0"/>
              <a:t>Aplikace principů, i když se mohou podobat pravidlům,   nevede k automatickému nástupu právního následku, ve smyslu, aby se vyhovělo podmínkám stanoveným ve skutkové podstatě… </a:t>
            </a:r>
          </a:p>
          <a:p>
            <a:pPr marL="274320" indent="-274320">
              <a:buFontTx/>
              <a:buChar char="-"/>
              <a:defRPr/>
            </a:pPr>
            <a:r>
              <a:rPr lang="cs-CZ" altLang="cs-CZ" dirty="0"/>
              <a:t>Jejich aplikace v konkrétním </a:t>
            </a:r>
            <a:r>
              <a:rPr lang="cs-CZ" altLang="cs-CZ" dirty="0" smtClean="0"/>
              <a:t>případě </a:t>
            </a:r>
            <a:r>
              <a:rPr lang="cs-CZ" altLang="cs-CZ" dirty="0"/>
              <a:t>může být omezena existenci jiného právního principu, který pro stejnou skutkovou podstatu stanoví zcela odlišné právní následky … </a:t>
            </a:r>
          </a:p>
          <a:p>
            <a:pPr marL="274320" indent="-274320">
              <a:buFontTx/>
              <a:buChar char="-"/>
              <a:defRPr/>
            </a:pPr>
            <a:r>
              <a:rPr lang="cs-CZ" altLang="cs-CZ" dirty="0"/>
              <a:t>Tento střet je možné řešit díky tomu, že principy  mají </a:t>
            </a:r>
            <a:r>
              <a:rPr lang="cs-CZ" altLang="cs-CZ" b="1" dirty="0"/>
              <a:t>dimenzi závažnosti  a  důležitosti</a:t>
            </a:r>
            <a:r>
              <a:rPr lang="cs-CZ" altLang="cs-CZ" dirty="0"/>
              <a:t>, kdy se jejich důležitost poměřuje; </a:t>
            </a:r>
          </a:p>
          <a:p>
            <a:pPr marL="0" indent="0">
              <a:buNone/>
              <a:defRPr/>
            </a:pPr>
            <a:r>
              <a:rPr lang="cs-CZ" altLang="cs-CZ" b="1" dirty="0">
                <a:solidFill>
                  <a:srgbClr val="FF0000"/>
                </a:solidFill>
              </a:rPr>
              <a:t>Principy jsou jen různě důležité, co se určuje s ohledem na konkrétní případ a situaci; </a:t>
            </a:r>
          </a:p>
          <a:p>
            <a:pPr marL="274320" indent="-274320">
              <a:buNone/>
              <a:defRPr/>
            </a:pPr>
            <a:r>
              <a:rPr lang="cs-CZ" altLang="cs-CZ" dirty="0"/>
              <a:t>  </a:t>
            </a:r>
          </a:p>
          <a:p>
            <a:pPr marL="274320" indent="-274320">
              <a:buFontTx/>
              <a:buChar char="-"/>
              <a:defRPr/>
            </a:pPr>
            <a:endParaRPr lang="cs-CZ" altLang="cs-CZ" dirty="0"/>
          </a:p>
          <a:p>
            <a:endParaRPr lang="cs-CZ" dirty="0"/>
          </a:p>
        </p:txBody>
      </p:sp>
    </p:spTree>
    <p:extLst>
      <p:ext uri="{BB962C8B-B14F-4D97-AF65-F5344CB8AC3E}">
        <p14:creationId xmlns:p14="http://schemas.microsoft.com/office/powerpoint/2010/main" val="3449455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Závažnost   principů</a:t>
            </a:r>
            <a:endParaRPr lang="cs-CZ" dirty="0"/>
          </a:p>
        </p:txBody>
      </p:sp>
      <p:sp>
        <p:nvSpPr>
          <p:cNvPr id="3" name="Zástupný symbol pro obsah 2"/>
          <p:cNvSpPr>
            <a:spLocks noGrp="1"/>
          </p:cNvSpPr>
          <p:nvPr>
            <p:ph idx="1"/>
          </p:nvPr>
        </p:nvSpPr>
        <p:spPr/>
        <p:txBody>
          <a:bodyPr/>
          <a:lstStyle/>
          <a:p>
            <a:pPr marL="274320" indent="-274320">
              <a:lnSpc>
                <a:spcPct val="80000"/>
              </a:lnSpc>
              <a:buFont typeface="Wingdings"/>
              <a:buChar char=""/>
              <a:defRPr/>
            </a:pPr>
            <a:r>
              <a:rPr lang="cs-CZ" altLang="cs-CZ" dirty="0"/>
              <a:t>Co je ale kritériem  závažnosti, tudíž výběru správného principu?  </a:t>
            </a:r>
          </a:p>
          <a:p>
            <a:pPr marL="274320" indent="-274320">
              <a:lnSpc>
                <a:spcPct val="80000"/>
              </a:lnSpc>
              <a:buFont typeface="Wingdings"/>
              <a:buChar char=""/>
              <a:defRPr/>
            </a:pPr>
            <a:r>
              <a:rPr lang="cs-CZ" altLang="cs-CZ" dirty="0"/>
              <a:t>K nutnosti  výběru  a tudíž uplatnění principů dochází v  případech  tzv</a:t>
            </a:r>
            <a:r>
              <a:rPr lang="cs-CZ" altLang="cs-CZ" b="1" dirty="0"/>
              <a:t>. „hard </a:t>
            </a:r>
            <a:r>
              <a:rPr lang="cs-CZ" altLang="cs-CZ" b="1" dirty="0" err="1"/>
              <a:t>cases</a:t>
            </a:r>
            <a:r>
              <a:rPr lang="cs-CZ" altLang="cs-CZ" b="1" dirty="0"/>
              <a:t>“,  </a:t>
            </a:r>
            <a:r>
              <a:rPr lang="cs-CZ" altLang="cs-CZ" dirty="0"/>
              <a:t>(složitých případů), které není možné  rozhodnout na základě jednoznačných předem stanovených pravidel;</a:t>
            </a:r>
          </a:p>
          <a:p>
            <a:pPr marL="274320" indent="-274320">
              <a:lnSpc>
                <a:spcPct val="80000"/>
              </a:lnSpc>
              <a:buFont typeface="Wingdings"/>
              <a:buChar char=""/>
              <a:defRPr/>
            </a:pPr>
            <a:r>
              <a:rPr lang="cs-CZ" altLang="cs-CZ" dirty="0" err="1"/>
              <a:t>Dworkin</a:t>
            </a:r>
            <a:r>
              <a:rPr lang="cs-CZ" altLang="cs-CZ" dirty="0"/>
              <a:t> kritizuje pozitivistickou doktrínu soudcovské diskrece, kdy soudce je jen „vykonavatelem“  pravidel. </a:t>
            </a:r>
          </a:p>
          <a:p>
            <a:pPr marL="274320" indent="-274320">
              <a:lnSpc>
                <a:spcPct val="80000"/>
              </a:lnSpc>
              <a:buFont typeface="Wingdings"/>
              <a:buChar char=""/>
              <a:defRPr/>
            </a:pPr>
            <a:r>
              <a:rPr lang="cs-CZ" altLang="cs-CZ" dirty="0"/>
              <a:t>Domnívá se, že soudce musí být  aktivním prosazovatelem spravedlnosti a to prostřednictvím toho, </a:t>
            </a:r>
            <a:r>
              <a:rPr lang="cs-CZ" altLang="cs-CZ" u="sng" dirty="0"/>
              <a:t>že bude brát práva jedince vážně… </a:t>
            </a:r>
          </a:p>
          <a:p>
            <a:endParaRPr lang="cs-CZ" dirty="0"/>
          </a:p>
        </p:txBody>
      </p:sp>
    </p:spTree>
    <p:extLst>
      <p:ext uri="{BB962C8B-B14F-4D97-AF65-F5344CB8AC3E}">
        <p14:creationId xmlns:p14="http://schemas.microsoft.com/office/powerpoint/2010/main" val="1348364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jedince jako důvod platnosti principů?</a:t>
            </a:r>
            <a:endParaRPr lang="cs-CZ" dirty="0"/>
          </a:p>
        </p:txBody>
      </p:sp>
      <p:sp>
        <p:nvSpPr>
          <p:cNvPr id="3" name="Zástupný symbol pro obsah 2"/>
          <p:cNvSpPr>
            <a:spLocks noGrp="1"/>
          </p:cNvSpPr>
          <p:nvPr>
            <p:ph idx="1"/>
          </p:nvPr>
        </p:nvSpPr>
        <p:spPr/>
        <p:txBody>
          <a:bodyPr/>
          <a:lstStyle/>
          <a:p>
            <a:r>
              <a:rPr lang="cs-CZ" altLang="cs-CZ" dirty="0"/>
              <a:t>Dle </a:t>
            </a:r>
            <a:r>
              <a:rPr lang="cs-CZ" altLang="cs-CZ" dirty="0" err="1"/>
              <a:t>Dworkina</a:t>
            </a:r>
            <a:r>
              <a:rPr lang="cs-CZ" altLang="cs-CZ" dirty="0"/>
              <a:t>  operují práva jedince   jako </a:t>
            </a:r>
          </a:p>
          <a:p>
            <a:pPr marL="0" indent="0">
              <a:buNone/>
            </a:pPr>
            <a:endParaRPr lang="cs-CZ" altLang="cs-CZ" i="1" dirty="0" smtClean="0">
              <a:solidFill>
                <a:srgbClr val="FF0000"/>
              </a:solidFill>
            </a:endParaRPr>
          </a:p>
          <a:p>
            <a:pPr marL="0" indent="0">
              <a:buNone/>
            </a:pPr>
            <a:r>
              <a:rPr lang="cs-CZ" altLang="cs-CZ" i="1" dirty="0" smtClean="0">
                <a:solidFill>
                  <a:srgbClr val="FF0000"/>
                </a:solidFill>
              </a:rPr>
              <a:t>„ </a:t>
            </a:r>
            <a:r>
              <a:rPr lang="cs-CZ" altLang="cs-CZ" b="1" i="1" dirty="0">
                <a:solidFill>
                  <a:srgbClr val="FF0000"/>
                </a:solidFill>
              </a:rPr>
              <a:t>…politické trumfy v rukou jednotlivců. Jednotlivci mají právo  ve chvíli, kdy kolektivní cíl   není z nějakého  důvodu  dostatečným ospravedlněním, aby se jim upíralo to, co jako jednotlivci chtějí mít nebo činit, nebo  kdy  není dostatečným ospravedlněním toho, aby se jim působila nějaká škoda nebo újma.“ </a:t>
            </a:r>
          </a:p>
          <a:p>
            <a:endParaRPr lang="cs-CZ" altLang="cs-CZ" dirty="0"/>
          </a:p>
          <a:p>
            <a:pPr marL="0" indent="0">
              <a:buNone/>
            </a:pPr>
            <a:r>
              <a:rPr lang="cs-CZ" altLang="cs-CZ" sz="1600" b="1" dirty="0" err="1" smtClean="0"/>
              <a:t>Dworkin</a:t>
            </a:r>
            <a:r>
              <a:rPr lang="cs-CZ" altLang="cs-CZ" sz="1600" b="1" dirty="0"/>
              <a:t>, R. Když se práva berou vážně. str.12. </a:t>
            </a:r>
          </a:p>
          <a:p>
            <a:endParaRPr lang="cs-CZ" dirty="0"/>
          </a:p>
        </p:txBody>
      </p:sp>
    </p:spTree>
    <p:extLst>
      <p:ext uri="{BB962C8B-B14F-4D97-AF65-F5344CB8AC3E}">
        <p14:creationId xmlns:p14="http://schemas.microsoft.com/office/powerpoint/2010/main" val="4231511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b="1" dirty="0" smtClean="0"/>
              <a:t>Co garantuje spravedlivé rozhodování soudců? </a:t>
            </a:r>
            <a:endParaRPr lang="cs-CZ" dirty="0"/>
          </a:p>
        </p:txBody>
      </p:sp>
      <p:sp>
        <p:nvSpPr>
          <p:cNvPr id="3" name="Zástupný symbol pro obsah 2"/>
          <p:cNvSpPr>
            <a:spLocks noGrp="1"/>
          </p:cNvSpPr>
          <p:nvPr>
            <p:ph idx="1"/>
          </p:nvPr>
        </p:nvSpPr>
        <p:spPr/>
        <p:txBody>
          <a:bodyPr>
            <a:normAutofit fontScale="92500"/>
          </a:bodyPr>
          <a:lstStyle/>
          <a:p>
            <a:pPr marL="274320" indent="-274320">
              <a:buNone/>
              <a:defRPr/>
            </a:pPr>
            <a:r>
              <a:rPr lang="cs-CZ" altLang="cs-CZ" dirty="0">
                <a:solidFill>
                  <a:srgbClr val="FF0000"/>
                </a:solidFill>
              </a:rPr>
              <a:t>„</a:t>
            </a:r>
            <a:r>
              <a:rPr lang="cs-CZ" altLang="cs-CZ" b="1" i="1" dirty="0">
                <a:solidFill>
                  <a:srgbClr val="FF0000"/>
                </a:solidFill>
              </a:rPr>
              <a:t>Princip je principem práva, když je součástí </a:t>
            </a:r>
            <a:r>
              <a:rPr lang="cs-CZ" altLang="cs-CZ" b="1" i="1" dirty="0" smtClean="0">
                <a:solidFill>
                  <a:srgbClr val="FF0000"/>
                </a:solidFill>
              </a:rPr>
              <a:t>přesvědčivé  </a:t>
            </a:r>
            <a:r>
              <a:rPr lang="cs-CZ" altLang="cs-CZ" b="1" i="1" dirty="0">
                <a:solidFill>
                  <a:srgbClr val="FF0000"/>
                </a:solidFill>
              </a:rPr>
              <a:t>teorie práva,  </a:t>
            </a:r>
            <a:endParaRPr lang="cs-CZ" altLang="cs-CZ" b="1" i="1" dirty="0" smtClean="0">
              <a:solidFill>
                <a:srgbClr val="FF0000"/>
              </a:solidFill>
            </a:endParaRPr>
          </a:p>
          <a:p>
            <a:pPr marL="274320" indent="-274320">
              <a:buNone/>
              <a:defRPr/>
            </a:pPr>
            <a:r>
              <a:rPr lang="cs-CZ" altLang="cs-CZ" b="1" i="1" dirty="0" smtClean="0">
                <a:solidFill>
                  <a:srgbClr val="FF0000"/>
                </a:solidFill>
              </a:rPr>
              <a:t>která </a:t>
            </a:r>
            <a:r>
              <a:rPr lang="cs-CZ" altLang="cs-CZ" b="1" i="1" dirty="0">
                <a:solidFill>
                  <a:srgbClr val="FF0000"/>
                </a:solidFill>
              </a:rPr>
              <a:t>slouží ke zdůvodnění  </a:t>
            </a:r>
            <a:r>
              <a:rPr lang="cs-CZ" altLang="cs-CZ" b="1" i="1" dirty="0" smtClean="0">
                <a:solidFill>
                  <a:srgbClr val="FF0000"/>
                </a:solidFill>
              </a:rPr>
              <a:t>daných </a:t>
            </a:r>
            <a:r>
              <a:rPr lang="cs-CZ" altLang="cs-CZ" b="1" i="1" dirty="0">
                <a:solidFill>
                  <a:srgbClr val="FF0000"/>
                </a:solidFill>
              </a:rPr>
              <a:t>obsahových a institucionálních  pravidel </a:t>
            </a:r>
            <a:endParaRPr lang="cs-CZ" altLang="cs-CZ" b="1" i="1" dirty="0" smtClean="0">
              <a:solidFill>
                <a:srgbClr val="FF0000"/>
              </a:solidFill>
            </a:endParaRPr>
          </a:p>
          <a:p>
            <a:pPr marL="274320" indent="-274320">
              <a:buNone/>
              <a:defRPr/>
            </a:pPr>
            <a:r>
              <a:rPr lang="cs-CZ" altLang="cs-CZ" b="1" i="1" dirty="0" smtClean="0">
                <a:solidFill>
                  <a:srgbClr val="FF0000"/>
                </a:solidFill>
              </a:rPr>
              <a:t>výkonu soudní </a:t>
            </a:r>
            <a:r>
              <a:rPr lang="cs-CZ" altLang="cs-CZ" b="1" i="1" dirty="0">
                <a:solidFill>
                  <a:srgbClr val="FF0000"/>
                </a:solidFill>
              </a:rPr>
              <a:t>pravomoci.</a:t>
            </a:r>
            <a:r>
              <a:rPr lang="cs-CZ" altLang="cs-CZ" b="1" dirty="0">
                <a:solidFill>
                  <a:srgbClr val="FF0000"/>
                </a:solidFill>
              </a:rPr>
              <a:t>“</a:t>
            </a:r>
          </a:p>
          <a:p>
            <a:pPr marL="274320" indent="-274320">
              <a:buFont typeface="Wingdings"/>
              <a:buChar char=""/>
              <a:defRPr/>
            </a:pPr>
            <a:r>
              <a:rPr lang="cs-CZ" altLang="cs-CZ" dirty="0" err="1"/>
              <a:t>Dworkin</a:t>
            </a:r>
            <a:r>
              <a:rPr lang="cs-CZ" altLang="cs-CZ" dirty="0"/>
              <a:t> nás odkazuje na víru v dobrou teoretickou zdatnost soudců – filosofující soudce;</a:t>
            </a:r>
          </a:p>
          <a:p>
            <a:pPr marL="274320" indent="-274320">
              <a:buFont typeface="Wingdings"/>
              <a:buChar char=""/>
              <a:defRPr/>
            </a:pPr>
            <a:r>
              <a:rPr lang="cs-CZ" altLang="cs-CZ" dirty="0"/>
              <a:t>Filosofující soudce – schopný rozvíjet teorie o účelu zákona a smyslu právních principů;</a:t>
            </a:r>
          </a:p>
          <a:p>
            <a:pPr marL="274320" indent="-274320">
              <a:buFont typeface="Wingdings"/>
              <a:buChar char=""/>
              <a:defRPr/>
            </a:pPr>
            <a:r>
              <a:rPr lang="cs-CZ" altLang="cs-CZ" b="1" dirty="0">
                <a:solidFill>
                  <a:srgbClr val="FF0000"/>
                </a:solidFill>
              </a:rPr>
              <a:t>Postava ideálního právníka Herkula-</a:t>
            </a:r>
            <a:r>
              <a:rPr lang="cs-CZ" altLang="cs-CZ" dirty="0"/>
              <a:t> vybaveného nadlidskou dovedností, trpělivostí a bystrostí, tzn. schopností tvořit a uplatňovat  obecně platnou teorii práva;</a:t>
            </a:r>
          </a:p>
          <a:p>
            <a:endParaRPr lang="cs-CZ" dirty="0"/>
          </a:p>
        </p:txBody>
      </p:sp>
    </p:spTree>
    <p:extLst>
      <p:ext uri="{BB962C8B-B14F-4D97-AF65-F5344CB8AC3E}">
        <p14:creationId xmlns:p14="http://schemas.microsoft.com/office/powerpoint/2010/main" val="1876007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Platnost principů</a:t>
            </a:r>
            <a:endParaRPr lang="cs-CZ" dirty="0"/>
          </a:p>
        </p:txBody>
      </p:sp>
      <p:sp>
        <p:nvSpPr>
          <p:cNvPr id="3" name="Zástupný symbol pro obsah 2"/>
          <p:cNvSpPr>
            <a:spLocks noGrp="1"/>
          </p:cNvSpPr>
          <p:nvPr>
            <p:ph idx="1"/>
          </p:nvPr>
        </p:nvSpPr>
        <p:spPr/>
        <p:txBody>
          <a:bodyPr/>
          <a:lstStyle/>
          <a:p>
            <a:pPr>
              <a:buFontTx/>
              <a:buChar char="-"/>
            </a:pPr>
            <a:r>
              <a:rPr lang="cs-CZ" altLang="cs-CZ" dirty="0" err="1"/>
              <a:t>Dworkin</a:t>
            </a:r>
            <a:r>
              <a:rPr lang="cs-CZ" altLang="cs-CZ" dirty="0"/>
              <a:t> považuje  principy za platné, přestože  nejsou součástí  daného právního systému  a ani nebyly dříve akceptovány soudci; </a:t>
            </a:r>
          </a:p>
          <a:p>
            <a:pPr>
              <a:buFontTx/>
              <a:buChar char="-"/>
            </a:pPr>
            <a:endParaRPr lang="cs-CZ" altLang="cs-CZ" dirty="0"/>
          </a:p>
          <a:p>
            <a:pPr>
              <a:buFontTx/>
              <a:buChar char="-"/>
            </a:pPr>
            <a:r>
              <a:rPr lang="cs-CZ" altLang="cs-CZ" dirty="0"/>
              <a:t>Principy se stávají platnými v procesu  (výkladu) interpretace, kdy je zvažován účel  a hodnotové zaměření  soudcovského rozhodování …  </a:t>
            </a:r>
          </a:p>
          <a:p>
            <a:pPr>
              <a:buFontTx/>
              <a:buChar char="-"/>
            </a:pPr>
            <a:endParaRPr lang="cs-CZ" altLang="cs-CZ" b="1" dirty="0"/>
          </a:p>
          <a:p>
            <a:pPr>
              <a:buFontTx/>
              <a:buChar char="-"/>
            </a:pPr>
            <a:r>
              <a:rPr lang="cs-CZ" altLang="cs-CZ" b="1" dirty="0"/>
              <a:t>Hodnotovým zaměřením  soudcovského rozhodování nemá na mysli nic jiného než spravedlnost, které bude učiněno zadost jen tehdy, kdy  se   budou   brát práva jedince vážně …</a:t>
            </a:r>
            <a:r>
              <a:rPr lang="cs-CZ" altLang="cs-CZ" dirty="0"/>
              <a:t> </a:t>
            </a:r>
          </a:p>
          <a:p>
            <a:endParaRPr lang="cs-CZ" altLang="cs-CZ" dirty="0"/>
          </a:p>
          <a:p>
            <a:endParaRPr lang="cs-CZ" dirty="0"/>
          </a:p>
        </p:txBody>
      </p:sp>
    </p:spTree>
    <p:extLst>
      <p:ext uri="{BB962C8B-B14F-4D97-AF65-F5344CB8AC3E}">
        <p14:creationId xmlns:p14="http://schemas.microsoft.com/office/powerpoint/2010/main" val="3313804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Jediné správné řešení v obtížných situacích</a:t>
            </a:r>
            <a:endParaRPr lang="cs-CZ" dirty="0"/>
          </a:p>
        </p:txBody>
      </p:sp>
      <p:sp>
        <p:nvSpPr>
          <p:cNvPr id="3" name="Zástupný symbol pro obsah 2"/>
          <p:cNvSpPr>
            <a:spLocks noGrp="1"/>
          </p:cNvSpPr>
          <p:nvPr>
            <p:ph idx="1"/>
          </p:nvPr>
        </p:nvSpPr>
        <p:spPr/>
        <p:txBody>
          <a:bodyPr>
            <a:normAutofit lnSpcReduction="10000"/>
          </a:bodyPr>
          <a:lstStyle/>
          <a:p>
            <a:pPr marL="0" indent="0">
              <a:buNone/>
              <a:defRPr/>
            </a:pPr>
            <a:r>
              <a:rPr lang="cs-CZ" dirty="0"/>
              <a:t>Dle </a:t>
            </a:r>
            <a:r>
              <a:rPr lang="cs-CZ" dirty="0" err="1"/>
              <a:t>Dworkina</a:t>
            </a:r>
            <a:r>
              <a:rPr lang="cs-CZ" dirty="0"/>
              <a:t> přijatelná právní interpretace musí splňovat test dvou rovin:</a:t>
            </a:r>
          </a:p>
          <a:p>
            <a:pPr marL="457200" indent="-457200">
              <a:buNone/>
              <a:defRPr/>
            </a:pPr>
            <a:r>
              <a:rPr lang="cs-CZ" dirty="0"/>
              <a:t>a)Musí zapadnout do  existující praxe; </a:t>
            </a:r>
          </a:p>
          <a:p>
            <a:pPr marL="457200" indent="-457200">
              <a:buNone/>
              <a:defRPr/>
            </a:pPr>
            <a:endParaRPr lang="cs-CZ" dirty="0"/>
          </a:p>
          <a:p>
            <a:pPr marL="457200" indent="-457200">
              <a:buNone/>
              <a:defRPr/>
            </a:pPr>
            <a:r>
              <a:rPr lang="cs-CZ" dirty="0"/>
              <a:t>b) Zároveň  ukázat svůj  aktuální smysl nebo svou </a:t>
            </a:r>
          </a:p>
          <a:p>
            <a:pPr marL="457200" indent="-457200">
              <a:buNone/>
              <a:defRPr/>
            </a:pPr>
            <a:r>
              <a:rPr lang="cs-CZ" dirty="0"/>
              <a:t>hodnotu; </a:t>
            </a:r>
            <a:r>
              <a:rPr lang="cs-CZ" dirty="0" smtClean="0"/>
              <a:t>   To </a:t>
            </a:r>
            <a:r>
              <a:rPr lang="cs-CZ" dirty="0"/>
              <a:t>předpokládá splnění </a:t>
            </a:r>
            <a:r>
              <a:rPr lang="cs-CZ" u="sng" dirty="0"/>
              <a:t>direktivy, </a:t>
            </a:r>
            <a:r>
              <a:rPr lang="cs-CZ" dirty="0"/>
              <a:t>kterou je integrita v </a:t>
            </a:r>
          </a:p>
          <a:p>
            <a:pPr marL="457200" indent="-457200">
              <a:buNone/>
              <a:defRPr/>
            </a:pPr>
            <a:r>
              <a:rPr lang="cs-CZ" dirty="0"/>
              <a:t>právu, která kombinuje jak retrospektivní, tak i </a:t>
            </a:r>
            <a:r>
              <a:rPr lang="cs-CZ" dirty="0" smtClean="0"/>
              <a:t>prospektivní </a:t>
            </a:r>
            <a:r>
              <a:rPr lang="cs-CZ" dirty="0"/>
              <a:t>hlediska… </a:t>
            </a:r>
          </a:p>
          <a:p>
            <a:pPr marL="457200" indent="-457200">
              <a:buNone/>
              <a:defRPr/>
            </a:pPr>
            <a:endParaRPr lang="cs-CZ" dirty="0"/>
          </a:p>
          <a:p>
            <a:pPr marL="457200" indent="-457200">
              <a:buNone/>
              <a:defRPr/>
            </a:pPr>
            <a:r>
              <a:rPr lang="cs-CZ" dirty="0" err="1"/>
              <a:t>Dworkin</a:t>
            </a:r>
            <a:r>
              <a:rPr lang="cs-CZ" dirty="0"/>
              <a:t>  předkládá koncepci práva jako integrity.  </a:t>
            </a:r>
          </a:p>
          <a:p>
            <a:endParaRPr lang="cs-CZ" dirty="0"/>
          </a:p>
        </p:txBody>
      </p:sp>
    </p:spTree>
    <p:extLst>
      <p:ext uri="{BB962C8B-B14F-4D97-AF65-F5344CB8AC3E}">
        <p14:creationId xmlns:p14="http://schemas.microsoft.com/office/powerpoint/2010/main" val="4149389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smtClean="0"/>
              <a:t/>
            </a:r>
            <a:br>
              <a:rPr lang="cs-CZ" altLang="cs-CZ" dirty="0" smtClean="0"/>
            </a:br>
            <a:r>
              <a:rPr lang="cs-CZ" altLang="cs-CZ" dirty="0" smtClean="0"/>
              <a:t>Význam </a:t>
            </a:r>
            <a:r>
              <a:rPr lang="cs-CZ" altLang="cs-CZ" dirty="0" err="1"/>
              <a:t>Dworkinova</a:t>
            </a:r>
            <a:r>
              <a:rPr lang="cs-CZ" altLang="cs-CZ" dirty="0"/>
              <a:t> pojetí práva (přínos pro teorii): </a:t>
            </a:r>
            <a:br>
              <a:rPr lang="cs-CZ" altLang="cs-CZ" dirty="0"/>
            </a:br>
            <a:endParaRPr lang="cs-CZ" dirty="0"/>
          </a:p>
        </p:txBody>
      </p:sp>
      <p:sp>
        <p:nvSpPr>
          <p:cNvPr id="3" name="Zástupný symbol pro obsah 2"/>
          <p:cNvSpPr>
            <a:spLocks noGrp="1"/>
          </p:cNvSpPr>
          <p:nvPr>
            <p:ph idx="1"/>
          </p:nvPr>
        </p:nvSpPr>
        <p:spPr/>
        <p:txBody>
          <a:bodyPr>
            <a:normAutofit lnSpcReduction="10000"/>
          </a:bodyPr>
          <a:lstStyle/>
          <a:p>
            <a:pPr marL="274320" indent="-274320">
              <a:buFont typeface="Wingdings"/>
              <a:buChar char=""/>
              <a:defRPr/>
            </a:pPr>
            <a:r>
              <a:rPr lang="cs-CZ" altLang="cs-CZ" dirty="0"/>
              <a:t>Prohlubuje strukturu práva – o principy</a:t>
            </a:r>
          </a:p>
          <a:p>
            <a:pPr marL="274320" indent="-274320">
              <a:buFont typeface="Wingdings"/>
              <a:buChar char=""/>
              <a:defRPr/>
            </a:pPr>
            <a:r>
              <a:rPr lang="cs-CZ" altLang="cs-CZ" dirty="0"/>
              <a:t>Mění způsob tázání: ptá se,  co je přirozeností práva – (tou je usilovat o spravedlnost a kritériem je zde  to,  že práva jedince jsou  brána vážně) </a:t>
            </a:r>
          </a:p>
          <a:p>
            <a:pPr marL="274320" indent="-274320">
              <a:buFont typeface="Wingdings"/>
              <a:buChar char=""/>
              <a:defRPr/>
            </a:pPr>
            <a:r>
              <a:rPr lang="cs-CZ" altLang="cs-CZ" dirty="0"/>
              <a:t>Pojem právo nevymezuje normativně,   ale podle něj je to interpretační pojem; </a:t>
            </a:r>
          </a:p>
          <a:p>
            <a:pPr marL="274320" indent="-274320">
              <a:buFont typeface="Wingdings"/>
              <a:buChar char=""/>
              <a:defRPr/>
            </a:pPr>
            <a:r>
              <a:rPr lang="cs-CZ" altLang="cs-CZ" dirty="0"/>
              <a:t>(o tom, co je právo by měli rozhodnout soudci, interpretováním praxe jiných soudů) </a:t>
            </a:r>
          </a:p>
          <a:p>
            <a:pPr marL="274320" indent="-274320">
              <a:buFont typeface="Wingdings"/>
              <a:buChar char=""/>
              <a:defRPr/>
            </a:pPr>
            <a:r>
              <a:rPr lang="cs-CZ" altLang="cs-CZ" b="1" u="sng" dirty="0"/>
              <a:t>Interpretaci považuje za jádro soudcovské  praxe, doslova ji s  ní ztotožňuje; </a:t>
            </a:r>
          </a:p>
          <a:p>
            <a:endParaRPr lang="cs-CZ" dirty="0"/>
          </a:p>
        </p:txBody>
      </p:sp>
    </p:spTree>
    <p:extLst>
      <p:ext uri="{BB962C8B-B14F-4D97-AF65-F5344CB8AC3E}">
        <p14:creationId xmlns:p14="http://schemas.microsoft.com/office/powerpoint/2010/main" val="642966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a:defRPr/>
            </a:pPr>
            <a:r>
              <a:rPr lang="cs-CZ" altLang="cs-CZ" sz="3200" dirty="0" smtClean="0"/>
              <a:t>Kritika </a:t>
            </a:r>
            <a:r>
              <a:rPr lang="cs-CZ" altLang="cs-CZ" sz="3200" dirty="0" err="1"/>
              <a:t>Dworkinova</a:t>
            </a:r>
            <a:r>
              <a:rPr lang="cs-CZ" altLang="cs-CZ" sz="3200" dirty="0"/>
              <a:t> pojetí právních </a:t>
            </a:r>
            <a:r>
              <a:rPr lang="cs-CZ" altLang="cs-CZ" sz="3200" dirty="0" smtClean="0"/>
              <a:t>principů</a:t>
            </a:r>
            <a:endParaRPr lang="cs-CZ" altLang="cs-CZ" sz="3200" dirty="0"/>
          </a:p>
        </p:txBody>
      </p:sp>
      <p:sp>
        <p:nvSpPr>
          <p:cNvPr id="18435" name="Rectangle 3"/>
          <p:cNvSpPr>
            <a:spLocks noGrp="1" noChangeArrowheads="1"/>
          </p:cNvSpPr>
          <p:nvPr>
            <p:ph sz="quarter" idx="1"/>
          </p:nvPr>
        </p:nvSpPr>
        <p:spPr/>
        <p:txBody>
          <a:bodyPr>
            <a:normAutofit fontScale="85000" lnSpcReduction="10000"/>
          </a:bodyPr>
          <a:lstStyle/>
          <a:p>
            <a:pPr marL="274320" indent="-274320">
              <a:buNone/>
              <a:defRPr/>
            </a:pPr>
            <a:r>
              <a:rPr lang="cs-CZ" sz="2000" dirty="0"/>
              <a:t>Obecně si </a:t>
            </a:r>
            <a:r>
              <a:rPr lang="cs-CZ" sz="2000" dirty="0" err="1"/>
              <a:t>Dworkin</a:t>
            </a:r>
            <a:r>
              <a:rPr lang="cs-CZ" sz="2000" dirty="0"/>
              <a:t>  vysloužil kritiku svého pojetí principů  jako standardů </a:t>
            </a:r>
            <a:r>
              <a:rPr lang="cs-CZ" sz="2000" dirty="0" smtClean="0"/>
              <a:t>za </a:t>
            </a:r>
            <a:r>
              <a:rPr lang="cs-CZ" sz="2000" dirty="0"/>
              <a:t>to, že se jedná o principy, které nemají </a:t>
            </a:r>
            <a:endParaRPr lang="cs-CZ" sz="2000" dirty="0" smtClean="0"/>
          </a:p>
          <a:p>
            <a:pPr marL="274320" indent="-274320">
              <a:buNone/>
              <a:defRPr/>
            </a:pPr>
            <a:r>
              <a:rPr lang="cs-CZ" sz="2000" dirty="0" smtClean="0"/>
              <a:t>institucionální </a:t>
            </a:r>
            <a:r>
              <a:rPr lang="cs-CZ" sz="2000" dirty="0"/>
              <a:t>oporu:  </a:t>
            </a:r>
            <a:r>
              <a:rPr lang="cs-CZ" sz="2000" dirty="0" smtClean="0"/>
              <a:t>nejsou zakotveny </a:t>
            </a:r>
            <a:r>
              <a:rPr lang="cs-CZ" sz="2000" dirty="0"/>
              <a:t>v ústavě a zákonech; </a:t>
            </a:r>
          </a:p>
          <a:p>
            <a:pPr marL="274320" indent="-274320">
              <a:buNone/>
              <a:defRPr/>
            </a:pPr>
            <a:endParaRPr lang="cs-CZ" sz="2000" u="sng" dirty="0"/>
          </a:p>
          <a:p>
            <a:pPr marL="274320" indent="-274320">
              <a:buNone/>
              <a:defRPr/>
            </a:pPr>
            <a:r>
              <a:rPr lang="cs-CZ" sz="2000" u="sng" dirty="0" smtClean="0"/>
              <a:t>Kritika z hlediska právního pozitivismu </a:t>
            </a:r>
            <a:r>
              <a:rPr lang="cs-CZ" sz="2000" dirty="0" smtClean="0"/>
              <a:t> </a:t>
            </a:r>
          </a:p>
          <a:p>
            <a:pPr marL="457200" indent="-457200">
              <a:buAutoNum type="alphaLcParenR"/>
              <a:defRPr/>
            </a:pPr>
            <a:r>
              <a:rPr lang="cs-CZ" sz="2000" dirty="0" smtClean="0"/>
              <a:t>to </a:t>
            </a:r>
            <a:r>
              <a:rPr lang="cs-CZ" sz="2000" dirty="0"/>
              <a:t>považují za rozbití pozitivistického pojmu právo </a:t>
            </a:r>
            <a:r>
              <a:rPr lang="cs-CZ" sz="2000" dirty="0" smtClean="0"/>
              <a:t>tím</a:t>
            </a:r>
            <a:r>
              <a:rPr lang="cs-CZ" sz="2000" dirty="0"/>
              <a:t>, že dělá z aproximativní realizace mravního ideálu  </a:t>
            </a:r>
            <a:r>
              <a:rPr lang="cs-CZ" sz="2000" dirty="0" smtClean="0"/>
              <a:t>právní </a:t>
            </a:r>
          </a:p>
          <a:p>
            <a:pPr marL="0" indent="0">
              <a:buNone/>
              <a:defRPr/>
            </a:pPr>
            <a:r>
              <a:rPr lang="cs-CZ" sz="2000" dirty="0" smtClean="0"/>
              <a:t>povinnost</a:t>
            </a:r>
            <a:r>
              <a:rPr lang="cs-CZ" sz="2000" dirty="0"/>
              <a:t>; </a:t>
            </a:r>
            <a:r>
              <a:rPr lang="cs-CZ" sz="2000" dirty="0" smtClean="0"/>
              <a:t> (</a:t>
            </a:r>
            <a:r>
              <a:rPr lang="cs-CZ" sz="2000" dirty="0"/>
              <a:t>právní povinnost má vést k uskutečnění nějakého morálního ideálu) </a:t>
            </a:r>
          </a:p>
          <a:p>
            <a:pPr marL="609600" indent="-609600">
              <a:buNone/>
              <a:defRPr/>
            </a:pPr>
            <a:endParaRPr lang="cs-CZ" sz="2000" dirty="0"/>
          </a:p>
          <a:p>
            <a:pPr marL="609600" indent="-609600">
              <a:buNone/>
              <a:defRPr/>
            </a:pPr>
            <a:r>
              <a:rPr lang="cs-CZ" sz="2000" dirty="0"/>
              <a:t>b) </a:t>
            </a:r>
            <a:r>
              <a:rPr lang="cs-CZ" sz="2000" b="1" u="sng" dirty="0"/>
              <a:t>O. </a:t>
            </a:r>
            <a:r>
              <a:rPr lang="cs-CZ" sz="2000" b="1" u="sng" dirty="0" err="1"/>
              <a:t>Weinberger</a:t>
            </a:r>
            <a:r>
              <a:rPr lang="cs-CZ" sz="2000" b="1" u="sng" dirty="0"/>
              <a:t>-</a:t>
            </a:r>
            <a:r>
              <a:rPr lang="cs-CZ" sz="2000" dirty="0"/>
              <a:t> pokud se použijí právní principy jako  právní argumenty, </a:t>
            </a:r>
            <a:r>
              <a:rPr lang="cs-CZ" sz="2000" dirty="0" smtClean="0"/>
              <a:t>musí </a:t>
            </a:r>
            <a:r>
              <a:rPr lang="cs-CZ" sz="2000" dirty="0"/>
              <a:t>být prokázáno, že jsou platným </a:t>
            </a:r>
            <a:endParaRPr lang="cs-CZ" sz="2000" dirty="0" smtClean="0"/>
          </a:p>
          <a:p>
            <a:pPr marL="609600" indent="-609600">
              <a:buNone/>
              <a:defRPr/>
            </a:pPr>
            <a:r>
              <a:rPr lang="cs-CZ" sz="2000" dirty="0" smtClean="0"/>
              <a:t>právem</a:t>
            </a:r>
            <a:r>
              <a:rPr lang="cs-CZ" sz="2000" dirty="0"/>
              <a:t>, tzn. </a:t>
            </a:r>
            <a:r>
              <a:rPr lang="cs-CZ" sz="2000" dirty="0" smtClean="0"/>
              <a:t>obsahem </a:t>
            </a:r>
            <a:r>
              <a:rPr lang="cs-CZ" sz="2000" dirty="0"/>
              <a:t>platných </a:t>
            </a:r>
            <a:r>
              <a:rPr lang="cs-CZ" sz="2000" dirty="0" smtClean="0"/>
              <a:t>právních </a:t>
            </a:r>
            <a:r>
              <a:rPr lang="cs-CZ" sz="2000" dirty="0"/>
              <a:t>pravidel, norem, zákonů nebo judikátů a je možné jej induktivně </a:t>
            </a:r>
            <a:r>
              <a:rPr lang="cs-CZ" sz="2000" dirty="0" smtClean="0"/>
              <a:t>abstrahovat</a:t>
            </a:r>
            <a:r>
              <a:rPr lang="cs-CZ" sz="2000" dirty="0"/>
              <a:t>;   </a:t>
            </a:r>
          </a:p>
          <a:p>
            <a:pPr marL="609600" indent="-609600">
              <a:buNone/>
              <a:defRPr/>
            </a:pPr>
            <a:endParaRPr lang="cs-CZ" sz="2000" b="1" dirty="0"/>
          </a:p>
          <a:p>
            <a:pPr marL="609600" indent="-609600">
              <a:buNone/>
              <a:defRPr/>
            </a:pPr>
            <a:r>
              <a:rPr lang="cs-CZ" sz="2000" b="1" dirty="0" smtClean="0"/>
              <a:t>Jinými </a:t>
            </a:r>
            <a:r>
              <a:rPr lang="cs-CZ" sz="2000" b="1" dirty="0"/>
              <a:t>slovy, </a:t>
            </a:r>
            <a:r>
              <a:rPr lang="cs-CZ" sz="2000" b="1" dirty="0" err="1"/>
              <a:t>Dworkinovi</a:t>
            </a:r>
            <a:r>
              <a:rPr lang="cs-CZ" sz="2000" b="1" dirty="0"/>
              <a:t> se podle </a:t>
            </a:r>
            <a:r>
              <a:rPr lang="cs-CZ" sz="2000" b="1" dirty="0" err="1"/>
              <a:t>Weinbergera</a:t>
            </a:r>
            <a:r>
              <a:rPr lang="cs-CZ" sz="2000" b="1" dirty="0"/>
              <a:t> nepovedlo přesvědčivě </a:t>
            </a:r>
            <a:r>
              <a:rPr lang="cs-CZ" sz="2000" b="1" dirty="0" smtClean="0"/>
              <a:t>učinit </a:t>
            </a:r>
            <a:r>
              <a:rPr lang="cs-CZ" sz="2000" b="1" dirty="0"/>
              <a:t>transformaci morálního obsahu do </a:t>
            </a:r>
            <a:endParaRPr lang="cs-CZ" sz="2000" b="1" dirty="0" smtClean="0"/>
          </a:p>
          <a:p>
            <a:pPr marL="609600" indent="-609600">
              <a:buNone/>
              <a:defRPr/>
            </a:pPr>
            <a:r>
              <a:rPr lang="cs-CZ" sz="2000" b="1" dirty="0" smtClean="0"/>
              <a:t>právní </a:t>
            </a:r>
            <a:r>
              <a:rPr lang="cs-CZ" sz="2000" b="1" dirty="0"/>
              <a:t>formy;</a:t>
            </a:r>
          </a:p>
          <a:p>
            <a:pPr marL="274320" indent="-274320">
              <a:buNone/>
              <a:defRPr/>
            </a:pPr>
            <a:endParaRPr lang="cs-CZ" dirty="0" smtClean="0"/>
          </a:p>
          <a:p>
            <a:pPr marL="274320" indent="-274320">
              <a:buNone/>
              <a:defRPr/>
            </a:pPr>
            <a:endParaRPr lang="cs-CZ" dirty="0" smtClean="0"/>
          </a:p>
        </p:txBody>
      </p:sp>
    </p:spTree>
    <p:extLst>
      <p:ext uri="{BB962C8B-B14F-4D97-AF65-F5344CB8AC3E}">
        <p14:creationId xmlns:p14="http://schemas.microsoft.com/office/powerpoint/2010/main" val="92496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Přetrvávající problémy v právní praxi</a:t>
            </a:r>
            <a:endParaRPr lang="cs-CZ" dirty="0"/>
          </a:p>
        </p:txBody>
      </p:sp>
      <p:sp>
        <p:nvSpPr>
          <p:cNvPr id="3" name="Zástupný symbol pro obsah 2"/>
          <p:cNvSpPr>
            <a:spLocks noGrp="1"/>
          </p:cNvSpPr>
          <p:nvPr>
            <p:ph idx="1"/>
          </p:nvPr>
        </p:nvSpPr>
        <p:spPr/>
        <p:txBody>
          <a:bodyPr>
            <a:normAutofit fontScale="77500" lnSpcReduction="20000"/>
          </a:bodyPr>
          <a:lstStyle/>
          <a:p>
            <a:pPr marL="274320" indent="-274320">
              <a:buNone/>
              <a:defRPr/>
            </a:pPr>
            <a:r>
              <a:rPr lang="cs-CZ" altLang="cs-CZ" b="1" dirty="0" smtClean="0"/>
              <a:t>Kritika odtrženosti teorie od praxe.  Do </a:t>
            </a:r>
            <a:r>
              <a:rPr lang="cs-CZ" altLang="cs-CZ" b="1" dirty="0"/>
              <a:t>popředí se dostávají otázky uplatnění </a:t>
            </a:r>
            <a:r>
              <a:rPr lang="cs-CZ" altLang="cs-CZ" b="1" dirty="0" smtClean="0"/>
              <a:t>práva a </a:t>
            </a:r>
          </a:p>
          <a:p>
            <a:pPr marL="274320" indent="-274320">
              <a:buNone/>
              <a:defRPr/>
            </a:pPr>
            <a:r>
              <a:rPr lang="cs-CZ" altLang="cs-CZ" b="1" dirty="0" smtClean="0"/>
              <a:t>právní praxe.  </a:t>
            </a:r>
            <a:endParaRPr lang="cs-CZ" altLang="cs-CZ" b="1" dirty="0"/>
          </a:p>
          <a:p>
            <a:pPr marL="274320" indent="-274320">
              <a:buNone/>
              <a:defRPr/>
            </a:pPr>
            <a:r>
              <a:rPr lang="cs-CZ" altLang="cs-CZ" b="1" dirty="0"/>
              <a:t>S tím souvisela  také otázka uplatnění, realizace páva, tzn. </a:t>
            </a:r>
          </a:p>
          <a:p>
            <a:pPr marL="274320" indent="-274320">
              <a:buNone/>
              <a:defRPr/>
            </a:pPr>
            <a:r>
              <a:rPr lang="cs-CZ" altLang="cs-CZ" b="1" dirty="0">
                <a:solidFill>
                  <a:srgbClr val="FF0000"/>
                </a:solidFill>
              </a:rPr>
              <a:t>Jaká je zde role soudce- jeho uvážení,  </a:t>
            </a:r>
            <a:r>
              <a:rPr lang="cs-CZ" altLang="cs-CZ" b="1" dirty="0" smtClean="0">
                <a:solidFill>
                  <a:srgbClr val="FF0000"/>
                </a:solidFill>
              </a:rPr>
              <a:t>diskrece?</a:t>
            </a:r>
            <a:r>
              <a:rPr lang="cs-CZ" altLang="cs-CZ" b="1" dirty="0" smtClean="0"/>
              <a:t>    </a:t>
            </a:r>
            <a:endParaRPr lang="cs-CZ" altLang="cs-CZ" b="1" dirty="0"/>
          </a:p>
          <a:p>
            <a:pPr marL="274320" indent="-274320">
              <a:buNone/>
              <a:defRPr/>
            </a:pPr>
            <a:r>
              <a:rPr lang="cs-CZ" altLang="cs-CZ" b="1" dirty="0"/>
              <a:t>Pozitivisté zastávají  názor, že pokud soudce nemůže </a:t>
            </a:r>
            <a:r>
              <a:rPr lang="cs-CZ" altLang="cs-CZ" b="1" dirty="0" smtClean="0"/>
              <a:t>rozhodnout </a:t>
            </a:r>
            <a:r>
              <a:rPr lang="cs-CZ" altLang="cs-CZ" b="1" dirty="0"/>
              <a:t>nějakou </a:t>
            </a:r>
            <a:r>
              <a:rPr lang="cs-CZ" altLang="cs-CZ" b="1" dirty="0" smtClean="0"/>
              <a:t>kauzu  </a:t>
            </a:r>
            <a:r>
              <a:rPr lang="cs-CZ" altLang="cs-CZ" b="1" dirty="0"/>
              <a:t>podle </a:t>
            </a:r>
            <a:endParaRPr lang="cs-CZ" altLang="cs-CZ" b="1" dirty="0" smtClean="0"/>
          </a:p>
          <a:p>
            <a:pPr marL="274320" indent="-274320">
              <a:buNone/>
              <a:defRPr/>
            </a:pPr>
            <a:r>
              <a:rPr lang="cs-CZ" altLang="cs-CZ" b="1" dirty="0" smtClean="0"/>
              <a:t>existujícího </a:t>
            </a:r>
            <a:r>
              <a:rPr lang="cs-CZ" altLang="cs-CZ" b="1" dirty="0"/>
              <a:t>pravidla, užije své diskrece. </a:t>
            </a:r>
          </a:p>
          <a:p>
            <a:pPr marL="274320" indent="-274320">
              <a:buNone/>
              <a:defRPr/>
            </a:pPr>
            <a:r>
              <a:rPr lang="cs-CZ" altLang="cs-CZ" b="1" dirty="0"/>
              <a:t>Otázkou </a:t>
            </a:r>
            <a:r>
              <a:rPr lang="cs-CZ" altLang="cs-CZ" b="1" dirty="0" smtClean="0"/>
              <a:t> </a:t>
            </a:r>
            <a:r>
              <a:rPr lang="cs-CZ" altLang="cs-CZ" b="1" dirty="0"/>
              <a:t>zůstává  jakým způsobem? </a:t>
            </a:r>
          </a:p>
          <a:p>
            <a:pPr marL="274320" indent="-274320">
              <a:buNone/>
              <a:defRPr/>
            </a:pPr>
            <a:r>
              <a:rPr lang="cs-CZ" altLang="cs-CZ" b="1" dirty="0"/>
              <a:t>V kontextu tohoto problému stále přetrvávala otázka </a:t>
            </a:r>
            <a:r>
              <a:rPr lang="cs-CZ" altLang="cs-CZ" b="1" dirty="0" smtClean="0"/>
              <a:t>vázanosti  </a:t>
            </a:r>
            <a:r>
              <a:rPr lang="cs-CZ" altLang="cs-CZ" b="1" dirty="0"/>
              <a:t>soudce na </a:t>
            </a:r>
            <a:endParaRPr lang="cs-CZ" altLang="cs-CZ" b="1" dirty="0" smtClean="0"/>
          </a:p>
          <a:p>
            <a:pPr marL="274320" indent="-274320">
              <a:buNone/>
              <a:defRPr/>
            </a:pPr>
            <a:r>
              <a:rPr lang="cs-CZ" altLang="cs-CZ" b="1" dirty="0" smtClean="0"/>
              <a:t>zákon</a:t>
            </a:r>
            <a:r>
              <a:rPr lang="cs-CZ" altLang="cs-CZ" b="1" dirty="0"/>
              <a:t>;  zda  se  má jednat  jen o </a:t>
            </a:r>
            <a:r>
              <a:rPr lang="cs-CZ" altLang="cs-CZ" b="1" dirty="0" smtClean="0"/>
              <a:t>vázanost </a:t>
            </a:r>
            <a:r>
              <a:rPr lang="cs-CZ" altLang="cs-CZ" b="1" dirty="0"/>
              <a:t>v  úzkém smyslu slova, kdy se </a:t>
            </a:r>
            <a:endParaRPr lang="cs-CZ" altLang="cs-CZ" b="1" dirty="0" smtClean="0"/>
          </a:p>
          <a:p>
            <a:pPr marL="274320" indent="-274320">
              <a:buNone/>
              <a:defRPr/>
            </a:pPr>
            <a:r>
              <a:rPr lang="cs-CZ" altLang="cs-CZ" b="1" dirty="0" smtClean="0"/>
              <a:t>jedná  </a:t>
            </a:r>
            <a:r>
              <a:rPr lang="cs-CZ" altLang="cs-CZ" b="1" dirty="0"/>
              <a:t>jen o právní </a:t>
            </a:r>
            <a:r>
              <a:rPr lang="cs-CZ" altLang="cs-CZ" b="1" dirty="0" smtClean="0"/>
              <a:t>předpis </a:t>
            </a:r>
            <a:r>
              <a:rPr lang="cs-CZ" altLang="cs-CZ" b="1" dirty="0"/>
              <a:t>v jeho textové </a:t>
            </a:r>
            <a:r>
              <a:rPr lang="cs-CZ" altLang="cs-CZ" b="1" dirty="0" smtClean="0"/>
              <a:t>podobě  </a:t>
            </a:r>
            <a:r>
              <a:rPr lang="cs-CZ" altLang="cs-CZ" b="1" dirty="0"/>
              <a:t>nebo  kdy se nemá na </a:t>
            </a:r>
            <a:endParaRPr lang="cs-CZ" altLang="cs-CZ" b="1" dirty="0" smtClean="0"/>
          </a:p>
          <a:p>
            <a:pPr marL="274320" indent="-274320">
              <a:buNone/>
              <a:defRPr/>
            </a:pPr>
            <a:r>
              <a:rPr lang="cs-CZ" altLang="cs-CZ" b="1" dirty="0" smtClean="0"/>
              <a:t>mysli </a:t>
            </a:r>
            <a:r>
              <a:rPr lang="cs-CZ" altLang="cs-CZ" b="1" dirty="0"/>
              <a:t>jen  text, ale i účel zákona;  tzn. to,  čemu se říká teleologické pozadí   </a:t>
            </a:r>
            <a:endParaRPr lang="cs-CZ" altLang="cs-CZ" b="1" dirty="0" smtClean="0"/>
          </a:p>
          <a:p>
            <a:pPr marL="274320" indent="-274320">
              <a:buNone/>
              <a:defRPr/>
            </a:pPr>
            <a:r>
              <a:rPr lang="cs-CZ" altLang="cs-CZ" b="1" dirty="0" smtClean="0"/>
              <a:t>zákona</a:t>
            </a:r>
            <a:r>
              <a:rPr lang="cs-CZ" altLang="cs-CZ" b="1" dirty="0"/>
              <a:t>. </a:t>
            </a:r>
            <a:r>
              <a:rPr lang="cs-CZ" altLang="cs-CZ" b="1" dirty="0" smtClean="0"/>
              <a:t> </a:t>
            </a:r>
            <a:endParaRPr lang="cs-CZ" altLang="cs-CZ" b="1" dirty="0"/>
          </a:p>
          <a:p>
            <a:endParaRPr lang="cs-CZ" dirty="0"/>
          </a:p>
        </p:txBody>
      </p:sp>
    </p:spTree>
    <p:extLst>
      <p:ext uri="{BB962C8B-B14F-4D97-AF65-F5344CB8AC3E}">
        <p14:creationId xmlns:p14="http://schemas.microsoft.com/office/powerpoint/2010/main" val="4219893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Alexyho</a:t>
            </a:r>
            <a:r>
              <a:rPr lang="cs-CZ" dirty="0" smtClean="0"/>
              <a:t> kritika </a:t>
            </a:r>
            <a:endParaRPr lang="cs-CZ" dirty="0"/>
          </a:p>
        </p:txBody>
      </p:sp>
      <p:sp>
        <p:nvSpPr>
          <p:cNvPr id="3" name="Zástupný symbol pro obsah 2"/>
          <p:cNvSpPr>
            <a:spLocks noGrp="1"/>
          </p:cNvSpPr>
          <p:nvPr>
            <p:ph idx="1"/>
          </p:nvPr>
        </p:nvSpPr>
        <p:spPr/>
        <p:txBody>
          <a:bodyPr>
            <a:normAutofit fontScale="92500" lnSpcReduction="20000"/>
          </a:bodyPr>
          <a:lstStyle/>
          <a:p>
            <a:pPr marL="609600" indent="-609600">
              <a:buNone/>
            </a:pPr>
            <a:r>
              <a:rPr lang="cs-CZ" altLang="cs-CZ" dirty="0" smtClean="0"/>
              <a:t>Druhý problém, který je kritizován souvisí se skutečností, že principy </a:t>
            </a:r>
          </a:p>
          <a:p>
            <a:pPr marL="609600" indent="-609600">
              <a:buNone/>
            </a:pPr>
            <a:r>
              <a:rPr lang="cs-CZ" altLang="cs-CZ" dirty="0" smtClean="0"/>
              <a:t>umožňují porozumění, které nepodléhá logickým zákonům ( např. vyloučení </a:t>
            </a:r>
          </a:p>
          <a:p>
            <a:pPr marL="609600" indent="-609600">
              <a:buNone/>
            </a:pPr>
            <a:r>
              <a:rPr lang="cs-CZ" altLang="cs-CZ" dirty="0" smtClean="0"/>
              <a:t>třetího);</a:t>
            </a:r>
          </a:p>
          <a:p>
            <a:pPr marL="609600" indent="-609600">
              <a:buNone/>
            </a:pPr>
            <a:r>
              <a:rPr lang="cs-CZ" altLang="cs-CZ" dirty="0" smtClean="0"/>
              <a:t>Tzn., že  principy mají různou důležitost a také míru platnosti; </a:t>
            </a:r>
          </a:p>
          <a:p>
            <a:pPr marL="609600" indent="-609600">
              <a:buNone/>
            </a:pPr>
            <a:endParaRPr lang="cs-CZ" altLang="cs-CZ" dirty="0" smtClean="0"/>
          </a:p>
          <a:p>
            <a:pPr marL="609600" indent="-609600">
              <a:buNone/>
            </a:pPr>
            <a:r>
              <a:rPr lang="cs-CZ" altLang="cs-CZ" dirty="0" smtClean="0"/>
              <a:t>Odkaz na to, že lze díky nim hájit práva jedinců nepostačuje, </a:t>
            </a:r>
            <a:r>
              <a:rPr lang="cs-CZ" altLang="cs-CZ" b="1" dirty="0" smtClean="0">
                <a:solidFill>
                  <a:srgbClr val="FF0000"/>
                </a:solidFill>
              </a:rPr>
              <a:t>i když  právě to </a:t>
            </a:r>
          </a:p>
          <a:p>
            <a:pPr marL="609600" indent="-609600">
              <a:buNone/>
            </a:pPr>
            <a:r>
              <a:rPr lang="cs-CZ" altLang="cs-CZ" b="1" dirty="0" smtClean="0">
                <a:solidFill>
                  <a:srgbClr val="FF0000"/>
                </a:solidFill>
              </a:rPr>
              <a:t>učinilo </a:t>
            </a:r>
            <a:r>
              <a:rPr lang="cs-CZ" altLang="cs-CZ" b="1" dirty="0" err="1" smtClean="0">
                <a:solidFill>
                  <a:srgbClr val="FF0000"/>
                </a:solidFill>
              </a:rPr>
              <a:t>Dworkinovou</a:t>
            </a:r>
            <a:r>
              <a:rPr lang="cs-CZ" altLang="cs-CZ" b="1" dirty="0" smtClean="0">
                <a:solidFill>
                  <a:srgbClr val="FF0000"/>
                </a:solidFill>
              </a:rPr>
              <a:t> teorii velmi populární!</a:t>
            </a:r>
          </a:p>
          <a:p>
            <a:pPr marL="609600" indent="-609600">
              <a:buNone/>
            </a:pPr>
            <a:endParaRPr lang="cs-CZ" altLang="cs-CZ" dirty="0" smtClean="0"/>
          </a:p>
          <a:p>
            <a:pPr marL="609600" indent="-609600">
              <a:buNone/>
            </a:pPr>
            <a:r>
              <a:rPr lang="cs-CZ" altLang="cs-CZ" dirty="0" smtClean="0"/>
              <a:t> Otázku, jak lze </a:t>
            </a:r>
            <a:r>
              <a:rPr lang="cs-CZ" altLang="cs-CZ" u="sng" dirty="0" smtClean="0"/>
              <a:t>potvrdit  platnost  a tím správnost </a:t>
            </a:r>
            <a:r>
              <a:rPr lang="cs-CZ" altLang="cs-CZ" dirty="0" smtClean="0"/>
              <a:t>principů  se pokusil vyřešit </a:t>
            </a:r>
          </a:p>
          <a:p>
            <a:pPr marL="609600" indent="-609600">
              <a:buNone/>
            </a:pPr>
            <a:r>
              <a:rPr lang="cs-CZ" altLang="cs-CZ" dirty="0" smtClean="0"/>
              <a:t>německý právní teoretik </a:t>
            </a:r>
            <a:r>
              <a:rPr lang="cs-CZ" altLang="cs-CZ" b="1" u="sng" dirty="0" smtClean="0"/>
              <a:t>Robert Alexy (1945</a:t>
            </a:r>
            <a:r>
              <a:rPr lang="cs-CZ" altLang="cs-CZ" u="sng" dirty="0" smtClean="0"/>
              <a:t>)</a:t>
            </a:r>
            <a:r>
              <a:rPr lang="cs-CZ" altLang="cs-CZ" dirty="0" smtClean="0"/>
              <a:t> </a:t>
            </a:r>
          </a:p>
          <a:p>
            <a:endParaRPr lang="cs-CZ" dirty="0"/>
          </a:p>
        </p:txBody>
      </p:sp>
    </p:spTree>
    <p:extLst>
      <p:ext uri="{BB962C8B-B14F-4D97-AF65-F5344CB8AC3E}">
        <p14:creationId xmlns:p14="http://schemas.microsoft.com/office/powerpoint/2010/main" val="3769567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Argumentace a interpretace práva: nová perspektiva řešení </a:t>
            </a:r>
            <a:endParaRPr lang="cs-CZ" dirty="0"/>
          </a:p>
        </p:txBody>
      </p:sp>
      <p:sp>
        <p:nvSpPr>
          <p:cNvPr id="3" name="Zástupný symbol pro obsah 2"/>
          <p:cNvSpPr>
            <a:spLocks noGrp="1"/>
          </p:cNvSpPr>
          <p:nvPr>
            <p:ph idx="1"/>
          </p:nvPr>
        </p:nvSpPr>
        <p:spPr/>
        <p:txBody>
          <a:bodyPr>
            <a:normAutofit lnSpcReduction="10000"/>
          </a:bodyPr>
          <a:lstStyle/>
          <a:p>
            <a:pPr marL="274320" indent="-274320">
              <a:buFont typeface="Wingdings"/>
              <a:buChar char=""/>
              <a:defRPr/>
            </a:pPr>
            <a:r>
              <a:rPr lang="cs-CZ" altLang="cs-CZ" b="1" dirty="0"/>
              <a:t>Ve druhé polovině 20. století dochází k posunu od hledání konceptu (pojmu) </a:t>
            </a:r>
            <a:r>
              <a:rPr lang="cs-CZ" altLang="cs-CZ" b="1" dirty="0" smtClean="0"/>
              <a:t>práva a jeho struktury  </a:t>
            </a:r>
            <a:r>
              <a:rPr lang="cs-CZ" altLang="cs-CZ" b="1" dirty="0"/>
              <a:t>k  </a:t>
            </a:r>
            <a:r>
              <a:rPr lang="cs-CZ" altLang="cs-CZ" b="1" dirty="0" smtClean="0"/>
              <a:t>otázkám  teorie  </a:t>
            </a:r>
            <a:r>
              <a:rPr lang="cs-CZ" altLang="cs-CZ" b="1" dirty="0"/>
              <a:t>právní argumentace a </a:t>
            </a:r>
            <a:r>
              <a:rPr lang="cs-CZ" altLang="cs-CZ" b="1" dirty="0" smtClean="0"/>
              <a:t>interpretace; </a:t>
            </a:r>
          </a:p>
          <a:p>
            <a:pPr marL="274320" indent="-274320">
              <a:buFont typeface="Wingdings"/>
              <a:buChar char=""/>
              <a:defRPr/>
            </a:pPr>
            <a:r>
              <a:rPr lang="cs-CZ" altLang="cs-CZ" b="1" dirty="0"/>
              <a:t> </a:t>
            </a:r>
            <a:r>
              <a:rPr lang="cs-CZ" altLang="cs-CZ" b="1" dirty="0" smtClean="0"/>
              <a:t>Tato tendence souvisí s rozvojem filozofie jazyka, na půdě kterého dochází k rozvoji hermeneutiky jako metody interpretace. </a:t>
            </a:r>
          </a:p>
          <a:p>
            <a:r>
              <a:rPr lang="cs-CZ" altLang="cs-CZ" b="1" dirty="0" smtClean="0"/>
              <a:t>Hermeneutika- </a:t>
            </a:r>
            <a:r>
              <a:rPr lang="cs-CZ" dirty="0"/>
              <a:t>(z řeckého </a:t>
            </a:r>
            <a:r>
              <a:rPr lang="cs-CZ" dirty="0" err="1"/>
              <a:t>herméneuein</a:t>
            </a:r>
            <a:r>
              <a:rPr lang="cs-CZ" dirty="0"/>
              <a:t> = vykládat, překládat, vyložit) je filologická a filosofická nauka o metodách správného chápání a výkladu textů, zejména náboženských (exegeze), právních (výklad práva) a filosofických.</a:t>
            </a:r>
          </a:p>
          <a:p>
            <a:r>
              <a:rPr lang="cs-CZ" dirty="0" smtClean="0"/>
              <a:t>Zakladatel: německý filozof </a:t>
            </a:r>
            <a:r>
              <a:rPr lang="cs-CZ" dirty="0" err="1" smtClean="0"/>
              <a:t>H.Gadamer</a:t>
            </a:r>
            <a:r>
              <a:rPr lang="cs-CZ" dirty="0" smtClean="0"/>
              <a:t> </a:t>
            </a:r>
            <a:r>
              <a:rPr lang="cs-CZ" dirty="0"/>
              <a:t/>
            </a:r>
            <a:br>
              <a:rPr lang="cs-CZ" dirty="0"/>
            </a:br>
            <a:endParaRPr lang="cs-CZ" altLang="cs-CZ" b="1" dirty="0"/>
          </a:p>
          <a:p>
            <a:endParaRPr lang="cs-CZ" dirty="0"/>
          </a:p>
        </p:txBody>
      </p:sp>
    </p:spTree>
    <p:extLst>
      <p:ext uri="{BB962C8B-B14F-4D97-AF65-F5344CB8AC3E}">
        <p14:creationId xmlns:p14="http://schemas.microsoft.com/office/powerpoint/2010/main" val="105902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Základní kategorie interpretace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Poznání vs. porozumění</a:t>
            </a:r>
          </a:p>
          <a:p>
            <a:r>
              <a:rPr lang="cs-CZ" dirty="0" smtClean="0"/>
              <a:t>Před-porozumění- porozumění (lingvistická, textová práce, kritika textu, oprava nesrozumitelných pojmů, kontext) –výklad významu  a uvědomění si, že proces porozumění je nutné znovu opakovat- hermeneutický kruh </a:t>
            </a:r>
          </a:p>
          <a:p>
            <a:r>
              <a:rPr lang="cs-CZ" dirty="0" smtClean="0"/>
              <a:t>Vysvětlení vs. Výklad (interpretace)významu</a:t>
            </a:r>
          </a:p>
          <a:p>
            <a:pPr marL="0" indent="0">
              <a:buNone/>
            </a:pPr>
            <a:r>
              <a:rPr lang="cs-CZ" dirty="0" smtClean="0"/>
              <a:t>Platí: </a:t>
            </a:r>
          </a:p>
          <a:p>
            <a:r>
              <a:rPr lang="cs-CZ" b="1" dirty="0" smtClean="0">
                <a:solidFill>
                  <a:srgbClr val="FF0000"/>
                </a:solidFill>
              </a:rPr>
              <a:t>Vždy již něčemu nějak rozumíme.</a:t>
            </a:r>
          </a:p>
          <a:p>
            <a:r>
              <a:rPr lang="cs-CZ" b="1" dirty="0" smtClean="0">
                <a:solidFill>
                  <a:srgbClr val="FF0000"/>
                </a:solidFill>
              </a:rPr>
              <a:t>Proces porozumění je neustále prohlubujícím se procesem</a:t>
            </a:r>
          </a:p>
          <a:p>
            <a:r>
              <a:rPr lang="cs-CZ" b="1" dirty="0" smtClean="0">
                <a:solidFill>
                  <a:srgbClr val="FF0000"/>
                </a:solidFill>
              </a:rPr>
              <a:t>Interpret vždy interpretuje něco někomu  (komunikativní proces)</a:t>
            </a:r>
          </a:p>
          <a:p>
            <a:endParaRPr lang="cs-CZ" dirty="0"/>
          </a:p>
        </p:txBody>
      </p:sp>
    </p:spTree>
    <p:extLst>
      <p:ext uri="{BB962C8B-B14F-4D97-AF65-F5344CB8AC3E}">
        <p14:creationId xmlns:p14="http://schemas.microsoft.com/office/powerpoint/2010/main" val="3156700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
            </a:r>
            <a:br>
              <a:rPr lang="cs-CZ" sz="2800" dirty="0"/>
            </a:br>
            <a:r>
              <a:rPr lang="cs-CZ" sz="2800" dirty="0"/>
              <a:t>Důvody tematizace právních principů na půdě dnešní právní filozofie  a teorie: </a:t>
            </a:r>
          </a:p>
        </p:txBody>
      </p:sp>
      <p:sp>
        <p:nvSpPr>
          <p:cNvPr id="3" name="Zástupný symbol pro obsah 2"/>
          <p:cNvSpPr>
            <a:spLocks noGrp="1"/>
          </p:cNvSpPr>
          <p:nvPr>
            <p:ph sz="quarter" idx="1"/>
          </p:nvPr>
        </p:nvSpPr>
        <p:spPr/>
        <p:txBody>
          <a:bodyPr>
            <a:normAutofit fontScale="70000" lnSpcReduction="20000"/>
          </a:bodyPr>
          <a:lstStyle/>
          <a:p>
            <a:pPr marL="0" lvl="0" indent="0">
              <a:buNone/>
            </a:pPr>
            <a:r>
              <a:rPr lang="cs-CZ" b="1" dirty="0" smtClean="0">
                <a:solidFill>
                  <a:schemeClr val="tx1"/>
                </a:solidFill>
              </a:rPr>
              <a:t>Proměna společenské struktury post-industriální  společnosti  vede ke  komplexitě  právního řádu; předmětem regulace se stávají nové oblasti lidské činnosti, např., užívání  nových technologií. Komplikuje se i  regulace existujících  oblastí  práva, co  klade  větší požadavky na argumentaci a interpretaci při tvorbě a aplikaci  právních norem.    </a:t>
            </a:r>
          </a:p>
          <a:p>
            <a:pPr marL="0" lvl="0" indent="0">
              <a:buNone/>
            </a:pPr>
            <a:r>
              <a:rPr lang="cs-CZ" b="1" dirty="0" smtClean="0">
                <a:solidFill>
                  <a:schemeClr val="tx1"/>
                </a:solidFill>
              </a:rPr>
              <a:t>Proměna hodnot a hodnotových (morálních)  představ, ze kterých  každý právní řád vychází.  </a:t>
            </a:r>
          </a:p>
          <a:p>
            <a:pPr marL="0" indent="0">
              <a:buNone/>
            </a:pPr>
            <a:r>
              <a:rPr lang="cs-CZ" b="1" dirty="0" smtClean="0">
                <a:solidFill>
                  <a:schemeClr val="tx1"/>
                </a:solidFill>
              </a:rPr>
              <a:t>Morálka přestává být integrační silou ve společnosti.  V právním řádu  právního státu  reprezentují hodnotová hlediska především    lidsko-právní  principy. </a:t>
            </a:r>
            <a:r>
              <a:rPr lang="cs-CZ" b="1" dirty="0"/>
              <a:t> </a:t>
            </a:r>
            <a:endParaRPr lang="cs-CZ" b="1" dirty="0" smtClean="0"/>
          </a:p>
          <a:p>
            <a:pPr marL="0" indent="0">
              <a:buNone/>
            </a:pPr>
            <a:r>
              <a:rPr lang="cs-CZ" b="1" dirty="0" smtClean="0">
                <a:solidFill>
                  <a:schemeClr val="tx1"/>
                </a:solidFill>
              </a:rPr>
              <a:t>Hodnotový relativismus se odráží v pluralitě  ideologických či světonázorových přístupů; „boj za právo“ se stává permanentním  bojem </a:t>
            </a:r>
            <a:r>
              <a:rPr lang="cs-CZ" b="1" dirty="0" smtClean="0">
                <a:solidFill>
                  <a:srgbClr val="FF0000"/>
                </a:solidFill>
              </a:rPr>
              <a:t>za principy právního státu. </a:t>
            </a:r>
            <a:r>
              <a:rPr lang="cs-CZ" b="1" dirty="0" smtClean="0">
                <a:solidFill>
                  <a:schemeClr val="tx1"/>
                </a:solidFill>
              </a:rPr>
              <a:t> </a:t>
            </a:r>
          </a:p>
          <a:p>
            <a:pPr marL="274320" indent="-274320">
              <a:buFont typeface="Wingdings"/>
              <a:buChar char=""/>
              <a:defRPr/>
            </a:pPr>
            <a:r>
              <a:rPr lang="cs-CZ" altLang="cs-CZ" b="1" dirty="0" smtClean="0"/>
              <a:t>Právní principy  jako prostředek transformace  přirozenoprávních zásad</a:t>
            </a:r>
            <a:endParaRPr lang="cs-CZ" altLang="cs-CZ" b="1" dirty="0"/>
          </a:p>
          <a:p>
            <a:pPr marL="274320" indent="-274320">
              <a:buFont typeface="Wingdings"/>
              <a:buChar char=""/>
              <a:defRPr/>
            </a:pPr>
            <a:r>
              <a:rPr lang="cs-CZ" altLang="cs-CZ" b="1" dirty="0"/>
              <a:t>Nejlépe to vystihují slova  právního teoretika O. </a:t>
            </a:r>
            <a:r>
              <a:rPr lang="cs-CZ" altLang="cs-CZ" b="1" dirty="0" err="1"/>
              <a:t>Weinbergera</a:t>
            </a:r>
            <a:r>
              <a:rPr lang="cs-CZ" altLang="cs-CZ" b="1" dirty="0"/>
              <a:t>, který uvádí, že </a:t>
            </a:r>
            <a:r>
              <a:rPr lang="cs-CZ" altLang="cs-CZ" b="1" i="1" dirty="0">
                <a:solidFill>
                  <a:srgbClr val="FF0000"/>
                </a:solidFill>
              </a:rPr>
              <a:t>„prosté tvrzení, že existuje přirozené právo, je zcela bezvýznamné; jen zdůvodnění  platných </a:t>
            </a:r>
            <a:r>
              <a:rPr lang="cs-CZ" altLang="cs-CZ" b="1" i="1" dirty="0" err="1">
                <a:solidFill>
                  <a:srgbClr val="FF0000"/>
                </a:solidFill>
              </a:rPr>
              <a:t>přirozeno</a:t>
            </a:r>
            <a:r>
              <a:rPr lang="cs-CZ" altLang="cs-CZ" b="1" i="1" dirty="0">
                <a:solidFill>
                  <a:srgbClr val="FF0000"/>
                </a:solidFill>
              </a:rPr>
              <a:t> právních  principů, které lze uplatnit jako argumenty  v právnických argumentacích,  je relevantní pro právní filosofii a  juristickou metodologii“. </a:t>
            </a:r>
            <a:r>
              <a:rPr lang="cs-CZ" altLang="cs-CZ" b="1" dirty="0">
                <a:solidFill>
                  <a:srgbClr val="FF0000"/>
                </a:solidFill>
              </a:rPr>
              <a:t> </a:t>
            </a:r>
          </a:p>
          <a:p>
            <a:pPr marL="0" indent="0">
              <a:buNone/>
            </a:pPr>
            <a:r>
              <a:rPr lang="cs-CZ" b="1" dirty="0" smtClean="0">
                <a:solidFill>
                  <a:schemeClr val="tx1"/>
                </a:solidFill>
              </a:rPr>
              <a:t>    </a:t>
            </a:r>
            <a:r>
              <a:rPr lang="cs-CZ" i="1" dirty="0" smtClean="0"/>
              <a:t> </a:t>
            </a:r>
            <a:endParaRPr lang="cs-CZ" dirty="0"/>
          </a:p>
        </p:txBody>
      </p:sp>
    </p:spTree>
    <p:extLst>
      <p:ext uri="{BB962C8B-B14F-4D97-AF65-F5344CB8AC3E}">
        <p14:creationId xmlns:p14="http://schemas.microsoft.com/office/powerpoint/2010/main" val="292817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Co jsou  to principy?   </a:t>
            </a:r>
            <a:endParaRPr lang="cs-CZ" dirty="0"/>
          </a:p>
        </p:txBody>
      </p:sp>
      <p:sp>
        <p:nvSpPr>
          <p:cNvPr id="3" name="Zástupný symbol pro obsah 2"/>
          <p:cNvSpPr>
            <a:spLocks noGrp="1"/>
          </p:cNvSpPr>
          <p:nvPr>
            <p:ph sz="quarter" idx="1"/>
          </p:nvPr>
        </p:nvSpPr>
        <p:spPr/>
        <p:txBody>
          <a:bodyPr>
            <a:normAutofit fontScale="77500" lnSpcReduction="20000"/>
          </a:bodyPr>
          <a:lstStyle/>
          <a:p>
            <a:pPr>
              <a:buNone/>
            </a:pPr>
            <a:r>
              <a:rPr lang="cs-CZ" b="1" i="1" dirty="0" smtClean="0">
                <a:solidFill>
                  <a:schemeClr val="tx1"/>
                </a:solidFill>
              </a:rPr>
              <a:t>Princip</a:t>
            </a:r>
            <a:r>
              <a:rPr lang="cs-CZ" b="1" dirty="0" smtClean="0">
                <a:solidFill>
                  <a:schemeClr val="tx1"/>
                </a:solidFill>
              </a:rPr>
              <a:t> (z lat. </a:t>
            </a:r>
            <a:r>
              <a:rPr lang="cs-CZ" b="1" i="1" dirty="0" smtClean="0">
                <a:solidFill>
                  <a:schemeClr val="tx1"/>
                </a:solidFill>
              </a:rPr>
              <a:t>principium- </a:t>
            </a:r>
            <a:r>
              <a:rPr lang="cs-CZ" b="1" dirty="0" smtClean="0">
                <a:solidFill>
                  <a:schemeClr val="tx1"/>
                </a:solidFill>
              </a:rPr>
              <a:t>ve významu  počátku, východiska);  v běžném jazyce  je tímto </a:t>
            </a:r>
          </a:p>
          <a:p>
            <a:pPr>
              <a:buNone/>
            </a:pPr>
            <a:r>
              <a:rPr lang="cs-CZ" b="1" dirty="0" smtClean="0">
                <a:solidFill>
                  <a:schemeClr val="tx1"/>
                </a:solidFill>
              </a:rPr>
              <a:t>slovem označováno něco, co je  zásadní. </a:t>
            </a:r>
          </a:p>
          <a:p>
            <a:pPr>
              <a:buNone/>
            </a:pPr>
            <a:r>
              <a:rPr lang="cs-CZ" b="1" dirty="0" smtClean="0">
                <a:solidFill>
                  <a:schemeClr val="tx1"/>
                </a:solidFill>
              </a:rPr>
              <a:t>    </a:t>
            </a:r>
          </a:p>
          <a:p>
            <a:r>
              <a:rPr lang="cs-CZ" b="1" dirty="0" smtClean="0">
                <a:solidFill>
                  <a:schemeClr val="tx1"/>
                </a:solidFill>
              </a:rPr>
              <a:t>Někteří autoři rozlišují význam principů </a:t>
            </a:r>
            <a:r>
              <a:rPr lang="cs-CZ" b="1" i="1" dirty="0" smtClean="0">
                <a:solidFill>
                  <a:schemeClr val="tx1"/>
                </a:solidFill>
              </a:rPr>
              <a:t>v subjektivním </a:t>
            </a:r>
            <a:r>
              <a:rPr lang="cs-CZ" b="1" dirty="0" smtClean="0">
                <a:solidFill>
                  <a:schemeClr val="tx1"/>
                </a:solidFill>
              </a:rPr>
              <a:t> a </a:t>
            </a:r>
            <a:r>
              <a:rPr lang="cs-CZ" b="1" i="1" dirty="0" smtClean="0">
                <a:solidFill>
                  <a:schemeClr val="tx1"/>
                </a:solidFill>
              </a:rPr>
              <a:t>objektivním </a:t>
            </a:r>
            <a:r>
              <a:rPr lang="cs-CZ" b="1" dirty="0" smtClean="0">
                <a:solidFill>
                  <a:schemeClr val="tx1"/>
                </a:solidFill>
              </a:rPr>
              <a:t>smyslu.    </a:t>
            </a:r>
          </a:p>
          <a:p>
            <a:r>
              <a:rPr lang="cs-CZ" b="1" i="1" dirty="0" smtClean="0">
                <a:solidFill>
                  <a:schemeClr val="tx1"/>
                </a:solidFill>
              </a:rPr>
              <a:t>V subjektivním smyslu </a:t>
            </a:r>
            <a:r>
              <a:rPr lang="cs-CZ" b="1" dirty="0" smtClean="0">
                <a:solidFill>
                  <a:schemeClr val="tx1"/>
                </a:solidFill>
              </a:rPr>
              <a:t>získávají  význam   </a:t>
            </a:r>
            <a:r>
              <a:rPr lang="cs-CZ" b="1" i="1" dirty="0" smtClean="0">
                <a:solidFill>
                  <a:schemeClr val="tx1"/>
                </a:solidFill>
              </a:rPr>
              <a:t> předpokladu </a:t>
            </a:r>
            <a:r>
              <a:rPr lang="cs-CZ" b="1" dirty="0" smtClean="0">
                <a:solidFill>
                  <a:schemeClr val="tx1"/>
                </a:solidFill>
              </a:rPr>
              <a:t>   myšlení, či </a:t>
            </a:r>
            <a:r>
              <a:rPr lang="cs-CZ" b="1" i="1" dirty="0" smtClean="0">
                <a:solidFill>
                  <a:schemeClr val="tx1"/>
                </a:solidFill>
              </a:rPr>
              <a:t>vůdčí výkladové </a:t>
            </a:r>
          </a:p>
          <a:p>
            <a:pPr marL="0" indent="0">
              <a:buNone/>
            </a:pPr>
            <a:r>
              <a:rPr lang="cs-CZ" b="1" i="1" dirty="0" smtClean="0">
                <a:solidFill>
                  <a:schemeClr val="tx1"/>
                </a:solidFill>
              </a:rPr>
              <a:t>myšlenky</a:t>
            </a:r>
            <a:r>
              <a:rPr lang="cs-CZ" b="1" dirty="0" smtClean="0">
                <a:solidFill>
                  <a:schemeClr val="tx1"/>
                </a:solidFill>
              </a:rPr>
              <a:t>, ze které se dají  odvodit a poznat další souvislosti.   </a:t>
            </a:r>
          </a:p>
          <a:p>
            <a:pPr>
              <a:buNone/>
            </a:pPr>
            <a:r>
              <a:rPr lang="cs-CZ" b="1" dirty="0" smtClean="0">
                <a:solidFill>
                  <a:schemeClr val="tx1"/>
                </a:solidFill>
              </a:rPr>
              <a:t>V logice  pak představují výchozí a klíčová vodítka. </a:t>
            </a:r>
          </a:p>
          <a:p>
            <a:pPr>
              <a:buNone/>
            </a:pPr>
            <a:r>
              <a:rPr lang="cs-CZ" b="1" dirty="0" smtClean="0">
                <a:solidFill>
                  <a:schemeClr val="tx1"/>
                </a:solidFill>
              </a:rPr>
              <a:t>Ve vztahu k jednání nabývají význam   „maximy“ (obecné mravní  zásady). </a:t>
            </a:r>
          </a:p>
          <a:p>
            <a:r>
              <a:rPr lang="cs-CZ" b="1" dirty="0" smtClean="0">
                <a:solidFill>
                  <a:schemeClr val="tx1"/>
                </a:solidFill>
              </a:rPr>
              <a:t>    </a:t>
            </a:r>
            <a:r>
              <a:rPr lang="cs-CZ" b="1" i="1" dirty="0" smtClean="0">
                <a:solidFill>
                  <a:schemeClr val="tx1"/>
                </a:solidFill>
              </a:rPr>
              <a:t>V objektivním smyslu </a:t>
            </a:r>
            <a:r>
              <a:rPr lang="cs-CZ" b="1" dirty="0" smtClean="0">
                <a:solidFill>
                  <a:schemeClr val="tx1"/>
                </a:solidFill>
              </a:rPr>
              <a:t> je principem rozuměno nějaké  východisko, prazáklad, první </a:t>
            </a:r>
          </a:p>
          <a:p>
            <a:pPr marL="0" indent="0">
              <a:buNone/>
            </a:pPr>
            <a:r>
              <a:rPr lang="cs-CZ" b="1" dirty="0" smtClean="0">
                <a:solidFill>
                  <a:schemeClr val="tx1"/>
                </a:solidFill>
              </a:rPr>
              <a:t>příčina, která  určuje povahu všech věcí a jevů.     </a:t>
            </a:r>
          </a:p>
          <a:p>
            <a:pPr>
              <a:buNone/>
            </a:pPr>
            <a:r>
              <a:rPr lang="cs-CZ" dirty="0" smtClean="0"/>
              <a:t>  </a:t>
            </a:r>
          </a:p>
          <a:p>
            <a:endParaRPr lang="cs-CZ" dirty="0"/>
          </a:p>
        </p:txBody>
      </p:sp>
    </p:spTree>
    <p:extLst>
      <p:ext uri="{BB962C8B-B14F-4D97-AF65-F5344CB8AC3E}">
        <p14:creationId xmlns:p14="http://schemas.microsoft.com/office/powerpoint/2010/main" val="3053138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 k tomu, co jsou principy.  </a:t>
            </a:r>
            <a:endParaRPr lang="cs-CZ" dirty="0"/>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b="1" dirty="0" smtClean="0">
                <a:solidFill>
                  <a:schemeClr val="tx1"/>
                </a:solidFill>
              </a:rPr>
              <a:t>Poznámka: </a:t>
            </a:r>
          </a:p>
          <a:p>
            <a:r>
              <a:rPr lang="cs-CZ" b="1" dirty="0" smtClean="0">
                <a:solidFill>
                  <a:schemeClr val="tx1"/>
                </a:solidFill>
              </a:rPr>
              <a:t>Ve starověké filozofii  byl princip chápán  jako </a:t>
            </a:r>
            <a:r>
              <a:rPr lang="cs-CZ" b="1" i="1" dirty="0" smtClean="0">
                <a:solidFill>
                  <a:schemeClr val="tx1"/>
                </a:solidFill>
              </a:rPr>
              <a:t>„</a:t>
            </a:r>
            <a:r>
              <a:rPr lang="cs-CZ" b="1" i="1" dirty="0" err="1" smtClean="0">
                <a:solidFill>
                  <a:schemeClr val="tx1"/>
                </a:solidFill>
              </a:rPr>
              <a:t>arché</a:t>
            </a:r>
            <a:r>
              <a:rPr lang="cs-CZ" b="1" i="1" dirty="0" smtClean="0">
                <a:solidFill>
                  <a:schemeClr val="tx1"/>
                </a:solidFill>
              </a:rPr>
              <a:t>“</a:t>
            </a:r>
            <a:r>
              <a:rPr lang="cs-CZ" b="1" dirty="0" smtClean="0">
                <a:solidFill>
                  <a:schemeClr val="tx1"/>
                </a:solidFill>
              </a:rPr>
              <a:t>,  jako původ a počátek bytí, skutečnosti. Porozumět principu  znamenalo porozumět původu a příčině toho, co existuje. </a:t>
            </a:r>
          </a:p>
          <a:p>
            <a:r>
              <a:rPr lang="cs-CZ" b="1" dirty="0" smtClean="0">
                <a:solidFill>
                  <a:schemeClr val="tx1"/>
                </a:solidFill>
              </a:rPr>
              <a:t>Později v novověké filozofii spojuje  Descartes otázku principů se zkoumáním podmínek poznání. Později   Kant rozlišuje principy  podle jejich funkce na konstitutivní a regulativní.  </a:t>
            </a:r>
          </a:p>
          <a:p>
            <a:r>
              <a:rPr lang="cs-CZ" b="1" dirty="0" smtClean="0">
                <a:solidFill>
                  <a:srgbClr val="FF0000"/>
                </a:solidFill>
              </a:rPr>
              <a:t>Dnes je otázka principů na půdě filozofie hlavně  předmětem etiky a jejích aplikovaných oborů.   K nejdůležitějším etickým principům patří: </a:t>
            </a:r>
            <a:r>
              <a:rPr lang="cs-CZ" b="1" i="1" dirty="0" smtClean="0">
                <a:solidFill>
                  <a:srgbClr val="FF0000"/>
                </a:solidFill>
              </a:rPr>
              <a:t> princip  úcty k životu jako takovému, princip důstojnosti a jedinečnosti každé lidské osoby; princip odpovědnosti,  princip  solidarity, princip společného  dobra, princip subsidiarity.   </a:t>
            </a:r>
            <a:endParaRPr lang="cs-CZ" b="1" dirty="0" smtClean="0">
              <a:solidFill>
                <a:srgbClr val="FF0000"/>
              </a:solidFill>
            </a:endParaRPr>
          </a:p>
          <a:p>
            <a:endParaRPr lang="cs-CZ" b="1" dirty="0">
              <a:solidFill>
                <a:schemeClr val="tx1"/>
              </a:solidFill>
            </a:endParaRPr>
          </a:p>
        </p:txBody>
      </p:sp>
    </p:spTree>
    <p:extLst>
      <p:ext uri="{BB962C8B-B14F-4D97-AF65-F5344CB8AC3E}">
        <p14:creationId xmlns:p14="http://schemas.microsoft.com/office/powerpoint/2010/main" val="2387818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Problémy s   označením: co je co? </a:t>
            </a:r>
            <a:endParaRPr lang="cs-CZ" dirty="0"/>
          </a:p>
        </p:txBody>
      </p:sp>
      <p:sp>
        <p:nvSpPr>
          <p:cNvPr id="3" name="Zástupný symbol pro obsah 2"/>
          <p:cNvSpPr>
            <a:spLocks noGrp="1"/>
          </p:cNvSpPr>
          <p:nvPr>
            <p:ph sz="quarter" idx="1"/>
          </p:nvPr>
        </p:nvSpPr>
        <p:spPr/>
        <p:txBody>
          <a:bodyPr>
            <a:normAutofit/>
          </a:bodyPr>
          <a:lstStyle/>
          <a:p>
            <a:r>
              <a:rPr lang="cs-CZ" dirty="0" smtClean="0"/>
              <a:t>V právní teorii a  filozofii nepanuje jednoznačná shoda s používáním  pojmů pravidlo a princip.  K vysvětlení jejích povahy se často používají pojmy jako norma či zásada.  </a:t>
            </a:r>
          </a:p>
          <a:p>
            <a:pPr marL="0" indent="0">
              <a:buNone/>
            </a:pPr>
            <a:r>
              <a:rPr lang="cs-CZ" dirty="0" smtClean="0"/>
              <a:t> K nejčastějším přístupům patří:  </a:t>
            </a:r>
          </a:p>
          <a:p>
            <a:pPr lvl="0"/>
            <a:r>
              <a:rPr lang="cs-CZ" dirty="0" smtClean="0"/>
              <a:t>pojem princip je stavěn do protikladu, kontrapozice s právní normou;  </a:t>
            </a:r>
          </a:p>
          <a:p>
            <a:pPr lvl="0"/>
            <a:r>
              <a:rPr lang="cs-CZ" dirty="0" smtClean="0"/>
              <a:t>princip je chápaný jako  velmi abstraktní  zásada či pravidlo;  </a:t>
            </a:r>
          </a:p>
          <a:p>
            <a:pPr lvl="0"/>
            <a:r>
              <a:rPr lang="cs-CZ" dirty="0" smtClean="0"/>
              <a:t>právní norma funguje jako zastřešující pojem pro pojmy pravidla a principy. (Alexy)</a:t>
            </a:r>
          </a:p>
          <a:p>
            <a:endParaRPr lang="cs-CZ" dirty="0"/>
          </a:p>
        </p:txBody>
      </p:sp>
    </p:spTree>
    <p:extLst>
      <p:ext uri="{BB962C8B-B14F-4D97-AF65-F5344CB8AC3E}">
        <p14:creationId xmlns:p14="http://schemas.microsoft.com/office/powerpoint/2010/main" val="104709022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2956</Words>
  <Application>Microsoft Office PowerPoint</Application>
  <PresentationFormat>Širokoúhlá obrazovka</PresentationFormat>
  <Paragraphs>252</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Wingdings</vt:lpstr>
      <vt:lpstr>Motiv Office</vt:lpstr>
      <vt:lpstr>                           Přednáška č. 7</vt:lpstr>
      <vt:lpstr>Přetrvávající problémy v právní filozofii …</vt:lpstr>
      <vt:lpstr>Přetrvávající problémy v právní praxi</vt:lpstr>
      <vt:lpstr>Argumentace a interpretace práva: nová perspektiva řešení </vt:lpstr>
      <vt:lpstr> Základní kategorie interpretace</vt:lpstr>
      <vt:lpstr> Důvody tematizace právních principů na půdě dnešní právní filozofie  a teorie: </vt:lpstr>
      <vt:lpstr>   Co jsou  to principy?   </vt:lpstr>
      <vt:lpstr>Poznámka k tomu, co jsou principy.  </vt:lpstr>
      <vt:lpstr>  Problémy s   označením: co je co? </vt:lpstr>
      <vt:lpstr>B) Dworkinův pokus o řešení: právní principy jako korektor účelu zákona.</vt:lpstr>
      <vt:lpstr>Dworkinova kritika právního pozitivismu</vt:lpstr>
      <vt:lpstr>Případ: Riggs versus Palmer </vt:lpstr>
      <vt:lpstr>Jak rozhodli soudci v  případě Riggs vs. Palmer? </vt:lpstr>
      <vt:lpstr>Dworkinův výklad případu </vt:lpstr>
      <vt:lpstr>Teoretický nesoulad </vt:lpstr>
      <vt:lpstr>Dworkinovo pojetí struktury práva</vt:lpstr>
      <vt:lpstr>Jak vymezuje Dworkin principy? </vt:lpstr>
      <vt:lpstr>Tři rozdíly mezi mezi pravidly a principy</vt:lpstr>
      <vt:lpstr>Vysvětlení jak operují právní principy</vt:lpstr>
      <vt:lpstr>Druhý rozdíl</vt:lpstr>
      <vt:lpstr>Třetí rozdíl </vt:lpstr>
      <vt:lpstr>Jak jsou principy uplatňovány?</vt:lpstr>
      <vt:lpstr>Závažnost   principů</vt:lpstr>
      <vt:lpstr>Práva jedince jako důvod platnosti principů?</vt:lpstr>
      <vt:lpstr>Co garantuje spravedlivé rozhodování soudců? </vt:lpstr>
      <vt:lpstr>Platnost principů</vt:lpstr>
      <vt:lpstr>Jediné správné řešení v obtížných situacích</vt:lpstr>
      <vt:lpstr> Význam Dworkinova pojetí práva (přínos pro teorii):  </vt:lpstr>
      <vt:lpstr>Kritika Dworkinova pojetí právních principů</vt:lpstr>
      <vt:lpstr>Alexyho kritika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č. 8</dc:title>
  <dc:creator>1844</dc:creator>
  <cp:lastModifiedBy>1844</cp:lastModifiedBy>
  <cp:revision>29</cp:revision>
  <dcterms:created xsi:type="dcterms:W3CDTF">2019-04-08T18:58:08Z</dcterms:created>
  <dcterms:modified xsi:type="dcterms:W3CDTF">2020-04-23T19:52:37Z</dcterms:modified>
</cp:coreProperties>
</file>