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6"/>
  </p:notesMasterIdLst>
  <p:handoutMasterIdLst>
    <p:handoutMasterId r:id="rId17"/>
  </p:handoutMasterIdLst>
  <p:sldIdLst>
    <p:sldId id="286" r:id="rId2"/>
    <p:sldId id="315" r:id="rId3"/>
    <p:sldId id="316" r:id="rId4"/>
    <p:sldId id="314" r:id="rId5"/>
    <p:sldId id="324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289" r:id="rId14"/>
    <p:sldId id="30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39D39-C4BC-4803-A683-5D82292A6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7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7E362-9443-4A95-99D5-2B97D7982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19D7-8AE5-4D31-9C94-C3273A2ED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E9D5-6877-4F2F-B884-A10795225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F0CF-3256-4D57-AE4B-19493B4C9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7368-BB51-4492-8E1B-27D45BCE0F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E9BD-A1AA-49BB-86A4-B1F1F7A3EC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3F13-22CF-476C-A170-319E817D5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7118-B66A-4275-ACD4-D2FA7210B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9ED7-08D2-4805-8685-A73F2AC3D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689-729E-488F-853F-CC876A8D2B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1A8B-B2DE-4B90-90F0-52058662F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9C0717-86F3-499C-A13F-64EEE99C9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CE00F-28E1-4BA4-8449-D8202AFF9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65723"/>
            <a:ext cx="7264400" cy="1487413"/>
          </a:xfrm>
        </p:spPr>
        <p:txBody>
          <a:bodyPr>
            <a:noAutofit/>
          </a:bodyPr>
          <a:lstStyle/>
          <a:p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</a:t>
            </a:r>
            <a:r>
              <a:rPr lang="cs-CZ" sz="50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trestního řízení I.</a:t>
            </a:r>
            <a:endParaRPr lang="cs-CZ" sz="50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Prof. JUDr. Jaroslav Fenyk, Ph.D., </a:t>
            </a:r>
            <a:r>
              <a:rPr lang="cs-CZ" sz="2400" b="1" dirty="0" err="1" smtClean="0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12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3.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2020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5915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 </a:t>
            </a:r>
            <a:r>
              <a:rPr lang="cs-CZ" sz="2800" dirty="0" smtClean="0"/>
              <a:t>Soud </a:t>
            </a:r>
            <a:r>
              <a:rPr lang="cs-CZ" sz="2800" dirty="0"/>
              <a:t>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4"/>
            <a:ext cx="7991475" cy="4680545"/>
          </a:xfrm>
        </p:spPr>
        <p:txBody>
          <a:bodyPr>
            <a:normAutofit/>
          </a:bodyPr>
          <a:lstStyle/>
          <a:p>
            <a:pPr marL="381000" indent="-381000" algn="just">
              <a:buFontTx/>
              <a:buNone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marL="381000" indent="-381000" algn="just"/>
            <a:r>
              <a:rPr lang="cs-CZ" sz="2000" dirty="0" smtClean="0">
                <a:solidFill>
                  <a:srgbClr val="FF0000"/>
                </a:solidFill>
              </a:rPr>
              <a:t>Postavení soudu v trestním řízení </a:t>
            </a:r>
            <a:r>
              <a:rPr lang="cs-CZ" sz="2000" dirty="0" smtClean="0"/>
              <a:t>– orgán činný v trestním řízení (§ 1,  § 12 odst. 1, 3, 4 </a:t>
            </a:r>
            <a:r>
              <a:rPr lang="cs-CZ" sz="2000" dirty="0" err="1" smtClean="0"/>
              <a:t>tr</a:t>
            </a:r>
            <a:r>
              <a:rPr lang="cs-CZ" sz="2000" dirty="0" smtClean="0"/>
              <a:t>. ř., zákon č. 6/2002 Sb., ve znění pozdějších předpisů)</a:t>
            </a:r>
            <a:endParaRPr lang="cs-CZ" sz="2000" dirty="0"/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Soustava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soudů:</a:t>
            </a:r>
          </a:p>
          <a:p>
            <a:pPr marL="1219200" lvl="2" indent="-304800" algn="just"/>
            <a:r>
              <a:rPr lang="cs-CZ" sz="2000" dirty="0"/>
              <a:t>Nejvyšší soud (Brno)</a:t>
            </a:r>
          </a:p>
          <a:p>
            <a:pPr marL="1219200" lvl="2" indent="-304800" algn="just"/>
            <a:r>
              <a:rPr lang="cs-CZ" sz="2000" dirty="0"/>
              <a:t>Vrchní soudy (Praha, Olomouc)</a:t>
            </a:r>
          </a:p>
          <a:p>
            <a:pPr marL="1219200" lvl="2" indent="-304800" algn="just"/>
            <a:r>
              <a:rPr lang="cs-CZ" sz="2000" dirty="0"/>
              <a:t>Krajské soudy (Praha, České Budějovice, Ústí nad Labem, Hradec Králové, Plzeň, Brno, Ostrava)</a:t>
            </a:r>
          </a:p>
          <a:p>
            <a:pPr marL="1219200" lvl="2" indent="-304800" algn="just"/>
            <a:r>
              <a:rPr lang="cs-CZ" sz="2000" dirty="0"/>
              <a:t>Okresní </a:t>
            </a:r>
            <a:r>
              <a:rPr lang="cs-CZ" sz="2000" dirty="0" smtClean="0"/>
              <a:t>soudy</a:t>
            </a:r>
          </a:p>
          <a:p>
            <a:pPr marL="1219200" lvl="2" indent="-304800" algn="just"/>
            <a:r>
              <a:rPr lang="cs-CZ" sz="2000" dirty="0" smtClean="0"/>
              <a:t>Pobočky</a:t>
            </a:r>
          </a:p>
          <a:p>
            <a:pPr marL="800100" lvl="1" indent="-342900" algn="just"/>
            <a:r>
              <a:rPr lang="cs-CZ" sz="2000" dirty="0" smtClean="0"/>
              <a:t>Soudy rozhodují </a:t>
            </a:r>
            <a:r>
              <a:rPr lang="cs-CZ" sz="2000" dirty="0"/>
              <a:t>o </a:t>
            </a:r>
            <a:r>
              <a:rPr lang="cs-CZ" sz="2000" dirty="0" smtClean="0"/>
              <a:t>průlomu do základních práv a svobod, rozhodují o vině </a:t>
            </a:r>
            <a:r>
              <a:rPr lang="cs-CZ" sz="2000" dirty="0"/>
              <a:t>a trestu za trestné </a:t>
            </a:r>
            <a:r>
              <a:rPr lang="cs-CZ" sz="2000" dirty="0" smtClean="0"/>
              <a:t>činy</a:t>
            </a:r>
          </a:p>
          <a:p>
            <a:pPr marL="800100" lvl="1" indent="-342900" algn="just"/>
            <a:r>
              <a:rPr lang="cs-CZ" sz="2000" dirty="0">
                <a:solidFill>
                  <a:srgbClr val="FF0000"/>
                </a:solidFill>
              </a:rPr>
              <a:t>Zvláštní postavení </a:t>
            </a:r>
            <a:r>
              <a:rPr lang="cs-CZ" sz="2000" dirty="0"/>
              <a:t>– Ústavní soud</a:t>
            </a:r>
          </a:p>
          <a:p>
            <a:pPr marL="800100" lvl="1" indent="-34290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7991475" cy="3528391"/>
          </a:xfrm>
        </p:spPr>
        <p:txBody>
          <a:bodyPr/>
          <a:lstStyle/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Pravomoc a příslušnost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soudů v trestním řízení ( § 13-§26 </a:t>
            </a:r>
            <a:r>
              <a:rPr lang="cs-CZ" sz="2000" dirty="0" err="1" smtClean="0"/>
              <a:t>tr.ř</a:t>
            </a:r>
            <a:r>
              <a:rPr lang="cs-CZ" sz="2000" dirty="0" smtClean="0"/>
              <a:t>.)</a:t>
            </a:r>
          </a:p>
          <a:p>
            <a:pPr marL="381000" indent="-381000" algn="just"/>
            <a:r>
              <a:rPr lang="cs-CZ" sz="2000" dirty="0" smtClean="0"/>
              <a:t>Přípravné řízení, hlavní líčení, odvolací řízení… právo na zákonného soudce…nález  </a:t>
            </a:r>
            <a:r>
              <a:rPr lang="cs-CZ" sz="2000" dirty="0" err="1" smtClean="0"/>
              <a:t>Pl</a:t>
            </a:r>
            <a:r>
              <a:rPr lang="cs-CZ" sz="2000" dirty="0" smtClean="0"/>
              <a:t>. ÚS  4/2015</a:t>
            </a:r>
          </a:p>
          <a:p>
            <a:pPr marL="381000" indent="-381000" algn="just"/>
            <a:r>
              <a:rPr lang="cs-CZ" sz="2000" dirty="0" smtClean="0">
                <a:solidFill>
                  <a:srgbClr val="FF9966"/>
                </a:solidFill>
              </a:rPr>
              <a:t> O</a:t>
            </a:r>
            <a:r>
              <a:rPr lang="cs-CZ" sz="2000" b="1" dirty="0" smtClean="0">
                <a:solidFill>
                  <a:srgbClr val="FF9966"/>
                </a:solidFill>
              </a:rPr>
              <a:t>bsazení</a:t>
            </a:r>
            <a:r>
              <a:rPr lang="cs-CZ" sz="2000" dirty="0" smtClean="0">
                <a:solidFill>
                  <a:srgbClr val="FF9966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soudci, přísedící, předseda senátu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další úřední osoby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– vyšší soudní úředník, justiční čekatel, asistent soudce, zapisovatel a protokolující úředník, tlumočník, probační </a:t>
            </a:r>
            <a:r>
              <a:rPr lang="cs-CZ" sz="2000" dirty="0" smtClean="0"/>
              <a:t>úředník</a:t>
            </a:r>
          </a:p>
          <a:p>
            <a:pPr marL="800100" lvl="1" indent="-342900" algn="just"/>
            <a:endParaRPr lang="cs-CZ" sz="2000" dirty="0"/>
          </a:p>
          <a:p>
            <a:pPr marL="381000" indent="-381000" algn="just"/>
            <a:r>
              <a:rPr lang="cs-CZ" sz="2000" dirty="0" smtClean="0"/>
              <a:t>Vztah soudů k </a:t>
            </a:r>
            <a:r>
              <a:rPr lang="cs-CZ" sz="2000" dirty="0"/>
              <a:t>ministerstvu spravedlnosti</a:t>
            </a:r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4000" dirty="0" smtClean="0"/>
              <a:t>Systém dvoustupňové kontroly v TŘ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Policejní orgán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Státní zástupce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</a:t>
            </a:r>
          </a:p>
          <a:p>
            <a:r>
              <a:rPr lang="cs-CZ" dirty="0" smtClean="0"/>
              <a:t>Soud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115616" y="2708920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115616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/>
              <a:t>Dotazy?</a:t>
            </a: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635375" y="1844675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98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1844675"/>
                        <a:ext cx="1857375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29600" cy="1727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400" dirty="0"/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2800" dirty="0"/>
              <a:t>Subjekty trestního řízení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204864"/>
            <a:ext cx="8229600" cy="32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j-lt"/>
              </a:rPr>
              <a:t>Pojem:</a:t>
            </a:r>
          </a:p>
          <a:p>
            <a:pPr algn="just">
              <a:spcBef>
                <a:spcPct val="20000"/>
              </a:spcBef>
            </a:pPr>
            <a:endParaRPr lang="cs-CZ" sz="2000" b="1" dirty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sz="2200" dirty="0">
                <a:latin typeface="+mn-lt"/>
              </a:rPr>
              <a:t>Subjekty trestního řízení </a:t>
            </a:r>
            <a:r>
              <a:rPr lang="cs-CZ" sz="2200" dirty="0" smtClean="0">
                <a:latin typeface="+mn-lt"/>
              </a:rPr>
              <a:t>jsou ti činitelé </a:t>
            </a:r>
            <a:r>
              <a:rPr lang="cs-CZ" sz="2200" dirty="0">
                <a:latin typeface="+mn-lt"/>
              </a:rPr>
              <a:t>(státní orgány, fyzické a právnické osoby), kteří mají a vykonávají </a:t>
            </a:r>
            <a:r>
              <a:rPr lang="cs-CZ" sz="2200" dirty="0">
                <a:solidFill>
                  <a:srgbClr val="FF0000"/>
                </a:solidFill>
                <a:latin typeface="+mn-lt"/>
              </a:rPr>
              <a:t>vlastním jménem </a:t>
            </a:r>
            <a:r>
              <a:rPr lang="cs-CZ" sz="2200" dirty="0">
                <a:latin typeface="+mn-lt"/>
              </a:rPr>
              <a:t>vliv na průběh řízení a kterým zákon dává k uskutečnění tohoto vlivu určitá procesní práva nebo určité procesní způsobilosti.</a:t>
            </a:r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39596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orgány činné v trestním řízení: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soud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státní zástupce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policejní </a:t>
            </a:r>
            <a:r>
              <a:rPr lang="cs-CZ" sz="2000" b="1" dirty="0" smtClean="0">
                <a:solidFill>
                  <a:srgbClr val="FF0000"/>
                </a:solidFill>
              </a:rPr>
              <a:t>orgán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osoba, proti níž se řízení vede </a:t>
            </a:r>
            <a:r>
              <a:rPr lang="cs-CZ" sz="2000" dirty="0"/>
              <a:t>(podezřelý, obviněný, obžalovaný, odsouzený),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spolupracující </a:t>
            </a:r>
            <a:r>
              <a:rPr lang="cs-CZ" sz="2000" dirty="0" smtClean="0">
                <a:solidFill>
                  <a:srgbClr val="FFC000"/>
                </a:solidFill>
              </a:rPr>
              <a:t>obviněný</a:t>
            </a:r>
            <a:endParaRPr lang="cs-CZ" sz="20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poškozený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zúčastněná osoba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FFC000"/>
                </a:solidFill>
              </a:rPr>
              <a:t>orgán </a:t>
            </a:r>
            <a:r>
              <a:rPr lang="cs-CZ" sz="2000" dirty="0">
                <a:solidFill>
                  <a:srgbClr val="FFC000"/>
                </a:solidFill>
              </a:rPr>
              <a:t>pověřený péčí o mládež v řízení proti mladistvým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další osoby </a:t>
            </a:r>
            <a:r>
              <a:rPr lang="cs-CZ" sz="2000" dirty="0"/>
              <a:t>jako např. </a:t>
            </a:r>
            <a:r>
              <a:rPr lang="cs-CZ" sz="2000" dirty="0" smtClean="0"/>
              <a:t>obhájce, svědek</a:t>
            </a:r>
            <a:r>
              <a:rPr lang="cs-CZ" sz="2000" dirty="0"/>
              <a:t>, znalec, tlumočník, pokud uplatňují návrhy na </a:t>
            </a:r>
            <a:r>
              <a:rPr lang="cs-CZ" sz="2000" dirty="0" smtClean="0"/>
              <a:t> odměnu advokáta, svědečné</a:t>
            </a:r>
            <a:r>
              <a:rPr lang="cs-CZ" sz="2000" dirty="0"/>
              <a:t>, znalečné nebo </a:t>
            </a:r>
            <a:r>
              <a:rPr lang="cs-CZ" sz="2000" dirty="0" err="1" smtClean="0"/>
              <a:t>tlumočné</a:t>
            </a:r>
            <a:r>
              <a:rPr lang="cs-CZ" sz="2000" dirty="0" smtClean="0"/>
              <a:t>, nebo jsou předmětem pořádkové sankce.</a:t>
            </a: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Druhy subjektů v trestním řízení: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solidFill>
                  <a:srgbClr val="FFC000"/>
                </a:solidFill>
                <a:latin typeface="+mn-lt"/>
              </a:rPr>
              <a:t>s</a:t>
            </a:r>
            <a:r>
              <a:rPr lang="cs-CZ" sz="2000" dirty="0" smtClean="0">
                <a:solidFill>
                  <a:srgbClr val="FFC000"/>
                </a:solidFill>
                <a:latin typeface="+mn-lt"/>
              </a:rPr>
              <a:t>trany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>
                <a:latin typeface="+mn-lt"/>
              </a:rPr>
              <a:t>jako subjekty trestního řízení </a:t>
            </a: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solidFill>
                  <a:srgbClr val="FFC000"/>
                </a:solidFill>
                <a:latin typeface="+mn-lt"/>
              </a:rPr>
              <a:t>p</a:t>
            </a:r>
            <a:r>
              <a:rPr lang="cs-CZ" sz="2000" dirty="0" smtClean="0">
                <a:solidFill>
                  <a:srgbClr val="FFC000"/>
                </a:solidFill>
                <a:latin typeface="+mn-lt"/>
              </a:rPr>
              <a:t>rocesní </a:t>
            </a:r>
            <a:r>
              <a:rPr lang="cs-CZ" sz="2000" dirty="0">
                <a:solidFill>
                  <a:srgbClr val="FFC000"/>
                </a:solidFill>
                <a:latin typeface="+mn-lt"/>
              </a:rPr>
              <a:t>způsobilost </a:t>
            </a:r>
            <a:r>
              <a:rPr lang="cs-CZ" sz="2000" dirty="0">
                <a:latin typeface="+mn-lt"/>
              </a:rPr>
              <a:t>subjektů v trestním </a:t>
            </a:r>
            <a:r>
              <a:rPr lang="cs-CZ" sz="2000" dirty="0" smtClean="0">
                <a:latin typeface="+mn-lt"/>
              </a:rPr>
              <a:t>řízení</a:t>
            </a: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 smtClean="0">
                <a:latin typeface="+mn-lt"/>
              </a:rPr>
              <a:t>vliv zásady veřejnosti ( § 2 odst. 10, § 8-§ 8d </a:t>
            </a:r>
            <a:r>
              <a:rPr lang="cs-CZ" sz="2000" dirty="0" err="1" smtClean="0">
                <a:latin typeface="+mn-lt"/>
              </a:rPr>
              <a:t>tr.ř</a:t>
            </a:r>
            <a:r>
              <a:rPr lang="cs-CZ" sz="2000" dirty="0" smtClean="0">
                <a:latin typeface="+mn-lt"/>
              </a:rPr>
              <a:t>.) na účast v trestním řízení</a:t>
            </a: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915988"/>
          <a:ext cx="81153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3" name="Dokument" r:id="rId3" imgW="8940762" imgH="5745574" progId="Word.Document.8">
                  <p:embed/>
                </p:oleObj>
              </mc:Choice>
              <mc:Fallback>
                <p:oleObj name="Dokument" r:id="rId3" imgW="8940762" imgH="57455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5988"/>
                        <a:ext cx="8115300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ORGÁNY ČINNÉ V TRESTNÍM ŘÍZENÍ - § 12 ODST. 1 TR.Ř.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3513509"/>
          </a:xfrm>
        </p:spPr>
        <p:txBody>
          <a:bodyPr/>
          <a:lstStyle/>
          <a:p>
            <a:pPr algn="ctr"/>
            <a:r>
              <a:rPr lang="cs-CZ" dirty="0" smtClean="0"/>
              <a:t>POLICEJNÍ ORGÁN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STÁTNÍ ZÁSTUPCE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423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7991475" cy="439291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sz="2200" b="1" dirty="0">
                <a:solidFill>
                  <a:srgbClr val="FF0000"/>
                </a:solidFill>
              </a:rPr>
              <a:t>Policejní orgán </a:t>
            </a:r>
            <a:r>
              <a:rPr lang="cs-CZ" sz="2200" dirty="0" smtClean="0"/>
              <a:t>– orgán činný v trestním řízení  - § 12 odst.1 </a:t>
            </a:r>
            <a:r>
              <a:rPr lang="cs-CZ" sz="2200" dirty="0" err="1" smtClean="0"/>
              <a:t>tr.ř</a:t>
            </a:r>
            <a:r>
              <a:rPr lang="cs-CZ" sz="2200" dirty="0" smtClean="0"/>
              <a:t>.  označení </a:t>
            </a:r>
            <a:r>
              <a:rPr lang="cs-CZ" sz="2200" dirty="0">
                <a:solidFill>
                  <a:srgbClr val="FF0000"/>
                </a:solidFill>
              </a:rPr>
              <a:t>nejen </a:t>
            </a:r>
            <a:r>
              <a:rPr lang="cs-CZ" sz="2200" dirty="0" smtClean="0">
                <a:solidFill>
                  <a:srgbClr val="FF0000"/>
                </a:solidFill>
              </a:rPr>
              <a:t>pro útvary </a:t>
            </a:r>
            <a:r>
              <a:rPr lang="cs-CZ" sz="2200" dirty="0">
                <a:solidFill>
                  <a:srgbClr val="FF0000"/>
                </a:solidFill>
              </a:rPr>
              <a:t>Policie (§ 12 odst. 2 </a:t>
            </a:r>
            <a:r>
              <a:rPr lang="cs-CZ" sz="2200" dirty="0"/>
              <a:t>a § 161 odst. 2</a:t>
            </a:r>
            <a:r>
              <a:rPr lang="cs-CZ" sz="2200" dirty="0" smtClean="0"/>
              <a:t>),ale i další orgány, jako  Generální inspekce bezpečnostních sborů, Vězeňské služby, Celní orgány. Vojenské policie, BIS, UZSI, VOZP  atd. </a:t>
            </a:r>
            <a:endParaRPr lang="cs-CZ" sz="2200" dirty="0"/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Organizace a působnost policie</a:t>
            </a:r>
            <a:r>
              <a:rPr lang="cs-CZ" sz="2200" dirty="0"/>
              <a:t> – zákon č. 273/2008 Sb., o Policii České republiky, ve znění pozdějších předpisů </a:t>
            </a:r>
            <a:r>
              <a:rPr lang="cs-CZ" sz="2200" dirty="0" smtClean="0"/>
              <a:t>, územní a celostátní útvary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Úkoly policie </a:t>
            </a:r>
            <a:r>
              <a:rPr lang="cs-CZ" sz="2200" dirty="0">
                <a:solidFill>
                  <a:srgbClr val="FF0000"/>
                </a:solidFill>
              </a:rPr>
              <a:t>související</a:t>
            </a:r>
            <a:r>
              <a:rPr lang="cs-CZ" sz="2200" dirty="0"/>
              <a:t> s trestním </a:t>
            </a:r>
            <a:r>
              <a:rPr lang="cs-CZ" sz="2200" dirty="0" smtClean="0"/>
              <a:t>řízením ( zákon o PČR):</a:t>
            </a:r>
            <a:endParaRPr lang="cs-CZ" sz="2200" dirty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ochrana bezpečnosti osob a majetku,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boj proti terorismu,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odhalování trestných činů a zjišťování jejich pachatelů, </a:t>
            </a:r>
            <a:endParaRPr lang="cs-CZ" sz="2000" dirty="0" smtClean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 smtClean="0"/>
              <a:t>vedení </a:t>
            </a:r>
            <a:r>
              <a:rPr lang="cs-CZ" sz="2000" dirty="0"/>
              <a:t>vyšetřování o trestných činech. </a:t>
            </a:r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0000"/>
                </a:solidFill>
              </a:rPr>
              <a:t>Úkony trestního řízení </a:t>
            </a:r>
            <a:r>
              <a:rPr lang="cs-CZ" sz="2200" dirty="0"/>
              <a:t>koná </a:t>
            </a:r>
            <a:r>
              <a:rPr lang="cs-CZ" sz="2200" dirty="0" smtClean="0"/>
              <a:t>PO zpravidla </a:t>
            </a:r>
            <a:r>
              <a:rPr lang="cs-CZ" sz="2200" dirty="0">
                <a:solidFill>
                  <a:srgbClr val="FFC000"/>
                </a:solidFill>
              </a:rPr>
              <a:t>samostatně</a:t>
            </a:r>
            <a:r>
              <a:rPr lang="cs-CZ" sz="2200" dirty="0"/>
              <a:t>, ale pod </a:t>
            </a:r>
            <a:r>
              <a:rPr lang="cs-CZ" sz="2200" dirty="0">
                <a:solidFill>
                  <a:srgbClr val="FF0000"/>
                </a:solidFill>
              </a:rPr>
              <a:t>dozorem</a:t>
            </a:r>
            <a:r>
              <a:rPr lang="cs-CZ" sz="2200" dirty="0"/>
              <a:t> státního zástupce (§ </a:t>
            </a:r>
            <a:r>
              <a:rPr lang="cs-CZ" sz="2200" dirty="0" smtClean="0"/>
              <a:t>157 odst.2, §174 </a:t>
            </a:r>
            <a:r>
              <a:rPr lang="cs-CZ" sz="2200" dirty="0" err="1"/>
              <a:t>tr.ř</a:t>
            </a:r>
            <a:r>
              <a:rPr lang="cs-CZ" sz="2200" dirty="0"/>
              <a:t>.). </a:t>
            </a:r>
            <a:r>
              <a:rPr lang="cs-CZ" sz="2200" dirty="0" smtClean="0"/>
              <a:t>– „prodloužená ruka státního zástupce.“ </a:t>
            </a:r>
          </a:p>
          <a:p>
            <a:pPr algn="just">
              <a:lnSpc>
                <a:spcPct val="80000"/>
              </a:lnSpc>
            </a:pPr>
            <a:r>
              <a:rPr lang="cs-CZ" sz="2200" dirty="0" smtClean="0"/>
              <a:t>V </a:t>
            </a:r>
            <a:r>
              <a:rPr lang="cs-CZ" sz="2200" dirty="0"/>
              <a:t>některých případech (zejména má-li být úkonem zasahováno do občanských, resp. lidských práv a svobod) je k provedení úkonu třeba </a:t>
            </a:r>
            <a:r>
              <a:rPr lang="cs-CZ" sz="2200" dirty="0">
                <a:solidFill>
                  <a:srgbClr val="FFC000"/>
                </a:solidFill>
              </a:rPr>
              <a:t>předchozího souhlasu </a:t>
            </a:r>
            <a:r>
              <a:rPr lang="cs-CZ" sz="2200" dirty="0" smtClean="0">
                <a:solidFill>
                  <a:srgbClr val="FFC000"/>
                </a:solidFill>
              </a:rPr>
              <a:t>nebo jiného rozhodnutí </a:t>
            </a:r>
            <a:r>
              <a:rPr lang="cs-CZ" sz="2200" dirty="0" smtClean="0"/>
              <a:t>státního </a:t>
            </a:r>
            <a:r>
              <a:rPr lang="cs-CZ" sz="2200" dirty="0"/>
              <a:t>zástupce nebo soudce. 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08720"/>
            <a:ext cx="7991475" cy="5544468"/>
          </a:xfrm>
        </p:spPr>
        <p:txBody>
          <a:bodyPr>
            <a:normAutofit lnSpcReduction="10000"/>
          </a:bodyPr>
          <a:lstStyle/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„Prověřování „( § 158 a násl. TŘ)</a:t>
            </a:r>
            <a:r>
              <a:rPr lang="cs-CZ" sz="2000" dirty="0" smtClean="0">
                <a:solidFill>
                  <a:srgbClr val="FF9966"/>
                </a:solidFill>
                <a:latin typeface="+mj-lt"/>
              </a:rPr>
              <a:t>:</a:t>
            </a:r>
            <a:endParaRPr lang="cs-CZ" sz="2000" dirty="0">
              <a:solidFill>
                <a:srgbClr val="FF9966"/>
              </a:solidFill>
              <a:latin typeface="+mj-lt"/>
            </a:endParaRP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šetření a opatření k odhalení skutečností nasvědčujících tomu, že byl spáchán trestný čin, a směřující ke zjištění jeho pachatele </a:t>
            </a:r>
            <a:r>
              <a:rPr lang="cs-CZ" sz="2000" dirty="0" smtClean="0"/>
              <a:t> s cílem zjistit, zda je nutno zahájit trestní stíhání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zahájení trestního stíhání  </a:t>
            </a:r>
            <a:r>
              <a:rPr lang="cs-CZ" sz="2000" dirty="0" smtClean="0"/>
              <a:t>nebo jiné opatření</a:t>
            </a:r>
          </a:p>
          <a:p>
            <a:pPr marL="1219200" lvl="2" indent="-304800" algn="just">
              <a:lnSpc>
                <a:spcPct val="9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Vyšetřování (§ 161 TŘ)</a:t>
            </a:r>
            <a:r>
              <a:rPr lang="cs-CZ" sz="2000" dirty="0" smtClean="0"/>
              <a:t>– Především Služba </a:t>
            </a:r>
            <a:r>
              <a:rPr lang="cs-CZ" sz="2000" dirty="0"/>
              <a:t>kriminální policie a </a:t>
            </a:r>
            <a:r>
              <a:rPr lang="cs-CZ" sz="2000" dirty="0" smtClean="0"/>
              <a:t>vyšetřování, ale i jiné útvary policie  a GIBS (centralizované x regionální) </a:t>
            </a:r>
            <a:r>
              <a:rPr lang="cs-CZ" sz="2000" dirty="0" smtClean="0">
                <a:solidFill>
                  <a:srgbClr val="FF0000"/>
                </a:solidFill>
              </a:rPr>
              <a:t>pozor na časté organizační změny:</a:t>
            </a:r>
            <a:endParaRPr lang="cs-CZ" sz="2000" dirty="0">
              <a:solidFill>
                <a:srgbClr val="FF0000"/>
              </a:solidFill>
            </a:endParaRP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vyhledávání důkazů k objasnění všech základních skutečností důležitých pro posouzení případu, včetně osoby pachatele a následku trestného činu</a:t>
            </a:r>
            <a:r>
              <a:rPr lang="cs-CZ" sz="2000" dirty="0" smtClean="0"/>
              <a:t>, s cílem přesvědčit se, zda je nutno podat obžalobu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předkládá státnímu zástupci návrh na podání obžaloby + seznam navrhovaných důkazů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Vyšetřování, které provádí </a:t>
            </a:r>
            <a:r>
              <a:rPr lang="cs-CZ" sz="2000" dirty="0" smtClean="0">
                <a:solidFill>
                  <a:srgbClr val="FF0000"/>
                </a:solidFill>
              </a:rPr>
              <a:t>jen státní zástupce</a:t>
            </a:r>
            <a:r>
              <a:rPr lang="cs-CZ" sz="2000" dirty="0"/>
              <a:t> </a:t>
            </a:r>
            <a:r>
              <a:rPr lang="cs-CZ" sz="2000" dirty="0" smtClean="0"/>
              <a:t>( § 161 odst.4 TŘ)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Zkrácené přípravné 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řízení ( § 179a  odst.2 TŘ)</a:t>
            </a:r>
            <a:endParaRPr lang="cs-CZ" sz="2000" b="1" dirty="0">
              <a:solidFill>
                <a:srgbClr val="FF9966"/>
              </a:solidFill>
              <a:latin typeface="+mj-lt"/>
            </a:endParaRPr>
          </a:p>
          <a:p>
            <a:pPr marL="381000" indent="-3810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Státní </a:t>
            </a:r>
            <a:r>
              <a:rPr lang="cs-CZ" sz="2800" dirty="0" smtClean="0"/>
              <a:t>zástupce v </a:t>
            </a:r>
            <a:r>
              <a:rPr lang="cs-CZ" sz="2800" dirty="0"/>
              <a:t>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Zařazeno ústavně systematicky do moci výkonné - definice ( čl. 80 Ústavy): „Státní zastupitelství zastupuje veřejnou žalobu v trestním řízení…“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 marL="381000" indent="-381000" algn="just"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buFontTx/>
              <a:buNone/>
            </a:pPr>
            <a:r>
              <a:rPr lang="cs-CZ" sz="2000" dirty="0" smtClean="0"/>
              <a:t>       Orgán </a:t>
            </a:r>
            <a:r>
              <a:rPr lang="cs-CZ" sz="2000" dirty="0"/>
              <a:t>veřejné žaloby v trestním </a:t>
            </a:r>
            <a:r>
              <a:rPr lang="cs-CZ" sz="2000" dirty="0" smtClean="0"/>
              <a:t>řízení – </a:t>
            </a:r>
            <a:r>
              <a:rPr lang="cs-CZ" sz="2000" dirty="0" smtClean="0">
                <a:solidFill>
                  <a:srgbClr val="FF0000"/>
                </a:solidFill>
              </a:rPr>
              <a:t>orgán činný v trestním řízení ( § 12 odst. 1 </a:t>
            </a:r>
            <a:r>
              <a:rPr lang="cs-CZ" sz="2000" dirty="0" err="1" smtClean="0">
                <a:solidFill>
                  <a:srgbClr val="FF0000"/>
                </a:solidFill>
              </a:rPr>
              <a:t>tr</a:t>
            </a:r>
            <a:r>
              <a:rPr lang="cs-CZ" sz="2000" dirty="0" smtClean="0">
                <a:solidFill>
                  <a:srgbClr val="FF0000"/>
                </a:solidFill>
              </a:rPr>
              <a:t>. ř.)</a:t>
            </a:r>
            <a:r>
              <a:rPr lang="cs-CZ" sz="2000" dirty="0" smtClean="0"/>
              <a:t>, který</a:t>
            </a:r>
            <a:r>
              <a:rPr lang="cs-CZ" sz="2000" dirty="0" smtClean="0">
                <a:solidFill>
                  <a:srgbClr val="FF0000"/>
                </a:solidFill>
              </a:rPr>
              <a:t>  </a:t>
            </a:r>
            <a:r>
              <a:rPr lang="cs-CZ" sz="2000" dirty="0"/>
              <a:t>plní </a:t>
            </a:r>
            <a:r>
              <a:rPr lang="cs-CZ" sz="2000" dirty="0" smtClean="0"/>
              <a:t>úkoly </a:t>
            </a:r>
            <a:r>
              <a:rPr lang="cs-CZ" sz="2000" dirty="0"/>
              <a:t>vyplývající </a:t>
            </a:r>
            <a:r>
              <a:rPr lang="cs-CZ" sz="2000" dirty="0" smtClean="0"/>
              <a:t>především z </a:t>
            </a:r>
            <a:r>
              <a:rPr lang="cs-CZ" sz="2000" dirty="0"/>
              <a:t>trestního řádu, podílí se na prevenci kriminality a poskytování pomoci obětem trestných činů. 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  <a:latin typeface="+mj-lt"/>
              </a:rPr>
              <a:t>Soustava státního zastupitelství:</a:t>
            </a:r>
          </a:p>
          <a:p>
            <a:pPr marL="800100" lvl="1" indent="-342900" algn="just"/>
            <a:r>
              <a:rPr lang="cs-CZ" sz="2000" dirty="0"/>
              <a:t>Nejvyšší státní zastupitelství (Brno)</a:t>
            </a:r>
          </a:p>
          <a:p>
            <a:pPr marL="800100" lvl="1" indent="-342900" algn="just"/>
            <a:r>
              <a:rPr lang="cs-CZ" sz="2000" dirty="0"/>
              <a:t>Vrchní státní zastupitelství  (Praha, Olomouc)</a:t>
            </a:r>
          </a:p>
          <a:p>
            <a:pPr marL="800100" lvl="1" indent="-342900" algn="just"/>
            <a:r>
              <a:rPr lang="cs-CZ" sz="20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/>
            <a:r>
              <a:rPr lang="cs-CZ" sz="2000" dirty="0"/>
              <a:t>Okresní státní zastupitelství </a:t>
            </a:r>
            <a:endParaRPr lang="cs-CZ" sz="2000" dirty="0" smtClean="0"/>
          </a:p>
          <a:p>
            <a:pPr marL="800100" lvl="1" indent="-342900" algn="just"/>
            <a:r>
              <a:rPr lang="cs-CZ" sz="2000" dirty="0" smtClean="0"/>
              <a:t>pobočky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4744"/>
            <a:ext cx="7991475" cy="5328592"/>
          </a:xfrm>
        </p:spPr>
        <p:txBody>
          <a:bodyPr>
            <a:normAutofit fontScale="92500" lnSpcReduction="10000"/>
          </a:bodyPr>
          <a:lstStyle/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Postavení </a:t>
            </a:r>
            <a:r>
              <a:rPr lang="cs-CZ" sz="2000" b="1" dirty="0" smtClean="0">
                <a:solidFill>
                  <a:srgbClr val="FF9966"/>
                </a:solidFill>
              </a:rPr>
              <a:t>SZ ve </a:t>
            </a:r>
            <a:r>
              <a:rPr lang="cs-CZ" sz="2000" b="1" dirty="0">
                <a:solidFill>
                  <a:srgbClr val="FF9966"/>
                </a:solidFill>
              </a:rPr>
              <a:t>vztahu k Ministerstvu </a:t>
            </a:r>
            <a:r>
              <a:rPr lang="cs-CZ" sz="2000" b="1" dirty="0" smtClean="0">
                <a:solidFill>
                  <a:srgbClr val="FF9966"/>
                </a:solidFill>
              </a:rPr>
              <a:t>spravedlnosti a v rámci moci výkonné vůbec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b="1" dirty="0">
              <a:solidFill>
                <a:srgbClr val="FF9966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přípravném řízení:</a:t>
            </a:r>
            <a:endParaRPr lang="cs-CZ" sz="2000" dirty="0">
              <a:solidFill>
                <a:srgbClr val="FFFF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 smtClean="0"/>
              <a:t>výlučná </a:t>
            </a:r>
            <a:r>
              <a:rPr lang="cs-CZ" sz="2000" dirty="0"/>
              <a:t>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vypracovává a podává </a:t>
            </a:r>
            <a:r>
              <a:rPr lang="cs-CZ" sz="2000" dirty="0" smtClean="0"/>
              <a:t>obžalobu, návrh na potrestání, dohodu o vině a trestu, atd.</a:t>
            </a:r>
            <a:r>
              <a:rPr lang="cs-CZ" sz="2000" dirty="0"/>
              <a:t> </a:t>
            </a:r>
            <a:endParaRPr lang="cs-CZ" sz="2000" dirty="0" smtClean="0"/>
          </a:p>
          <a:p>
            <a:pPr marL="800100" lvl="1" indent="-3429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0000"/>
                </a:solidFill>
              </a:rPr>
              <a:t>dozor </a:t>
            </a:r>
            <a:r>
              <a:rPr lang="cs-CZ" sz="2000" b="1" dirty="0">
                <a:solidFill>
                  <a:srgbClr val="FF0000"/>
                </a:solidFill>
              </a:rPr>
              <a:t>státního zástupce v přípravném </a:t>
            </a:r>
            <a:r>
              <a:rPr lang="cs-CZ" sz="2000" b="1" dirty="0" smtClean="0">
                <a:solidFill>
                  <a:srgbClr val="FF0000"/>
                </a:solidFill>
              </a:rPr>
              <a:t>řízení - § 174 </a:t>
            </a:r>
            <a:r>
              <a:rPr lang="cs-CZ" sz="2000" b="1" dirty="0" err="1" smtClean="0">
                <a:solidFill>
                  <a:srgbClr val="FF0000"/>
                </a:solidFill>
              </a:rPr>
              <a:t>tr.ř</a:t>
            </a:r>
            <a:r>
              <a:rPr lang="cs-CZ" sz="2000" b="1" dirty="0" smtClean="0">
                <a:solidFill>
                  <a:srgbClr val="FF0000"/>
                </a:solidFill>
              </a:rPr>
              <a:t>.</a:t>
            </a:r>
            <a:endParaRPr lang="cs-CZ" sz="2000" b="1" dirty="0">
              <a:solidFill>
                <a:srgbClr val="FF00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endParaRPr lang="cs-CZ" sz="2000" b="1" dirty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řízení před soudem: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účastnit se hlavního </a:t>
            </a:r>
            <a:r>
              <a:rPr lang="cs-CZ" sz="2000" dirty="0" smtClean="0"/>
              <a:t>líčení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d</a:t>
            </a:r>
            <a:r>
              <a:rPr lang="cs-CZ" sz="2000" dirty="0" smtClean="0"/>
              <a:t>alší oprávnění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m</a:t>
            </a:r>
            <a:r>
              <a:rPr lang="cs-CZ" sz="2000" dirty="0" smtClean="0"/>
              <a:t>ateriální důkazní břemeno</a:t>
            </a:r>
            <a:endParaRPr lang="cs-CZ" sz="2000" dirty="0"/>
          </a:p>
          <a:p>
            <a:pPr marL="800100" lvl="1" indent="-342900" algn="just">
              <a:lnSpc>
                <a:spcPct val="90000"/>
              </a:lnSpc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1032</TotalTime>
  <Words>945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Corbel</vt:lpstr>
      <vt:lpstr>Microsoft Sans Serif</vt:lpstr>
      <vt:lpstr>Wingdings</vt:lpstr>
      <vt:lpstr>Wingdings 2</vt:lpstr>
      <vt:lpstr>Deluxe</vt:lpstr>
      <vt:lpstr>Dokument</vt:lpstr>
      <vt:lpstr>Klip</vt:lpstr>
      <vt:lpstr>Přednáška pro VIII. jarní semestr magisterského studia </vt:lpstr>
      <vt:lpstr>Subjekty trestního řízení</vt:lpstr>
      <vt:lpstr>Prezentace aplikace PowerPoint</vt:lpstr>
      <vt:lpstr>Prezentace aplikace PowerPoint</vt:lpstr>
      <vt:lpstr>ORGÁNY ČINNÉ V TRESTNÍM ŘÍZENÍ - § 12 ODST. 1 TR.Ř.</vt:lpstr>
      <vt:lpstr>Policejní orgán v trestním řízení</vt:lpstr>
      <vt:lpstr>Prezentace aplikace PowerPoint</vt:lpstr>
      <vt:lpstr>Státní zástupce v trestním řízení</vt:lpstr>
      <vt:lpstr>Prezentace aplikace PowerPoint</vt:lpstr>
      <vt:lpstr> Soud v trestním řízení</vt:lpstr>
      <vt:lpstr>Prezentace aplikace PowerPoint</vt:lpstr>
      <vt:lpstr> Systém dvoustupňové kontroly v TŘ </vt:lpstr>
      <vt:lpstr>Dotazy?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Fenyk Jaroslav</dc:creator>
  <cp:lastModifiedBy>Fenyk Jaroslav</cp:lastModifiedBy>
  <cp:revision>96</cp:revision>
  <dcterms:created xsi:type="dcterms:W3CDTF">2005-04-06T16:52:48Z</dcterms:created>
  <dcterms:modified xsi:type="dcterms:W3CDTF">2020-03-06T10:23:15Z</dcterms:modified>
</cp:coreProperties>
</file>