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6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2279F-AAF5-4C0E-BA35-8ED268D5B2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F2145-1A16-4E63-B460-4DFA12EE62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2B49E-2075-42A7-813A-A0D7FF2227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0DCA7-644D-49D9-A255-C501BC54E3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7DB65-3FCF-4138-AEB2-A4139422CC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B2C48-794B-4913-B5D7-AC1D17A26A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61D89-4CB3-405A-92B5-1BF5AAE78A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49863-680D-4BE0-B218-161CF9C88D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D0508-F584-4DA5-AED9-CF4F0B9236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811DD-9193-4ECE-962B-45A09E956D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4D4CC282-28A6-4D92-8382-B79544CC63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52047D5-86A3-4894-BF96-8F76FDE98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487413"/>
          </a:xfrm>
        </p:spPr>
        <p:txBody>
          <a:bodyPr>
            <a:noAutofit/>
          </a:bodyPr>
          <a:lstStyle/>
          <a:p>
            <a:pPr algn="ctr"/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Dokazování v trestním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02. 04. 2020 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735760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Rozdělení důkazů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předmětu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Usvědčující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Ospravedlňující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pramene: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Původní</a:t>
            </a:r>
            <a:r>
              <a:rPr lang="cs-CZ" sz="1900" dirty="0"/>
              <a:t> (bezprostřední – přímý vjem svědka, video z ohledání místa činu, originál smlouvy)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Odvozené</a:t>
            </a:r>
            <a:r>
              <a:rPr lang="cs-CZ" sz="1900" dirty="0"/>
              <a:t> (zprostředkované – z doslechu, atd.)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dokazované skutečnosti: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Přímé</a:t>
            </a:r>
            <a:r>
              <a:rPr lang="cs-CZ" sz="1900" dirty="0"/>
              <a:t> (prosté – dokazuje přímo vinu nebo nevinu, jako hlavní skutečnost)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Nepřímé</a:t>
            </a:r>
            <a:r>
              <a:rPr lang="cs-CZ" sz="1900" dirty="0"/>
              <a:t> (složené – lze z nich dovodit hlavní </a:t>
            </a:r>
            <a:r>
              <a:rPr lang="cs-CZ" sz="1900" dirty="0" smtClean="0"/>
              <a:t>skutečnost, uzavřený řetěz)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3284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/>
              <a:t>Rozvržení dokazování do různých stádií trestního řízení - obecně </a:t>
            </a:r>
            <a:endParaRPr lang="cs-CZ" sz="4000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1900" b="1" dirty="0">
                <a:solidFill>
                  <a:srgbClr val="FF9933"/>
                </a:solidFill>
              </a:rPr>
              <a:t>Dokazování v přípravném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průběhu prověřování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vyšetřování a rozšířeném vyšetřování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zkráceném </a:t>
            </a:r>
            <a:r>
              <a:rPr lang="cs-CZ" sz="1900" dirty="0" smtClean="0"/>
              <a:t>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 smtClean="0"/>
              <a:t>Dokazování ve vazebním zasedání</a:t>
            </a:r>
            <a:endParaRPr lang="cs-CZ" sz="1900" dirty="0"/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endParaRPr lang="cs-CZ" sz="1900" b="1" dirty="0">
              <a:solidFill>
                <a:srgbClr val="FF9933"/>
              </a:solidFill>
            </a:endParaRP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cs-CZ" sz="1900" b="1" dirty="0">
                <a:solidFill>
                  <a:srgbClr val="FF9933"/>
                </a:solidFill>
              </a:rPr>
              <a:t>Dokazování v řízení před soudem: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předběžném projednání obžaloby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hlavním líčení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odvolacím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veřejném a neveřejném zasedání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řízení o mimořádných opravných prostředcích </a:t>
            </a:r>
            <a:endParaRPr lang="cs-CZ" sz="1900" dirty="0" smtClean="0"/>
          </a:p>
          <a:p>
            <a:pPr marL="542925" lvl="1" indent="0" algn="just">
              <a:lnSpc>
                <a:spcPct val="90000"/>
              </a:lnSpc>
              <a:buNone/>
            </a:pPr>
            <a:r>
              <a:rPr lang="cs-CZ" sz="1900" dirty="0" smtClean="0">
                <a:solidFill>
                  <a:srgbClr val="FFC000"/>
                </a:solidFill>
              </a:rPr>
              <a:t>Podrobnosti budou probrány až v rámci výuky o stadiích trestního řízení. </a:t>
            </a:r>
            <a:endParaRPr lang="cs-CZ" sz="1900" dirty="0">
              <a:solidFill>
                <a:srgbClr val="FFC000"/>
              </a:solidFill>
            </a:endParaRP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70205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Jednotlivé důkazní </a:t>
            </a:r>
            <a:r>
              <a:rPr lang="cs-CZ" sz="3600" dirty="0" smtClean="0"/>
              <a:t>prostředky v trestním </a:t>
            </a:r>
            <a:r>
              <a:rPr lang="cs-CZ" sz="3600" dirty="0" smtClean="0"/>
              <a:t>řádu – demonstrativní výčet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Výpověď obviněného</a:t>
            </a:r>
            <a:r>
              <a:rPr lang="cs-CZ" sz="1900" dirty="0"/>
              <a:t> (§ 90 - § 95</a:t>
            </a:r>
            <a:r>
              <a:rPr lang="cs-CZ" sz="1900" dirty="0" smtClean="0"/>
              <a:t>) </a:t>
            </a:r>
            <a:r>
              <a:rPr lang="cs-CZ" sz="1900" dirty="0" smtClean="0"/>
              <a:t>práva obviněného - poučení</a:t>
            </a:r>
            <a:r>
              <a:rPr lang="cs-CZ" sz="1900" dirty="0" smtClean="0"/>
              <a:t>, právo nevypovídat, právo na obhajobu, doznání není cílem procesu, </a:t>
            </a:r>
            <a:r>
              <a:rPr lang="cs-CZ" sz="1900" dirty="0" smtClean="0"/>
              <a:t>ale „ jen“ polehčující </a:t>
            </a:r>
            <a:r>
              <a:rPr lang="cs-CZ" sz="1900" dirty="0" smtClean="0"/>
              <a:t>okolnost</a:t>
            </a: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Výslech svědka</a:t>
            </a:r>
            <a:r>
              <a:rPr lang="cs-CZ" sz="1900" dirty="0"/>
              <a:t> (§ 97 - § 104</a:t>
            </a:r>
            <a:r>
              <a:rPr lang="cs-CZ" sz="1900" dirty="0" smtClean="0"/>
              <a:t>) poučení, právo odepřít výpověď, </a:t>
            </a:r>
            <a:r>
              <a:rPr lang="cs-CZ" sz="1900" dirty="0"/>
              <a:t>zákaz </a:t>
            </a:r>
            <a:r>
              <a:rPr lang="cs-CZ" sz="1900" dirty="0" smtClean="0"/>
              <a:t>výpovědi (</a:t>
            </a:r>
            <a:r>
              <a:rPr lang="cs-CZ" sz="1900" dirty="0"/>
              <a:t>utaj. </a:t>
            </a:r>
            <a:r>
              <a:rPr lang="cs-CZ" sz="1900" dirty="0" err="1"/>
              <a:t>infor</a:t>
            </a:r>
            <a:r>
              <a:rPr lang="cs-CZ" sz="1900" dirty="0"/>
              <a:t>., </a:t>
            </a:r>
            <a:r>
              <a:rPr lang="cs-CZ" sz="1900" dirty="0" smtClean="0"/>
              <a:t>mlčenlivost), šetření osoby svědka (výpověď dítěte mladšího 18 let – </a:t>
            </a:r>
            <a:r>
              <a:rPr lang="cs-CZ" sz="1900" dirty="0" err="1" smtClean="0"/>
              <a:t>duš</a:t>
            </a:r>
            <a:r>
              <a:rPr lang="cs-CZ" sz="1900" dirty="0" smtClean="0"/>
              <a:t>. a mravní vývoj – OSPOD nebo rodič , úkon </a:t>
            </a:r>
            <a:r>
              <a:rPr lang="cs-CZ" sz="1900" dirty="0" smtClean="0"/>
              <a:t>neopakovat – sekundární </a:t>
            </a:r>
            <a:r>
              <a:rPr lang="cs-CZ" sz="1900" dirty="0" err="1" smtClean="0"/>
              <a:t>viktikizace</a:t>
            </a:r>
            <a:r>
              <a:rPr lang="cs-CZ" sz="1900" dirty="0" smtClean="0"/>
              <a:t>) </a:t>
            </a:r>
            <a:r>
              <a:rPr lang="cs-CZ" sz="1900" dirty="0" smtClean="0"/>
              <a:t>křivá výpověď – následek TČ</a:t>
            </a: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Znalecký posudek</a:t>
            </a:r>
            <a:r>
              <a:rPr lang="cs-CZ" sz="1900" dirty="0"/>
              <a:t> (§ 105 - § 111</a:t>
            </a:r>
            <a:r>
              <a:rPr lang="cs-CZ" sz="1900" dirty="0" smtClean="0"/>
              <a:t>) je potřeba odborné znalosti, ( odborné vyjádření x ZP) seznam znalců, znalec ad hoc, znalecký ústav ( výjimečně, zvlášť obtížné případy), znalec nesmí hodnotit důkazy, někdy musí být přibráni znalci dva (prohlídka a pitva mrtvoly),  nepravdivý znalecký posudek</a:t>
            </a: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Věcné a listinné důkazy</a:t>
            </a:r>
            <a:r>
              <a:rPr lang="cs-CZ" sz="1900" dirty="0"/>
              <a:t> (§ 112</a:t>
            </a:r>
            <a:r>
              <a:rPr lang="cs-CZ" sz="1900" dirty="0" smtClean="0"/>
              <a:t>) nemají nahrazovat výpovědi osob</a:t>
            </a: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Ohledání</a:t>
            </a:r>
            <a:r>
              <a:rPr lang="cs-CZ" sz="1900" dirty="0"/>
              <a:t> (§ 113 - § 118</a:t>
            </a:r>
            <a:r>
              <a:rPr lang="cs-CZ" sz="1900" dirty="0" smtClean="0"/>
              <a:t>) osoby, věci, místa </a:t>
            </a:r>
            <a:r>
              <a:rPr lang="cs-CZ" sz="1900" dirty="0" smtClean="0"/>
              <a:t>činu…</a:t>
            </a: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Za důkaz může sloužit vše</a:t>
            </a:r>
            <a:r>
              <a:rPr lang="cs-CZ" sz="1900" dirty="0"/>
              <a:t>? </a:t>
            </a:r>
            <a:r>
              <a:rPr lang="cs-CZ" sz="1900" dirty="0" smtClean="0"/>
              <a:t>( kriminalistické metody, elektronické důkazy….)</a:t>
            </a: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Nepřípustný důkaz? </a:t>
            </a:r>
            <a:r>
              <a:rPr lang="cs-CZ" sz="1900" dirty="0" smtClean="0"/>
              <a:t>( zpravidla není v trestním řádu výslovně uvedeno, závisí zpravidla na soudci, jak důkaz posoudí, ale jsou výjimky -§ 89 odst. 3 </a:t>
            </a:r>
            <a:r>
              <a:rPr lang="cs-CZ" sz="1900" dirty="0" err="1" smtClean="0"/>
              <a:t>tr.tř</a:t>
            </a:r>
            <a:r>
              <a:rPr lang="cs-CZ" sz="1900" dirty="0" smtClean="0"/>
              <a:t>.)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3046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543800" cy="68421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Vývoj dokazování v českých zemích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900" dirty="0"/>
              <a:t>Ve středověkém českém trestním právu byly důkazy označovány jako prostředky </a:t>
            </a:r>
            <a:r>
              <a:rPr lang="cs-CZ" sz="1900" dirty="0">
                <a:solidFill>
                  <a:srgbClr val="FFC000"/>
                </a:solidFill>
              </a:rPr>
              <a:t>průvodní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Teorie o důkazech byla označována jako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zákonná teorie </a:t>
            </a:r>
            <a:r>
              <a:rPr lang="cs-CZ" sz="1900" dirty="0" smtClean="0">
                <a:solidFill>
                  <a:srgbClr val="FFC000"/>
                </a:solidFill>
              </a:rPr>
              <a:t>průvodní </a:t>
            </a:r>
            <a:r>
              <a:rPr lang="cs-CZ" sz="1900" dirty="0" smtClean="0"/>
              <a:t>(‚ soudce mohl uznat  vinu jen, když byly založena na přesně stanovených důkazech, nebo naopak musel zprostit, když určité předepsané důkazy nebyly provedeny (velký tlak na doznání obviněného) </a:t>
            </a:r>
            <a:endParaRPr lang="cs-CZ" sz="1900" dirty="0"/>
          </a:p>
          <a:p>
            <a:pPr>
              <a:buFont typeface="Wingdings" pitchFamily="2" charset="2"/>
              <a:buChar char="Ø"/>
            </a:pPr>
            <a:r>
              <a:rPr lang="cs-CZ" sz="1900" dirty="0"/>
              <a:t>Vzniká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zásada </a:t>
            </a:r>
            <a:r>
              <a:rPr lang="cs-CZ" sz="1900" dirty="0" smtClean="0">
                <a:solidFill>
                  <a:srgbClr val="FFC000"/>
                </a:solidFill>
              </a:rPr>
              <a:t>volného hodnocení důkazů a materiální </a:t>
            </a:r>
            <a:r>
              <a:rPr lang="cs-CZ" sz="1900" dirty="0">
                <a:solidFill>
                  <a:srgbClr val="FFC000"/>
                </a:solidFill>
              </a:rPr>
              <a:t>pravdy </a:t>
            </a:r>
            <a:endParaRPr lang="cs-CZ" sz="1900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900" dirty="0">
                <a:solidFill>
                  <a:srgbClr val="92D050"/>
                </a:solidFill>
              </a:rPr>
              <a:t>Dokazování jako rekonstrukce skutkového </a:t>
            </a:r>
            <a:r>
              <a:rPr lang="cs-CZ" sz="1900" dirty="0" smtClean="0">
                <a:solidFill>
                  <a:srgbClr val="92D050"/>
                </a:solidFill>
              </a:rPr>
              <a:t>stavu </a:t>
            </a:r>
            <a:endParaRPr lang="cs-CZ" sz="1900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64277" cy="1584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Základní zásady dokazování v současném trestním právu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</a:t>
            </a:r>
            <a:r>
              <a:rPr lang="cs-CZ" sz="1900" dirty="0">
                <a:solidFill>
                  <a:srgbClr val="FFC000"/>
                </a:solidFill>
              </a:rPr>
              <a:t>materiální pravdy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oficiality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vyhledávací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presumpce neviny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Zásada volného hodnocení důkazů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přiměřenosti a zdrženlivosti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kontradiktorního </a:t>
            </a:r>
            <a:r>
              <a:rPr lang="cs-CZ" sz="1900" dirty="0" smtClean="0"/>
              <a:t>řízení,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 smtClean="0"/>
              <a:t>Zásada veřejnosti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 smtClean="0"/>
              <a:t>Zásada bezprostřednosti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 smtClean="0"/>
              <a:t>Zásada ústnosti ( před soudem)…</a:t>
            </a: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63449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48253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  <a:r>
              <a:rPr lang="cs-CZ" sz="4000" dirty="0" smtClean="0"/>
              <a:t>Pojmy důkazního práva </a:t>
            </a:r>
            <a:endParaRPr lang="cs-CZ" sz="4000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Pojem důkazní právo</a:t>
            </a:r>
            <a:r>
              <a:rPr lang="cs-CZ" sz="1900" dirty="0"/>
              <a:t> (souhrn pravidel a předpisů)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Důkazní prostředek</a:t>
            </a:r>
            <a:r>
              <a:rPr lang="cs-CZ" sz="1900" dirty="0"/>
              <a:t> (zdroj)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</a:t>
            </a:r>
            <a:r>
              <a:rPr lang="cs-CZ" sz="1900" dirty="0"/>
              <a:t> (informace)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Předmět důkazu</a:t>
            </a:r>
            <a:r>
              <a:rPr lang="cs-CZ" sz="1900" dirty="0"/>
              <a:t> (okolnost, jež má být zjištěna)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Vyhledávání důkazu</a:t>
            </a:r>
            <a:r>
              <a:rPr lang="cs-CZ" sz="1900" dirty="0"/>
              <a:t> (opatření, zajištění)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Provádění důkazu</a:t>
            </a:r>
            <a:r>
              <a:rPr lang="cs-CZ" sz="1900" dirty="0"/>
              <a:t> (zjištění předmětu důkazu)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Hodnocení důkazu</a:t>
            </a:r>
            <a:r>
              <a:rPr lang="cs-CZ" sz="1900" dirty="0"/>
              <a:t> (rozumový a myšlenkový postup – </a:t>
            </a:r>
            <a:r>
              <a:rPr lang="cs-CZ" sz="1900" dirty="0">
                <a:solidFill>
                  <a:srgbClr val="FFC000"/>
                </a:solidFill>
              </a:rPr>
              <a:t>závažnost/ zákonnost/ </a:t>
            </a:r>
            <a:r>
              <a:rPr lang="cs-CZ" sz="1900" dirty="0" smtClean="0">
                <a:solidFill>
                  <a:srgbClr val="FFC000"/>
                </a:solidFill>
              </a:rPr>
              <a:t>věrohodnost)</a:t>
            </a:r>
          </a:p>
          <a:p>
            <a:pPr algn="just"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1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  <a:r>
              <a:rPr lang="cs-CZ" sz="4000" dirty="0" smtClean="0"/>
              <a:t>Co je účelem dokazování?</a:t>
            </a:r>
            <a:endParaRPr lang="cs-CZ" sz="4000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C000"/>
                </a:solidFill>
              </a:rPr>
              <a:t>Rekonstruovat</a:t>
            </a:r>
            <a:r>
              <a:rPr lang="cs-CZ" sz="1900" dirty="0"/>
              <a:t> skutečnost z minulosti tak, aby poznání této skutečnosti bylo jejím správným odrazem.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Zjistit pravdu, tedy takový stav, který </a:t>
            </a:r>
            <a:r>
              <a:rPr lang="cs-CZ" sz="1900" dirty="0" smtClean="0"/>
              <a:t>co </a:t>
            </a:r>
            <a:r>
              <a:rPr lang="cs-CZ" sz="1900" b="1" dirty="0" smtClean="0">
                <a:solidFill>
                  <a:srgbClr val="FFC000"/>
                </a:solidFill>
              </a:rPr>
              <a:t>nejvíc odpovídá skutečnosti</a:t>
            </a:r>
            <a:r>
              <a:rPr lang="cs-CZ" sz="1900" dirty="0" smtClean="0"/>
              <a:t>; </a:t>
            </a:r>
            <a:r>
              <a:rPr lang="cs-CZ" sz="1900" dirty="0"/>
              <a:t>jen toto zjištění může být základem spravedlivého a přesvědčivého rozhodnutí.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Dokázána musí být </a:t>
            </a:r>
            <a:r>
              <a:rPr lang="cs-CZ" sz="1900" b="1" dirty="0">
                <a:solidFill>
                  <a:srgbClr val="FFC000"/>
                </a:solidFill>
              </a:rPr>
              <a:t>vždy vina</a:t>
            </a:r>
            <a:r>
              <a:rPr lang="cs-CZ" sz="1900" dirty="0"/>
              <a:t>, pouhé nevyvrácené podezření k odsouzení nestačí (in </a:t>
            </a:r>
            <a:r>
              <a:rPr lang="cs-CZ" sz="1900" dirty="0" err="1"/>
              <a:t>dubio</a:t>
            </a:r>
            <a:r>
              <a:rPr lang="cs-CZ" sz="1900" dirty="0"/>
              <a:t> pro </a:t>
            </a:r>
            <a:r>
              <a:rPr lang="cs-CZ" sz="1900" dirty="0" err="1" smtClean="0"/>
              <a:t>reo</a:t>
            </a:r>
            <a:r>
              <a:rPr lang="cs-CZ" sz="1900" dirty="0" smtClean="0"/>
              <a:t> – při skutkových pochybnostech ve prospěch obviněného), </a:t>
            </a:r>
            <a:r>
              <a:rPr lang="cs-CZ" sz="1900" dirty="0"/>
              <a:t>přičemž vina musí být založena pouze na skutkových zjištěních.</a:t>
            </a:r>
          </a:p>
        </p:txBody>
      </p:sp>
    </p:spTree>
    <p:extLst>
      <p:ext uri="{BB962C8B-B14F-4D97-AF65-F5344CB8AC3E}">
        <p14:creationId xmlns:p14="http://schemas.microsoft.com/office/powerpoint/2010/main" val="6078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/>
              <a:t> </a:t>
            </a:r>
            <a:r>
              <a:rPr lang="cs-CZ" sz="4000" dirty="0" smtClean="0"/>
              <a:t>Jak je to v trestním řízení s důkazním břemenem ?</a:t>
            </a:r>
            <a:endParaRPr lang="cs-CZ" sz="4000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OČTŘ musí mít faktický a právní zájem na zjištění skutkového stavu – materiální pravda (osvícená inkvizice</a:t>
            </a:r>
            <a:r>
              <a:rPr lang="cs-CZ" sz="1900" dirty="0" smtClean="0"/>
              <a:t>) – </a:t>
            </a:r>
            <a:r>
              <a:rPr lang="cs-CZ" sz="1900" dirty="0" smtClean="0">
                <a:solidFill>
                  <a:srgbClr val="FFC000"/>
                </a:solidFill>
              </a:rPr>
              <a:t>materiální důkazní </a:t>
            </a:r>
            <a:r>
              <a:rPr lang="cs-CZ" sz="1900" dirty="0" smtClean="0">
                <a:solidFill>
                  <a:srgbClr val="FFC000"/>
                </a:solidFill>
              </a:rPr>
              <a:t>břemeno státního zástupce</a:t>
            </a:r>
            <a:endParaRPr lang="cs-CZ" sz="1900" dirty="0">
              <a:solidFill>
                <a:srgbClr val="FFC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1900" dirty="0" smtClean="0"/>
              <a:t>Obviněný nemusí dokazovat svou nevinu (presumpce neviny) zásada </a:t>
            </a:r>
            <a:r>
              <a:rPr lang="cs-CZ" sz="1900" dirty="0" err="1" smtClean="0"/>
              <a:t>nemo</a:t>
            </a:r>
            <a:r>
              <a:rPr lang="cs-CZ" sz="1900" dirty="0" smtClean="0"/>
              <a:t> </a:t>
            </a:r>
            <a:r>
              <a:rPr lang="cs-CZ" sz="1900" dirty="0" err="1" smtClean="0"/>
              <a:t>tenetur</a:t>
            </a:r>
            <a:r>
              <a:rPr lang="cs-CZ" sz="1900" dirty="0" smtClean="0"/>
              <a:t> – nesmí být nucen aby nevinu dokazoval</a:t>
            </a:r>
            <a:endParaRPr lang="cs-CZ" sz="1900" dirty="0" smtClean="0"/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F</a:t>
            </a:r>
            <a:r>
              <a:rPr lang="cs-CZ" sz="1900" dirty="0" smtClean="0">
                <a:solidFill>
                  <a:srgbClr val="FFC000"/>
                </a:solidFill>
              </a:rPr>
              <a:t>ormální důkazní břemeno </a:t>
            </a:r>
            <a:r>
              <a:rPr lang="cs-CZ" sz="1900" dirty="0" smtClean="0"/>
              <a:t>v cizích úpravách (rozdělení důkazního břemene mezi strany v závislosti na dokazované skutečnosti, </a:t>
            </a:r>
            <a:r>
              <a:rPr lang="cs-CZ" sz="1900" dirty="0" smtClean="0"/>
              <a:t>přenášení důkazního břemene mezi stranami,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going</a:t>
            </a:r>
            <a:r>
              <a:rPr lang="cs-CZ" sz="1900" dirty="0" smtClean="0"/>
              <a:t> forward,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persuasion</a:t>
            </a:r>
            <a:r>
              <a:rPr lang="cs-CZ" sz="1900" dirty="0" smtClean="0"/>
              <a:t>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producing</a:t>
            </a:r>
            <a:r>
              <a:rPr lang="cs-CZ" sz="1900" dirty="0" smtClean="0"/>
              <a:t> evidence,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proof</a:t>
            </a:r>
            <a:r>
              <a:rPr lang="cs-CZ" sz="1900" dirty="0" smtClean="0"/>
              <a:t>, </a:t>
            </a:r>
            <a:r>
              <a:rPr lang="cs-CZ" sz="1900" dirty="0" err="1" smtClean="0"/>
              <a:t>burden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establishing</a:t>
            </a:r>
            <a:r>
              <a:rPr lang="cs-CZ" sz="1900" dirty="0" smtClean="0"/>
              <a:t>, atd.)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93833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důkazů - </a:t>
            </a:r>
            <a:r>
              <a:rPr lang="cs-CZ" dirty="0"/>
              <a:t>v</a:t>
            </a:r>
            <a:r>
              <a:rPr lang="cs-CZ" dirty="0" smtClean="0"/>
              <a:t>nitřní </a:t>
            </a:r>
            <a:r>
              <a:rPr lang="cs-CZ" dirty="0" smtClean="0"/>
              <a:t>přesvědčení OČTŘ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273699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b="1" dirty="0">
                <a:solidFill>
                  <a:srgbClr val="FFC000"/>
                </a:solidFill>
              </a:rPr>
              <a:t>Primárním korektivem </a:t>
            </a:r>
            <a:r>
              <a:rPr lang="cs-CZ" b="1" dirty="0" smtClean="0">
                <a:solidFill>
                  <a:srgbClr val="FFC000"/>
                </a:solidFill>
              </a:rPr>
              <a:t>přílišné volnosti</a:t>
            </a:r>
            <a:r>
              <a:rPr lang="cs-CZ" b="1" dirty="0"/>
              <a:t>, resp. přílišné volnosti (libovůle, svévole) je zásada materiální pravdy, která vyjadřuje pravdu hmotného práva, resp. naplnění potřebných elementů skutkové podstaty </a:t>
            </a:r>
            <a:r>
              <a:rPr lang="cs-CZ" b="1" dirty="0" smtClean="0"/>
              <a:t>. </a:t>
            </a:r>
            <a:r>
              <a:rPr lang="cs-CZ" b="1" dirty="0"/>
              <a:t>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Korektivem přílišné volnosti soudce </a:t>
            </a:r>
            <a:r>
              <a:rPr lang="cs-CZ" b="1" dirty="0"/>
              <a:t>jsou i pravidla dokazování, která stanoví </a:t>
            </a:r>
            <a:r>
              <a:rPr lang="cs-CZ" b="1" dirty="0" smtClean="0"/>
              <a:t>trestním řádem rámcově </a:t>
            </a:r>
            <a:r>
              <a:rPr lang="cs-CZ" b="1" dirty="0"/>
              <a:t>upravený postup pro opatření a provedení nejvíce frekventovaných důkazních prostředků a které zavazují </a:t>
            </a:r>
            <a:r>
              <a:rPr lang="cs-CZ" b="1" dirty="0" smtClean="0"/>
              <a:t> </a:t>
            </a:r>
            <a:r>
              <a:rPr lang="cs-CZ" b="1" dirty="0"/>
              <a:t>jako objektivizující prvek</a:t>
            </a:r>
            <a:r>
              <a:rPr lang="cs-CZ" b="1" dirty="0" smtClean="0"/>
              <a:t>.  </a:t>
            </a:r>
            <a:endParaRPr lang="cs-CZ" b="1" dirty="0"/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Novodobým korektivem</a:t>
            </a:r>
            <a:r>
              <a:rPr lang="cs-CZ" b="1" dirty="0"/>
              <a:t>, také eliminujícím prvky libovůle a svévole jsou lidská práva a základní svobody, zejména právo na spravedlivý proces. (čl. 36 odst. 1 Listiny).</a:t>
            </a:r>
          </a:p>
          <a:p>
            <a:pPr algn="just"/>
            <a:r>
              <a:rPr lang="cs-CZ" b="1" dirty="0"/>
              <a:t> </a:t>
            </a:r>
          </a:p>
          <a:p>
            <a:pPr algn="just"/>
            <a:r>
              <a:rPr lang="cs-CZ" b="1" dirty="0" smtClean="0"/>
              <a:t>Volné </a:t>
            </a:r>
            <a:r>
              <a:rPr lang="cs-CZ" b="1" dirty="0"/>
              <a:t>hodnocení důkazů vykazuje nejen </a:t>
            </a:r>
            <a:r>
              <a:rPr lang="cs-CZ" b="1" dirty="0">
                <a:solidFill>
                  <a:srgbClr val="FFC000"/>
                </a:solidFill>
              </a:rPr>
              <a:t>objek­tivní, ale i subjektivní prvky</a:t>
            </a:r>
            <a:r>
              <a:rPr lang="cs-CZ" b="1" dirty="0"/>
              <a:t>, aniž lze jedny z těchto předem upřednostnit. Pro míru důkazů k prokázání skutkové podstaty je nezbytné svobodně vytvořené vnitřní přesvědčení </a:t>
            </a:r>
            <a:r>
              <a:rPr lang="cs-CZ" b="1" dirty="0" smtClean="0"/>
              <a:t>orgánu činného v trestním řízení, </a:t>
            </a:r>
            <a:r>
              <a:rPr lang="cs-CZ" b="1" dirty="0"/>
              <a:t>které předsta­vuje subjektivní prvek, jenž je dostatečně podepřen prvky objektivními.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Směrnicí </a:t>
            </a:r>
            <a:r>
              <a:rPr lang="cs-CZ" b="1" dirty="0"/>
              <a:t>pro hodnocení důkazů, je </a:t>
            </a:r>
            <a:r>
              <a:rPr lang="cs-CZ" b="1" dirty="0">
                <a:solidFill>
                  <a:srgbClr val="FFC000"/>
                </a:solidFill>
              </a:rPr>
              <a:t>i myšlenková činnost </a:t>
            </a:r>
            <a:r>
              <a:rPr lang="cs-CZ" b="1" dirty="0" smtClean="0"/>
              <a:t>orgánu činného v trestním řízení, </a:t>
            </a:r>
            <a:r>
              <a:rPr lang="cs-CZ" b="1" dirty="0"/>
              <a:t>kterou tvoří elementy, jako jsou průměrné životní zkušenosti kaž­dého člověka, osobní životní i profesní zkušenosti </a:t>
            </a:r>
            <a:r>
              <a:rPr lang="cs-CZ" b="1" dirty="0" smtClean="0"/>
              <a:t>a </a:t>
            </a:r>
            <a:r>
              <a:rPr lang="cs-CZ" b="1" dirty="0"/>
              <a:t>zvláštní poznatky zjištěné při projednávání konkrétní věci</a:t>
            </a:r>
            <a:r>
              <a:rPr lang="cs-CZ" b="1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Testem </a:t>
            </a:r>
            <a:r>
              <a:rPr lang="cs-CZ" b="1" dirty="0" smtClean="0">
                <a:solidFill>
                  <a:srgbClr val="FFC000"/>
                </a:solidFill>
              </a:rPr>
              <a:t>respekt OČTŘ  </a:t>
            </a:r>
            <a:r>
              <a:rPr lang="cs-CZ" b="1" dirty="0">
                <a:solidFill>
                  <a:srgbClr val="FFC000"/>
                </a:solidFill>
              </a:rPr>
              <a:t>k těmto pravidlům je přesvědčivost odůvodnění </a:t>
            </a:r>
            <a:r>
              <a:rPr lang="cs-CZ" b="1" dirty="0" smtClean="0">
                <a:solidFill>
                  <a:srgbClr val="FFC000"/>
                </a:solidFill>
              </a:rPr>
              <a:t>rozhodnutí</a:t>
            </a:r>
            <a:r>
              <a:rPr lang="cs-CZ" b="1" dirty="0">
                <a:solidFill>
                  <a:srgbClr val="FFC000"/>
                </a:solidFill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/>
              <a:t> </a:t>
            </a:r>
            <a:r>
              <a:rPr lang="cs-CZ" sz="4000" dirty="0" smtClean="0"/>
              <a:t>Předmět a rozsah dokazování</a:t>
            </a:r>
            <a:endParaRPr lang="cs-CZ" sz="4000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rozhodnutí ve věci samé </a:t>
            </a:r>
            <a:r>
              <a:rPr lang="cs-CZ" sz="1900" dirty="0"/>
              <a:t>(hledisko hmotného práva – formální a materiální znaky trestného činu, pachatel, druh a výměra trestu, náhrada škody, okolnosti trestného činu)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postup v trestním řízení </a:t>
            </a:r>
            <a:r>
              <a:rPr lang="cs-CZ" sz="1900" dirty="0"/>
              <a:t>(hledisko procesního práva – </a:t>
            </a:r>
            <a:r>
              <a:rPr lang="cs-CZ" sz="1900" dirty="0" smtClean="0"/>
              <a:t>nutnost přerušení </a:t>
            </a:r>
            <a:r>
              <a:rPr lang="cs-CZ" sz="1900" dirty="0"/>
              <a:t>řízení, otázky povinnosti svědčit, </a:t>
            </a:r>
            <a:r>
              <a:rPr lang="cs-CZ" sz="1900" dirty="0" smtClean="0"/>
              <a:t>doručení konkrétních rozhodnutí atd</a:t>
            </a:r>
            <a:r>
              <a:rPr lang="cs-CZ" sz="1900" dirty="0"/>
              <a:t>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použití odklonů </a:t>
            </a:r>
            <a:r>
              <a:rPr lang="cs-CZ" sz="1900" dirty="0"/>
              <a:t>(zda se obviněný činu dopustil /ne vina!/, náhrada škody, </a:t>
            </a:r>
            <a:r>
              <a:rPr lang="cs-CZ" sz="1900" dirty="0" smtClean="0"/>
              <a:t>podmínky dohody o vině a trestu atd</a:t>
            </a:r>
            <a:r>
              <a:rPr lang="cs-CZ" sz="1900" dirty="0"/>
              <a:t>.) nebo jiných zvláštních způsobů řízení (zda jde skutečně o uprchlého, atd.). </a:t>
            </a:r>
          </a:p>
        </p:txBody>
      </p:sp>
    </p:spTree>
    <p:extLst>
      <p:ext uri="{BB962C8B-B14F-4D97-AF65-F5344CB8AC3E}">
        <p14:creationId xmlns:p14="http://schemas.microsoft.com/office/powerpoint/2010/main" val="41555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Okolnosti, které není třeba dokazovat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Právní předpisy uveřejněné nebo registrované ve </a:t>
            </a:r>
            <a:r>
              <a:rPr lang="cs-CZ" sz="1900" dirty="0" smtClean="0">
                <a:solidFill>
                  <a:srgbClr val="FFC000"/>
                </a:solidFill>
              </a:rPr>
              <a:t>Sbírce zákonů  a Sbírce mezinárodních smluv</a:t>
            </a:r>
            <a:r>
              <a:rPr lang="cs-CZ" sz="1900" dirty="0" smtClean="0"/>
              <a:t> (</a:t>
            </a:r>
            <a:r>
              <a:rPr lang="cs-CZ" sz="1900" dirty="0" err="1" smtClean="0"/>
              <a:t>iura</a:t>
            </a:r>
            <a:r>
              <a:rPr lang="cs-CZ" sz="1900" dirty="0" smtClean="0"/>
              <a:t> </a:t>
            </a:r>
            <a:r>
              <a:rPr lang="cs-CZ" sz="1900" dirty="0" err="1"/>
              <a:t>novit</a:t>
            </a:r>
            <a:r>
              <a:rPr lang="cs-CZ" sz="1900" dirty="0"/>
              <a:t> curia)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Otázka </a:t>
            </a:r>
            <a:r>
              <a:rPr lang="cs-CZ" sz="1900" dirty="0">
                <a:solidFill>
                  <a:srgbClr val="FFC000"/>
                </a:solidFill>
              </a:rPr>
              <a:t>cizozemské právní úpravy</a:t>
            </a:r>
            <a:r>
              <a:rPr lang="cs-CZ" sz="1900" dirty="0"/>
              <a:t> (hmotně-právní a procesní hledisko</a:t>
            </a:r>
            <a:r>
              <a:rPr lang="cs-CZ" sz="1900" dirty="0" smtClean="0"/>
              <a:t>! – presumpce správnosti postupu podle mezinárodní smlouvy)</a:t>
            </a: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Skutečnosti, o nichž bylo rozhodnuto </a:t>
            </a:r>
            <a:r>
              <a:rPr lang="cs-CZ" sz="1900" dirty="0" smtClean="0"/>
              <a:t>v jiném řízení způsobem </a:t>
            </a:r>
            <a:r>
              <a:rPr lang="cs-CZ" sz="1900" dirty="0">
                <a:solidFill>
                  <a:srgbClr val="FFC000"/>
                </a:solidFill>
              </a:rPr>
              <a:t>pro trestní řízení závazným </a:t>
            </a:r>
            <a:r>
              <a:rPr lang="cs-CZ" sz="1900" dirty="0"/>
              <a:t>(otázky osobního stavu, apod.)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 a poznatky, které </a:t>
            </a:r>
            <a:r>
              <a:rPr lang="cs-CZ" sz="1900" dirty="0">
                <a:solidFill>
                  <a:srgbClr val="FFC000"/>
                </a:solidFill>
              </a:rPr>
              <a:t>považujeme ze zkušenosti za pravdivé</a:t>
            </a:r>
            <a:r>
              <a:rPr lang="cs-CZ" sz="1900" dirty="0"/>
              <a:t>, pokud se nevyskytne rozumná pochybnost o nich (příčetnost obviněného, podání osoby na poště, atd.)</a:t>
            </a:r>
          </a:p>
        </p:txBody>
      </p:sp>
    </p:spTree>
    <p:extLst>
      <p:ext uri="{BB962C8B-B14F-4D97-AF65-F5344CB8AC3E}">
        <p14:creationId xmlns:p14="http://schemas.microsoft.com/office/powerpoint/2010/main" val="12926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589</TotalTime>
  <Words>947</Words>
  <Application>Microsoft Office PowerPoint</Application>
  <PresentationFormat>Předvádění na obrazovce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Deluxe</vt:lpstr>
      <vt:lpstr>Přednáška pro VIII. jarní semestr magisterského studia </vt:lpstr>
      <vt:lpstr>Vývoj dokazování v českých zemích</vt:lpstr>
      <vt:lpstr>Základní zásady dokazování v současném trestním právu  </vt:lpstr>
      <vt:lpstr>  Pojmy důkazního práva </vt:lpstr>
      <vt:lpstr>  Co je účelem dokazování?</vt:lpstr>
      <vt:lpstr>  Jak je to v trestním řízení s důkazním břemenem ?</vt:lpstr>
      <vt:lpstr>Hodnocení důkazů - vnitřní přesvědčení OČTŘ</vt:lpstr>
      <vt:lpstr>  Předmět a rozsah dokazování</vt:lpstr>
      <vt:lpstr> Okolnosti, které není třeba dokazovat </vt:lpstr>
      <vt:lpstr>Rozdělení důkazů  </vt:lpstr>
      <vt:lpstr>  Rozvržení dokazování do různých stádií trestního řízení - obecně </vt:lpstr>
      <vt:lpstr>Jednotlivé důkazní prostředky v trestním řádu – demonstrativní výčet  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výklady o důkazech</dc:title>
  <dc:creator>5338</dc:creator>
  <cp:lastModifiedBy>uživatel</cp:lastModifiedBy>
  <cp:revision>33</cp:revision>
  <dcterms:created xsi:type="dcterms:W3CDTF">2006-03-29T11:16:58Z</dcterms:created>
  <dcterms:modified xsi:type="dcterms:W3CDTF">2020-04-02T11:28:07Z</dcterms:modified>
</cp:coreProperties>
</file>