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4"/>
  </p:notesMasterIdLst>
  <p:handoutMasterIdLst>
    <p:handoutMasterId r:id="rId25"/>
  </p:handout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28" r:id="rId14"/>
    <p:sldId id="311" r:id="rId15"/>
    <p:sldId id="324" r:id="rId16"/>
    <p:sldId id="335" r:id="rId17"/>
    <p:sldId id="325" r:id="rId18"/>
    <p:sldId id="329" r:id="rId19"/>
    <p:sldId id="330" r:id="rId20"/>
    <p:sldId id="331" r:id="rId21"/>
    <p:sldId id="332" r:id="rId22"/>
    <p:sldId id="327"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81DC6E1-C88A-4294-BD9C-6EDDB88668FF}" type="slidenum">
              <a:rPr lang="cs-CZ"/>
              <a:pPr>
                <a:defRPr/>
              </a:pPr>
              <a:t>‹#›</a:t>
            </a:fld>
            <a:endParaRPr lang="cs-CZ"/>
          </a:p>
        </p:txBody>
      </p:sp>
    </p:spTree>
    <p:extLst>
      <p:ext uri="{BB962C8B-B14F-4D97-AF65-F5344CB8AC3E}">
        <p14:creationId xmlns:p14="http://schemas.microsoft.com/office/powerpoint/2010/main" val="2716599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C88096C-3CF4-4F05-BC17-3F3694B39144}" type="slidenum">
              <a:rPr lang="cs-CZ"/>
              <a:pPr>
                <a:defRPr/>
              </a:pPr>
              <a:t>‹#›</a:t>
            </a:fld>
            <a:endParaRPr lang="cs-CZ"/>
          </a:p>
        </p:txBody>
      </p:sp>
    </p:spTree>
    <p:extLst>
      <p:ext uri="{BB962C8B-B14F-4D97-AF65-F5344CB8AC3E}">
        <p14:creationId xmlns:p14="http://schemas.microsoft.com/office/powerpoint/2010/main" val="2226315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99F9E3-64E3-4BEC-A074-1C3F1D6BCB96}" type="slidenum">
              <a:rPr lang="cs-CZ" smtClean="0"/>
              <a:pPr/>
              <a:t>11</a:t>
            </a:fld>
            <a:endParaRPr lang="cs-CZ"/>
          </a:p>
        </p:txBody>
      </p:sp>
    </p:spTree>
    <p:extLst>
      <p:ext uri="{BB962C8B-B14F-4D97-AF65-F5344CB8AC3E}">
        <p14:creationId xmlns:p14="http://schemas.microsoft.com/office/powerpoint/2010/main" val="420544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pPr>
              <a:defRPr/>
            </a:pPr>
            <a:endParaRPr lang="cs-CZ"/>
          </a:p>
        </p:txBody>
      </p:sp>
      <p:sp>
        <p:nvSpPr>
          <p:cNvPr id="19" name="Footer Placeholder 18"/>
          <p:cNvSpPr>
            <a:spLocks noGrp="1"/>
          </p:cNvSpPr>
          <p:nvPr>
            <p:ph type="ftr" sz="quarter" idx="11"/>
          </p:nvPr>
        </p:nvSpPr>
        <p:spPr/>
        <p:txBody>
          <a:bodyPr/>
          <a:lstStyle/>
          <a:p>
            <a:pPr>
              <a:defRPr/>
            </a:pPr>
            <a:endParaRPr lang="cs-CZ"/>
          </a:p>
        </p:txBody>
      </p:sp>
      <p:sp>
        <p:nvSpPr>
          <p:cNvPr id="27" name="Slide Number Placeholder 26"/>
          <p:cNvSpPr>
            <a:spLocks noGrp="1"/>
          </p:cNvSpPr>
          <p:nvPr>
            <p:ph type="sldNum" sz="quarter" idx="12"/>
          </p:nvPr>
        </p:nvSpPr>
        <p:spPr/>
        <p:txBody>
          <a:bodyPr/>
          <a:lstStyle/>
          <a:p>
            <a:pPr>
              <a:defRPr/>
            </a:pPr>
            <a:fld id="{CE9E5408-C454-493E-B860-EFCC31CA8459}"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2F6ACD84-161D-4DB2-90D8-DE58E602F1F0}"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B930E4E9-40A5-4659-A18B-EE6E0EBB7140}"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7AFCC49E-C8B1-48A9-B1FA-7F882BF84A50}"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0D99C525-E910-43C0-92F7-885EC34B3ADC}"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DC7F38C6-9E59-438F-9701-F4C55F039E48}"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3A392587-F066-4B45-8272-CF3EB7D9FFEE}"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6318FC15-1EDF-445C-A127-77FC614AA919}"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99F5F20A-367C-4157-ACE7-7B82722C1C88}"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C39A07B-5FBA-491D-9830-08D1B87E3FDB}"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a:xfrm>
            <a:off x="8153400" y="6356350"/>
            <a:ext cx="533400" cy="365125"/>
          </a:xfrm>
        </p:spPr>
        <p:txBody>
          <a:bodyPr/>
          <a:lstStyle/>
          <a:p>
            <a:pPr>
              <a:defRPr/>
            </a:pPr>
            <a:fld id="{13C277C2-AC1A-4A2E-8DFE-C1568F7B782B}"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pPr>
              <a:defRPr/>
            </a:pPr>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a:defRPr/>
            </a:pPr>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pPr>
              <a:defRPr/>
            </a:pPr>
            <a:fld id="{5EDC3641-EA74-496D-8A62-53C48FA923EF}" type="slidenum">
              <a:rPr lang="cs-CZ" smtClean="0"/>
              <a:pPr>
                <a:defRPr/>
              </a:pPr>
              <a:t>‹#›</a:t>
            </a:fld>
            <a:endParaRPr lang="cs-CZ"/>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alus.cz/"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06631" y="1052736"/>
            <a:ext cx="7916863" cy="1181993"/>
          </a:xfrm>
        </p:spPr>
        <p:txBody>
          <a:bodyPr>
            <a:normAutofit/>
          </a:bodyPr>
          <a:lstStyle/>
          <a:p>
            <a:r>
              <a:rPr lang="cs-CZ" sz="2800" cap="none" dirty="0">
                <a:solidFill>
                  <a:schemeClr val="tx1"/>
                </a:solidFill>
                <a:effectLst>
                  <a:reflection blurRad="12000" stA="25000" endPos="49000" dist="5000" dir="5400000" sy="-100000" algn="bl" rotWithShape="0"/>
                </a:effectLst>
                <a:latin typeface="+mn-lt"/>
              </a:rPr>
              <a:t>Přednáška pro VIII. jarní semestr magisterského studia </a:t>
            </a:r>
          </a:p>
        </p:txBody>
      </p:sp>
      <p:sp>
        <p:nvSpPr>
          <p:cNvPr id="102415" name="Rectangle 15"/>
          <p:cNvSpPr>
            <a:spLocks noGrp="1" noChangeArrowheads="1"/>
          </p:cNvSpPr>
          <p:nvPr>
            <p:ph type="subTitle" idx="1"/>
          </p:nvPr>
        </p:nvSpPr>
        <p:spPr>
          <a:xfrm>
            <a:off x="467544" y="3117131"/>
            <a:ext cx="8280920" cy="1487413"/>
          </a:xfrm>
        </p:spPr>
        <p:txBody>
          <a:bodyPr>
            <a:noAutofit/>
          </a:bodyPr>
          <a:lstStyle/>
          <a:p>
            <a:pPr algn="ct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Zajišťovací </a:t>
            </a: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úkony v trestním </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řízení, opatření osob a </a:t>
            </a:r>
            <a:r>
              <a:rPr lang="cs-CZ" sz="3600" b="1" cap="all" dirty="0" err="1"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věcÍ</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 důležitých pro trestní řízení, předběžná opatření</a:t>
            </a:r>
            <a:endPar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endParaRPr>
          </a:p>
        </p:txBody>
      </p:sp>
      <p:sp>
        <p:nvSpPr>
          <p:cNvPr id="102417" name="Rectangle 17"/>
          <p:cNvSpPr>
            <a:spLocks noChangeArrowheads="1"/>
          </p:cNvSpPr>
          <p:nvPr/>
        </p:nvSpPr>
        <p:spPr bwMode="auto">
          <a:xfrm>
            <a:off x="539552" y="4965878"/>
            <a:ext cx="6400800" cy="76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endParaRPr lang="cs-CZ" sz="2400" b="1" dirty="0">
              <a:solidFill>
                <a:prstClr val="white"/>
              </a:solidFill>
              <a:latin typeface="Corbel"/>
            </a:endParaRPr>
          </a:p>
          <a:p>
            <a:pPr lvl="0" fontAlgn="auto">
              <a:spcBef>
                <a:spcPts val="0"/>
              </a:spcBef>
              <a:spcAft>
                <a:spcPts val="0"/>
              </a:spcAft>
            </a:pPr>
            <a:r>
              <a:rPr lang="cs-CZ" sz="2400" b="1" dirty="0" smtClean="0">
                <a:solidFill>
                  <a:prstClr val="white"/>
                </a:solidFill>
                <a:latin typeface="Corbel"/>
              </a:rPr>
              <a:t>26.3.2020</a:t>
            </a:r>
            <a:endParaRPr lang="cs-CZ" sz="2400" b="1" dirty="0">
              <a:solidFill>
                <a:prstClr val="white"/>
              </a:solidFill>
              <a:latin typeface="Corbel"/>
            </a:endParaRPr>
          </a:p>
        </p:txBody>
      </p:sp>
    </p:spTree>
    <p:extLst>
      <p:ext uri="{BB962C8B-B14F-4D97-AF65-F5344CB8AC3E}">
        <p14:creationId xmlns:p14="http://schemas.microsoft.com/office/powerpoint/2010/main" val="223940054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395288" y="2276872"/>
            <a:ext cx="8229600" cy="3384375"/>
          </a:xfrm>
        </p:spPr>
        <p:txBody>
          <a:bodyPr>
            <a:normAutofit lnSpcReduction="10000"/>
          </a:bodyPr>
          <a:lstStyle/>
          <a:p>
            <a:pPr marL="0" indent="0">
              <a:buNone/>
            </a:pPr>
            <a:r>
              <a:rPr lang="cs-CZ" sz="2000" b="1" dirty="0">
                <a:solidFill>
                  <a:srgbClr val="FFC000"/>
                </a:solidFill>
              </a:rPr>
              <a:t>Rozhodnutí o vazbě</a:t>
            </a:r>
            <a:r>
              <a:rPr lang="cs-CZ" sz="2000" dirty="0">
                <a:solidFill>
                  <a:srgbClr val="FFC000"/>
                </a:solidFill>
              </a:rPr>
              <a:t> </a:t>
            </a:r>
            <a:r>
              <a:rPr lang="cs-CZ" sz="2000" dirty="0"/>
              <a:t>(§ 73b)</a:t>
            </a:r>
          </a:p>
          <a:p>
            <a:pPr lvl="1">
              <a:buFont typeface="Wingdings" pitchFamily="2" charset="2"/>
              <a:buChar char="§"/>
            </a:pPr>
            <a:r>
              <a:rPr lang="cs-CZ" sz="2000" dirty="0">
                <a:solidFill>
                  <a:srgbClr val="92D050"/>
                </a:solidFill>
              </a:rPr>
              <a:t>O vzetí </a:t>
            </a:r>
            <a:r>
              <a:rPr lang="cs-CZ" sz="2000" dirty="0"/>
              <a:t>do vazby </a:t>
            </a:r>
            <a:r>
              <a:rPr lang="cs-CZ" sz="2000" dirty="0" smtClean="0"/>
              <a:t>rozhoduje v přípravném </a:t>
            </a:r>
            <a:r>
              <a:rPr lang="cs-CZ" sz="2000" dirty="0"/>
              <a:t>řízení </a:t>
            </a:r>
            <a:r>
              <a:rPr lang="cs-CZ" sz="2000" u="sng" dirty="0">
                <a:solidFill>
                  <a:srgbClr val="C00000"/>
                </a:solidFill>
              </a:rPr>
              <a:t>na návrh státního </a:t>
            </a:r>
            <a:r>
              <a:rPr lang="cs-CZ" sz="2000" u="sng" dirty="0" smtClean="0">
                <a:solidFill>
                  <a:srgbClr val="C00000"/>
                </a:solidFill>
              </a:rPr>
              <a:t>zástupce </a:t>
            </a:r>
            <a:r>
              <a:rPr lang="cs-CZ" sz="2000" u="sng" dirty="0" smtClean="0">
                <a:solidFill>
                  <a:srgbClr val="C00000"/>
                </a:solidFill>
              </a:rPr>
              <a:t>soudce</a:t>
            </a:r>
            <a:r>
              <a:rPr lang="cs-CZ" sz="2000" u="sng" dirty="0" smtClean="0"/>
              <a:t>, </a:t>
            </a:r>
            <a:r>
              <a:rPr lang="cs-CZ" sz="2000" dirty="0" smtClean="0"/>
              <a:t>v řízení před soudem, zpravidla v hlavním líčení  ( i bez návrhu)</a:t>
            </a:r>
            <a:r>
              <a:rPr lang="cs-CZ" sz="2000" u="sng" dirty="0" smtClean="0"/>
              <a:t> </a:t>
            </a:r>
            <a:r>
              <a:rPr lang="cs-CZ" sz="2000" u="sng" dirty="0" smtClean="0">
                <a:solidFill>
                  <a:srgbClr val="FF0000"/>
                </a:solidFill>
              </a:rPr>
              <a:t>soud</a:t>
            </a:r>
          </a:p>
          <a:p>
            <a:pPr lvl="1">
              <a:buFont typeface="Wingdings" pitchFamily="2" charset="2"/>
              <a:buChar char="§"/>
            </a:pPr>
            <a:r>
              <a:rPr lang="cs-CZ" sz="2000" u="sng" dirty="0" smtClean="0"/>
              <a:t>Pro vzetí do vazby stačí jeden ( kterýkoli) z vazebních důvodů</a:t>
            </a:r>
            <a:endParaRPr lang="cs-CZ" sz="2000" u="sng" dirty="0" smtClean="0"/>
          </a:p>
          <a:p>
            <a:pPr lvl="1">
              <a:buFont typeface="Wingdings" pitchFamily="2" charset="2"/>
              <a:buChar char="§"/>
            </a:pPr>
            <a:r>
              <a:rPr lang="cs-CZ" sz="2000" dirty="0" smtClean="0">
                <a:solidFill>
                  <a:srgbClr val="92D050"/>
                </a:solidFill>
              </a:rPr>
              <a:t>O </a:t>
            </a:r>
            <a:r>
              <a:rPr lang="cs-CZ" sz="2000" dirty="0">
                <a:solidFill>
                  <a:srgbClr val="92D050"/>
                </a:solidFill>
              </a:rPr>
              <a:t>dalším trvání </a:t>
            </a:r>
            <a:r>
              <a:rPr lang="cs-CZ" sz="2000" dirty="0"/>
              <a:t>vazby </a:t>
            </a:r>
            <a:r>
              <a:rPr lang="cs-CZ" sz="2000" dirty="0" smtClean="0"/>
              <a:t>nebo o změně důvodů vazby soud </a:t>
            </a:r>
            <a:r>
              <a:rPr lang="cs-CZ" sz="2000" dirty="0"/>
              <a:t>a v přípravném řízení </a:t>
            </a:r>
            <a:r>
              <a:rPr lang="cs-CZ" sz="2000" dirty="0" smtClean="0"/>
              <a:t>na návrh </a:t>
            </a:r>
            <a:r>
              <a:rPr lang="cs-CZ" sz="2000" dirty="0" smtClean="0"/>
              <a:t>státního  </a:t>
            </a:r>
            <a:r>
              <a:rPr lang="cs-CZ" sz="2000" dirty="0" smtClean="0"/>
              <a:t>zástupce soudce</a:t>
            </a:r>
            <a:endParaRPr lang="cs-CZ" sz="2000" dirty="0"/>
          </a:p>
          <a:p>
            <a:pPr lvl="1">
              <a:buFont typeface="Wingdings" pitchFamily="2" charset="2"/>
              <a:buChar char="§"/>
            </a:pPr>
            <a:r>
              <a:rPr lang="cs-CZ" sz="2000" dirty="0">
                <a:solidFill>
                  <a:srgbClr val="92D050"/>
                </a:solidFill>
              </a:rPr>
              <a:t>O propuštění z vazby </a:t>
            </a:r>
            <a:r>
              <a:rPr lang="cs-CZ" sz="2000" dirty="0"/>
              <a:t>v přípravném řízení státní </a:t>
            </a:r>
            <a:r>
              <a:rPr lang="cs-CZ" sz="2000" dirty="0" smtClean="0"/>
              <a:t>zástupce</a:t>
            </a:r>
          </a:p>
          <a:p>
            <a:pPr lvl="1">
              <a:buFont typeface="Wingdings" pitchFamily="2" charset="2"/>
              <a:buChar char="§"/>
            </a:pPr>
            <a:r>
              <a:rPr lang="cs-CZ" sz="2000" dirty="0" smtClean="0"/>
              <a:t>Soud rozhoduje ve </a:t>
            </a:r>
            <a:r>
              <a:rPr lang="cs-CZ" sz="2000" dirty="0" smtClean="0">
                <a:solidFill>
                  <a:srgbClr val="FF0000"/>
                </a:solidFill>
              </a:rPr>
              <a:t>vazebním zasedání</a:t>
            </a:r>
            <a:r>
              <a:rPr lang="cs-CZ" sz="2000" dirty="0" smtClean="0"/>
              <a:t>, </a:t>
            </a:r>
            <a:r>
              <a:rPr lang="cs-CZ" sz="2000" dirty="0" smtClean="0"/>
              <a:t>(kromě HL)</a:t>
            </a:r>
            <a:endParaRPr lang="cs-CZ" sz="2000" dirty="0"/>
          </a:p>
          <a:p>
            <a:pPr lvl="1">
              <a:buFont typeface="Wingdings" pitchFamily="2" charset="2"/>
              <a:buChar char="§"/>
            </a:pPr>
            <a:r>
              <a:rPr lang="cs-CZ" sz="2000" dirty="0"/>
              <a:t>Forma rozhodnutí je </a:t>
            </a:r>
            <a:r>
              <a:rPr lang="cs-CZ" sz="2000" dirty="0" smtClean="0">
                <a:solidFill>
                  <a:srgbClr val="FF0000"/>
                </a:solidFill>
              </a:rPr>
              <a:t>usnesení</a:t>
            </a:r>
            <a:r>
              <a:rPr lang="cs-CZ" sz="2000" dirty="0" smtClean="0"/>
              <a:t> ( účinky stížnosti)</a:t>
            </a:r>
            <a:endParaRPr lang="cs-CZ" sz="2000" dirty="0"/>
          </a:p>
        </p:txBody>
      </p:sp>
    </p:spTree>
    <p:extLst>
      <p:ext uri="{BB962C8B-B14F-4D97-AF65-F5344CB8AC3E}">
        <p14:creationId xmlns:p14="http://schemas.microsoft.com/office/powerpoint/2010/main" val="4126844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468313" y="765175"/>
            <a:ext cx="8229600" cy="5472113"/>
          </a:xfrm>
        </p:spPr>
        <p:txBody>
          <a:bodyPr>
            <a:normAutofit/>
          </a:bodyPr>
          <a:lstStyle/>
          <a:p>
            <a:pPr marL="0" indent="0" algn="just">
              <a:buNone/>
            </a:pPr>
            <a:r>
              <a:rPr lang="cs-CZ" sz="2000" b="1" dirty="0">
                <a:solidFill>
                  <a:srgbClr val="FFC000"/>
                </a:solidFill>
              </a:rPr>
              <a:t>Délka trvání vazby</a:t>
            </a:r>
            <a:r>
              <a:rPr lang="cs-CZ" sz="2000" dirty="0">
                <a:solidFill>
                  <a:srgbClr val="FFC000"/>
                </a:solidFill>
              </a:rPr>
              <a:t> </a:t>
            </a:r>
            <a:r>
              <a:rPr lang="cs-CZ" sz="2000" dirty="0"/>
              <a:t>(§ </a:t>
            </a:r>
            <a:r>
              <a:rPr lang="cs-CZ" sz="2000" dirty="0" smtClean="0"/>
              <a:t>72a)</a:t>
            </a:r>
          </a:p>
          <a:p>
            <a:pPr marL="0" indent="0" algn="just">
              <a:buNone/>
            </a:pPr>
            <a:endParaRPr lang="cs-CZ" sz="2000" dirty="0"/>
          </a:p>
          <a:p>
            <a:pPr lvl="1" algn="just">
              <a:buFont typeface="Wingdings" pitchFamily="2" charset="2"/>
              <a:buChar char="§"/>
            </a:pPr>
            <a:r>
              <a:rPr lang="cs-CZ" sz="2000" dirty="0"/>
              <a:t>lhůta se počítá ode </a:t>
            </a:r>
            <a:r>
              <a:rPr lang="cs-CZ" sz="2000" dirty="0" smtClean="0"/>
              <a:t>dne </a:t>
            </a:r>
            <a:r>
              <a:rPr lang="cs-CZ" sz="2000" dirty="0" smtClean="0">
                <a:solidFill>
                  <a:srgbClr val="92D050"/>
                </a:solidFill>
              </a:rPr>
              <a:t>(od okamžiku)</a:t>
            </a:r>
            <a:r>
              <a:rPr lang="cs-CZ" sz="2000" dirty="0" smtClean="0"/>
              <a:t>, </a:t>
            </a:r>
            <a:r>
              <a:rPr lang="cs-CZ" sz="2000" dirty="0"/>
              <a:t>kdy došlo </a:t>
            </a:r>
            <a:r>
              <a:rPr lang="cs-CZ" sz="2000" dirty="0" smtClean="0"/>
              <a:t>k </a:t>
            </a:r>
            <a:r>
              <a:rPr lang="cs-CZ" sz="2000" dirty="0"/>
              <a:t>omezení osobní svobody </a:t>
            </a:r>
            <a:r>
              <a:rPr lang="cs-CZ" sz="2000" dirty="0" smtClean="0"/>
              <a:t>obviněného ( např. od zadržení) </a:t>
            </a:r>
            <a:endParaRPr lang="cs-CZ" sz="2000" dirty="0"/>
          </a:p>
          <a:p>
            <a:pPr lvl="1" algn="just">
              <a:buFont typeface="Wingdings" pitchFamily="2" charset="2"/>
              <a:buChar char="§"/>
            </a:pPr>
            <a:r>
              <a:rPr lang="cs-CZ" sz="2000" dirty="0"/>
              <a:t>vazební věci jsou vyřizovány </a:t>
            </a:r>
            <a:r>
              <a:rPr lang="cs-CZ" sz="2000" dirty="0" smtClean="0"/>
              <a:t>přednostně </a:t>
            </a:r>
            <a:endParaRPr lang="cs-CZ" sz="2000" dirty="0"/>
          </a:p>
          <a:p>
            <a:pPr lvl="1" algn="just">
              <a:buFont typeface="Wingdings" pitchFamily="2" charset="2"/>
              <a:buChar char="§"/>
            </a:pPr>
            <a:r>
              <a:rPr lang="cs-CZ" sz="2000" dirty="0"/>
              <a:t>vazba může trvat </a:t>
            </a:r>
            <a:r>
              <a:rPr lang="cs-CZ" sz="2000" dirty="0">
                <a:solidFill>
                  <a:srgbClr val="92D050"/>
                </a:solidFill>
              </a:rPr>
              <a:t>pouze nezbytně nutnou dobu </a:t>
            </a:r>
          </a:p>
          <a:p>
            <a:pPr lvl="1" algn="just">
              <a:buFont typeface="Wingdings" pitchFamily="2" charset="2"/>
              <a:buChar char="§"/>
            </a:pPr>
            <a:r>
              <a:rPr lang="cs-CZ" sz="2000" dirty="0"/>
              <a:t>koluzní vazba </a:t>
            </a:r>
            <a:r>
              <a:rPr lang="cs-CZ" sz="2000" dirty="0" smtClean="0"/>
              <a:t>( § 67 písm. b) max</a:t>
            </a:r>
            <a:r>
              <a:rPr lang="cs-CZ" sz="2000" dirty="0"/>
              <a:t>. do </a:t>
            </a:r>
            <a:r>
              <a:rPr lang="cs-CZ" sz="2000" dirty="0">
                <a:solidFill>
                  <a:srgbClr val="FF0000"/>
                </a:solidFill>
              </a:rPr>
              <a:t>3 měsíců</a:t>
            </a:r>
          </a:p>
          <a:p>
            <a:pPr lvl="1" algn="just">
              <a:buFont typeface="Wingdings" pitchFamily="2" charset="2"/>
              <a:buChar char="§"/>
            </a:pPr>
            <a:r>
              <a:rPr lang="cs-CZ" sz="2000" dirty="0"/>
              <a:t>celková doba vazby nesmí přesáhnout:</a:t>
            </a:r>
          </a:p>
          <a:p>
            <a:pPr lvl="2" algn="just">
              <a:buFont typeface="Arial" pitchFamily="34" charset="0"/>
              <a:buChar char="•"/>
            </a:pPr>
            <a:r>
              <a:rPr lang="cs-CZ" sz="2000" dirty="0">
                <a:solidFill>
                  <a:schemeClr val="accent4">
                    <a:lumMod val="75000"/>
                  </a:schemeClr>
                </a:solidFill>
              </a:rPr>
              <a:t>1 rok </a:t>
            </a:r>
            <a:r>
              <a:rPr lang="cs-CZ" sz="2000" dirty="0" smtClean="0">
                <a:solidFill>
                  <a:schemeClr val="accent4">
                    <a:lumMod val="75000"/>
                  </a:schemeClr>
                </a:solidFill>
              </a:rPr>
              <a:t>(trestní stíhání pro přečin)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2 roky </a:t>
            </a:r>
            <a:r>
              <a:rPr lang="cs-CZ" sz="2000" dirty="0" smtClean="0">
                <a:solidFill>
                  <a:schemeClr val="accent4">
                    <a:lumMod val="75000"/>
                  </a:schemeClr>
                </a:solidFill>
              </a:rPr>
              <a:t>(trestní stíhání pro zločin)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3 roky </a:t>
            </a:r>
            <a:r>
              <a:rPr lang="cs-CZ" sz="2000" dirty="0" smtClean="0">
                <a:solidFill>
                  <a:schemeClr val="accent4">
                    <a:lumMod val="75000"/>
                  </a:schemeClr>
                </a:solidFill>
              </a:rPr>
              <a:t>(trestní stíhání pro zvlášť závažný zločin)</a:t>
            </a:r>
            <a:endParaRPr lang="cs-CZ" sz="2000" dirty="0">
              <a:solidFill>
                <a:schemeClr val="accent4">
                  <a:lumMod val="75000"/>
                </a:schemeClr>
              </a:solidFill>
            </a:endParaRPr>
          </a:p>
          <a:p>
            <a:pPr lvl="2" algn="just">
              <a:buFont typeface="Arial" pitchFamily="34" charset="0"/>
              <a:buChar char="•"/>
            </a:pPr>
            <a:r>
              <a:rPr lang="cs-CZ" sz="2000" dirty="0">
                <a:solidFill>
                  <a:srgbClr val="FF0000"/>
                </a:solidFill>
              </a:rPr>
              <a:t>4 roky </a:t>
            </a:r>
            <a:r>
              <a:rPr lang="cs-CZ" sz="2000" dirty="0" smtClean="0">
                <a:solidFill>
                  <a:schemeClr val="accent4">
                    <a:lumMod val="75000"/>
                  </a:schemeClr>
                </a:solidFill>
              </a:rPr>
              <a:t>(trestní stíhání pro zvlášť závažný zločin, za který lze uložit výjimečný trest, ale pozor na § 72b)</a:t>
            </a:r>
            <a:r>
              <a:rPr lang="cs-CZ" sz="2000" dirty="0" smtClean="0"/>
              <a:t> </a:t>
            </a:r>
            <a:endParaRPr lang="cs-CZ" sz="2000" dirty="0"/>
          </a:p>
          <a:p>
            <a:pPr lvl="1" algn="just">
              <a:buFont typeface="Wingdings" pitchFamily="2" charset="2"/>
              <a:buChar char="§"/>
            </a:pPr>
            <a:r>
              <a:rPr lang="cs-CZ" sz="2000" dirty="0"/>
              <a:t>rozvržení vazby mezi přípravné řízení a hlavní líčení (1/3 přípravné řízení, 2/3 řízení před </a:t>
            </a:r>
            <a:r>
              <a:rPr lang="cs-CZ" sz="2000" dirty="0" smtClean="0"/>
              <a:t>soudem – </a:t>
            </a:r>
            <a:r>
              <a:rPr lang="cs-CZ" sz="2000" dirty="0" smtClean="0">
                <a:solidFill>
                  <a:srgbClr val="92D050"/>
                </a:solidFill>
              </a:rPr>
              <a:t>nelze si „ půjčovat</a:t>
            </a:r>
            <a:r>
              <a:rPr lang="cs-CZ" sz="2000" dirty="0" smtClean="0"/>
              <a:t>“)</a:t>
            </a:r>
            <a:endParaRPr lang="cs-CZ" sz="2000" dirty="0"/>
          </a:p>
          <a:p>
            <a:pPr lvl="2">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2656798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467544" y="1196752"/>
            <a:ext cx="8229600" cy="4896544"/>
          </a:xfrm>
        </p:spPr>
        <p:txBody>
          <a:bodyPr>
            <a:normAutofit/>
          </a:bodyPr>
          <a:lstStyle/>
          <a:p>
            <a:pPr marL="0" indent="0">
              <a:buNone/>
            </a:pPr>
            <a:r>
              <a:rPr lang="cs-CZ" sz="2000" dirty="0">
                <a:solidFill>
                  <a:srgbClr val="FFC000"/>
                </a:solidFill>
              </a:rPr>
              <a:t>Povinnost prověřovat trvání vazby:</a:t>
            </a:r>
          </a:p>
          <a:p>
            <a:pPr lvl="1">
              <a:buFont typeface="Wingdings" pitchFamily="2" charset="2"/>
              <a:buChar char="§"/>
            </a:pPr>
            <a:r>
              <a:rPr lang="cs-CZ" sz="2000" dirty="0"/>
              <a:t>všechny OČTŘ průběžně (každé </a:t>
            </a:r>
            <a:r>
              <a:rPr lang="cs-CZ" sz="2000" dirty="0">
                <a:solidFill>
                  <a:srgbClr val="92D050"/>
                </a:solidFill>
              </a:rPr>
              <a:t>3 měsíce </a:t>
            </a:r>
            <a:r>
              <a:rPr lang="cs-CZ" sz="2000" dirty="0"/>
              <a:t>povinnost kontrolovat trvání vazby a rozhodnout)</a:t>
            </a:r>
          </a:p>
          <a:p>
            <a:pPr lvl="1">
              <a:buFont typeface="Wingdings" pitchFamily="2" charset="2"/>
              <a:buChar char="§"/>
            </a:pPr>
            <a:r>
              <a:rPr lang="cs-CZ" sz="2000" dirty="0"/>
              <a:t>pomine-li důvod </a:t>
            </a:r>
            <a:r>
              <a:rPr lang="cs-CZ" sz="2000" dirty="0" smtClean="0"/>
              <a:t>vazby (žádný ze 3 možných není) , </a:t>
            </a:r>
            <a:r>
              <a:rPr lang="cs-CZ" sz="2000" dirty="0"/>
              <a:t>musí být obviněný </a:t>
            </a:r>
            <a:r>
              <a:rPr lang="cs-CZ" sz="2000" dirty="0">
                <a:solidFill>
                  <a:srgbClr val="92D050"/>
                </a:solidFill>
              </a:rPr>
              <a:t>ihned propuštěn</a:t>
            </a:r>
          </a:p>
          <a:p>
            <a:pPr lvl="1">
              <a:buFont typeface="Wingdings" pitchFamily="2" charset="2"/>
              <a:buChar char="§"/>
            </a:pPr>
            <a:r>
              <a:rPr lang="cs-CZ" sz="2000" dirty="0"/>
              <a:t>nepovede-li trestní stíhání k uložení nepodmíněného trestu odnětí svobody, musí být obviněný ihned propuštěn</a:t>
            </a:r>
          </a:p>
          <a:p>
            <a:pPr lvl="1">
              <a:buFont typeface="Wingdings" pitchFamily="2" charset="2"/>
              <a:buChar char="§"/>
            </a:pPr>
            <a:r>
              <a:rPr lang="cs-CZ" sz="2000" dirty="0"/>
              <a:t>obviněný má právo</a:t>
            </a:r>
            <a:r>
              <a:rPr lang="cs-CZ" sz="2000" dirty="0">
                <a:solidFill>
                  <a:srgbClr val="92D050"/>
                </a:solidFill>
              </a:rPr>
              <a:t> kdykoli žádat</a:t>
            </a:r>
            <a:r>
              <a:rPr lang="cs-CZ" sz="2000" dirty="0"/>
              <a:t> o </a:t>
            </a:r>
            <a:r>
              <a:rPr lang="cs-CZ" sz="2000" dirty="0" smtClean="0"/>
              <a:t>propuštění ( lhůta pro opakování žádosti)</a:t>
            </a:r>
            <a:endParaRPr lang="cs-CZ" sz="2000" dirty="0" smtClean="0"/>
          </a:p>
          <a:p>
            <a:pPr marL="0" indent="0">
              <a:buNone/>
            </a:pPr>
            <a:r>
              <a:rPr lang="cs-CZ" sz="2000" dirty="0" smtClean="0">
                <a:solidFill>
                  <a:srgbClr val="FFC000"/>
                </a:solidFill>
              </a:rPr>
              <a:t>Nahrazení vazby</a:t>
            </a:r>
            <a:endParaRPr lang="cs-CZ" sz="2000" dirty="0">
              <a:solidFill>
                <a:srgbClr val="FFC000"/>
              </a:solidFill>
            </a:endParaRPr>
          </a:p>
          <a:p>
            <a:pPr lvl="1">
              <a:buFont typeface="Wingdings" pitchFamily="2" charset="2"/>
              <a:buChar char="§"/>
            </a:pPr>
            <a:r>
              <a:rPr lang="cs-CZ" sz="2000" dirty="0"/>
              <a:t>záruka, slib nebo </a:t>
            </a:r>
            <a:r>
              <a:rPr lang="cs-CZ" sz="2000" dirty="0" smtClean="0"/>
              <a:t>dohled + povinnost zdržovat se ve stanoveném  čase v určeném obydlí+ </a:t>
            </a:r>
            <a:r>
              <a:rPr lang="cs-CZ" sz="2000" dirty="0" smtClean="0">
                <a:solidFill>
                  <a:srgbClr val="FF0000"/>
                </a:solidFill>
              </a:rPr>
              <a:t>elektronická kontrola s detekcí pohybu</a:t>
            </a:r>
            <a:endParaRPr lang="cs-CZ" sz="2000" dirty="0">
              <a:solidFill>
                <a:srgbClr val="FF0000"/>
              </a:solidFill>
            </a:endParaRPr>
          </a:p>
          <a:p>
            <a:pPr lvl="1">
              <a:buFont typeface="Wingdings" pitchFamily="2" charset="2"/>
              <a:buChar char="§"/>
            </a:pPr>
            <a:r>
              <a:rPr lang="cs-CZ" sz="2000" dirty="0"/>
              <a:t>peněžitá </a:t>
            </a:r>
            <a:r>
              <a:rPr lang="cs-CZ" sz="2000" dirty="0" smtClean="0"/>
              <a:t>záruka</a:t>
            </a:r>
            <a:endParaRPr lang="cs-CZ" sz="2000" dirty="0"/>
          </a:p>
          <a:p>
            <a:pPr lvl="1">
              <a:buFont typeface="Wingdings" pitchFamily="2" charset="2"/>
              <a:buChar char="Ø"/>
            </a:pPr>
            <a:endParaRPr lang="cs-CZ" sz="2000" dirty="0">
              <a:solidFill>
                <a:schemeClr val="folHlink"/>
              </a:solidFill>
            </a:endParaRP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3306571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Příkaz k zadržení ( § 76a)</a:t>
            </a:r>
            <a:br>
              <a:rPr lang="cs-CZ" sz="3200" dirty="0"/>
            </a:br>
            <a:endParaRPr lang="cs-CZ" sz="3200" dirty="0"/>
          </a:p>
        </p:txBody>
      </p:sp>
      <p:sp>
        <p:nvSpPr>
          <p:cNvPr id="3" name="Zástupný symbol pro obsah 2"/>
          <p:cNvSpPr>
            <a:spLocks noGrp="1"/>
          </p:cNvSpPr>
          <p:nvPr>
            <p:ph idx="1"/>
          </p:nvPr>
        </p:nvSpPr>
        <p:spPr/>
        <p:txBody>
          <a:bodyPr>
            <a:normAutofit/>
          </a:bodyPr>
          <a:lstStyle/>
          <a:p>
            <a:pPr marL="0" indent="0">
              <a:buNone/>
            </a:pPr>
            <a:endParaRPr lang="cs-CZ" sz="2000" dirty="0"/>
          </a:p>
          <a:p>
            <a:pPr marL="0" indent="0" algn="just">
              <a:buNone/>
            </a:pPr>
            <a:r>
              <a:rPr lang="cs-CZ" sz="2000" dirty="0" smtClean="0"/>
              <a:t>    </a:t>
            </a:r>
            <a:r>
              <a:rPr lang="cs-CZ" sz="2000" dirty="0"/>
              <a:t>Je-li dán některý z důvodů vazby a </a:t>
            </a:r>
            <a:r>
              <a:rPr lang="cs-CZ" sz="2000" dirty="0">
                <a:solidFill>
                  <a:srgbClr val="92D050"/>
                </a:solidFill>
              </a:rPr>
              <a:t>podezřelá osoba </a:t>
            </a:r>
            <a:r>
              <a:rPr lang="cs-CZ" sz="2000" dirty="0"/>
              <a:t>je pro OČTŘ „nedosažitelná“:</a:t>
            </a:r>
          </a:p>
          <a:p>
            <a:pPr>
              <a:buFontTx/>
              <a:buChar char="-"/>
            </a:pPr>
            <a:r>
              <a:rPr lang="cs-CZ" sz="2000" dirty="0"/>
              <a:t>p</a:t>
            </a:r>
            <a:r>
              <a:rPr lang="cs-CZ" sz="2000" dirty="0" smtClean="0"/>
              <a:t>odezřelé </a:t>
            </a:r>
            <a:r>
              <a:rPr lang="cs-CZ" sz="2000" dirty="0"/>
              <a:t>osobě nelze doručit opis usnesení o ZTS</a:t>
            </a:r>
          </a:p>
          <a:p>
            <a:pPr>
              <a:buFontTx/>
              <a:buChar char="-"/>
            </a:pPr>
            <a:r>
              <a:rPr lang="cs-CZ" sz="2000" dirty="0"/>
              <a:t>tuto osobu nelze předvolat, předvést nebo bez odkladu zadržet</a:t>
            </a:r>
          </a:p>
          <a:p>
            <a:pPr>
              <a:buFontTx/>
              <a:buChar char="-"/>
            </a:pPr>
            <a:r>
              <a:rPr lang="cs-CZ" sz="2000" dirty="0"/>
              <a:t>rozhodne soudce na návrh státního </a:t>
            </a:r>
            <a:r>
              <a:rPr lang="cs-CZ" sz="2000" dirty="0" smtClean="0"/>
              <a:t>zástupce</a:t>
            </a:r>
          </a:p>
          <a:p>
            <a:pPr>
              <a:buFontTx/>
              <a:buChar char="-"/>
            </a:pPr>
            <a:r>
              <a:rPr lang="cs-CZ" sz="2000" dirty="0"/>
              <a:t>p</a:t>
            </a:r>
            <a:r>
              <a:rPr lang="cs-CZ" sz="2000" dirty="0" smtClean="0"/>
              <a:t>o </a:t>
            </a:r>
            <a:r>
              <a:rPr lang="cs-CZ" sz="2000" dirty="0" smtClean="0"/>
              <a:t>zatčení má </a:t>
            </a:r>
            <a:r>
              <a:rPr lang="cs-CZ" sz="2000" dirty="0" smtClean="0"/>
              <a:t>policejní orgán</a:t>
            </a:r>
            <a:r>
              <a:rPr lang="cs-CZ" sz="2000" dirty="0" smtClean="0"/>
              <a:t> </a:t>
            </a:r>
            <a:r>
              <a:rPr lang="cs-CZ" sz="2000" dirty="0" smtClean="0">
                <a:solidFill>
                  <a:srgbClr val="FF0000"/>
                </a:solidFill>
              </a:rPr>
              <a:t>24 hodin </a:t>
            </a:r>
            <a:r>
              <a:rPr lang="cs-CZ" sz="2000" dirty="0" smtClean="0"/>
              <a:t>na předání soudci a ten dalších </a:t>
            </a:r>
            <a:r>
              <a:rPr lang="cs-CZ" sz="2000" dirty="0" smtClean="0">
                <a:solidFill>
                  <a:srgbClr val="FF0000"/>
                </a:solidFill>
              </a:rPr>
              <a:t>24 hodin </a:t>
            </a:r>
            <a:r>
              <a:rPr lang="cs-CZ" sz="2000" dirty="0" smtClean="0"/>
              <a:t>na </a:t>
            </a:r>
            <a:r>
              <a:rPr lang="cs-CZ" sz="2000" dirty="0" smtClean="0"/>
              <a:t>rozhodnutí, </a:t>
            </a:r>
            <a:r>
              <a:rPr lang="cs-CZ" sz="2000" dirty="0" smtClean="0"/>
              <a:t>zda </a:t>
            </a:r>
            <a:r>
              <a:rPr lang="cs-CZ" sz="2000" dirty="0" smtClean="0"/>
              <a:t> (již v tomto okamžiku ) obviněného vezme </a:t>
            </a:r>
            <a:r>
              <a:rPr lang="cs-CZ" sz="2000" dirty="0" smtClean="0"/>
              <a:t>do vazby nebo nikoli</a:t>
            </a:r>
            <a:endParaRPr lang="cs-CZ" sz="2000" dirty="0"/>
          </a:p>
        </p:txBody>
      </p:sp>
    </p:spTree>
    <p:extLst>
      <p:ext uri="{BB962C8B-B14F-4D97-AF65-F5344CB8AC3E}">
        <p14:creationId xmlns:p14="http://schemas.microsoft.com/office/powerpoint/2010/main" val="112968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04664"/>
            <a:ext cx="8229600" cy="864096"/>
          </a:xfrm>
        </p:spPr>
        <p:txBody>
          <a:bodyPr>
            <a:normAutofit/>
          </a:bodyPr>
          <a:lstStyle/>
          <a:p>
            <a:pPr algn="ctr" eaLnBrk="1" hangingPunct="1"/>
            <a:r>
              <a:rPr lang="cs-CZ" sz="2800" dirty="0"/>
              <a:t>Zákaz vycestování do </a:t>
            </a:r>
            <a:r>
              <a:rPr lang="cs-CZ" sz="2800" dirty="0" smtClean="0"/>
              <a:t>zahraničí (§ 77a) </a:t>
            </a:r>
            <a:endParaRPr lang="cs-CZ" sz="2800" dirty="0"/>
          </a:p>
        </p:txBody>
      </p:sp>
      <p:sp>
        <p:nvSpPr>
          <p:cNvPr id="12291" name="Rectangle 3"/>
          <p:cNvSpPr>
            <a:spLocks noGrp="1" noChangeArrowheads="1"/>
          </p:cNvSpPr>
          <p:nvPr>
            <p:ph idx="1"/>
          </p:nvPr>
        </p:nvSpPr>
        <p:spPr/>
        <p:txBody>
          <a:bodyPr/>
          <a:lstStyle/>
          <a:p>
            <a:pPr algn="just" eaLnBrk="1" hangingPunct="1">
              <a:buFont typeface="Wingdings" pitchFamily="2" charset="2"/>
              <a:buChar char="Ø"/>
            </a:pPr>
            <a:r>
              <a:rPr lang="cs-CZ" sz="2000" dirty="0" smtClean="0"/>
              <a:t>trestní stíhání pro </a:t>
            </a:r>
            <a:r>
              <a:rPr lang="cs-CZ" sz="2000" dirty="0" smtClean="0">
                <a:solidFill>
                  <a:srgbClr val="92D050"/>
                </a:solidFill>
              </a:rPr>
              <a:t>úmyslný</a:t>
            </a:r>
            <a:r>
              <a:rPr lang="cs-CZ" sz="2000" dirty="0" smtClean="0"/>
              <a:t> trestný čin, se sazbou </a:t>
            </a:r>
            <a:r>
              <a:rPr lang="cs-CZ" sz="2000" dirty="0" smtClean="0">
                <a:solidFill>
                  <a:srgbClr val="92D050"/>
                </a:solidFill>
              </a:rPr>
              <a:t>nad 2 roky TOS </a:t>
            </a:r>
            <a:r>
              <a:rPr lang="cs-CZ" sz="2000" dirty="0" smtClean="0"/>
              <a:t>a </a:t>
            </a:r>
            <a:r>
              <a:rPr lang="cs-CZ" sz="2000" dirty="0" smtClean="0">
                <a:solidFill>
                  <a:srgbClr val="92D050"/>
                </a:solidFill>
              </a:rPr>
              <a:t>nedbalostní</a:t>
            </a:r>
            <a:r>
              <a:rPr lang="cs-CZ" sz="2000" dirty="0" smtClean="0"/>
              <a:t> trestný čin, se sazbou nad </a:t>
            </a:r>
            <a:r>
              <a:rPr lang="cs-CZ" sz="2000" dirty="0" smtClean="0">
                <a:solidFill>
                  <a:srgbClr val="92D050"/>
                </a:solidFill>
              </a:rPr>
              <a:t>3 roky TOS</a:t>
            </a:r>
          </a:p>
          <a:p>
            <a:pPr algn="just">
              <a:buFont typeface="Wingdings" pitchFamily="2" charset="2"/>
              <a:buChar char="Ø"/>
            </a:pPr>
            <a:r>
              <a:rPr lang="cs-CZ" sz="2000" dirty="0"/>
              <a:t>o</a:t>
            </a:r>
            <a:r>
              <a:rPr lang="cs-CZ" sz="2000" dirty="0" smtClean="0"/>
              <a:t>mezení uloží </a:t>
            </a:r>
            <a:r>
              <a:rPr lang="cs-CZ" sz="2000" dirty="0" smtClean="0">
                <a:solidFill>
                  <a:srgbClr val="FFC000"/>
                </a:solidFill>
              </a:rPr>
              <a:t>obviněnému ( i cizinci) </a:t>
            </a:r>
            <a:r>
              <a:rPr lang="cs-CZ" sz="2000" dirty="0" smtClean="0">
                <a:solidFill>
                  <a:srgbClr val="FF0000"/>
                </a:solidFill>
              </a:rPr>
              <a:t>soud</a:t>
            </a:r>
            <a:r>
              <a:rPr lang="cs-CZ" sz="2000" dirty="0" smtClean="0"/>
              <a:t> a v přípravném řízení na návrh státního zástupce </a:t>
            </a:r>
            <a:r>
              <a:rPr lang="cs-CZ" sz="2000" dirty="0" smtClean="0">
                <a:solidFill>
                  <a:srgbClr val="FF0000"/>
                </a:solidFill>
              </a:rPr>
              <a:t>soudce</a:t>
            </a:r>
          </a:p>
          <a:p>
            <a:pPr algn="just" eaLnBrk="1" hangingPunct="1">
              <a:buFont typeface="Wingdings" pitchFamily="2" charset="2"/>
              <a:buChar char="Ø"/>
            </a:pPr>
            <a:r>
              <a:rPr lang="cs-CZ" sz="2000" dirty="0" smtClean="0">
                <a:solidFill>
                  <a:srgbClr val="FF0000"/>
                </a:solidFill>
              </a:rPr>
              <a:t>výzva soudu k odevzdání</a:t>
            </a:r>
            <a:r>
              <a:rPr lang="cs-CZ" sz="2000" dirty="0" smtClean="0"/>
              <a:t>, následně rozhodnutí ( usnesení) o odnětí cestovního dokladu</a:t>
            </a:r>
          </a:p>
          <a:p>
            <a:pPr algn="just" eaLnBrk="1" hangingPunct="1">
              <a:buFont typeface="Wingdings" pitchFamily="2" charset="2"/>
              <a:buChar char="Ø"/>
            </a:pPr>
            <a:r>
              <a:rPr lang="cs-CZ" sz="2000" dirty="0" smtClean="0"/>
              <a:t>OČTŘ zruší i bez návrhu, pominuly-li důvody pro jeho uložení ( možné výjimky – např. pracovní cesty)</a:t>
            </a:r>
          </a:p>
          <a:p>
            <a:pPr algn="just" eaLnBrk="1" hangingPunct="1">
              <a:buFont typeface="Wingdings" pitchFamily="2" charset="2"/>
              <a:buChar char="Ø"/>
            </a:pPr>
            <a:r>
              <a:rPr lang="cs-CZ" sz="2000" dirty="0" smtClean="0"/>
              <a:t>obviněný má právo kdykoliv žádat o jeho zrušení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68313" y="836712"/>
            <a:ext cx="8229600" cy="720080"/>
          </a:xfrm>
        </p:spPr>
        <p:txBody>
          <a:bodyPr>
            <a:noAutofit/>
          </a:bodyPr>
          <a:lstStyle/>
          <a:p>
            <a:pPr algn="ctr"/>
            <a:r>
              <a:rPr lang="cs-CZ" sz="2800" dirty="0"/>
              <a:t>Zajištění věcí důležitých pro trestní řízení ( § 77b a násl. </a:t>
            </a:r>
            <a:r>
              <a:rPr lang="cs-CZ" sz="2800" dirty="0" err="1"/>
              <a:t>tr.ř</a:t>
            </a:r>
            <a:r>
              <a:rPr lang="cs-CZ" sz="2800" dirty="0"/>
              <a:t>.)</a:t>
            </a:r>
            <a:br>
              <a:rPr lang="cs-CZ" sz="2800" dirty="0"/>
            </a:br>
            <a:endParaRPr lang="cs-CZ" sz="2800" dirty="0"/>
          </a:p>
        </p:txBody>
      </p:sp>
      <p:sp>
        <p:nvSpPr>
          <p:cNvPr id="231427" name="Rectangle 3"/>
          <p:cNvSpPr>
            <a:spLocks noGrp="1" noChangeArrowheads="1"/>
          </p:cNvSpPr>
          <p:nvPr>
            <p:ph idx="1"/>
          </p:nvPr>
        </p:nvSpPr>
        <p:spPr>
          <a:xfrm>
            <a:off x="457200" y="1772816"/>
            <a:ext cx="8229600" cy="4751809"/>
          </a:xfrm>
        </p:spPr>
        <p:txBody>
          <a:bodyPr>
            <a:normAutofit/>
          </a:bodyPr>
          <a:lstStyle/>
          <a:p>
            <a:pPr>
              <a:lnSpc>
                <a:spcPct val="80000"/>
              </a:lnSpc>
              <a:buFont typeface="Wingdings" pitchFamily="2" charset="2"/>
              <a:buChar char="§"/>
            </a:pPr>
            <a:r>
              <a:rPr lang="cs-CZ" sz="2000" dirty="0"/>
              <a:t>Povinnost k </a:t>
            </a:r>
            <a:r>
              <a:rPr lang="cs-CZ" sz="2000" dirty="0">
                <a:solidFill>
                  <a:srgbClr val="FF0000"/>
                </a:solidFill>
              </a:rPr>
              <a:t>vydání</a:t>
            </a:r>
            <a:r>
              <a:rPr lang="cs-CZ" sz="2000" dirty="0"/>
              <a:t> věci  pro důkazní účely(§ 78)</a:t>
            </a:r>
          </a:p>
          <a:p>
            <a:pPr>
              <a:lnSpc>
                <a:spcPct val="80000"/>
              </a:lnSpc>
              <a:buFont typeface="Wingdings" pitchFamily="2" charset="2"/>
              <a:buChar char="§"/>
            </a:pPr>
            <a:r>
              <a:rPr lang="cs-CZ" sz="2000" dirty="0">
                <a:solidFill>
                  <a:srgbClr val="FF0000"/>
                </a:solidFill>
              </a:rPr>
              <a:t>Odnětí věci </a:t>
            </a:r>
            <a:r>
              <a:rPr lang="cs-CZ" sz="2000" dirty="0"/>
              <a:t>pro důkazní účely (§ 79</a:t>
            </a:r>
            <a:r>
              <a:rPr lang="cs-CZ" sz="2000" dirty="0" smtClean="0"/>
              <a:t>)</a:t>
            </a:r>
            <a:endParaRPr lang="cs-CZ" sz="2000" dirty="0"/>
          </a:p>
          <a:p>
            <a:pPr marL="0" indent="0">
              <a:buNone/>
            </a:pPr>
            <a:endParaRPr lang="cs-CZ" sz="2000" dirty="0" smtClean="0"/>
          </a:p>
          <a:p>
            <a:pPr marL="0" indent="0">
              <a:buNone/>
            </a:pPr>
            <a:r>
              <a:rPr lang="cs-CZ" sz="2000" dirty="0" smtClean="0"/>
              <a:t> </a:t>
            </a:r>
            <a:r>
              <a:rPr lang="cs-CZ" sz="2000" dirty="0"/>
              <a:t>Věcí důležitou pro trestní řízení je věc, </a:t>
            </a:r>
            <a:r>
              <a:rPr lang="cs-CZ" sz="2000" dirty="0" smtClean="0"/>
              <a:t>která :</a:t>
            </a:r>
            <a:endParaRPr lang="cs-CZ" sz="2000" dirty="0"/>
          </a:p>
          <a:p>
            <a:r>
              <a:rPr lang="cs-CZ" sz="2000" dirty="0"/>
              <a:t>a) může sloužit pro </a:t>
            </a:r>
            <a:r>
              <a:rPr lang="cs-CZ" sz="2000" dirty="0">
                <a:solidFill>
                  <a:srgbClr val="FF9933"/>
                </a:solidFill>
              </a:rPr>
              <a:t>důkazní účely</a:t>
            </a:r>
            <a:r>
              <a:rPr lang="cs-CZ" sz="2000" dirty="0" smtClean="0"/>
              <a:t>,</a:t>
            </a:r>
            <a:endParaRPr lang="cs-CZ" sz="2000" dirty="0"/>
          </a:p>
          <a:p>
            <a:r>
              <a:rPr lang="cs-CZ" sz="2000" dirty="0"/>
              <a:t>b) byla určena ke spáchání trestného činu nebo byla k jeho spáchání užita ("</a:t>
            </a:r>
            <a:r>
              <a:rPr lang="cs-CZ" sz="2000" dirty="0">
                <a:solidFill>
                  <a:srgbClr val="FF9933"/>
                </a:solidFill>
              </a:rPr>
              <a:t>nástroj trestné činnosti</a:t>
            </a:r>
            <a:r>
              <a:rPr lang="cs-CZ" sz="2000" dirty="0" smtClean="0"/>
              <a:t>"),</a:t>
            </a:r>
            <a:endParaRPr lang="cs-CZ" sz="2000" dirty="0"/>
          </a:p>
          <a:p>
            <a:r>
              <a:rPr lang="cs-CZ" sz="2000" dirty="0"/>
              <a:t>c) byla získána trestným činem nebo jako odměna za trestný čin nebo byla, byť jen zčásti, nabyta za věc získanou trestným činem nebo za věc tvořící odměnu za trestný čin, včetně plodů a užitků ( "</a:t>
            </a:r>
            <a:r>
              <a:rPr lang="cs-CZ" sz="2000" dirty="0">
                <a:solidFill>
                  <a:srgbClr val="FF9933"/>
                </a:solidFill>
              </a:rPr>
              <a:t>výnos z trestné činnosti</a:t>
            </a:r>
            <a:r>
              <a:rPr lang="cs-CZ" sz="2000" dirty="0"/>
              <a:t>"), </a:t>
            </a:r>
            <a:r>
              <a:rPr lang="cs-CZ" sz="2000" dirty="0" smtClean="0"/>
              <a:t>nebo</a:t>
            </a:r>
            <a:endParaRPr lang="cs-CZ" sz="2000" dirty="0"/>
          </a:p>
          <a:p>
            <a:r>
              <a:rPr lang="cs-CZ" sz="2000" dirty="0"/>
              <a:t>d) je </a:t>
            </a:r>
            <a:r>
              <a:rPr lang="cs-CZ" sz="2000" dirty="0">
                <a:solidFill>
                  <a:srgbClr val="FF9933"/>
                </a:solidFill>
              </a:rPr>
              <a:t>náhradní hodnotou za věc </a:t>
            </a:r>
            <a:r>
              <a:rPr lang="cs-CZ" sz="2000" dirty="0"/>
              <a:t>uvedenou v písmenech </a:t>
            </a:r>
            <a:r>
              <a:rPr lang="cs-CZ" sz="2000" dirty="0">
                <a:solidFill>
                  <a:srgbClr val="FF0000"/>
                </a:solidFill>
              </a:rPr>
              <a:t>b) a c</a:t>
            </a:r>
            <a:r>
              <a:rPr lang="cs-CZ" sz="2000" dirty="0" smtClean="0">
                <a:solidFill>
                  <a:srgbClr val="FF0000"/>
                </a:solidFill>
              </a:rPr>
              <a:t>).</a:t>
            </a:r>
          </a:p>
          <a:p>
            <a:r>
              <a:rPr lang="cs-CZ" sz="2000" dirty="0" smtClean="0"/>
              <a:t>Vrácení a </a:t>
            </a:r>
            <a:r>
              <a:rPr lang="cs-CZ" sz="2000" dirty="0"/>
              <a:t>další nakládání s věcí důležitou pro trestní řízení (§ 80 - § 81b</a:t>
            </a:r>
            <a:r>
              <a:rPr lang="cs-CZ" sz="2000" dirty="0" smtClean="0"/>
              <a:t>) – vrácení, úschova, zničení, předání státnímu orgánu ( ČIŽP…)</a:t>
            </a:r>
            <a:endParaRPr lang="cs-CZ" sz="2000" dirty="0"/>
          </a:p>
          <a:p>
            <a:endParaRPr lang="cs-CZ" sz="2000" dirty="0">
              <a:solidFill>
                <a:srgbClr val="FF0000"/>
              </a:solidFill>
            </a:endParaRPr>
          </a:p>
        </p:txBody>
      </p:sp>
    </p:spTree>
    <p:extLst>
      <p:ext uri="{BB962C8B-B14F-4D97-AF65-F5344CB8AC3E}">
        <p14:creationId xmlns:p14="http://schemas.microsoft.com/office/powerpoint/2010/main" val="3791037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normAutofit/>
          </a:bodyPr>
          <a:lstStyle/>
          <a:p>
            <a:pPr algn="ctr"/>
            <a:r>
              <a:rPr lang="cs-CZ" sz="3200" dirty="0" smtClean="0"/>
              <a:t>Prohlídky a vstupy</a:t>
            </a:r>
            <a:endParaRPr lang="cs-CZ" sz="3200" dirty="0"/>
          </a:p>
        </p:txBody>
      </p:sp>
      <p:sp>
        <p:nvSpPr>
          <p:cNvPr id="3" name="Zástupný symbol pro obsah 2"/>
          <p:cNvSpPr>
            <a:spLocks noGrp="1"/>
          </p:cNvSpPr>
          <p:nvPr>
            <p:ph idx="1"/>
          </p:nvPr>
        </p:nvSpPr>
        <p:spPr>
          <a:xfrm>
            <a:off x="457200" y="2708919"/>
            <a:ext cx="8229600" cy="3585517"/>
          </a:xfrm>
        </p:spPr>
        <p:txBody>
          <a:bodyPr>
            <a:normAutofit/>
          </a:bodyPr>
          <a:lstStyle/>
          <a:p>
            <a:pPr>
              <a:lnSpc>
                <a:spcPct val="80000"/>
              </a:lnSpc>
              <a:buFont typeface="Wingdings" pitchFamily="2" charset="2"/>
              <a:buChar char="§"/>
            </a:pPr>
            <a:r>
              <a:rPr lang="cs-CZ" sz="2400" dirty="0" smtClean="0">
                <a:solidFill>
                  <a:srgbClr val="FF0000"/>
                </a:solidFill>
              </a:rPr>
              <a:t>Domovní</a:t>
            </a:r>
            <a:r>
              <a:rPr lang="cs-CZ" sz="2400" dirty="0" smtClean="0"/>
              <a:t> </a:t>
            </a:r>
            <a:r>
              <a:rPr lang="cs-CZ" sz="2400" dirty="0"/>
              <a:t>prohlídka (§ 82 - § 83)</a:t>
            </a:r>
          </a:p>
          <a:p>
            <a:pPr>
              <a:lnSpc>
                <a:spcPct val="80000"/>
              </a:lnSpc>
              <a:buFont typeface="Wingdings" pitchFamily="2" charset="2"/>
              <a:buChar char="§"/>
            </a:pPr>
            <a:r>
              <a:rPr lang="cs-CZ" sz="2400" dirty="0"/>
              <a:t>Prohlídka </a:t>
            </a:r>
            <a:r>
              <a:rPr lang="cs-CZ" sz="2400" dirty="0">
                <a:solidFill>
                  <a:srgbClr val="FF0000"/>
                </a:solidFill>
              </a:rPr>
              <a:t>jiných prostor a pozemků </a:t>
            </a:r>
            <a:r>
              <a:rPr lang="cs-CZ" sz="2400" dirty="0"/>
              <a:t>(§ 83a) </a:t>
            </a:r>
            <a:endParaRPr lang="cs-CZ" sz="2400" dirty="0">
              <a:solidFill>
                <a:srgbClr val="FF0000"/>
              </a:solidFill>
            </a:endParaRPr>
          </a:p>
          <a:p>
            <a:pPr>
              <a:lnSpc>
                <a:spcPct val="80000"/>
              </a:lnSpc>
              <a:buFont typeface="Wingdings" pitchFamily="2" charset="2"/>
              <a:buChar char="§"/>
            </a:pPr>
            <a:r>
              <a:rPr lang="cs-CZ" sz="2400" dirty="0">
                <a:solidFill>
                  <a:srgbClr val="FF0000"/>
                </a:solidFill>
              </a:rPr>
              <a:t>Osobní </a:t>
            </a:r>
            <a:r>
              <a:rPr lang="cs-CZ" sz="2400" dirty="0"/>
              <a:t>prohlídka (§ 83b)</a:t>
            </a:r>
          </a:p>
          <a:p>
            <a:pPr>
              <a:lnSpc>
                <a:spcPct val="80000"/>
              </a:lnSpc>
              <a:buFont typeface="Wingdings" pitchFamily="2" charset="2"/>
              <a:buChar char="§"/>
            </a:pPr>
            <a:r>
              <a:rPr lang="cs-CZ" sz="2400" dirty="0">
                <a:solidFill>
                  <a:srgbClr val="FF0000"/>
                </a:solidFill>
              </a:rPr>
              <a:t>Vstup do obydlí</a:t>
            </a:r>
            <a:r>
              <a:rPr lang="cs-CZ" sz="2400" dirty="0"/>
              <a:t>, jiných prostor a na pozemek (§ 83c) </a:t>
            </a:r>
          </a:p>
          <a:p>
            <a:pPr algn="just">
              <a:lnSpc>
                <a:spcPct val="80000"/>
              </a:lnSpc>
              <a:buFont typeface="Wingdings" pitchFamily="2" charset="2"/>
              <a:buChar char="§"/>
            </a:pPr>
            <a:r>
              <a:rPr lang="cs-CZ" sz="2400" dirty="0">
                <a:solidFill>
                  <a:srgbClr val="FF0000"/>
                </a:solidFill>
              </a:rPr>
              <a:t>Provádění důkazů </a:t>
            </a:r>
            <a:r>
              <a:rPr lang="cs-CZ" sz="2400" dirty="0"/>
              <a:t>v bytě, obydlí, jiných prostorách a na pozemku (§ 85c) – rekonstrukce, </a:t>
            </a:r>
            <a:r>
              <a:rPr lang="cs-CZ" sz="2400" dirty="0" err="1"/>
              <a:t>rekognice</a:t>
            </a:r>
            <a:r>
              <a:rPr lang="cs-CZ" sz="2400" dirty="0"/>
              <a:t>, prověrka na místě, vyšetřovací </a:t>
            </a:r>
            <a:r>
              <a:rPr lang="cs-CZ" sz="2400" dirty="0" smtClean="0"/>
              <a:t>pokus</a:t>
            </a:r>
          </a:p>
          <a:p>
            <a:pPr algn="just">
              <a:lnSpc>
                <a:spcPct val="80000"/>
              </a:lnSpc>
              <a:buFont typeface="Wingdings" pitchFamily="2" charset="2"/>
              <a:buChar char="§"/>
            </a:pPr>
            <a:r>
              <a:rPr lang="cs-CZ" sz="2400" dirty="0" smtClean="0"/>
              <a:t>Důležité je, kdo o ní rozhoduje a za jakých podmínek je možno tyto zásahy provést ( opět subsidiarita, zdrženlivost…)</a:t>
            </a:r>
            <a:endParaRPr lang="cs-CZ" sz="2400" dirty="0"/>
          </a:p>
          <a:p>
            <a:endParaRPr lang="cs-CZ" dirty="0"/>
          </a:p>
        </p:txBody>
      </p:sp>
    </p:spTree>
    <p:extLst>
      <p:ext uri="{BB962C8B-B14F-4D97-AF65-F5344CB8AC3E}">
        <p14:creationId xmlns:p14="http://schemas.microsoft.com/office/powerpoint/2010/main" val="69775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620688"/>
            <a:ext cx="8229600" cy="720080"/>
          </a:xfrm>
        </p:spPr>
        <p:txBody>
          <a:bodyPr>
            <a:normAutofit/>
          </a:bodyPr>
          <a:lstStyle/>
          <a:p>
            <a:r>
              <a:rPr lang="cs-CZ" sz="2800" dirty="0"/>
              <a:t>Jiné </a:t>
            </a:r>
            <a:r>
              <a:rPr lang="cs-CZ" sz="2800" dirty="0" smtClean="0"/>
              <a:t>úkony – </a:t>
            </a:r>
            <a:r>
              <a:rPr lang="cs-CZ" sz="2800" dirty="0" smtClean="0"/>
              <a:t>(zpravidla </a:t>
            </a:r>
            <a:r>
              <a:rPr lang="cs-CZ" sz="2800" dirty="0" smtClean="0"/>
              <a:t>v rámci  p</a:t>
            </a:r>
            <a:r>
              <a:rPr lang="cs-CZ" sz="2800" dirty="0" smtClean="0"/>
              <a:t>řípr</a:t>
            </a:r>
            <a:r>
              <a:rPr lang="cs-CZ" sz="2800" dirty="0" smtClean="0"/>
              <a:t>avného řízení)</a:t>
            </a:r>
            <a:endParaRPr lang="cs-CZ" sz="2800" dirty="0"/>
          </a:p>
        </p:txBody>
      </p:sp>
      <p:sp>
        <p:nvSpPr>
          <p:cNvPr id="232451" name="Rectangle 3"/>
          <p:cNvSpPr>
            <a:spLocks noGrp="1" noChangeArrowheads="1"/>
          </p:cNvSpPr>
          <p:nvPr>
            <p:ph idx="1"/>
          </p:nvPr>
        </p:nvSpPr>
        <p:spPr>
          <a:xfrm>
            <a:off x="323528" y="1844824"/>
            <a:ext cx="8229600" cy="4896544"/>
          </a:xfrm>
        </p:spPr>
        <p:txBody>
          <a:bodyPr>
            <a:normAutofit fontScale="85000" lnSpcReduction="20000"/>
          </a:bodyPr>
          <a:lstStyle/>
          <a:p>
            <a:pPr>
              <a:buFont typeface="Wingdings" pitchFamily="2" charset="2"/>
              <a:buChar char="§"/>
            </a:pPr>
            <a:r>
              <a:rPr lang="cs-CZ" sz="2000" dirty="0">
                <a:solidFill>
                  <a:srgbClr val="FF0000"/>
                </a:solidFill>
                <a:latin typeface="Microsoft Sans Serif" pitchFamily="34" charset="0"/>
              </a:rPr>
              <a:t>Zadržení</a:t>
            </a:r>
            <a:r>
              <a:rPr lang="cs-CZ" sz="2000" dirty="0">
                <a:latin typeface="Microsoft Sans Serif" pitchFamily="34" charset="0"/>
              </a:rPr>
              <a:t> zásilky (§ 86</a:t>
            </a:r>
            <a:r>
              <a:rPr lang="cs-CZ" sz="2000" dirty="0" smtClean="0">
                <a:latin typeface="Microsoft Sans Serif" pitchFamily="34" charset="0"/>
              </a:rPr>
              <a:t>) SZ</a:t>
            </a:r>
            <a:endParaRPr lang="cs-CZ" sz="2000" dirty="0">
              <a:latin typeface="Microsoft Sans Serif" pitchFamily="34" charset="0"/>
            </a:endParaRPr>
          </a:p>
          <a:p>
            <a:pPr>
              <a:buFont typeface="Wingdings" pitchFamily="2" charset="2"/>
              <a:buChar char="§"/>
            </a:pPr>
            <a:r>
              <a:rPr lang="cs-CZ" sz="2000" dirty="0">
                <a:solidFill>
                  <a:srgbClr val="FF0000"/>
                </a:solidFill>
                <a:latin typeface="Microsoft Sans Serif" pitchFamily="34" charset="0"/>
              </a:rPr>
              <a:t>Otevření</a:t>
            </a:r>
            <a:r>
              <a:rPr lang="cs-CZ" sz="2000" dirty="0">
                <a:latin typeface="Microsoft Sans Serif" pitchFamily="34" charset="0"/>
              </a:rPr>
              <a:t> zásilky (§ 87</a:t>
            </a:r>
            <a:r>
              <a:rPr lang="cs-CZ" sz="2000" dirty="0" smtClean="0">
                <a:latin typeface="Microsoft Sans Serif" pitchFamily="34" charset="0"/>
              </a:rPr>
              <a:t>) SZ se souhlasem soudce</a:t>
            </a:r>
            <a:endParaRPr lang="cs-CZ" sz="2000" dirty="0">
              <a:latin typeface="Microsoft Sans Serif" pitchFamily="34" charset="0"/>
            </a:endParaRPr>
          </a:p>
          <a:p>
            <a:pPr>
              <a:buFont typeface="Wingdings" pitchFamily="2" charset="2"/>
              <a:buChar char="§"/>
            </a:pPr>
            <a:r>
              <a:rPr lang="cs-CZ" sz="2000" dirty="0">
                <a:solidFill>
                  <a:srgbClr val="FF0000"/>
                </a:solidFill>
                <a:latin typeface="Microsoft Sans Serif" pitchFamily="34" charset="0"/>
              </a:rPr>
              <a:t>Záměna</a:t>
            </a:r>
            <a:r>
              <a:rPr lang="cs-CZ" sz="2000" dirty="0">
                <a:latin typeface="Microsoft Sans Serif" pitchFamily="34" charset="0"/>
              </a:rPr>
              <a:t> zásilky (§ 87a</a:t>
            </a:r>
            <a:r>
              <a:rPr lang="cs-CZ" sz="2000" dirty="0" smtClean="0">
                <a:latin typeface="Microsoft Sans Serif" pitchFamily="34" charset="0"/>
              </a:rPr>
              <a:t>) OPL, </a:t>
            </a:r>
            <a:r>
              <a:rPr lang="cs-CZ" sz="2000" dirty="0" err="1">
                <a:latin typeface="Microsoft Sans Serif" pitchFamily="34" charset="0"/>
              </a:rPr>
              <a:t>r</a:t>
            </a:r>
            <a:r>
              <a:rPr lang="cs-CZ" sz="2000" dirty="0" err="1" smtClean="0">
                <a:latin typeface="Microsoft Sans Serif" pitchFamily="34" charset="0"/>
              </a:rPr>
              <a:t>adioakt.m</a:t>
            </a:r>
            <a:r>
              <a:rPr lang="cs-CZ" sz="2000" dirty="0" smtClean="0">
                <a:latin typeface="Microsoft Sans Serif" pitchFamily="34" charset="0"/>
              </a:rPr>
              <a:t>., padělky, střelné </a:t>
            </a:r>
            <a:r>
              <a:rPr lang="cs-CZ" sz="2000" dirty="0" err="1" smtClean="0">
                <a:latin typeface="Microsoft Sans Serif" pitchFamily="34" charset="0"/>
              </a:rPr>
              <a:t>zbr</a:t>
            </a:r>
            <a:r>
              <a:rPr lang="cs-CZ" sz="2000" dirty="0" smtClean="0">
                <a:latin typeface="Microsoft Sans Serif" pitchFamily="34" charset="0"/>
              </a:rPr>
              <a:t>. SZ se souhlasem soudce</a:t>
            </a:r>
            <a:endParaRPr lang="cs-CZ" sz="2000" dirty="0">
              <a:latin typeface="Microsoft Sans Serif" pitchFamily="34" charset="0"/>
            </a:endParaRPr>
          </a:p>
          <a:p>
            <a:pPr>
              <a:buFont typeface="Wingdings" pitchFamily="2" charset="2"/>
              <a:buChar char="§"/>
            </a:pPr>
            <a:r>
              <a:rPr lang="cs-CZ" sz="2000" dirty="0">
                <a:solidFill>
                  <a:srgbClr val="FF0000"/>
                </a:solidFill>
                <a:latin typeface="Microsoft Sans Serif" pitchFamily="34" charset="0"/>
              </a:rPr>
              <a:t>Sledovaná</a:t>
            </a:r>
            <a:r>
              <a:rPr lang="cs-CZ" sz="2000" dirty="0">
                <a:latin typeface="Microsoft Sans Serif" pitchFamily="34" charset="0"/>
              </a:rPr>
              <a:t> zásilka (§ 87b</a:t>
            </a:r>
            <a:r>
              <a:rPr lang="cs-CZ" sz="2000" dirty="0" smtClean="0">
                <a:latin typeface="Microsoft Sans Serif" pitchFamily="34" charset="0"/>
              </a:rPr>
              <a:t>) SZ</a:t>
            </a: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a:solidFill>
                  <a:srgbClr val="FF0000"/>
                </a:solidFill>
                <a:latin typeface="Microsoft Sans Serif" pitchFamily="34" charset="0"/>
              </a:rPr>
              <a:t>Odposlech a záznam </a:t>
            </a:r>
            <a:r>
              <a:rPr lang="cs-CZ" sz="2000" dirty="0">
                <a:latin typeface="Microsoft Sans Serif" pitchFamily="34" charset="0"/>
              </a:rPr>
              <a:t>telekomunikačního provozu (§ </a:t>
            </a:r>
            <a:r>
              <a:rPr lang="cs-CZ" sz="2000" dirty="0" smtClean="0">
                <a:latin typeface="Microsoft Sans Serif" pitchFamily="34" charset="0"/>
              </a:rPr>
              <a:t>88 </a:t>
            </a:r>
            <a:r>
              <a:rPr lang="cs-CZ" sz="2000" dirty="0" smtClean="0">
                <a:latin typeface="Microsoft Sans Serif" pitchFamily="34" charset="0"/>
              </a:rPr>
              <a:t>–</a:t>
            </a:r>
            <a:r>
              <a:rPr lang="cs-CZ" sz="2000" dirty="0" smtClean="0">
                <a:solidFill>
                  <a:srgbClr val="92D050"/>
                </a:solidFill>
                <a:latin typeface="Microsoft Sans Serif" pitchFamily="34" charset="0"/>
              </a:rPr>
              <a:t> obsah </a:t>
            </a:r>
            <a:r>
              <a:rPr lang="cs-CZ" sz="2000" dirty="0" err="1" smtClean="0">
                <a:latin typeface="Microsoft Sans Serif" pitchFamily="34" charset="0"/>
              </a:rPr>
              <a:t>kominukace</a:t>
            </a:r>
            <a:r>
              <a:rPr lang="cs-CZ" sz="2000" dirty="0" smtClean="0">
                <a:latin typeface="Microsoft Sans Serif" pitchFamily="34" charset="0"/>
              </a:rPr>
              <a:t>) </a:t>
            </a:r>
            <a:r>
              <a:rPr lang="cs-CZ" sz="2000" dirty="0" smtClean="0">
                <a:latin typeface="Microsoft Sans Serif" pitchFamily="34" charset="0"/>
              </a:rPr>
              <a:t>pro zločin s hor.hr. TOS min. 8 let a dále tax. výčet  nebo pro jiný MS. Soudce na návrh SZ. </a:t>
            </a:r>
            <a:r>
              <a:rPr lang="cs-CZ" sz="2000" dirty="0" err="1" smtClean="0">
                <a:latin typeface="Microsoft Sans Serif" pitchFamily="34" charset="0"/>
              </a:rPr>
              <a:t>max</a:t>
            </a:r>
            <a:r>
              <a:rPr lang="cs-CZ" sz="2000" dirty="0" smtClean="0">
                <a:latin typeface="Microsoft Sans Serif" pitchFamily="34" charset="0"/>
              </a:rPr>
              <a:t> 4 </a:t>
            </a:r>
            <a:r>
              <a:rPr lang="cs-CZ" sz="2000" dirty="0" err="1" smtClean="0">
                <a:latin typeface="Microsoft Sans Serif" pitchFamily="34" charset="0"/>
              </a:rPr>
              <a:t>měs</a:t>
            </a:r>
            <a:r>
              <a:rPr lang="cs-CZ" sz="2000" dirty="0" smtClean="0">
                <a:latin typeface="Microsoft Sans Serif" pitchFamily="34" charset="0"/>
              </a:rPr>
              <a:t>, lze prodloužit  soudcem </a:t>
            </a:r>
            <a:r>
              <a:rPr lang="cs-CZ" sz="2000" dirty="0" smtClean="0">
                <a:latin typeface="Microsoft Sans Serif" pitchFamily="34" charset="0"/>
              </a:rPr>
              <a:t>KS</a:t>
            </a:r>
          </a:p>
          <a:p>
            <a:pPr>
              <a:buFont typeface="Wingdings" pitchFamily="2" charset="2"/>
              <a:buChar char="§"/>
            </a:pPr>
            <a:endParaRPr lang="cs-CZ" sz="2000" dirty="0" smtClean="0">
              <a:latin typeface="Microsoft Sans Serif" pitchFamily="34" charset="0"/>
            </a:endParaRPr>
          </a:p>
          <a:p>
            <a:pPr>
              <a:buFont typeface="Wingdings" pitchFamily="2" charset="2"/>
              <a:buChar char="§"/>
            </a:pPr>
            <a:r>
              <a:rPr lang="cs-CZ" sz="2000" dirty="0">
                <a:latin typeface="Microsoft Sans Serif" pitchFamily="34" charset="0"/>
              </a:rPr>
              <a:t>T</a:t>
            </a:r>
            <a:r>
              <a:rPr lang="cs-CZ" sz="2000" dirty="0" smtClean="0">
                <a:latin typeface="Microsoft Sans Serif" pitchFamily="34" charset="0"/>
              </a:rPr>
              <a:t>zv. </a:t>
            </a:r>
            <a:r>
              <a:rPr lang="cs-CZ" sz="2000" dirty="0" smtClean="0">
                <a:solidFill>
                  <a:srgbClr val="FF0000"/>
                </a:solidFill>
                <a:latin typeface="Microsoft Sans Serif" pitchFamily="34" charset="0"/>
              </a:rPr>
              <a:t>data </a:t>
            </a:r>
            <a:r>
              <a:rPr lang="cs-CZ" sz="2000" dirty="0" err="1" smtClean="0">
                <a:solidFill>
                  <a:srgbClr val="FF0000"/>
                </a:solidFill>
                <a:latin typeface="Microsoft Sans Serif" pitchFamily="34" charset="0"/>
              </a:rPr>
              <a:t>retention</a:t>
            </a:r>
            <a:r>
              <a:rPr lang="cs-CZ" sz="2000" dirty="0" smtClean="0">
                <a:solidFill>
                  <a:srgbClr val="FF0000"/>
                </a:solidFill>
                <a:latin typeface="Microsoft Sans Serif" pitchFamily="34" charset="0"/>
              </a:rPr>
              <a:t> </a:t>
            </a:r>
            <a:r>
              <a:rPr lang="cs-CZ" sz="2000" dirty="0" smtClean="0">
                <a:latin typeface="Microsoft Sans Serif" pitchFamily="34" charset="0"/>
              </a:rPr>
              <a:t>  ( § 88a , jde </a:t>
            </a:r>
            <a:r>
              <a:rPr lang="cs-CZ" sz="2000" dirty="0" smtClean="0">
                <a:solidFill>
                  <a:srgbClr val="92D050"/>
                </a:solidFill>
                <a:latin typeface="Microsoft Sans Serif" pitchFamily="34" charset="0"/>
              </a:rPr>
              <a:t>o údaje </a:t>
            </a:r>
            <a:r>
              <a:rPr lang="cs-CZ" sz="2000" dirty="0" smtClean="0">
                <a:latin typeface="Microsoft Sans Serif" pitchFamily="34" charset="0"/>
              </a:rPr>
              <a:t>o telekomunikačním </a:t>
            </a:r>
            <a:r>
              <a:rPr lang="cs-CZ" sz="2000" dirty="0" smtClean="0">
                <a:latin typeface="Microsoft Sans Serif" pitchFamily="34" charset="0"/>
              </a:rPr>
              <a:t>provozu, ne obsah, ale kde, kdy a jak dlouho…) </a:t>
            </a:r>
            <a:r>
              <a:rPr lang="cs-CZ" sz="2000" dirty="0" smtClean="0">
                <a:latin typeface="Microsoft Sans Serif" pitchFamily="34" charset="0"/>
              </a:rPr>
              <a:t>TOS horní hranice min. 3 roky, dále tax.  výčet TČ a MS soudce na návrh SZ </a:t>
            </a:r>
            <a:r>
              <a:rPr lang="cs-CZ" sz="2000" dirty="0" smtClean="0">
                <a:latin typeface="Microsoft Sans Serif" pitchFamily="34" charset="0"/>
              </a:rPr>
              <a:t>(</a:t>
            </a:r>
            <a:r>
              <a:rPr lang="cs-CZ" sz="2000" dirty="0">
                <a:latin typeface="Microsoft Sans Serif" pitchFamily="34" charset="0"/>
              </a:rPr>
              <a:t> </a:t>
            </a:r>
            <a:r>
              <a:rPr lang="cs-CZ" sz="2000" dirty="0" smtClean="0">
                <a:latin typeface="Microsoft Sans Serif" pitchFamily="34" charset="0"/>
              </a:rPr>
              <a:t>viz</a:t>
            </a:r>
            <a:r>
              <a:rPr lang="cs-CZ" sz="2000" dirty="0" smtClean="0">
                <a:latin typeface="Microsoft Sans Serif" pitchFamily="34" charset="0"/>
              </a:rPr>
              <a:t> nález Ústavního soudu </a:t>
            </a:r>
            <a:r>
              <a:rPr lang="cs-CZ" sz="2000" dirty="0" err="1" smtClean="0">
                <a:latin typeface="Microsoft Sans Serif" pitchFamily="34" charset="0"/>
              </a:rPr>
              <a:t>Pl</a:t>
            </a:r>
            <a:r>
              <a:rPr lang="cs-CZ" sz="2000" dirty="0" smtClean="0">
                <a:latin typeface="Microsoft Sans Serif" pitchFamily="34" charset="0"/>
              </a:rPr>
              <a:t>. ÚS </a:t>
            </a:r>
            <a:r>
              <a:rPr lang="cs-CZ" sz="2000" dirty="0" smtClean="0">
                <a:latin typeface="Microsoft Sans Serif" pitchFamily="34" charset="0"/>
              </a:rPr>
              <a:t>45/17 (</a:t>
            </a:r>
            <a:r>
              <a:rPr lang="cs-CZ" sz="2000" dirty="0" smtClean="0">
                <a:latin typeface="Microsoft Sans Serif" pitchFamily="34" charset="0"/>
                <a:hlinkClick r:id="rId2"/>
              </a:rPr>
              <a:t>www.nalus.cz</a:t>
            </a:r>
            <a:r>
              <a:rPr lang="cs-CZ" sz="2000" dirty="0" smtClean="0">
                <a:latin typeface="Microsoft Sans Serif" pitchFamily="34" charset="0"/>
              </a:rPr>
              <a:t>) , kde je podrobný rozbor)</a:t>
            </a:r>
          </a:p>
          <a:p>
            <a:pPr>
              <a:buFont typeface="Wingdings" pitchFamily="2" charset="2"/>
              <a:buChar char="§"/>
            </a:pPr>
            <a:endParaRPr lang="cs-CZ" sz="2000" dirty="0" smtClean="0">
              <a:solidFill>
                <a:srgbClr val="FF0000"/>
              </a:solidFill>
              <a:latin typeface="Microsoft Sans Serif" pitchFamily="34" charset="0"/>
            </a:endParaRPr>
          </a:p>
          <a:p>
            <a:pPr>
              <a:buFont typeface="Wingdings" pitchFamily="2" charset="2"/>
              <a:buChar char="§"/>
            </a:pPr>
            <a:r>
              <a:rPr lang="cs-CZ" sz="2000" dirty="0" smtClean="0">
                <a:solidFill>
                  <a:srgbClr val="FF0000"/>
                </a:solidFill>
                <a:latin typeface="Microsoft Sans Serif" pitchFamily="34" charset="0"/>
              </a:rPr>
              <a:t>V obou případech </a:t>
            </a:r>
            <a:r>
              <a:rPr lang="cs-CZ" sz="2000" dirty="0" smtClean="0">
                <a:latin typeface="Microsoft Sans Serif" pitchFamily="34" charset="0"/>
              </a:rPr>
              <a:t>po skončení věci povinnost informovat osobu možnost do 6 měsíců návrh NS na přezkum</a:t>
            </a:r>
          </a:p>
          <a:p>
            <a:pPr>
              <a:buFont typeface="Wingdings" pitchFamily="2" charset="2"/>
              <a:buChar char="§"/>
            </a:pPr>
            <a:endParaRPr lang="cs-CZ" sz="2000" dirty="0" smtClean="0">
              <a:latin typeface="Microsoft Sans Serif" pitchFamily="34" charset="0"/>
            </a:endParaRPr>
          </a:p>
          <a:p>
            <a:pPr>
              <a:buFont typeface="Wingdings" pitchFamily="2" charset="2"/>
              <a:buChar char="§"/>
            </a:pPr>
            <a:r>
              <a:rPr lang="cs-CZ" sz="2000" dirty="0" smtClean="0">
                <a:latin typeface="Microsoft Sans Serif" pitchFamily="34" charset="0"/>
              </a:rPr>
              <a:t>Bez příkazu soudu  tehdy, jestliže s tím uživatel souhlasí ( u odposlechu </a:t>
            </a:r>
            <a:r>
              <a:rPr lang="cs-CZ" sz="2000" dirty="0" smtClean="0">
                <a:latin typeface="Microsoft Sans Serif" pitchFamily="34" charset="0"/>
              </a:rPr>
              <a:t>je ještě navíc  </a:t>
            </a:r>
            <a:r>
              <a:rPr lang="cs-CZ" sz="2000" dirty="0" smtClean="0">
                <a:latin typeface="Microsoft Sans Serif" pitchFamily="34" charset="0"/>
              </a:rPr>
              <a:t>výčet TČ)</a:t>
            </a:r>
          </a:p>
          <a:p>
            <a:pPr marL="0" indent="0">
              <a:buNone/>
            </a:pPr>
            <a:endParaRPr lang="cs-CZ" sz="2000" dirty="0">
              <a:latin typeface="Microsoft Sans Serif" pitchFamily="34" charset="0"/>
            </a:endParaRPr>
          </a:p>
        </p:txBody>
      </p:sp>
    </p:spTree>
    <p:extLst>
      <p:ext uri="{BB962C8B-B14F-4D97-AF65-F5344CB8AC3E}">
        <p14:creationId xmlns:p14="http://schemas.microsoft.com/office/powerpoint/2010/main" val="1749091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23392"/>
          </a:xfrm>
        </p:spPr>
        <p:txBody>
          <a:bodyPr/>
          <a:lstStyle/>
          <a:p>
            <a:pPr algn="ctr"/>
            <a:r>
              <a:rPr lang="cs-CZ" dirty="0" smtClean="0"/>
              <a:t>Předběžná opatření</a:t>
            </a:r>
            <a:endParaRPr lang="cs-CZ" dirty="0"/>
          </a:p>
        </p:txBody>
      </p:sp>
      <p:sp>
        <p:nvSpPr>
          <p:cNvPr id="3" name="Zástupný symbol pro obsah 2"/>
          <p:cNvSpPr>
            <a:spLocks noGrp="1"/>
          </p:cNvSpPr>
          <p:nvPr>
            <p:ph idx="1"/>
          </p:nvPr>
        </p:nvSpPr>
        <p:spPr>
          <a:xfrm>
            <a:off x="539552" y="1844824"/>
            <a:ext cx="8147248" cy="4762872"/>
          </a:xfrm>
        </p:spPr>
        <p:txBody>
          <a:bodyPr>
            <a:noAutofit/>
          </a:bodyPr>
          <a:lstStyle/>
          <a:p>
            <a:pPr algn="just"/>
            <a:r>
              <a:rPr lang="cs-CZ" sz="1600" b="1" dirty="0"/>
              <a:t>inspirace civilním procesem, ale faktické promítnutí zákona 45/2013 Sb. o obětech trestných činů, slouží k </a:t>
            </a:r>
            <a:r>
              <a:rPr lang="cs-CZ" sz="1600" b="1" dirty="0">
                <a:solidFill>
                  <a:srgbClr val="FF9933"/>
                </a:solidFill>
              </a:rPr>
              <a:t>prozatímní, dočasné úpravě poměrů mezi obviněným a poškozeným </a:t>
            </a:r>
            <a:r>
              <a:rPr lang="cs-CZ" sz="1600" b="1" dirty="0"/>
              <a:t>- obětí trestného činu.</a:t>
            </a:r>
          </a:p>
          <a:p>
            <a:pPr algn="just"/>
            <a:r>
              <a:rPr lang="cs-CZ" sz="1600" b="1" dirty="0"/>
              <a:t>obecným účelem je </a:t>
            </a:r>
            <a:r>
              <a:rPr lang="cs-CZ" sz="1600" b="1" dirty="0">
                <a:solidFill>
                  <a:srgbClr val="FF9933"/>
                </a:solidFill>
              </a:rPr>
              <a:t>ochrana života, svobody, lidské důstojnosti obětí </a:t>
            </a:r>
            <a:r>
              <a:rPr lang="cs-CZ" sz="1600" b="1" dirty="0"/>
              <a:t>trestných činů( zejm. před prohlubováním primární viktimizace a prevenci před sekundární či opakovanou viktimizací), </a:t>
            </a:r>
            <a:r>
              <a:rPr lang="cs-CZ" sz="1600" b="1" dirty="0">
                <a:solidFill>
                  <a:srgbClr val="FF9933"/>
                </a:solidFill>
              </a:rPr>
              <a:t>ochrana osob jim blízkých a společnosti jako celku</a:t>
            </a:r>
            <a:r>
              <a:rPr lang="cs-CZ" sz="1600" b="1" dirty="0"/>
              <a:t>,</a:t>
            </a:r>
          </a:p>
          <a:p>
            <a:pPr algn="just"/>
            <a:r>
              <a:rPr lang="cs-CZ" sz="1600" b="1" dirty="0"/>
              <a:t>lze je uložit </a:t>
            </a:r>
            <a:r>
              <a:rPr lang="cs-CZ" sz="1600" b="1" dirty="0">
                <a:solidFill>
                  <a:srgbClr val="FF9933"/>
                </a:solidFill>
              </a:rPr>
              <a:t>jen obviněnému</a:t>
            </a:r>
            <a:r>
              <a:rPr lang="cs-CZ" sz="1600" b="1" dirty="0"/>
              <a:t>, </a:t>
            </a:r>
          </a:p>
          <a:p>
            <a:pPr algn="just"/>
            <a:r>
              <a:rPr lang="cs-CZ" sz="1600" b="1" dirty="0">
                <a:solidFill>
                  <a:srgbClr val="FF9933"/>
                </a:solidFill>
              </a:rPr>
              <a:t>důvodnost trestního stíhání </a:t>
            </a:r>
            <a:r>
              <a:rPr lang="cs-CZ" sz="1600" b="1" dirty="0"/>
              <a:t>- zjištěné skutečnosti nasvědčují tomu, že skutek, pro který bylo zahájeno trestní stíhání,    byl spáchán, má všechny znaky trestného činu a že jej spáchal obviněný,</a:t>
            </a:r>
          </a:p>
          <a:p>
            <a:pPr algn="just"/>
            <a:r>
              <a:rPr lang="cs-CZ" sz="1600" b="1" dirty="0"/>
              <a:t>existuje důvodná obava, že obviněný bude opakovat trestnou činnost, pro kterou je stíhán, anebo dokoná trestný čin, o který se pokusil nebo který připravoval nebo kterým hrozil </a:t>
            </a:r>
            <a:r>
              <a:rPr lang="cs-CZ" sz="1600" b="1" dirty="0">
                <a:solidFill>
                  <a:srgbClr val="FF0000"/>
                </a:solidFill>
              </a:rPr>
              <a:t>( viz § 67 c) </a:t>
            </a:r>
            <a:r>
              <a:rPr lang="cs-CZ" sz="1600" b="1" dirty="0" err="1">
                <a:solidFill>
                  <a:srgbClr val="FF0000"/>
                </a:solidFill>
              </a:rPr>
              <a:t>tr.ř</a:t>
            </a:r>
            <a:r>
              <a:rPr lang="cs-CZ" sz="1600" b="1" dirty="0">
                <a:solidFill>
                  <a:srgbClr val="FF0000"/>
                </a:solidFill>
              </a:rPr>
              <a:t>.),</a:t>
            </a:r>
          </a:p>
          <a:p>
            <a:pPr algn="just"/>
            <a:r>
              <a:rPr lang="cs-CZ" sz="1600" b="1" dirty="0"/>
              <a:t>uložení opatření vyžaduje potřeba ochrany zájmů (zejména života, zdraví, svobody a lidské důstojnosti) poškozeného, který je fyzickou osobou, osob mu blízkých nebo ochrany zájmů společnosti, </a:t>
            </a:r>
          </a:p>
          <a:p>
            <a:r>
              <a:rPr lang="cs-CZ" sz="1600" b="1" dirty="0"/>
              <a:t> </a:t>
            </a:r>
            <a:r>
              <a:rPr lang="cs-CZ" sz="1600" b="1" dirty="0">
                <a:solidFill>
                  <a:srgbClr val="FF9933"/>
                </a:solidFill>
              </a:rPr>
              <a:t>subsidiarita PO </a:t>
            </a:r>
            <a:r>
              <a:rPr lang="cs-CZ" sz="1600" b="1" dirty="0"/>
              <a:t>- účelu předběžného opatření nelze dosáhnout jinak  </a:t>
            </a:r>
          </a:p>
        </p:txBody>
      </p:sp>
    </p:spTree>
    <p:extLst>
      <p:ext uri="{BB962C8B-B14F-4D97-AF65-F5344CB8AC3E}">
        <p14:creationId xmlns:p14="http://schemas.microsoft.com/office/powerpoint/2010/main" val="4083488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735360"/>
          </a:xfrm>
        </p:spPr>
        <p:txBody>
          <a:bodyPr>
            <a:normAutofit fontScale="90000"/>
          </a:bodyPr>
          <a:lstStyle/>
          <a:p>
            <a:pPr algn="ctr"/>
            <a:r>
              <a:rPr lang="cs-CZ" dirty="0" smtClean="0"/>
              <a:t>Druhy PO</a:t>
            </a:r>
            <a:endParaRPr lang="cs-CZ" dirty="0"/>
          </a:p>
        </p:txBody>
      </p:sp>
      <p:sp>
        <p:nvSpPr>
          <p:cNvPr id="3" name="Zástupný symbol pro obsah 2"/>
          <p:cNvSpPr>
            <a:spLocks noGrp="1"/>
          </p:cNvSpPr>
          <p:nvPr>
            <p:ph idx="1"/>
          </p:nvPr>
        </p:nvSpPr>
        <p:spPr>
          <a:xfrm>
            <a:off x="457200" y="1412776"/>
            <a:ext cx="8229600" cy="4881661"/>
          </a:xfrm>
        </p:spPr>
        <p:txBody>
          <a:bodyPr>
            <a:noAutofit/>
          </a:bodyPr>
          <a:lstStyle/>
          <a:p>
            <a:pPr marL="0" indent="0">
              <a:buNone/>
            </a:pPr>
            <a:r>
              <a:rPr lang="cs-CZ" sz="1600" b="1" dirty="0" smtClean="0"/>
              <a:t>                </a:t>
            </a:r>
            <a:r>
              <a:rPr lang="cs-CZ" sz="2000" b="1" dirty="0"/>
              <a:t>Předběžným opatřením může být obviněnému uložen jen </a:t>
            </a:r>
            <a:r>
              <a:rPr lang="cs-CZ" sz="2000" b="1" dirty="0">
                <a:solidFill>
                  <a:srgbClr val="FF9933"/>
                </a:solidFill>
              </a:rPr>
              <a:t>konkrétní zákaz </a:t>
            </a:r>
            <a:r>
              <a:rPr lang="cs-CZ" sz="2000" b="1" dirty="0"/>
              <a:t>:</a:t>
            </a:r>
          </a:p>
          <a:p>
            <a:pPr marL="0" indent="0">
              <a:buNone/>
            </a:pPr>
            <a:endParaRPr lang="cs-CZ" sz="1800" b="1" dirty="0"/>
          </a:p>
          <a:p>
            <a:r>
              <a:rPr lang="cs-CZ" sz="1800" b="1" dirty="0">
                <a:solidFill>
                  <a:srgbClr val="FF9933"/>
                </a:solidFill>
              </a:rPr>
              <a:t>styku</a:t>
            </a:r>
            <a:r>
              <a:rPr lang="cs-CZ" sz="1800" b="1" dirty="0"/>
              <a:t> s poškozeným, osobami jemu blízkými nebo s jinými osobami, zejména svědky,</a:t>
            </a:r>
          </a:p>
          <a:p>
            <a:r>
              <a:rPr lang="cs-CZ" sz="1800" b="1" dirty="0">
                <a:solidFill>
                  <a:srgbClr val="FF9933"/>
                </a:solidFill>
              </a:rPr>
              <a:t>vstupu</a:t>
            </a:r>
            <a:r>
              <a:rPr lang="cs-CZ" sz="1800" b="1" dirty="0"/>
              <a:t> do společného obydlí obývaného s poškozeným a jeho bezprostředního okolí a zdržování se v takovém obydlí ,</a:t>
            </a:r>
          </a:p>
          <a:p>
            <a:r>
              <a:rPr lang="cs-CZ" sz="1800" b="1" dirty="0">
                <a:solidFill>
                  <a:srgbClr val="FF9933"/>
                </a:solidFill>
              </a:rPr>
              <a:t>návštěv</a:t>
            </a:r>
            <a:r>
              <a:rPr lang="cs-CZ" sz="1800" b="1" dirty="0"/>
              <a:t> nevhodného prostředí, sportovních, kulturních a jiných společenských akcí a styku s určitými osobami,</a:t>
            </a:r>
          </a:p>
          <a:p>
            <a:r>
              <a:rPr lang="cs-CZ" sz="1800" dirty="0"/>
              <a:t>zdržovat se </a:t>
            </a:r>
            <a:r>
              <a:rPr lang="cs-CZ" sz="1800" b="1" dirty="0"/>
              <a:t>na konkrétně vymezeném místě,</a:t>
            </a:r>
          </a:p>
          <a:p>
            <a:r>
              <a:rPr lang="cs-CZ" sz="1800" b="1" dirty="0"/>
              <a:t> </a:t>
            </a:r>
            <a:r>
              <a:rPr lang="cs-CZ" sz="1800" b="1" dirty="0">
                <a:solidFill>
                  <a:srgbClr val="FF9933"/>
                </a:solidFill>
              </a:rPr>
              <a:t>vycestování</a:t>
            </a:r>
            <a:r>
              <a:rPr lang="cs-CZ" sz="1800" b="1" dirty="0"/>
              <a:t> do zahraničí,</a:t>
            </a:r>
          </a:p>
          <a:p>
            <a:r>
              <a:rPr lang="cs-CZ" sz="1800" b="1" dirty="0"/>
              <a:t> </a:t>
            </a:r>
            <a:r>
              <a:rPr lang="cs-CZ" sz="1800" b="1" dirty="0">
                <a:solidFill>
                  <a:srgbClr val="FF9933"/>
                </a:solidFill>
              </a:rPr>
              <a:t>držet a přechovávat věci</a:t>
            </a:r>
            <a:r>
              <a:rPr lang="cs-CZ" sz="1800" b="1" dirty="0"/>
              <a:t>, které mohou sloužit k páchání trestné činnosti,</a:t>
            </a:r>
          </a:p>
          <a:p>
            <a:r>
              <a:rPr lang="cs-CZ" sz="1800" b="1" dirty="0"/>
              <a:t> </a:t>
            </a:r>
            <a:r>
              <a:rPr lang="cs-CZ" sz="1800" b="1" dirty="0">
                <a:solidFill>
                  <a:srgbClr val="FF9933"/>
                </a:solidFill>
              </a:rPr>
              <a:t>užívat, držet nebo přechovávat</a:t>
            </a:r>
            <a:r>
              <a:rPr lang="cs-CZ" sz="1800" b="1" dirty="0"/>
              <a:t> alkoholické nápoje nebo jiné návykové látky,</a:t>
            </a:r>
          </a:p>
          <a:p>
            <a:r>
              <a:rPr lang="cs-CZ" sz="1800" b="1" dirty="0"/>
              <a:t> </a:t>
            </a:r>
            <a:r>
              <a:rPr lang="cs-CZ" sz="1800" b="1" dirty="0">
                <a:solidFill>
                  <a:srgbClr val="FF9933"/>
                </a:solidFill>
              </a:rPr>
              <a:t>hazardních her</a:t>
            </a:r>
            <a:r>
              <a:rPr lang="cs-CZ" sz="1800" b="1" dirty="0"/>
              <a:t>, hraní na hracích přístrojích a sázek,</a:t>
            </a:r>
          </a:p>
          <a:p>
            <a:r>
              <a:rPr lang="cs-CZ" sz="1800" b="1" dirty="0"/>
              <a:t> </a:t>
            </a:r>
            <a:r>
              <a:rPr lang="cs-CZ" sz="1800" b="1" dirty="0">
                <a:solidFill>
                  <a:srgbClr val="FF9933"/>
                </a:solidFill>
              </a:rPr>
              <a:t>výkonu</a:t>
            </a:r>
            <a:r>
              <a:rPr lang="cs-CZ" sz="1800" b="1" dirty="0"/>
              <a:t> konkrétně vymezené činnosti, jejíž povaha umožňuje opakování nebo pokračování v trestné činnosti. </a:t>
            </a:r>
          </a:p>
        </p:txBody>
      </p:sp>
    </p:spTree>
    <p:extLst>
      <p:ext uri="{BB962C8B-B14F-4D97-AF65-F5344CB8AC3E}">
        <p14:creationId xmlns:p14="http://schemas.microsoft.com/office/powerpoint/2010/main" val="6478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95536" y="620688"/>
            <a:ext cx="8229600" cy="648072"/>
          </a:xfrm>
        </p:spPr>
        <p:txBody>
          <a:bodyPr>
            <a:normAutofit/>
          </a:bodyPr>
          <a:lstStyle/>
          <a:p>
            <a:r>
              <a:rPr lang="cs-CZ" sz="3200" dirty="0"/>
              <a:t>Obecné výklady o zajišťovacích úkonech </a:t>
            </a:r>
          </a:p>
        </p:txBody>
      </p:sp>
      <p:sp>
        <p:nvSpPr>
          <p:cNvPr id="214019" name="Rectangle 3"/>
          <p:cNvSpPr>
            <a:spLocks noGrp="1" noChangeArrowheads="1"/>
          </p:cNvSpPr>
          <p:nvPr>
            <p:ph idx="1"/>
          </p:nvPr>
        </p:nvSpPr>
        <p:spPr>
          <a:xfrm>
            <a:off x="611560" y="2132856"/>
            <a:ext cx="8006978" cy="3600400"/>
          </a:xfrm>
        </p:spPr>
        <p:txBody>
          <a:bodyPr/>
          <a:lstStyle/>
          <a:p>
            <a:pPr marL="0" indent="0">
              <a:lnSpc>
                <a:spcPct val="80000"/>
              </a:lnSpc>
              <a:buNone/>
            </a:pPr>
            <a:r>
              <a:rPr lang="cs-CZ" sz="2400" b="1" dirty="0">
                <a:solidFill>
                  <a:srgbClr val="FF9933"/>
                </a:solidFill>
              </a:rPr>
              <a:t>Podstata </a:t>
            </a:r>
            <a:r>
              <a:rPr lang="cs-CZ" sz="2400" b="1" dirty="0" smtClean="0">
                <a:solidFill>
                  <a:srgbClr val="FF9933"/>
                </a:solidFill>
              </a:rPr>
              <a:t>předběžných opatření  a zajišťovacích </a:t>
            </a:r>
            <a:r>
              <a:rPr lang="cs-CZ" sz="2400" b="1" dirty="0">
                <a:solidFill>
                  <a:srgbClr val="FF9933"/>
                </a:solidFill>
              </a:rPr>
              <a:t>úkonů</a:t>
            </a:r>
          </a:p>
          <a:p>
            <a:pPr lvl="1">
              <a:lnSpc>
                <a:spcPct val="80000"/>
              </a:lnSpc>
              <a:buFontTx/>
              <a:buChar char="•"/>
            </a:pPr>
            <a:r>
              <a:rPr lang="cs-CZ" sz="2400" dirty="0"/>
              <a:t>Omezení </a:t>
            </a:r>
            <a:r>
              <a:rPr lang="cs-CZ" sz="2400" dirty="0" smtClean="0"/>
              <a:t>základních </a:t>
            </a:r>
            <a:r>
              <a:rPr lang="cs-CZ" sz="2400" dirty="0"/>
              <a:t>práv </a:t>
            </a:r>
            <a:r>
              <a:rPr lang="cs-CZ" sz="2400" dirty="0" smtClean="0">
                <a:solidFill>
                  <a:srgbClr val="FF0000"/>
                </a:solidFill>
              </a:rPr>
              <a:t>x</a:t>
            </a:r>
            <a:r>
              <a:rPr lang="cs-CZ" sz="2400" dirty="0" smtClean="0"/>
              <a:t> účel trestního řízení</a:t>
            </a:r>
            <a:endParaRPr lang="cs-CZ" sz="2400" dirty="0"/>
          </a:p>
          <a:p>
            <a:pPr lvl="1">
              <a:lnSpc>
                <a:spcPct val="80000"/>
              </a:lnSpc>
              <a:buFontTx/>
              <a:buChar char="•"/>
            </a:pPr>
            <a:r>
              <a:rPr lang="cs-CZ" sz="2400" dirty="0"/>
              <a:t>Absolutní </a:t>
            </a:r>
            <a:r>
              <a:rPr lang="cs-CZ" sz="2400" dirty="0" smtClean="0"/>
              <a:t>práva </a:t>
            </a:r>
            <a:endParaRPr lang="cs-CZ" sz="2400" dirty="0"/>
          </a:p>
          <a:p>
            <a:pPr lvl="1">
              <a:lnSpc>
                <a:spcPct val="80000"/>
              </a:lnSpc>
              <a:buFontTx/>
              <a:buChar char="•"/>
            </a:pPr>
            <a:r>
              <a:rPr lang="cs-CZ" sz="2400" dirty="0"/>
              <a:t>Minimální práva v trestním řízení </a:t>
            </a:r>
          </a:p>
          <a:p>
            <a:pPr lvl="1">
              <a:lnSpc>
                <a:spcPct val="80000"/>
              </a:lnSpc>
              <a:buFontTx/>
              <a:buChar char="•"/>
            </a:pPr>
            <a:r>
              <a:rPr lang="cs-CZ" sz="2400" dirty="0"/>
              <a:t>Zásada zdrženlivosti</a:t>
            </a:r>
          </a:p>
          <a:p>
            <a:pPr lvl="1">
              <a:lnSpc>
                <a:spcPct val="80000"/>
              </a:lnSpc>
              <a:buFontTx/>
              <a:buChar char="•"/>
            </a:pPr>
            <a:r>
              <a:rPr lang="cs-CZ" sz="2400" dirty="0"/>
              <a:t>Zásada subsidiarity</a:t>
            </a:r>
          </a:p>
          <a:p>
            <a:pPr lvl="1">
              <a:lnSpc>
                <a:spcPct val="80000"/>
              </a:lnSpc>
              <a:buFontTx/>
              <a:buChar char="•"/>
            </a:pPr>
            <a:r>
              <a:rPr lang="cs-CZ" sz="2400" dirty="0" smtClean="0"/>
              <a:t>Zásada </a:t>
            </a:r>
            <a:r>
              <a:rPr lang="cs-CZ" sz="2400" dirty="0"/>
              <a:t>přiměřenosti</a:t>
            </a:r>
          </a:p>
          <a:p>
            <a:pPr lvl="1">
              <a:lnSpc>
                <a:spcPct val="80000"/>
              </a:lnSpc>
              <a:buFontTx/>
              <a:buChar char="•"/>
            </a:pPr>
            <a:r>
              <a:rPr lang="cs-CZ" sz="2400" dirty="0" smtClean="0"/>
              <a:t>Zásada trojnásobné kontroly </a:t>
            </a:r>
            <a:endParaRPr lang="cs-CZ" sz="2400" dirty="0"/>
          </a:p>
          <a:p>
            <a:pPr>
              <a:lnSpc>
                <a:spcPct val="80000"/>
              </a:lnSpc>
            </a:pPr>
            <a:endParaRPr lang="cs-CZ" sz="1800" dirty="0">
              <a:solidFill>
                <a:schemeClr val="bg1"/>
              </a:solidFill>
            </a:endParaRPr>
          </a:p>
          <a:p>
            <a:pPr lvl="1">
              <a:lnSpc>
                <a:spcPct val="80000"/>
              </a:lnSpc>
            </a:pPr>
            <a:endParaRPr lang="cs-CZ" sz="1800" dirty="0">
              <a:solidFill>
                <a:schemeClr val="bg1"/>
              </a:solidFill>
            </a:endParaRPr>
          </a:p>
        </p:txBody>
      </p:sp>
    </p:spTree>
    <p:extLst>
      <p:ext uri="{BB962C8B-B14F-4D97-AF65-F5344CB8AC3E}">
        <p14:creationId xmlns:p14="http://schemas.microsoft.com/office/powerpoint/2010/main" val="157223888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lstStyle/>
          <a:p>
            <a:pPr algn="ctr"/>
            <a:r>
              <a:rPr lang="cs-CZ" dirty="0" smtClean="0"/>
              <a:t> Rozhodnutí o OP a jeho trvání</a:t>
            </a:r>
            <a:endParaRPr lang="cs-CZ" dirty="0"/>
          </a:p>
        </p:txBody>
      </p:sp>
      <p:sp>
        <p:nvSpPr>
          <p:cNvPr id="3" name="Zástupný symbol pro obsah 2"/>
          <p:cNvSpPr>
            <a:spLocks noGrp="1"/>
          </p:cNvSpPr>
          <p:nvPr>
            <p:ph idx="1"/>
          </p:nvPr>
        </p:nvSpPr>
        <p:spPr/>
        <p:txBody>
          <a:bodyPr>
            <a:normAutofit/>
          </a:bodyPr>
          <a:lstStyle/>
          <a:p>
            <a:pPr algn="just"/>
            <a:r>
              <a:rPr lang="cs-CZ" sz="2400" dirty="0" smtClean="0"/>
              <a:t>o </a:t>
            </a:r>
            <a:r>
              <a:rPr lang="cs-CZ" sz="2400" dirty="0"/>
              <a:t>uložení </a:t>
            </a:r>
            <a:r>
              <a:rPr lang="cs-CZ" sz="2400" dirty="0">
                <a:solidFill>
                  <a:srgbClr val="FFC000"/>
                </a:solidFill>
              </a:rPr>
              <a:t>předběžných opatření zákazu styku s určitými osobami, zákazu držet a přechovávat věci, které mohou sloužit k páchání trestné činnosti, zákazu užívat, držet nebo přechovávat alkoholické nápoje nebo jiné návykové látky a zákazu her a sázek </a:t>
            </a:r>
            <a:r>
              <a:rPr lang="cs-CZ" sz="2400" dirty="0"/>
              <a:t>rozhoduje předseda senátu a v přípravném řízení státní </a:t>
            </a:r>
            <a:r>
              <a:rPr lang="cs-CZ" sz="2400" dirty="0" smtClean="0"/>
              <a:t>zástupce, o jiných PO v přípravném řízení soudce na návrh státního zástupce (usnesení)</a:t>
            </a:r>
          </a:p>
          <a:p>
            <a:pPr marL="0" indent="0">
              <a:buNone/>
            </a:pPr>
            <a:endParaRPr lang="cs-CZ" sz="2400" dirty="0" smtClean="0"/>
          </a:p>
          <a:p>
            <a:pPr algn="just"/>
            <a:r>
              <a:rPr lang="cs-CZ" sz="2400" dirty="0" smtClean="0">
                <a:solidFill>
                  <a:srgbClr val="FFC000"/>
                </a:solidFill>
              </a:rPr>
              <a:t>trvá</a:t>
            </a:r>
            <a:r>
              <a:rPr lang="cs-CZ" sz="2400" dirty="0"/>
              <a:t>, dokud to vyžaduje jeho účel, nejdéle však do právní moci rozsudku nebo jiného rozhodnutí, jímž řízení končí.</a:t>
            </a:r>
          </a:p>
        </p:txBody>
      </p:sp>
    </p:spTree>
    <p:extLst>
      <p:ext uri="{BB962C8B-B14F-4D97-AF65-F5344CB8AC3E}">
        <p14:creationId xmlns:p14="http://schemas.microsoft.com/office/powerpoint/2010/main" val="2924702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lstStyle/>
          <a:p>
            <a:pPr algn="ctr"/>
            <a:r>
              <a:rPr lang="cs-CZ" dirty="0" smtClean="0"/>
              <a:t>Porušení podmínek PO</a:t>
            </a:r>
            <a:endParaRPr lang="cs-CZ" dirty="0"/>
          </a:p>
        </p:txBody>
      </p:sp>
      <p:sp>
        <p:nvSpPr>
          <p:cNvPr id="3" name="Zástupný symbol pro obsah 2"/>
          <p:cNvSpPr>
            <a:spLocks noGrp="1"/>
          </p:cNvSpPr>
          <p:nvPr>
            <p:ph idx="1"/>
          </p:nvPr>
        </p:nvSpPr>
        <p:spPr/>
        <p:txBody>
          <a:bodyPr>
            <a:normAutofit/>
          </a:bodyPr>
          <a:lstStyle/>
          <a:p>
            <a:pPr algn="just"/>
            <a:r>
              <a:rPr lang="cs-CZ" sz="2400" dirty="0" smtClean="0">
                <a:solidFill>
                  <a:srgbClr val="FFC000"/>
                </a:solidFill>
              </a:rPr>
              <a:t>neplní-li obviněný</a:t>
            </a:r>
            <a:r>
              <a:rPr lang="cs-CZ" sz="2400" dirty="0"/>
              <a:t> </a:t>
            </a:r>
            <a:r>
              <a:rPr lang="cs-CZ" sz="2400" dirty="0" smtClean="0"/>
              <a:t>podmínky </a:t>
            </a:r>
            <a:r>
              <a:rPr lang="cs-CZ" sz="2400" dirty="0"/>
              <a:t>uloženého předběžného opatření, může příslušný orgán činný v trestním řízení rozhodnout </a:t>
            </a:r>
            <a:r>
              <a:rPr lang="cs-CZ" sz="2400" dirty="0" smtClean="0"/>
              <a:t>o :</a:t>
            </a:r>
          </a:p>
          <a:p>
            <a:pPr marL="0" indent="0" algn="just">
              <a:buNone/>
            </a:pPr>
            <a:r>
              <a:rPr lang="cs-CZ" sz="2400" dirty="0"/>
              <a:t> </a:t>
            </a:r>
            <a:r>
              <a:rPr lang="cs-CZ" sz="2400" dirty="0" smtClean="0"/>
              <a:t>   a</a:t>
            </a:r>
            <a:r>
              <a:rPr lang="cs-CZ" sz="2400" dirty="0"/>
              <a:t>) uložení pořádkové pokuty podle § 66,</a:t>
            </a:r>
          </a:p>
          <a:p>
            <a:pPr marL="0" indent="0" algn="just">
              <a:buNone/>
            </a:pPr>
            <a:r>
              <a:rPr lang="cs-CZ" sz="2400" dirty="0" smtClean="0"/>
              <a:t>    b</a:t>
            </a:r>
            <a:r>
              <a:rPr lang="cs-CZ" sz="2400" dirty="0"/>
              <a:t>) uložení jiného druhu předběžného opatření</a:t>
            </a:r>
            <a:r>
              <a:rPr lang="cs-CZ" sz="2400" dirty="0" smtClean="0"/>
              <a:t>,</a:t>
            </a:r>
            <a:endParaRPr lang="cs-CZ" sz="2400" dirty="0"/>
          </a:p>
          <a:p>
            <a:pPr marL="0" indent="0" algn="just">
              <a:buNone/>
            </a:pPr>
            <a:r>
              <a:rPr lang="cs-CZ" sz="2400" dirty="0" smtClean="0"/>
              <a:t>    c</a:t>
            </a:r>
            <a:r>
              <a:rPr lang="cs-CZ" sz="2400" dirty="0"/>
              <a:t>) vzetí obviněného do </a:t>
            </a:r>
            <a:r>
              <a:rPr lang="cs-CZ" sz="2400" dirty="0" smtClean="0"/>
              <a:t>vazby.</a:t>
            </a:r>
          </a:p>
          <a:p>
            <a:pPr marL="0" indent="0" algn="just">
              <a:buNone/>
            </a:pPr>
            <a:endParaRPr lang="cs-CZ" sz="2400" dirty="0" smtClean="0"/>
          </a:p>
          <a:p>
            <a:pPr marL="0" indent="0" algn="just">
              <a:buNone/>
            </a:pPr>
            <a:r>
              <a:rPr lang="cs-CZ" sz="2400" dirty="0" smtClean="0">
                <a:solidFill>
                  <a:srgbClr val="FFC000"/>
                </a:solidFill>
              </a:rPr>
              <a:t>Nerespektování předběžných opatření a kriminalizace téhož jednání podle  § 337 odst. 1 </a:t>
            </a:r>
            <a:r>
              <a:rPr lang="cs-CZ" sz="2400" dirty="0" err="1" smtClean="0">
                <a:solidFill>
                  <a:srgbClr val="FFC000"/>
                </a:solidFill>
              </a:rPr>
              <a:t>písm.a</a:t>
            </a:r>
            <a:r>
              <a:rPr lang="cs-CZ" sz="2400" dirty="0" smtClean="0">
                <a:solidFill>
                  <a:srgbClr val="FFC000"/>
                </a:solidFill>
              </a:rPr>
              <a:t>)d), § 337 odst. 2 TZ ???</a:t>
            </a:r>
            <a:endParaRPr lang="cs-CZ" sz="2400" dirty="0">
              <a:solidFill>
                <a:srgbClr val="FFC000"/>
              </a:solidFill>
            </a:endParaRPr>
          </a:p>
          <a:p>
            <a:pPr marL="0" indent="0" algn="just">
              <a:buNone/>
            </a:pPr>
            <a:endParaRPr lang="cs-CZ" dirty="0" smtClean="0"/>
          </a:p>
          <a:p>
            <a:pPr marL="0" indent="0" algn="just">
              <a:buNone/>
            </a:pPr>
            <a:endParaRPr lang="cs-CZ" dirty="0"/>
          </a:p>
        </p:txBody>
      </p:sp>
    </p:spTree>
    <p:extLst>
      <p:ext uri="{BB962C8B-B14F-4D97-AF65-F5344CB8AC3E}">
        <p14:creationId xmlns:p14="http://schemas.microsoft.com/office/powerpoint/2010/main" val="3077270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idx="1"/>
          </p:nvPr>
        </p:nvSpPr>
        <p:spPr>
          <a:xfrm>
            <a:off x="539750" y="2276475"/>
            <a:ext cx="8229600" cy="648469"/>
          </a:xfrm>
        </p:spPr>
        <p:txBody>
          <a:bodyPr>
            <a:normAutofit/>
          </a:bodyPr>
          <a:lstStyle/>
          <a:p>
            <a:pPr algn="ctr">
              <a:buFontTx/>
              <a:buNone/>
            </a:pPr>
            <a:r>
              <a:rPr lang="cs-CZ" sz="3600" dirty="0"/>
              <a:t>Děkuji za </a:t>
            </a:r>
            <a:r>
              <a:rPr lang="cs-CZ" sz="3600" dirty="0" smtClean="0"/>
              <a:t>pozornost </a:t>
            </a:r>
            <a:endParaRPr lang="cs-CZ" sz="36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3" y="3573016"/>
            <a:ext cx="1440160" cy="1944216"/>
          </a:xfrm>
          <a:prstGeom prst="rect">
            <a:avLst/>
          </a:prstGeom>
        </p:spPr>
      </p:pic>
    </p:spTree>
    <p:extLst>
      <p:ext uri="{BB962C8B-B14F-4D97-AF65-F5344CB8AC3E}">
        <p14:creationId xmlns:p14="http://schemas.microsoft.com/office/powerpoint/2010/main" val="3690509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836712"/>
            <a:ext cx="8229600" cy="5410944"/>
          </a:xfrm>
        </p:spPr>
        <p:txBody>
          <a:bodyPr>
            <a:normAutofit/>
          </a:bodyPr>
          <a:lstStyle/>
          <a:p>
            <a:pPr marL="0" indent="0">
              <a:lnSpc>
                <a:spcPct val="80000"/>
              </a:lnSpc>
              <a:buNone/>
            </a:pPr>
            <a:r>
              <a:rPr lang="cs-CZ" sz="2400" b="1" dirty="0">
                <a:solidFill>
                  <a:srgbClr val="FF9933"/>
                </a:solidFill>
              </a:rPr>
              <a:t>Základní právní </a:t>
            </a:r>
            <a:r>
              <a:rPr lang="cs-CZ" sz="2400" b="1" dirty="0" smtClean="0">
                <a:solidFill>
                  <a:srgbClr val="FF9933"/>
                </a:solidFill>
              </a:rPr>
              <a:t>úprava</a:t>
            </a:r>
          </a:p>
          <a:p>
            <a:pPr marL="0" indent="0">
              <a:lnSpc>
                <a:spcPct val="80000"/>
              </a:lnSpc>
              <a:buNone/>
            </a:pPr>
            <a:endParaRPr lang="cs-CZ" sz="2000" b="1" dirty="0" smtClean="0">
              <a:solidFill>
                <a:srgbClr val="FF9933"/>
              </a:solidFill>
            </a:endParaRP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lvl="1">
              <a:lnSpc>
                <a:spcPct val="80000"/>
              </a:lnSpc>
              <a:buFontTx/>
              <a:buChar char="•"/>
            </a:pPr>
            <a:r>
              <a:rPr lang="cs-CZ" sz="2000" dirty="0">
                <a:solidFill>
                  <a:srgbClr val="FFC000"/>
                </a:solidFill>
              </a:rPr>
              <a:t>Mezinárodní pakt o občanských a politických </a:t>
            </a:r>
            <a:r>
              <a:rPr lang="cs-CZ" sz="2000" dirty="0" smtClean="0">
                <a:solidFill>
                  <a:srgbClr val="FFC000"/>
                </a:solidFill>
              </a:rPr>
              <a:t>právech </a:t>
            </a:r>
            <a:r>
              <a:rPr lang="cs-CZ" sz="2000" dirty="0" smtClean="0"/>
              <a:t>( OSN)</a:t>
            </a:r>
            <a:r>
              <a:rPr lang="cs-CZ" sz="2000" dirty="0"/>
              <a:t> </a:t>
            </a:r>
            <a:r>
              <a:rPr lang="cs-CZ" sz="2000" dirty="0" smtClean="0"/>
              <a:t>čl. 9 </a:t>
            </a:r>
            <a:r>
              <a:rPr lang="cs-CZ" sz="2000" dirty="0" smtClean="0">
                <a:solidFill>
                  <a:srgbClr val="FF0000"/>
                </a:solidFill>
              </a:rPr>
              <a:t>zatčení, zadržení, vazba</a:t>
            </a:r>
            <a:r>
              <a:rPr lang="cs-CZ" sz="2000" dirty="0" smtClean="0"/>
              <a:t>, čl. 10 atd.</a:t>
            </a:r>
            <a:endParaRPr lang="cs-CZ" sz="2000" dirty="0"/>
          </a:p>
          <a:p>
            <a:pPr lvl="1" algn="just">
              <a:lnSpc>
                <a:spcPct val="80000"/>
              </a:lnSpc>
              <a:buFontTx/>
              <a:buChar char="•"/>
            </a:pPr>
            <a:r>
              <a:rPr lang="cs-CZ" sz="2000" dirty="0">
                <a:solidFill>
                  <a:srgbClr val="FF9933"/>
                </a:solidFill>
              </a:rPr>
              <a:t>Evropská úmluva </a:t>
            </a:r>
            <a:r>
              <a:rPr lang="cs-CZ" sz="2000" dirty="0"/>
              <a:t>o ochraně lidských práv a základních svobod </a:t>
            </a:r>
            <a:r>
              <a:rPr lang="cs-CZ" sz="2000" dirty="0" smtClean="0"/>
              <a:t>( RE) - zejména </a:t>
            </a:r>
            <a:r>
              <a:rPr lang="cs-CZ" sz="2000" dirty="0"/>
              <a:t>čl. </a:t>
            </a:r>
            <a:r>
              <a:rPr lang="cs-CZ" sz="2000" dirty="0">
                <a:solidFill>
                  <a:srgbClr val="FF0000"/>
                </a:solidFill>
              </a:rPr>
              <a:t>5 o vazbě</a:t>
            </a:r>
            <a:r>
              <a:rPr lang="cs-CZ" sz="2000" dirty="0"/>
              <a:t>, </a:t>
            </a:r>
            <a:r>
              <a:rPr lang="cs-CZ" sz="2000" dirty="0" smtClean="0"/>
              <a:t>čl. 6 o právu na spravedlivý proces ( minimální práva), čl</a:t>
            </a:r>
            <a:r>
              <a:rPr lang="cs-CZ" sz="2000" dirty="0"/>
              <a:t>. 7 o </a:t>
            </a:r>
            <a:r>
              <a:rPr lang="cs-CZ" sz="2000" dirty="0">
                <a:solidFill>
                  <a:srgbClr val="FF0000"/>
                </a:solidFill>
              </a:rPr>
              <a:t>nedotknutelnosti osoby a soukromí </a:t>
            </a:r>
            <a:r>
              <a:rPr lang="cs-CZ" sz="2000" dirty="0"/>
              <a:t>nebo čl. </a:t>
            </a:r>
            <a:r>
              <a:rPr lang="cs-CZ" sz="2000" dirty="0">
                <a:solidFill>
                  <a:srgbClr val="FF0000"/>
                </a:solidFill>
              </a:rPr>
              <a:t>8 o ochraně listovního tajemství</a:t>
            </a:r>
            <a:r>
              <a:rPr lang="cs-CZ" sz="2000" dirty="0"/>
              <a:t>, </a:t>
            </a:r>
            <a:r>
              <a:rPr lang="cs-CZ" sz="2000" dirty="0">
                <a:solidFill>
                  <a:srgbClr val="FF0000"/>
                </a:solidFill>
              </a:rPr>
              <a:t>tajemství dopravovaných zpráv, ochrana obydlí</a:t>
            </a:r>
            <a:r>
              <a:rPr lang="cs-CZ" sz="2000" dirty="0"/>
              <a:t>, atd</a:t>
            </a:r>
            <a:r>
              <a:rPr lang="cs-CZ" sz="2000" dirty="0" smtClean="0"/>
              <a:t>.),</a:t>
            </a:r>
            <a:r>
              <a:rPr lang="cs-CZ" sz="2000" dirty="0" smtClean="0">
                <a:solidFill>
                  <a:srgbClr val="FF9933"/>
                </a:solidFill>
              </a:rPr>
              <a:t> </a:t>
            </a:r>
          </a:p>
          <a:p>
            <a:pPr lvl="1" algn="just">
              <a:lnSpc>
                <a:spcPct val="80000"/>
              </a:lnSpc>
              <a:buFontTx/>
              <a:buChar char="•"/>
            </a:pPr>
            <a:r>
              <a:rPr lang="cs-CZ" sz="2000" dirty="0" smtClean="0">
                <a:solidFill>
                  <a:srgbClr val="FF9933"/>
                </a:solidFill>
              </a:rPr>
              <a:t>Listina základních práv Evropské unie ( </a:t>
            </a:r>
            <a:r>
              <a:rPr lang="cs-CZ" sz="2000" dirty="0" smtClean="0">
                <a:solidFill>
                  <a:srgbClr val="FF9933"/>
                </a:solidFill>
              </a:rPr>
              <a:t>jen když OČTŘ </a:t>
            </a:r>
            <a:r>
              <a:rPr lang="cs-CZ" sz="2000" dirty="0" smtClean="0">
                <a:solidFill>
                  <a:srgbClr val="FF9933"/>
                </a:solidFill>
              </a:rPr>
              <a:t>aplikují právo EU)</a:t>
            </a:r>
          </a:p>
          <a:p>
            <a:pPr lvl="1" algn="just">
              <a:lnSpc>
                <a:spcPct val="80000"/>
              </a:lnSpc>
              <a:buFontTx/>
              <a:buChar char="•"/>
            </a:pPr>
            <a:r>
              <a:rPr lang="cs-CZ" sz="2000" dirty="0" smtClean="0">
                <a:solidFill>
                  <a:srgbClr val="FF9933"/>
                </a:solidFill>
              </a:rPr>
              <a:t>Listina </a:t>
            </a:r>
            <a:r>
              <a:rPr lang="cs-CZ" sz="2000" dirty="0">
                <a:solidFill>
                  <a:srgbClr val="FF9933"/>
                </a:solidFill>
              </a:rPr>
              <a:t>základních práva a svobod </a:t>
            </a:r>
            <a:r>
              <a:rPr lang="cs-CZ" sz="2000" dirty="0"/>
              <a:t>(např. čl. 7 o nedotknutelnosti osoby a soukromí, čl. 8 o vzetí do vazby, čl. 12 o nedotknutelnosti obydlí, čl. 13 o ochraně listovního tajemství a tajemství jiných písemností a záznamů, čl. 14 o ochraně pohybu a pobytu, atd</a:t>
            </a:r>
            <a:r>
              <a:rPr lang="cs-CZ" sz="2000" dirty="0" smtClean="0"/>
              <a:t>.)</a:t>
            </a:r>
            <a:endParaRPr lang="cs-CZ" sz="2000" dirty="0">
              <a:solidFill>
                <a:srgbClr val="FF9933"/>
              </a:solidFill>
            </a:endParaRPr>
          </a:p>
          <a:p>
            <a:pPr lvl="1" algn="just">
              <a:lnSpc>
                <a:spcPct val="80000"/>
              </a:lnSpc>
              <a:buFontTx/>
              <a:buChar char="•"/>
            </a:pPr>
            <a:r>
              <a:rPr lang="cs-CZ" sz="2000" dirty="0" smtClean="0">
                <a:solidFill>
                  <a:srgbClr val="FF9933"/>
                </a:solidFill>
              </a:rPr>
              <a:t>Trestní </a:t>
            </a:r>
            <a:r>
              <a:rPr lang="cs-CZ" sz="2000" dirty="0">
                <a:solidFill>
                  <a:srgbClr val="FF9933"/>
                </a:solidFill>
              </a:rPr>
              <a:t>řád </a:t>
            </a:r>
            <a:r>
              <a:rPr lang="cs-CZ" sz="2000" dirty="0" smtClean="0"/>
              <a:t>( § 2 a hlava </a:t>
            </a:r>
            <a:r>
              <a:rPr lang="cs-CZ" sz="2000" dirty="0"/>
              <a:t>čtvrtá – </a:t>
            </a:r>
            <a:r>
              <a:rPr lang="cs-CZ" sz="2000" dirty="0" smtClean="0"/>
              <a:t>předběžná opatření, zajištění </a:t>
            </a:r>
            <a:r>
              <a:rPr lang="cs-CZ" sz="2000" dirty="0"/>
              <a:t>osob, věcí a jiných majetkových hodnot - § 67 </a:t>
            </a:r>
            <a:r>
              <a:rPr lang="cs-CZ" sz="2000" dirty="0" smtClean="0"/>
              <a:t>- § 88o)</a:t>
            </a:r>
            <a:endParaRPr lang="cs-CZ" sz="2000" dirty="0"/>
          </a:p>
          <a:p>
            <a:endParaRPr lang="cs-CZ" dirty="0"/>
          </a:p>
        </p:txBody>
      </p:sp>
    </p:spTree>
    <p:extLst>
      <p:ext uri="{BB962C8B-B14F-4D97-AF65-F5344CB8AC3E}">
        <p14:creationId xmlns:p14="http://schemas.microsoft.com/office/powerpoint/2010/main" val="321396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68313" y="333375"/>
            <a:ext cx="8229600" cy="725488"/>
          </a:xfrm>
        </p:spPr>
        <p:txBody>
          <a:bodyPr>
            <a:noAutofit/>
          </a:bodyPr>
          <a:lstStyle/>
          <a:p>
            <a:r>
              <a:rPr lang="cs-CZ" sz="2800" dirty="0"/>
              <a:t>Prostředky zajištění osob a věcí v trestním řízení</a:t>
            </a:r>
          </a:p>
        </p:txBody>
      </p:sp>
      <p:sp>
        <p:nvSpPr>
          <p:cNvPr id="215043" name="Rectangle 3"/>
          <p:cNvSpPr>
            <a:spLocks noGrp="1" noChangeArrowheads="1"/>
          </p:cNvSpPr>
          <p:nvPr>
            <p:ph idx="1"/>
          </p:nvPr>
        </p:nvSpPr>
        <p:spPr>
          <a:xfrm>
            <a:off x="323850" y="1268413"/>
            <a:ext cx="8004175" cy="5184775"/>
          </a:xfrm>
        </p:spPr>
        <p:txBody>
          <a:bodyPr>
            <a:normAutofit/>
          </a:bodyPr>
          <a:lstStyle/>
          <a:p>
            <a:pPr marL="0" indent="0">
              <a:lnSpc>
                <a:spcPct val="80000"/>
              </a:lnSpc>
              <a:buNone/>
            </a:pPr>
            <a:r>
              <a:rPr lang="cs-CZ" sz="2000" b="1" dirty="0">
                <a:solidFill>
                  <a:srgbClr val="FF9933"/>
                </a:solidFill>
              </a:rPr>
              <a:t>Zajištění osob</a:t>
            </a:r>
          </a:p>
          <a:p>
            <a:pPr lvl="1">
              <a:lnSpc>
                <a:spcPct val="80000"/>
              </a:lnSpc>
              <a:buFont typeface="Wingdings" pitchFamily="2" charset="2"/>
              <a:buChar char="§"/>
            </a:pPr>
            <a:r>
              <a:rPr lang="cs-CZ" sz="1700" dirty="0"/>
              <a:t>Předvolání, </a:t>
            </a:r>
            <a:r>
              <a:rPr lang="cs-CZ" sz="1700" dirty="0" smtClean="0"/>
              <a:t>předvedení, pořádková pokuta</a:t>
            </a:r>
            <a:endParaRPr lang="cs-CZ" sz="1700" dirty="0"/>
          </a:p>
          <a:p>
            <a:pPr lvl="1">
              <a:lnSpc>
                <a:spcPct val="80000"/>
              </a:lnSpc>
              <a:buFont typeface="Wingdings" pitchFamily="2" charset="2"/>
              <a:buChar char="§"/>
            </a:pPr>
            <a:r>
              <a:rPr lang="cs-CZ" sz="1700" dirty="0"/>
              <a:t>Příkaz k zatčení, mezinárodní zatykač, evropský zatýkací rozkaz</a:t>
            </a:r>
          </a:p>
          <a:p>
            <a:pPr lvl="1">
              <a:lnSpc>
                <a:spcPct val="80000"/>
              </a:lnSpc>
              <a:buFont typeface="Wingdings" pitchFamily="2" charset="2"/>
              <a:buChar char="§"/>
            </a:pPr>
            <a:r>
              <a:rPr lang="cs-CZ" sz="1700" dirty="0"/>
              <a:t>Zadržení </a:t>
            </a:r>
            <a:r>
              <a:rPr lang="cs-CZ" sz="1700" dirty="0" smtClean="0"/>
              <a:t>osoby podezřelé, </a:t>
            </a:r>
            <a:r>
              <a:rPr lang="cs-CZ" sz="1700" dirty="0"/>
              <a:t>zadržení </a:t>
            </a:r>
            <a:r>
              <a:rPr lang="cs-CZ" sz="1700" dirty="0" smtClean="0"/>
              <a:t>obviněného policejním orgánem</a:t>
            </a:r>
            <a:endParaRPr lang="cs-CZ" sz="1700" dirty="0"/>
          </a:p>
          <a:p>
            <a:pPr lvl="1">
              <a:lnSpc>
                <a:spcPct val="80000"/>
              </a:lnSpc>
              <a:buFont typeface="Wingdings" pitchFamily="2" charset="2"/>
              <a:buChar char="§"/>
            </a:pPr>
            <a:r>
              <a:rPr lang="cs-CZ" sz="1700" dirty="0" smtClean="0"/>
              <a:t>Vazba</a:t>
            </a:r>
          </a:p>
          <a:p>
            <a:pPr lvl="1">
              <a:lnSpc>
                <a:spcPct val="80000"/>
              </a:lnSpc>
              <a:buFont typeface="Wingdings" pitchFamily="2" charset="2"/>
              <a:buChar char="§"/>
            </a:pPr>
            <a:r>
              <a:rPr lang="cs-CZ" sz="1700" dirty="0"/>
              <a:t>Zákaz vycestování do zahraničí </a:t>
            </a:r>
            <a:endParaRPr lang="cs-CZ" sz="1700" dirty="0" smtClean="0"/>
          </a:p>
          <a:p>
            <a:pPr marL="0" indent="0">
              <a:lnSpc>
                <a:spcPct val="80000"/>
              </a:lnSpc>
              <a:buNone/>
            </a:pPr>
            <a:r>
              <a:rPr lang="cs-CZ" sz="2000" b="1" dirty="0" smtClean="0">
                <a:solidFill>
                  <a:srgbClr val="FF9933"/>
                </a:solidFill>
              </a:rPr>
              <a:t>Zajištění </a:t>
            </a:r>
            <a:r>
              <a:rPr lang="cs-CZ" sz="2000" b="1" dirty="0">
                <a:solidFill>
                  <a:srgbClr val="FF9933"/>
                </a:solidFill>
              </a:rPr>
              <a:t>věcí</a:t>
            </a:r>
          </a:p>
          <a:p>
            <a:pPr lvl="1">
              <a:lnSpc>
                <a:spcPct val="80000"/>
              </a:lnSpc>
              <a:buFont typeface="Wingdings" pitchFamily="2" charset="2"/>
              <a:buChar char="§"/>
            </a:pPr>
            <a:r>
              <a:rPr lang="cs-CZ" sz="1800" dirty="0"/>
              <a:t>Vydání a odnětí </a:t>
            </a:r>
            <a:r>
              <a:rPr lang="cs-CZ" sz="1800" dirty="0" smtClean="0"/>
              <a:t>věci ( důležité pro trestní řízení, výnosy a nástroje TČ)</a:t>
            </a:r>
            <a:endParaRPr lang="cs-CZ" sz="1800" dirty="0"/>
          </a:p>
          <a:p>
            <a:pPr lvl="1">
              <a:lnSpc>
                <a:spcPct val="80000"/>
              </a:lnSpc>
              <a:buFont typeface="Wingdings" pitchFamily="2" charset="2"/>
              <a:buChar char="§"/>
            </a:pPr>
            <a:r>
              <a:rPr lang="cs-CZ" sz="1800" dirty="0"/>
              <a:t>Vrácení a další nakládání s věcí a jinou majetkovou hodnotou</a:t>
            </a:r>
          </a:p>
          <a:p>
            <a:pPr lvl="1">
              <a:lnSpc>
                <a:spcPct val="80000"/>
              </a:lnSpc>
              <a:buFont typeface="Wingdings" pitchFamily="2" charset="2"/>
              <a:buChar char="§"/>
            </a:pPr>
            <a:r>
              <a:rPr lang="cs-CZ" sz="1800" dirty="0"/>
              <a:t>Prohlídky (domovní, </a:t>
            </a:r>
            <a:r>
              <a:rPr lang="cs-CZ" sz="1800" dirty="0" smtClean="0"/>
              <a:t>osobní</a:t>
            </a:r>
            <a:r>
              <a:rPr lang="cs-CZ" sz="1800" dirty="0"/>
              <a:t>, </a:t>
            </a:r>
            <a:r>
              <a:rPr lang="cs-CZ" sz="1800" dirty="0" smtClean="0"/>
              <a:t>jiných prostor, vstup do obydlí…)</a:t>
            </a:r>
            <a:endParaRPr lang="cs-CZ" sz="1800" dirty="0"/>
          </a:p>
          <a:p>
            <a:pPr lvl="1">
              <a:lnSpc>
                <a:spcPct val="80000"/>
              </a:lnSpc>
              <a:buFont typeface="Wingdings" pitchFamily="2" charset="2"/>
              <a:buChar char="§"/>
            </a:pPr>
            <a:r>
              <a:rPr lang="cs-CZ" sz="1800" dirty="0"/>
              <a:t>Provádění důkazů v bytě, obydlí, jiných prostorách a na </a:t>
            </a:r>
            <a:r>
              <a:rPr lang="cs-CZ" sz="1800" dirty="0" smtClean="0"/>
              <a:t>pozemku</a:t>
            </a:r>
          </a:p>
          <a:p>
            <a:pPr lvl="1">
              <a:lnSpc>
                <a:spcPct val="80000"/>
              </a:lnSpc>
              <a:buFont typeface="Wingdings" pitchFamily="2" charset="2"/>
              <a:buChar char="§"/>
            </a:pPr>
            <a:endParaRPr lang="cs-CZ" sz="1800" b="1" dirty="0"/>
          </a:p>
          <a:p>
            <a:pPr lvl="1">
              <a:lnSpc>
                <a:spcPct val="80000"/>
              </a:lnSpc>
              <a:buFont typeface="Wingdings" pitchFamily="2" charset="2"/>
              <a:buChar char="§"/>
            </a:pPr>
            <a:r>
              <a:rPr lang="cs-CZ" sz="1700" dirty="0"/>
              <a:t>Zákaz nebo omezení nakládání s věcí u </a:t>
            </a:r>
            <a:r>
              <a:rPr lang="cs-CZ" sz="1700" dirty="0" smtClean="0"/>
              <a:t>PO</a:t>
            </a:r>
            <a:endParaRPr lang="cs-CZ" sz="2000" b="1" dirty="0">
              <a:solidFill>
                <a:srgbClr val="FF9933"/>
              </a:solidFill>
            </a:endParaRPr>
          </a:p>
          <a:p>
            <a:pPr marL="0" indent="0">
              <a:lnSpc>
                <a:spcPct val="80000"/>
              </a:lnSpc>
              <a:buNone/>
            </a:pPr>
            <a:r>
              <a:rPr lang="cs-CZ" sz="2000" b="1" dirty="0">
                <a:solidFill>
                  <a:srgbClr val="FF9933"/>
                </a:solidFill>
              </a:rPr>
              <a:t>Jiné úkony</a:t>
            </a:r>
          </a:p>
          <a:p>
            <a:pPr lvl="1">
              <a:lnSpc>
                <a:spcPct val="80000"/>
              </a:lnSpc>
              <a:buFont typeface="Wingdings" pitchFamily="2" charset="2"/>
              <a:buChar char="§"/>
            </a:pPr>
            <a:r>
              <a:rPr lang="cs-CZ" sz="1800" dirty="0"/>
              <a:t>Zadržení a otevření </a:t>
            </a:r>
            <a:r>
              <a:rPr lang="cs-CZ" sz="1800" dirty="0" smtClean="0"/>
              <a:t>zásilky, </a:t>
            </a:r>
            <a:r>
              <a:rPr lang="cs-CZ" sz="1800" dirty="0"/>
              <a:t>záměna a sledování</a:t>
            </a:r>
          </a:p>
          <a:p>
            <a:pPr lvl="1">
              <a:lnSpc>
                <a:spcPct val="80000"/>
              </a:lnSpc>
              <a:buFont typeface="Wingdings" pitchFamily="2" charset="2"/>
              <a:buChar char="§"/>
            </a:pPr>
            <a:r>
              <a:rPr lang="cs-CZ" sz="1800" dirty="0"/>
              <a:t>Odposlech a záznam telekomunikačního provozu </a:t>
            </a:r>
            <a:endParaRPr lang="cs-CZ" sz="1800" dirty="0"/>
          </a:p>
          <a:p>
            <a:pPr marL="356616" lvl="1" indent="0">
              <a:lnSpc>
                <a:spcPct val="80000"/>
              </a:lnSpc>
              <a:buNone/>
            </a:pPr>
            <a:endParaRPr lang="cs-CZ" sz="1800" b="1" dirty="0" smtClean="0">
              <a:solidFill>
                <a:srgbClr val="FF9933"/>
              </a:solidFill>
            </a:endParaRPr>
          </a:p>
          <a:p>
            <a:pPr marL="356616" lvl="1" indent="0">
              <a:lnSpc>
                <a:spcPct val="80000"/>
              </a:lnSpc>
              <a:buNone/>
            </a:pPr>
            <a:r>
              <a:rPr lang="cs-CZ" sz="1800" b="1" dirty="0" smtClean="0">
                <a:solidFill>
                  <a:srgbClr val="FF9933"/>
                </a:solidFill>
              </a:rPr>
              <a:t>Předběžná </a:t>
            </a:r>
            <a:r>
              <a:rPr lang="cs-CZ" sz="1800" b="1" dirty="0" smtClean="0">
                <a:solidFill>
                  <a:srgbClr val="FF9933"/>
                </a:solidFill>
              </a:rPr>
              <a:t>opatření</a:t>
            </a:r>
            <a:endParaRPr lang="cs-CZ" sz="1800" b="1" dirty="0">
              <a:solidFill>
                <a:srgbClr val="FF9933"/>
              </a:solidFill>
            </a:endParaRPr>
          </a:p>
          <a:p>
            <a:pPr lvl="1">
              <a:lnSpc>
                <a:spcPct val="80000"/>
              </a:lnSpc>
              <a:buFont typeface="Wingdings" pitchFamily="2" charset="2"/>
              <a:buChar char="§"/>
            </a:pPr>
            <a:endParaRPr lang="cs-CZ" sz="1800" dirty="0"/>
          </a:p>
          <a:p>
            <a:pPr>
              <a:lnSpc>
                <a:spcPct val="80000"/>
              </a:lnSpc>
              <a:buFont typeface="Wingdings" pitchFamily="2" charset="2"/>
              <a:buChar char="§"/>
            </a:pPr>
            <a:endParaRPr lang="cs-CZ" sz="2000" dirty="0">
              <a:latin typeface="Microsoft Sans Serif" pitchFamily="34" charset="0"/>
            </a:endParaRPr>
          </a:p>
          <a:p>
            <a:pPr>
              <a:lnSpc>
                <a:spcPct val="80000"/>
              </a:lnSpc>
              <a:buFont typeface="Wingdings" pitchFamily="2" charset="2"/>
              <a:buChar char="Ø"/>
            </a:pPr>
            <a:endParaRPr lang="cs-CZ" sz="2000" b="1" dirty="0">
              <a:solidFill>
                <a:srgbClr val="FF9933"/>
              </a:solidFill>
              <a:latin typeface="Microsoft Sans Serif" pitchFamily="34" charset="0"/>
            </a:endParaRPr>
          </a:p>
        </p:txBody>
      </p:sp>
    </p:spTree>
    <p:extLst>
      <p:ext uri="{BB962C8B-B14F-4D97-AF65-F5344CB8AC3E}">
        <p14:creationId xmlns:p14="http://schemas.microsoft.com/office/powerpoint/2010/main" val="2136171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539552" y="549275"/>
            <a:ext cx="7991673" cy="647700"/>
          </a:xfrm>
        </p:spPr>
        <p:txBody>
          <a:bodyPr>
            <a:normAutofit/>
          </a:bodyPr>
          <a:lstStyle/>
          <a:p>
            <a:r>
              <a:rPr lang="cs-CZ" sz="2800" dirty="0"/>
              <a:t>Zajištění osoby obviněného a podezřelého</a:t>
            </a:r>
          </a:p>
        </p:txBody>
      </p:sp>
      <p:sp>
        <p:nvSpPr>
          <p:cNvPr id="216067" name="Rectangle 3"/>
          <p:cNvSpPr>
            <a:spLocks noGrp="1" noChangeArrowheads="1"/>
          </p:cNvSpPr>
          <p:nvPr>
            <p:ph idx="1"/>
          </p:nvPr>
        </p:nvSpPr>
        <p:spPr>
          <a:xfrm>
            <a:off x="611188" y="2132856"/>
            <a:ext cx="8007350" cy="3960440"/>
          </a:xfrm>
        </p:spPr>
        <p:txBody>
          <a:bodyPr>
            <a:normAutofit fontScale="92500" lnSpcReduction="20000"/>
          </a:bodyPr>
          <a:lstStyle/>
          <a:p>
            <a:pPr>
              <a:lnSpc>
                <a:spcPct val="90000"/>
              </a:lnSpc>
              <a:buFont typeface="Wingdings" pitchFamily="2" charset="2"/>
              <a:buChar char="Ø"/>
            </a:pPr>
            <a:r>
              <a:rPr lang="cs-CZ" sz="2000" dirty="0"/>
              <a:t>Potřeba zajistit přítomnost osob důležitých pro trestní řízení</a:t>
            </a:r>
          </a:p>
          <a:p>
            <a:pPr marL="0" indent="0">
              <a:lnSpc>
                <a:spcPct val="90000"/>
              </a:lnSpc>
              <a:spcAft>
                <a:spcPct val="50000"/>
              </a:spcAft>
              <a:buNone/>
            </a:pPr>
            <a:endParaRPr lang="cs-CZ" sz="2000" dirty="0" smtClean="0">
              <a:solidFill>
                <a:srgbClr val="FF9933"/>
              </a:solidFill>
            </a:endParaRPr>
          </a:p>
          <a:p>
            <a:pPr marL="0" indent="0">
              <a:lnSpc>
                <a:spcPct val="90000"/>
              </a:lnSpc>
              <a:spcAft>
                <a:spcPct val="50000"/>
              </a:spcAft>
              <a:buNone/>
            </a:pPr>
            <a:r>
              <a:rPr lang="cs-CZ" sz="2000" dirty="0" smtClean="0">
                <a:solidFill>
                  <a:srgbClr val="FF9933"/>
                </a:solidFill>
              </a:rPr>
              <a:t>Zajištění </a:t>
            </a:r>
            <a:r>
              <a:rPr lang="cs-CZ" sz="2000" dirty="0">
                <a:solidFill>
                  <a:srgbClr val="FF9933"/>
                </a:solidFill>
              </a:rPr>
              <a:t>osob:</a:t>
            </a:r>
          </a:p>
          <a:p>
            <a:pPr lvl="1">
              <a:lnSpc>
                <a:spcPct val="90000"/>
              </a:lnSpc>
              <a:buFontTx/>
              <a:buChar char="•"/>
            </a:pPr>
            <a:r>
              <a:rPr lang="cs-CZ" sz="2000" dirty="0"/>
              <a:t>Předvolání a předvedení obviněného (§ 90)</a:t>
            </a:r>
          </a:p>
          <a:p>
            <a:pPr lvl="1" algn="just">
              <a:lnSpc>
                <a:spcPct val="90000"/>
              </a:lnSpc>
              <a:buFontTx/>
              <a:buChar char="•"/>
            </a:pPr>
            <a:r>
              <a:rPr lang="cs-CZ" sz="2000" dirty="0"/>
              <a:t>Zadržení obviněného a podezřelého (§ 75 - § 77</a:t>
            </a:r>
            <a:r>
              <a:rPr lang="cs-CZ" sz="2000" dirty="0" smtClean="0"/>
              <a:t>)</a:t>
            </a:r>
            <a:endParaRPr lang="cs-CZ" sz="2000" dirty="0"/>
          </a:p>
          <a:p>
            <a:pPr lvl="1" algn="just">
              <a:lnSpc>
                <a:spcPct val="90000"/>
              </a:lnSpc>
              <a:buFontTx/>
              <a:buChar char="•"/>
            </a:pPr>
            <a:r>
              <a:rPr lang="cs-CZ" sz="2000" dirty="0"/>
              <a:t>Vazba (§ 67 - § 74a)</a:t>
            </a:r>
          </a:p>
          <a:p>
            <a:pPr lvl="1" algn="just">
              <a:lnSpc>
                <a:spcPct val="90000"/>
              </a:lnSpc>
              <a:buFontTx/>
              <a:buChar char="•"/>
            </a:pPr>
            <a:r>
              <a:rPr lang="cs-CZ" sz="2000" dirty="0"/>
              <a:t>Příkaz k zatčení (§ 69</a:t>
            </a:r>
            <a:r>
              <a:rPr lang="cs-CZ" sz="2000" dirty="0" smtClean="0"/>
              <a:t>)</a:t>
            </a:r>
          </a:p>
          <a:p>
            <a:pPr lvl="1" algn="just">
              <a:lnSpc>
                <a:spcPct val="90000"/>
              </a:lnSpc>
              <a:buFontTx/>
              <a:buChar char="•"/>
            </a:pPr>
            <a:r>
              <a:rPr lang="cs-CZ" sz="2000" dirty="0" smtClean="0"/>
              <a:t>Příkaz k zadržení ( §76a)</a:t>
            </a:r>
          </a:p>
          <a:p>
            <a:pPr lvl="1" algn="just">
              <a:lnSpc>
                <a:spcPct val="90000"/>
              </a:lnSpc>
              <a:buFontTx/>
              <a:buChar char="•"/>
            </a:pPr>
            <a:r>
              <a:rPr lang="cs-CZ" sz="2100" dirty="0"/>
              <a:t>Zákaz vycestování do zahraničí (§ 77a</a:t>
            </a:r>
            <a:r>
              <a:rPr lang="cs-CZ" sz="2100" dirty="0" smtClean="0"/>
              <a:t>)</a:t>
            </a:r>
            <a:endParaRPr lang="cs-CZ" sz="2000" dirty="0"/>
          </a:p>
          <a:p>
            <a:pPr lvl="1" algn="just">
              <a:lnSpc>
                <a:spcPct val="90000"/>
              </a:lnSpc>
              <a:buFontTx/>
              <a:buChar char="•"/>
            </a:pPr>
            <a:r>
              <a:rPr lang="cs-CZ" sz="2000" dirty="0"/>
              <a:t>Zadržení, předběžná vazba, vydávací vazba (§ </a:t>
            </a:r>
            <a:r>
              <a:rPr lang="cs-CZ" sz="2000" dirty="0" smtClean="0"/>
              <a:t>93 </a:t>
            </a:r>
            <a:r>
              <a:rPr lang="cs-CZ" sz="2000" dirty="0"/>
              <a:t>- § </a:t>
            </a:r>
            <a:r>
              <a:rPr lang="cs-CZ" sz="2000" dirty="0" smtClean="0"/>
              <a:t>94 a § 101 , § 166 zákona č. 104/2013 Sb.) </a:t>
            </a:r>
            <a:endParaRPr lang="cs-CZ" sz="2000" dirty="0"/>
          </a:p>
          <a:p>
            <a:pPr lvl="1" algn="just">
              <a:lnSpc>
                <a:spcPct val="90000"/>
              </a:lnSpc>
              <a:buFontTx/>
              <a:buChar char="•"/>
            </a:pPr>
            <a:r>
              <a:rPr lang="cs-CZ" sz="2000" dirty="0"/>
              <a:t>Zadržení, předběžná vazba a předávací vazba (§ </a:t>
            </a:r>
            <a:r>
              <a:rPr lang="cs-CZ" sz="2000" dirty="0" smtClean="0"/>
              <a:t>204 </a:t>
            </a:r>
            <a:r>
              <a:rPr lang="cs-CZ" sz="2000" dirty="0"/>
              <a:t>a</a:t>
            </a:r>
            <a:r>
              <a:rPr lang="cs-CZ" sz="2000" dirty="0" smtClean="0"/>
              <a:t> </a:t>
            </a:r>
            <a:r>
              <a:rPr lang="cs-CZ" sz="2000" dirty="0"/>
              <a:t>§ </a:t>
            </a:r>
            <a:r>
              <a:rPr lang="cs-CZ" sz="2000" dirty="0" smtClean="0"/>
              <a:t>206 zákona č. 104/2013 Sb.)</a:t>
            </a:r>
          </a:p>
          <a:p>
            <a:pPr marL="356616" lvl="1" indent="0" algn="just">
              <a:lnSpc>
                <a:spcPct val="90000"/>
              </a:lnSpc>
              <a:buNone/>
            </a:pPr>
            <a:endParaRPr lang="cs-CZ" sz="2000" dirty="0"/>
          </a:p>
          <a:p>
            <a:pPr lvl="2" algn="just">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FontTx/>
              <a:buNone/>
            </a:pPr>
            <a:endParaRPr lang="cs-CZ" sz="2000" dirty="0">
              <a:solidFill>
                <a:schemeClr val="bg1"/>
              </a:solidFill>
              <a:latin typeface="Microsoft Sans Serif" pitchFamily="34" charset="0"/>
            </a:endParaRPr>
          </a:p>
          <a:p>
            <a:pPr>
              <a:lnSpc>
                <a:spcPct val="90000"/>
              </a:lnSpc>
              <a:buFontTx/>
              <a:buNone/>
            </a:pPr>
            <a:endParaRPr lang="cs-CZ" dirty="0">
              <a:solidFill>
                <a:schemeClr val="bg1"/>
              </a:solidFill>
              <a:latin typeface="Microsoft Sans Serif" pitchFamily="34" charset="0"/>
            </a:endParaRPr>
          </a:p>
        </p:txBody>
      </p:sp>
    </p:spTree>
    <p:extLst>
      <p:ext uri="{BB962C8B-B14F-4D97-AF65-F5344CB8AC3E}">
        <p14:creationId xmlns:p14="http://schemas.microsoft.com/office/powerpoint/2010/main" val="19257590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611188" y="809625"/>
            <a:ext cx="8007350" cy="5067300"/>
          </a:xfrm>
        </p:spPr>
        <p:txBody>
          <a:bodyPr/>
          <a:lstStyle/>
          <a:p>
            <a:pPr>
              <a:lnSpc>
                <a:spcPct val="80000"/>
              </a:lnSpc>
            </a:pPr>
            <a:endParaRPr lang="cs-CZ" sz="2000" dirty="0">
              <a:solidFill>
                <a:schemeClr val="bg1"/>
              </a:solidFill>
            </a:endParaRPr>
          </a:p>
          <a:p>
            <a:pPr marL="0" indent="0">
              <a:lnSpc>
                <a:spcPct val="90000"/>
              </a:lnSpc>
              <a:buNone/>
            </a:pPr>
            <a:r>
              <a:rPr lang="cs-CZ" sz="2000" dirty="0">
                <a:solidFill>
                  <a:srgbClr val="FF9933"/>
                </a:solidFill>
              </a:rPr>
              <a:t>Předvolání</a:t>
            </a:r>
          </a:p>
          <a:p>
            <a:pPr lvl="1" algn="just">
              <a:lnSpc>
                <a:spcPct val="90000"/>
              </a:lnSpc>
              <a:buFont typeface="Wingdings" pitchFamily="2" charset="2"/>
              <a:buChar char="§"/>
            </a:pPr>
            <a:r>
              <a:rPr lang="cs-CZ" sz="2000" dirty="0"/>
              <a:t>Nejběžnější způsob zajištění účasti obviněného, </a:t>
            </a:r>
            <a:r>
              <a:rPr lang="cs-CZ" sz="2000" dirty="0" smtClean="0"/>
              <a:t>svědka, zástupce obviněné PO, </a:t>
            </a:r>
            <a:r>
              <a:rPr lang="cs-CZ" sz="2000" dirty="0"/>
              <a:t>apod.  na procesních úkonech, provádí se zpravidla písemně do vlastních rukou obviněného</a:t>
            </a:r>
          </a:p>
          <a:p>
            <a:pPr lvl="1" algn="just">
              <a:lnSpc>
                <a:spcPct val="90000"/>
              </a:lnSpc>
              <a:buFont typeface="Wingdings" pitchFamily="2" charset="2"/>
              <a:buChar char="§"/>
            </a:pPr>
            <a:r>
              <a:rPr lang="cs-CZ" sz="2000" dirty="0"/>
              <a:t>Pořádková pokuta (do 50 000</a:t>
            </a:r>
            <a:r>
              <a:rPr lang="cs-CZ" sz="2000" dirty="0" smtClean="0"/>
              <a:t>,-Kč, PO do 500.000,- Kč)</a:t>
            </a:r>
            <a:endParaRPr lang="cs-CZ" sz="2000" dirty="0"/>
          </a:p>
          <a:p>
            <a:pPr>
              <a:lnSpc>
                <a:spcPct val="90000"/>
              </a:lnSpc>
              <a:buFontTx/>
              <a:buNone/>
            </a:pPr>
            <a:endParaRPr lang="cs-CZ" sz="2000" dirty="0">
              <a:solidFill>
                <a:schemeClr val="bg1"/>
              </a:solidFill>
            </a:endParaRPr>
          </a:p>
          <a:p>
            <a:pPr marL="0" indent="0">
              <a:lnSpc>
                <a:spcPct val="90000"/>
              </a:lnSpc>
              <a:spcAft>
                <a:spcPct val="50000"/>
              </a:spcAft>
              <a:buNone/>
            </a:pPr>
            <a:r>
              <a:rPr lang="cs-CZ" sz="2000" dirty="0">
                <a:solidFill>
                  <a:srgbClr val="FF9933"/>
                </a:solidFill>
              </a:rPr>
              <a:t>Předvedení</a:t>
            </a:r>
          </a:p>
          <a:p>
            <a:pPr lvl="1">
              <a:lnSpc>
                <a:spcPct val="90000"/>
              </a:lnSpc>
              <a:spcBef>
                <a:spcPct val="0"/>
              </a:spcBef>
              <a:buFont typeface="Wingdings" pitchFamily="2" charset="2"/>
              <a:buChar char="§"/>
            </a:pPr>
            <a:r>
              <a:rPr lang="cs-CZ" sz="2000" dirty="0"/>
              <a:t>Zpravidla po předchozím předvolání, upozornění</a:t>
            </a:r>
          </a:p>
          <a:p>
            <a:pPr lvl="1">
              <a:lnSpc>
                <a:spcPct val="90000"/>
              </a:lnSpc>
              <a:buFont typeface="Wingdings" pitchFamily="2" charset="2"/>
              <a:buChar char="§"/>
            </a:pPr>
            <a:r>
              <a:rPr lang="cs-CZ" sz="2000" dirty="0"/>
              <a:t>Nedostavení se bez dostatečné omluvy</a:t>
            </a:r>
          </a:p>
          <a:p>
            <a:pPr lvl="1">
              <a:lnSpc>
                <a:spcPct val="90000"/>
              </a:lnSpc>
              <a:buFont typeface="Wingdings" pitchFamily="2" charset="2"/>
              <a:buChar char="§"/>
            </a:pPr>
            <a:r>
              <a:rPr lang="cs-CZ" sz="2000" dirty="0"/>
              <a:t>Má formu opatření</a:t>
            </a:r>
          </a:p>
          <a:p>
            <a:pPr lvl="1">
              <a:lnSpc>
                <a:spcPct val="90000"/>
              </a:lnSpc>
              <a:buFont typeface="Wingdings" pitchFamily="2" charset="2"/>
              <a:buChar char="§"/>
            </a:pPr>
            <a:r>
              <a:rPr lang="cs-CZ" sz="2000" dirty="0"/>
              <a:t>Nelze předvést </a:t>
            </a:r>
            <a:r>
              <a:rPr lang="cs-CZ" sz="2000" dirty="0" smtClean="0"/>
              <a:t>obhájce, znalce </a:t>
            </a:r>
            <a:r>
              <a:rPr lang="cs-CZ" sz="2000" dirty="0"/>
              <a:t>a </a:t>
            </a:r>
            <a:r>
              <a:rPr lang="cs-CZ" sz="2000" dirty="0" smtClean="0"/>
              <a:t>tlumočníka </a:t>
            </a:r>
            <a:endParaRPr lang="cs-CZ" sz="2000" dirty="0"/>
          </a:p>
          <a:p>
            <a:pPr lvl="1">
              <a:lnSpc>
                <a:spcPct val="90000"/>
              </a:lnSpc>
              <a:buFont typeface="Wingdings" pitchFamily="2" charset="2"/>
              <a:buChar char="§"/>
            </a:pPr>
            <a:r>
              <a:rPr lang="cs-CZ" sz="2000" dirty="0"/>
              <a:t>Odlišné od předvedení ke zjištění totožnosti podle § 63 odst. 3, 4, § 64 odst. 1, 2 zákona č. 273/2008 Sb., o Policii ČR, ve znění pozdějších předpisů (max. 24 hodin!)</a:t>
            </a:r>
          </a:p>
          <a:p>
            <a:pPr lvl="1">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Clr>
                <a:srgbClr val="FF9933"/>
              </a:buClr>
              <a:buFont typeface="Wingdings" pitchFamily="2" charset="2"/>
              <a:buChar char="Ø"/>
            </a:pPr>
            <a:endParaRPr lang="cs-CZ" sz="2000" dirty="0">
              <a:solidFill>
                <a:srgbClr val="FF9933"/>
              </a:solidFill>
              <a:latin typeface="Microsoft Sans Serif" pitchFamily="34" charset="0"/>
            </a:endParaRPr>
          </a:p>
        </p:txBody>
      </p:sp>
    </p:spTree>
    <p:extLst>
      <p:ext uri="{BB962C8B-B14F-4D97-AF65-F5344CB8AC3E}">
        <p14:creationId xmlns:p14="http://schemas.microsoft.com/office/powerpoint/2010/main" val="14562976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idx="1"/>
          </p:nvPr>
        </p:nvSpPr>
        <p:spPr>
          <a:xfrm>
            <a:off x="395288" y="836712"/>
            <a:ext cx="8223250" cy="5112568"/>
          </a:xfrm>
        </p:spPr>
        <p:txBody>
          <a:bodyPr>
            <a:normAutofit lnSpcReduction="10000"/>
          </a:bodyPr>
          <a:lstStyle/>
          <a:p>
            <a:endParaRPr lang="cs-CZ" sz="2000" dirty="0">
              <a:solidFill>
                <a:schemeClr val="bg1"/>
              </a:solidFill>
              <a:latin typeface="Microsoft Sans Serif" pitchFamily="34" charset="0"/>
            </a:endParaRPr>
          </a:p>
          <a:p>
            <a:pPr marL="0" indent="0">
              <a:lnSpc>
                <a:spcPct val="90000"/>
              </a:lnSpc>
              <a:buClr>
                <a:srgbClr val="FF9933"/>
              </a:buClr>
              <a:buNone/>
            </a:pPr>
            <a:r>
              <a:rPr lang="cs-CZ" sz="2000" dirty="0">
                <a:solidFill>
                  <a:srgbClr val="FF9933"/>
                </a:solidFill>
              </a:rPr>
              <a:t>Zadržení</a:t>
            </a:r>
          </a:p>
          <a:p>
            <a:pPr lvl="1">
              <a:lnSpc>
                <a:spcPct val="90000"/>
              </a:lnSpc>
              <a:buFont typeface="Wingdings" pitchFamily="2" charset="2"/>
              <a:buChar char="§"/>
            </a:pPr>
            <a:r>
              <a:rPr lang="cs-CZ" sz="2000" dirty="0"/>
              <a:t>Zadržení </a:t>
            </a:r>
            <a:r>
              <a:rPr lang="cs-CZ" sz="2000" dirty="0">
                <a:solidFill>
                  <a:srgbClr val="FFC000"/>
                </a:solidFill>
              </a:rPr>
              <a:t>obviněného</a:t>
            </a:r>
            <a:r>
              <a:rPr lang="cs-CZ" sz="2000" dirty="0"/>
              <a:t> </a:t>
            </a:r>
            <a:r>
              <a:rPr lang="cs-CZ" sz="2000" dirty="0" smtClean="0"/>
              <a:t>(</a:t>
            </a:r>
            <a:r>
              <a:rPr lang="cs-CZ" sz="2000" dirty="0" smtClean="0">
                <a:solidFill>
                  <a:srgbClr val="FF0000"/>
                </a:solidFill>
              </a:rPr>
              <a:t>lhůta 48 hodin </a:t>
            </a:r>
            <a:r>
              <a:rPr lang="cs-CZ" sz="2000" dirty="0" smtClean="0"/>
              <a:t>pro </a:t>
            </a:r>
            <a:r>
              <a:rPr lang="cs-CZ" sz="2000" dirty="0"/>
              <a:t>odevzdání </a:t>
            </a:r>
            <a:r>
              <a:rPr lang="cs-CZ" sz="2000" dirty="0" smtClean="0"/>
              <a:t>soudu nebo pro propuštění!)</a:t>
            </a:r>
            <a:endParaRPr lang="cs-CZ" sz="2000" dirty="0"/>
          </a:p>
          <a:p>
            <a:pPr lvl="1">
              <a:lnSpc>
                <a:spcPct val="90000"/>
              </a:lnSpc>
              <a:buFont typeface="Wingdings" pitchFamily="2" charset="2"/>
              <a:buChar char="§"/>
            </a:pPr>
            <a:r>
              <a:rPr lang="cs-CZ" sz="2000" dirty="0"/>
              <a:t>Zadržení </a:t>
            </a:r>
            <a:r>
              <a:rPr lang="cs-CZ" sz="2000" dirty="0">
                <a:solidFill>
                  <a:srgbClr val="FFC000"/>
                </a:solidFill>
              </a:rPr>
              <a:t>podezřelé osoby </a:t>
            </a:r>
            <a:r>
              <a:rPr lang="cs-CZ" sz="2000" dirty="0"/>
              <a:t>(kýmkoli, policejním orgánem)</a:t>
            </a:r>
          </a:p>
          <a:p>
            <a:pPr lvl="1">
              <a:lnSpc>
                <a:spcPct val="90000"/>
              </a:lnSpc>
              <a:buFont typeface="Wingdings" pitchFamily="2" charset="2"/>
              <a:buChar char="§"/>
            </a:pPr>
            <a:r>
              <a:rPr lang="cs-CZ" sz="2000" dirty="0"/>
              <a:t>Forma </a:t>
            </a:r>
            <a:r>
              <a:rPr lang="cs-CZ" sz="2000" dirty="0">
                <a:solidFill>
                  <a:srgbClr val="FFC000"/>
                </a:solidFill>
              </a:rPr>
              <a:t>opatření</a:t>
            </a:r>
            <a:r>
              <a:rPr lang="cs-CZ" sz="2000" dirty="0"/>
              <a:t>, při propuštění soudem </a:t>
            </a:r>
            <a:r>
              <a:rPr lang="cs-CZ" sz="2000" dirty="0" smtClean="0"/>
              <a:t>( soud ve </a:t>
            </a:r>
            <a:r>
              <a:rPr lang="cs-CZ" sz="2000" dirty="0" smtClean="0">
                <a:solidFill>
                  <a:srgbClr val="FF0000"/>
                </a:solidFill>
              </a:rPr>
              <a:t>lhůtě 24 hodin </a:t>
            </a:r>
            <a:r>
              <a:rPr lang="cs-CZ" sz="2000" dirty="0" smtClean="0"/>
              <a:t>neakceptuje návrh na vzetí do vazby) usnesení</a:t>
            </a:r>
            <a:endParaRPr lang="cs-CZ" sz="2000" dirty="0" smtClean="0"/>
          </a:p>
          <a:p>
            <a:pPr marL="0" indent="0" algn="just">
              <a:lnSpc>
                <a:spcPct val="90000"/>
              </a:lnSpc>
              <a:buNone/>
            </a:pPr>
            <a:endParaRPr lang="cs-CZ" sz="2000" dirty="0">
              <a:solidFill>
                <a:srgbClr val="FF9933"/>
              </a:solidFill>
            </a:endParaRPr>
          </a:p>
          <a:p>
            <a:pPr marL="0" indent="0" algn="just">
              <a:lnSpc>
                <a:spcPct val="90000"/>
              </a:lnSpc>
              <a:buNone/>
            </a:pPr>
            <a:r>
              <a:rPr lang="cs-CZ" sz="2000" dirty="0">
                <a:solidFill>
                  <a:srgbClr val="FF9933"/>
                </a:solidFill>
              </a:rPr>
              <a:t>Vazba</a:t>
            </a:r>
          </a:p>
          <a:p>
            <a:pPr lvl="1" algn="just">
              <a:lnSpc>
                <a:spcPct val="90000"/>
              </a:lnSpc>
              <a:buFont typeface="Wingdings" pitchFamily="2" charset="2"/>
              <a:buChar char="§"/>
            </a:pPr>
            <a:r>
              <a:rPr lang="cs-CZ" sz="2000" dirty="0"/>
              <a:t>Institut trestního řízení, kterým </a:t>
            </a:r>
            <a:r>
              <a:rPr lang="cs-CZ" sz="2000" b="1" u="sng" dirty="0">
                <a:solidFill>
                  <a:srgbClr val="C00000"/>
                </a:solidFill>
              </a:rPr>
              <a:t>je obviněný </a:t>
            </a:r>
            <a:r>
              <a:rPr lang="cs-CZ" sz="2000" dirty="0"/>
              <a:t>na základě rozhodnutí soudu dočasně zbaven osobní svobody, aby mu bylo zejména  zabráněno vyhýbat se trestnímu stíhání nebo trestu, mařit objasňování skutečností závažných pro trestní stíhání nebo pokračovat v trestné činnosti</a:t>
            </a:r>
            <a:r>
              <a:rPr lang="cs-CZ" sz="2000" dirty="0" smtClean="0"/>
              <a:t>. ( </a:t>
            </a:r>
            <a:r>
              <a:rPr lang="cs-CZ" sz="2000" dirty="0" smtClean="0"/>
              <a:t>soud musí rozhodnout ve </a:t>
            </a:r>
            <a:r>
              <a:rPr lang="cs-CZ" sz="2000" dirty="0" smtClean="0">
                <a:solidFill>
                  <a:srgbClr val="FF0000"/>
                </a:solidFill>
              </a:rPr>
              <a:t>lhůtě </a:t>
            </a:r>
            <a:r>
              <a:rPr lang="cs-CZ" sz="2000" dirty="0" smtClean="0">
                <a:solidFill>
                  <a:srgbClr val="FF0000"/>
                </a:solidFill>
              </a:rPr>
              <a:t>24 hodin </a:t>
            </a:r>
            <a:r>
              <a:rPr lang="cs-CZ" sz="2000" dirty="0" smtClean="0"/>
              <a:t>od odevzdání obviněného státním </a:t>
            </a:r>
            <a:r>
              <a:rPr lang="cs-CZ" sz="2000" dirty="0" smtClean="0"/>
              <a:t>zástupcem)</a:t>
            </a:r>
          </a:p>
          <a:p>
            <a:pPr lvl="1" algn="just">
              <a:lnSpc>
                <a:spcPct val="90000"/>
              </a:lnSpc>
              <a:buFont typeface="Wingdings" pitchFamily="2" charset="2"/>
              <a:buChar char="§"/>
            </a:pPr>
            <a:endParaRPr lang="cs-CZ" sz="2000" dirty="0" smtClean="0"/>
          </a:p>
          <a:p>
            <a:pPr lvl="1" algn="just">
              <a:lnSpc>
                <a:spcPct val="90000"/>
              </a:lnSpc>
              <a:buFont typeface="Wingdings" pitchFamily="2" charset="2"/>
              <a:buChar char="§"/>
            </a:pPr>
            <a:r>
              <a:rPr lang="cs-CZ" sz="2000" dirty="0" smtClean="0"/>
              <a:t> </a:t>
            </a:r>
            <a:r>
              <a:rPr lang="cs-CZ" sz="2000" dirty="0" smtClean="0">
                <a:solidFill>
                  <a:srgbClr val="FF0000"/>
                </a:solidFill>
              </a:rPr>
              <a:t>překročení </a:t>
            </a:r>
            <a:r>
              <a:rPr lang="cs-CZ" sz="2000" dirty="0" smtClean="0">
                <a:solidFill>
                  <a:srgbClr val="FF0000"/>
                </a:solidFill>
              </a:rPr>
              <a:t>lhůty</a:t>
            </a:r>
            <a:r>
              <a:rPr lang="cs-CZ" sz="2000" dirty="0" smtClean="0"/>
              <a:t> </a:t>
            </a:r>
            <a:r>
              <a:rPr lang="cs-CZ" sz="2000" dirty="0" smtClean="0"/>
              <a:t>PO, SZ nebo soudem vždy </a:t>
            </a:r>
            <a:r>
              <a:rPr lang="cs-CZ" sz="2000" dirty="0" smtClean="0"/>
              <a:t>znamená povinnost propustit!)</a:t>
            </a:r>
            <a:endParaRPr lang="cs-CZ" sz="2000" dirty="0"/>
          </a:p>
          <a:p>
            <a:pPr lvl="1" algn="just">
              <a:lnSpc>
                <a:spcPct val="90000"/>
              </a:lnSpc>
              <a:buFont typeface="Wingdings" pitchFamily="2" charset="2"/>
              <a:buChar char="Ø"/>
            </a:pPr>
            <a:endParaRPr lang="cs-CZ" sz="2000" dirty="0">
              <a:solidFill>
                <a:schemeClr val="bg1"/>
              </a:solidFill>
              <a:latin typeface="Microsoft Sans Serif" pitchFamily="34" charset="0"/>
            </a:endParaRPr>
          </a:p>
          <a:p>
            <a:pPr lvl="1" algn="just">
              <a:lnSpc>
                <a:spcPct val="90000"/>
              </a:lnSpc>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17267089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765175"/>
            <a:ext cx="8229600" cy="652463"/>
          </a:xfrm>
        </p:spPr>
        <p:txBody>
          <a:bodyPr>
            <a:normAutofit/>
          </a:bodyPr>
          <a:lstStyle/>
          <a:p>
            <a:r>
              <a:rPr lang="cs-CZ" sz="2800" dirty="0"/>
              <a:t>Důvody vazby</a:t>
            </a:r>
          </a:p>
        </p:txBody>
      </p:sp>
      <p:sp>
        <p:nvSpPr>
          <p:cNvPr id="222213" name="Rectangle 5"/>
          <p:cNvSpPr>
            <a:spLocks noGrp="1" noChangeArrowheads="1"/>
          </p:cNvSpPr>
          <p:nvPr>
            <p:ph sz="half" idx="1"/>
          </p:nvPr>
        </p:nvSpPr>
        <p:spPr>
          <a:xfrm>
            <a:off x="179512" y="2060848"/>
            <a:ext cx="4392612" cy="2016125"/>
          </a:xfrm>
        </p:spPr>
        <p:txBody>
          <a:bodyPr>
            <a:normAutofit fontScale="92500" lnSpcReduction="20000"/>
          </a:bodyPr>
          <a:lstStyle/>
          <a:p>
            <a:pPr marL="0" indent="0">
              <a:buClr>
                <a:srgbClr val="FF9933"/>
              </a:buClr>
              <a:buNone/>
            </a:pPr>
            <a:endParaRPr lang="cs-CZ" sz="2000" b="1" dirty="0" smtClean="0">
              <a:solidFill>
                <a:srgbClr val="FF9933"/>
              </a:solidFill>
            </a:endParaRPr>
          </a:p>
          <a:p>
            <a:pPr marL="0" indent="0">
              <a:buClr>
                <a:srgbClr val="FF9933"/>
              </a:buClr>
              <a:buNone/>
            </a:pPr>
            <a:r>
              <a:rPr lang="cs-CZ" sz="2000" b="1" dirty="0" smtClean="0">
                <a:solidFill>
                  <a:srgbClr val="FF9933"/>
                </a:solidFill>
              </a:rPr>
              <a:t>Obecné </a:t>
            </a:r>
            <a:r>
              <a:rPr lang="cs-CZ" sz="2000" b="1" dirty="0" smtClean="0">
                <a:solidFill>
                  <a:srgbClr val="92D050"/>
                </a:solidFill>
              </a:rPr>
              <a:t>(důvodnost obvinění, důvodná a konkrétní obava, nelze využít mírnější prostředky):</a:t>
            </a:r>
            <a:r>
              <a:rPr lang="cs-CZ" sz="2000" dirty="0">
                <a:solidFill>
                  <a:srgbClr val="FF0000"/>
                </a:solidFill>
              </a:rPr>
              <a:t>	</a:t>
            </a:r>
          </a:p>
          <a:p>
            <a:pPr lvl="1">
              <a:buFont typeface="Arial" pitchFamily="34" charset="0"/>
              <a:buChar char="•"/>
            </a:pPr>
            <a:r>
              <a:rPr lang="cs-CZ" sz="2000" dirty="0">
                <a:solidFill>
                  <a:srgbClr val="FFFF00"/>
                </a:solidFill>
              </a:rPr>
              <a:t>vazba útěková</a:t>
            </a:r>
            <a:r>
              <a:rPr lang="cs-CZ" sz="2000" dirty="0">
                <a:solidFill>
                  <a:schemeClr val="bg1"/>
                </a:solidFill>
              </a:rPr>
              <a:t> </a:t>
            </a:r>
            <a:r>
              <a:rPr lang="cs-CZ" sz="2000" dirty="0"/>
              <a:t>- </a:t>
            </a:r>
            <a:r>
              <a:rPr lang="cs-CZ" sz="1800" dirty="0"/>
              <a:t>§ 67 písm. a) </a:t>
            </a:r>
          </a:p>
          <a:p>
            <a:pPr lvl="1">
              <a:buFont typeface="Arial" pitchFamily="34" charset="0"/>
              <a:buChar char="•"/>
            </a:pPr>
            <a:r>
              <a:rPr lang="cs-CZ" sz="2000" dirty="0">
                <a:solidFill>
                  <a:srgbClr val="FFFF00"/>
                </a:solidFill>
              </a:rPr>
              <a:t>vazba koluzní</a:t>
            </a:r>
            <a:r>
              <a:rPr lang="cs-CZ" sz="2000" dirty="0">
                <a:solidFill>
                  <a:schemeClr val="bg1"/>
                </a:solidFill>
              </a:rPr>
              <a:t> </a:t>
            </a:r>
            <a:r>
              <a:rPr lang="cs-CZ" sz="2000" dirty="0"/>
              <a:t>- </a:t>
            </a:r>
            <a:r>
              <a:rPr lang="cs-CZ" sz="1800" dirty="0"/>
              <a:t>§ 67 písm. b)</a:t>
            </a:r>
          </a:p>
          <a:p>
            <a:pPr lvl="1">
              <a:buFont typeface="Arial" pitchFamily="34" charset="0"/>
              <a:buChar char="•"/>
            </a:pPr>
            <a:r>
              <a:rPr lang="cs-CZ" sz="2000" dirty="0">
                <a:solidFill>
                  <a:srgbClr val="FFFF00"/>
                </a:solidFill>
              </a:rPr>
              <a:t>vazba předstižná</a:t>
            </a:r>
            <a:r>
              <a:rPr lang="cs-CZ" sz="2000" dirty="0">
                <a:solidFill>
                  <a:schemeClr val="bg1"/>
                </a:solidFill>
              </a:rPr>
              <a:t> </a:t>
            </a:r>
            <a:r>
              <a:rPr lang="cs-CZ" sz="2000" dirty="0"/>
              <a:t>- </a:t>
            </a:r>
            <a:r>
              <a:rPr lang="cs-CZ" sz="1800" dirty="0"/>
              <a:t>§ 67 písm. c)</a:t>
            </a:r>
          </a:p>
          <a:p>
            <a:endParaRPr lang="cs-CZ" sz="1800" dirty="0">
              <a:solidFill>
                <a:schemeClr val="bg1"/>
              </a:solidFill>
              <a:latin typeface="Microsoft Sans Serif" pitchFamily="34" charset="0"/>
            </a:endParaRPr>
          </a:p>
        </p:txBody>
      </p:sp>
      <p:sp>
        <p:nvSpPr>
          <p:cNvPr id="222214" name="Rectangle 6"/>
          <p:cNvSpPr>
            <a:spLocks noGrp="1" noChangeArrowheads="1"/>
          </p:cNvSpPr>
          <p:nvPr>
            <p:ph sz="half" idx="2"/>
          </p:nvPr>
        </p:nvSpPr>
        <p:spPr>
          <a:xfrm>
            <a:off x="4500563" y="1600200"/>
            <a:ext cx="4186237" cy="4525963"/>
          </a:xfrm>
        </p:spPr>
        <p:txBody>
          <a:bodyPr>
            <a:normAutofit fontScale="92500" lnSpcReduction="20000"/>
          </a:bodyPr>
          <a:lstStyle/>
          <a:p>
            <a:pPr marL="0" indent="0">
              <a:buNone/>
            </a:pPr>
            <a:r>
              <a:rPr lang="cs-CZ" sz="2000" b="1" dirty="0">
                <a:solidFill>
                  <a:srgbClr val="FF9933"/>
                </a:solidFill>
              </a:rPr>
              <a:t>Zvláštní</a:t>
            </a:r>
            <a:r>
              <a:rPr lang="cs-CZ" sz="2000" dirty="0">
                <a:solidFill>
                  <a:schemeClr val="bg1"/>
                </a:solidFill>
              </a:rPr>
              <a:t> </a:t>
            </a:r>
            <a:r>
              <a:rPr lang="cs-CZ" sz="1800" dirty="0"/>
              <a:t>(§ 68 odst. 1, 2</a:t>
            </a:r>
            <a:r>
              <a:rPr lang="cs-CZ" sz="1800" dirty="0" smtClean="0"/>
              <a:t>) omezující</a:t>
            </a:r>
            <a:endParaRPr lang="cs-CZ" sz="1800" dirty="0"/>
          </a:p>
          <a:p>
            <a:pPr lvl="1" algn="just">
              <a:buFont typeface="Arial" pitchFamily="34" charset="0"/>
              <a:buChar char="•"/>
            </a:pPr>
            <a:r>
              <a:rPr lang="cs-CZ" sz="2000" dirty="0">
                <a:solidFill>
                  <a:srgbClr val="FF0000"/>
                </a:solidFill>
              </a:rPr>
              <a:t>Úmyslný</a:t>
            </a:r>
            <a:r>
              <a:rPr lang="cs-CZ" sz="2000" dirty="0"/>
              <a:t> trestný čin, se sazbou nad 2 roky TOS</a:t>
            </a:r>
          </a:p>
          <a:p>
            <a:pPr lvl="1" algn="just">
              <a:buFont typeface="Arial" pitchFamily="34" charset="0"/>
              <a:buChar char="•"/>
            </a:pPr>
            <a:r>
              <a:rPr lang="cs-CZ" sz="2000" dirty="0">
                <a:solidFill>
                  <a:srgbClr val="FF0000"/>
                </a:solidFill>
              </a:rPr>
              <a:t>Nedbalostní</a:t>
            </a:r>
            <a:r>
              <a:rPr lang="cs-CZ" sz="2000" dirty="0"/>
              <a:t> trestný čin, se sazbou nad 3 roky TOS</a:t>
            </a:r>
          </a:p>
          <a:p>
            <a:pPr marL="0" indent="0">
              <a:buNone/>
            </a:pPr>
            <a:r>
              <a:rPr lang="cs-CZ" sz="2000" b="1" dirty="0">
                <a:solidFill>
                  <a:srgbClr val="FF9933"/>
                </a:solidFill>
              </a:rPr>
              <a:t>Výjimka</a:t>
            </a:r>
            <a:r>
              <a:rPr lang="cs-CZ" sz="2000" dirty="0">
                <a:solidFill>
                  <a:schemeClr val="bg1"/>
                </a:solidFill>
              </a:rPr>
              <a:t> </a:t>
            </a:r>
            <a:r>
              <a:rPr lang="cs-CZ" sz="2000" dirty="0" smtClean="0"/>
              <a:t>z omezení</a:t>
            </a:r>
            <a:r>
              <a:rPr lang="cs-CZ" sz="2000" dirty="0" smtClean="0">
                <a:solidFill>
                  <a:srgbClr val="92D050"/>
                </a:solidFill>
              </a:rPr>
              <a:t>(naplnění </a:t>
            </a:r>
            <a:r>
              <a:rPr lang="cs-CZ" sz="2000" dirty="0">
                <a:solidFill>
                  <a:srgbClr val="92D050"/>
                </a:solidFill>
              </a:rPr>
              <a:t>důvodné obavy</a:t>
            </a:r>
            <a:r>
              <a:rPr lang="cs-CZ" sz="2000" dirty="0" smtClean="0">
                <a:solidFill>
                  <a:srgbClr val="92D050"/>
                </a:solidFill>
              </a:rPr>
              <a:t>)</a:t>
            </a:r>
          </a:p>
          <a:p>
            <a:pPr marL="0" indent="0">
              <a:buNone/>
            </a:pPr>
            <a:r>
              <a:rPr lang="cs-CZ" sz="2000" dirty="0" smtClean="0">
                <a:solidFill>
                  <a:srgbClr val="92D050"/>
                </a:solidFill>
              </a:rPr>
              <a:t> </a:t>
            </a:r>
            <a:r>
              <a:rPr lang="cs-CZ" sz="1800" dirty="0" smtClean="0"/>
              <a:t>(§ 68 </a:t>
            </a:r>
            <a:r>
              <a:rPr lang="cs-CZ" sz="1800" dirty="0"/>
              <a:t>odst. 3):</a:t>
            </a:r>
          </a:p>
          <a:p>
            <a:pPr lvl="1" algn="just">
              <a:buFont typeface="Arial" pitchFamily="34" charset="0"/>
              <a:buChar char="•"/>
            </a:pPr>
            <a:r>
              <a:rPr lang="cs-CZ" sz="2000" dirty="0"/>
              <a:t>Obviněný </a:t>
            </a:r>
            <a:r>
              <a:rPr lang="cs-CZ" sz="2000" dirty="0" smtClean="0"/>
              <a:t>(již) uprchl </a:t>
            </a:r>
            <a:r>
              <a:rPr lang="cs-CZ" sz="2000" dirty="0"/>
              <a:t>nebo se skrýval, </a:t>
            </a:r>
            <a:r>
              <a:rPr lang="cs-CZ" sz="2000" dirty="0" smtClean="0"/>
              <a:t>opakovaně se  nedostavuje na </a:t>
            </a:r>
            <a:r>
              <a:rPr lang="cs-CZ" sz="2000" dirty="0"/>
              <a:t>předvolání, neznámá totožnost, působil na svědky, atd. </a:t>
            </a:r>
            <a:r>
              <a:rPr lang="cs-CZ" sz="2000" dirty="0" smtClean="0"/>
              <a:t>nebo opakoval trestnou činnost, pro niž je stíhán, nebo v ní pokračoval nebo za ní byl v posledních 3 letech odsouzen nebo potrestán</a:t>
            </a:r>
            <a:endParaRPr lang="cs-CZ" sz="2000" dirty="0"/>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651933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000" dirty="0"/>
              <a:t>Z</a:t>
            </a:r>
            <a:r>
              <a:rPr lang="cs-CZ" sz="2000" dirty="0" smtClean="0"/>
              <a:t>výrazněna  také </a:t>
            </a:r>
            <a:r>
              <a:rPr lang="cs-CZ" sz="2000" b="1" dirty="0" smtClean="0">
                <a:solidFill>
                  <a:schemeClr val="accent4">
                    <a:lumMod val="75000"/>
                  </a:schemeClr>
                </a:solidFill>
              </a:rPr>
              <a:t>ochrana poškozeného</a:t>
            </a:r>
            <a:r>
              <a:rPr lang="cs-CZ" sz="2000" dirty="0" smtClean="0"/>
              <a:t>:</a:t>
            </a:r>
          </a:p>
          <a:p>
            <a:pPr marL="0" indent="0">
              <a:buNone/>
            </a:pPr>
            <a:endParaRPr lang="cs-CZ" sz="2000" dirty="0" smtClean="0"/>
          </a:p>
          <a:p>
            <a:pPr algn="just"/>
            <a:r>
              <a:rPr lang="cs-CZ" sz="2000" dirty="0" smtClean="0"/>
              <a:t>omezení § 68 odst. 2 se neužijí pro úmyslný trestný čin, jestliže je dán důvod vazby podle § 67 písm. c) – předstižná vazba – a s přihlédnutím k povaze trestného činu vyžaduje vzetí do vazby účinná</a:t>
            </a:r>
            <a:r>
              <a:rPr lang="cs-CZ" sz="2000" dirty="0" smtClean="0">
                <a:solidFill>
                  <a:srgbClr val="C00000"/>
                </a:solidFill>
              </a:rPr>
              <a:t> ochrana poškozeného </a:t>
            </a:r>
            <a:r>
              <a:rPr lang="cs-CZ" sz="2000" dirty="0" smtClean="0"/>
              <a:t>(zejm. jeho života, zdraví nebo jiného obdobného zájmu)</a:t>
            </a:r>
          </a:p>
          <a:p>
            <a:endParaRPr lang="cs-CZ" sz="2000" dirty="0" smtClean="0"/>
          </a:p>
        </p:txBody>
      </p:sp>
    </p:spTree>
    <p:extLst>
      <p:ext uri="{BB962C8B-B14F-4D97-AF65-F5344CB8AC3E}">
        <p14:creationId xmlns:p14="http://schemas.microsoft.com/office/powerpoint/2010/main" val="1310857675"/>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2496</TotalTime>
  <Words>2262</Words>
  <Application>Microsoft Office PowerPoint</Application>
  <PresentationFormat>Předvádění na obrazovce (4:3)</PresentationFormat>
  <Paragraphs>196</Paragraphs>
  <Slides>22</Slides>
  <Notes>1</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Deluxe</vt:lpstr>
      <vt:lpstr>Přednáška pro VIII. jarní semestr magisterského studia </vt:lpstr>
      <vt:lpstr>Obecné výklady o zajišťovacích úkonech </vt:lpstr>
      <vt:lpstr>Prezentace aplikace PowerPoint</vt:lpstr>
      <vt:lpstr>Prostředky zajištění osob a věcí v trestním řízení</vt:lpstr>
      <vt:lpstr>Zajištění osoby obviněného a podezřelého</vt:lpstr>
      <vt:lpstr>Prezentace aplikace PowerPoint</vt:lpstr>
      <vt:lpstr>Prezentace aplikace PowerPoint</vt:lpstr>
      <vt:lpstr>Důvody vazby</vt:lpstr>
      <vt:lpstr>Prezentace aplikace PowerPoint</vt:lpstr>
      <vt:lpstr>Prezentace aplikace PowerPoint</vt:lpstr>
      <vt:lpstr>Prezentace aplikace PowerPoint</vt:lpstr>
      <vt:lpstr>Prezentace aplikace PowerPoint</vt:lpstr>
      <vt:lpstr>Příkaz k zadržení ( § 76a) </vt:lpstr>
      <vt:lpstr>Zákaz vycestování do zahraničí (§ 77a) </vt:lpstr>
      <vt:lpstr>Zajištění věcí důležitých pro trestní řízení ( § 77b a násl. tr.ř.) </vt:lpstr>
      <vt:lpstr>Prohlídky a vstupy</vt:lpstr>
      <vt:lpstr>Jiné úkony – (zpravidla v rámci  přípravného řízení)</vt:lpstr>
      <vt:lpstr>Předběžná opatření</vt:lpstr>
      <vt:lpstr>Druhy PO</vt:lpstr>
      <vt:lpstr> Rozhodnutí o OP a jeho trvání</vt:lpstr>
      <vt:lpstr>Porušení podmínek PO</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IV. jarní semestr bakalářského studia</dc:title>
  <cp:lastModifiedBy>uživatel</cp:lastModifiedBy>
  <cp:revision>119</cp:revision>
  <dcterms:created xsi:type="dcterms:W3CDTF">2005-04-06T16:52:48Z</dcterms:created>
  <dcterms:modified xsi:type="dcterms:W3CDTF">2020-03-26T14:10:56Z</dcterms:modified>
</cp:coreProperties>
</file>