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61"/>
  </p:notesMasterIdLst>
  <p:sldIdLst>
    <p:sldId id="256" r:id="rId2"/>
    <p:sldId id="267" r:id="rId3"/>
    <p:sldId id="307" r:id="rId4"/>
    <p:sldId id="266" r:id="rId5"/>
    <p:sldId id="269" r:id="rId6"/>
    <p:sldId id="264" r:id="rId7"/>
    <p:sldId id="272" r:id="rId8"/>
    <p:sldId id="268" r:id="rId9"/>
    <p:sldId id="280" r:id="rId10"/>
    <p:sldId id="311" r:id="rId11"/>
    <p:sldId id="308" r:id="rId12"/>
    <p:sldId id="299" r:id="rId13"/>
    <p:sldId id="300" r:id="rId14"/>
    <p:sldId id="302" r:id="rId15"/>
    <p:sldId id="279" r:id="rId16"/>
    <p:sldId id="285" r:id="rId17"/>
    <p:sldId id="309" r:id="rId18"/>
    <p:sldId id="270" r:id="rId19"/>
    <p:sldId id="310" r:id="rId20"/>
    <p:sldId id="271" r:id="rId21"/>
    <p:sldId id="312" r:id="rId22"/>
    <p:sldId id="301" r:id="rId23"/>
    <p:sldId id="273" r:id="rId24"/>
    <p:sldId id="275" r:id="rId25"/>
    <p:sldId id="276" r:id="rId26"/>
    <p:sldId id="277" r:id="rId27"/>
    <p:sldId id="313" r:id="rId28"/>
    <p:sldId id="274" r:id="rId29"/>
    <p:sldId id="278" r:id="rId30"/>
    <p:sldId id="314" r:id="rId31"/>
    <p:sldId id="316" r:id="rId32"/>
    <p:sldId id="317" r:id="rId33"/>
    <p:sldId id="318" r:id="rId34"/>
    <p:sldId id="319" r:id="rId35"/>
    <p:sldId id="320" r:id="rId36"/>
    <p:sldId id="281" r:id="rId37"/>
    <p:sldId id="282" r:id="rId38"/>
    <p:sldId id="283" r:id="rId39"/>
    <p:sldId id="321" r:id="rId40"/>
    <p:sldId id="284" r:id="rId41"/>
    <p:sldId id="322" r:id="rId42"/>
    <p:sldId id="286" r:id="rId43"/>
    <p:sldId id="306" r:id="rId44"/>
    <p:sldId id="287" r:id="rId45"/>
    <p:sldId id="323" r:id="rId46"/>
    <p:sldId id="324" r:id="rId47"/>
    <p:sldId id="288" r:id="rId48"/>
    <p:sldId id="289" r:id="rId49"/>
    <p:sldId id="296" r:id="rId50"/>
    <p:sldId id="290" r:id="rId51"/>
    <p:sldId id="291" r:id="rId52"/>
    <p:sldId id="292" r:id="rId53"/>
    <p:sldId id="293" r:id="rId54"/>
    <p:sldId id="297" r:id="rId55"/>
    <p:sldId id="298" r:id="rId56"/>
    <p:sldId id="303" r:id="rId57"/>
    <p:sldId id="304" r:id="rId58"/>
    <p:sldId id="305" r:id="rId59"/>
    <p:sldId id="295" r:id="rId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152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A57B1-2996-40CF-AA5B-0950E365338D}" type="datetimeFigureOut">
              <a:rPr lang="cs-CZ" smtClean="0"/>
              <a:t>19.04.2020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C0084-BC02-4CE7-8688-87833E287EC3}" type="slidenum">
              <a:rPr lang="cs-CZ" smtClean="0"/>
              <a:t>‹#›</a:t>
            </a:fld>
            <a:endParaRPr lang="cs-CZ"/>
          </a:p>
        </p:txBody>
      </p:sp>
    </p:spTree>
    <p:extLst>
      <p:ext uri="{BB962C8B-B14F-4D97-AF65-F5344CB8AC3E}">
        <p14:creationId xmlns:p14="http://schemas.microsoft.com/office/powerpoint/2010/main" val="99070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Diskreční oprávnění státního zástupce</a:t>
            </a:r>
            <a:endParaRPr lang="cs-CZ" dirty="0"/>
          </a:p>
        </p:txBody>
      </p:sp>
      <p:sp>
        <p:nvSpPr>
          <p:cNvPr id="4" name="Zástupný symbol pro číslo snímku 3"/>
          <p:cNvSpPr>
            <a:spLocks noGrp="1"/>
          </p:cNvSpPr>
          <p:nvPr>
            <p:ph type="sldNum" sz="quarter" idx="10"/>
          </p:nvPr>
        </p:nvSpPr>
        <p:spPr/>
        <p:txBody>
          <a:bodyPr/>
          <a:lstStyle/>
          <a:p>
            <a:fld id="{778C0084-BC02-4CE7-8688-87833E287EC3}" type="slidenum">
              <a:rPr lang="cs-CZ" smtClean="0"/>
              <a:t>38</a:t>
            </a:fld>
            <a:endParaRPr lang="cs-CZ"/>
          </a:p>
        </p:txBody>
      </p:sp>
    </p:spTree>
    <p:extLst>
      <p:ext uri="{BB962C8B-B14F-4D97-AF65-F5344CB8AC3E}">
        <p14:creationId xmlns:p14="http://schemas.microsoft.com/office/powerpoint/2010/main" val="228626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19.04.2020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19.04.2020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19.04.2020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19.04.2020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19.04.2020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19.04.2020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19.04.2020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19.04.2020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19.04.2020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19.04.2020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19.04.2020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19.04.2020</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mailto:istriz@nsz.brn.justice.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smtClean="0">
                <a:latin typeface="Calibri" panose="020F0502020204030204" pitchFamily="34" charset="0"/>
                <a:cs typeface="Arial" panose="020B0604020202020204" pitchFamily="34" charset="0"/>
              </a:rPr>
              <a:t>Trestní právo procesní</a:t>
            </a:r>
            <a:br>
              <a:rPr lang="cs-CZ" sz="4000" dirty="0" smtClean="0">
                <a:latin typeface="Calibri" panose="020F0502020204030204" pitchFamily="34" charset="0"/>
                <a:cs typeface="Arial" panose="020B0604020202020204" pitchFamily="34" charset="0"/>
              </a:rPr>
            </a:br>
            <a:r>
              <a:rPr lang="cs-CZ" sz="4000" dirty="0">
                <a:latin typeface="Calibri" panose="020F0502020204030204" pitchFamily="34" charset="0"/>
                <a:cs typeface="Arial" panose="020B0604020202020204" pitchFamily="34" charset="0"/>
              </a:rPr>
              <a:t/>
            </a:r>
            <a:br>
              <a:rPr lang="cs-CZ" sz="4000" dirty="0">
                <a:latin typeface="Calibri" panose="020F0502020204030204" pitchFamily="34" charset="0"/>
                <a:cs typeface="Arial" panose="020B0604020202020204" pitchFamily="34" charset="0"/>
              </a:rPr>
            </a:br>
            <a:r>
              <a:rPr lang="cs-CZ" sz="7200" b="1" dirty="0" smtClean="0">
                <a:latin typeface="Calibri" panose="020F0502020204030204" pitchFamily="34" charset="0"/>
                <a:cs typeface="Arial" panose="020B0604020202020204" pitchFamily="34" charset="0"/>
              </a:rPr>
              <a:t>Přípravné řízení</a:t>
            </a:r>
            <a:endParaRPr lang="cs-CZ" sz="7200" b="1" dirty="0">
              <a:latin typeface="Calibri" panose="020F0502020204030204" pitchFamily="34" charset="0"/>
              <a:cs typeface="Arial" panose="020B0604020202020204" pitchFamily="34" charset="0"/>
            </a:endParaRP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smtClean="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200" b="1" dirty="0" smtClean="0">
                <a:latin typeface="Arial" panose="020B0604020202020204" pitchFamily="34" charset="0"/>
                <a:cs typeface="Arial" panose="020B0604020202020204" pitchFamily="34" charset="0"/>
              </a:rPr>
              <a:t>                                       </a:t>
            </a:r>
            <a:r>
              <a:rPr lang="cs-CZ" sz="3600" b="1" dirty="0" smtClean="0">
                <a:cs typeface="Arial" panose="020B0604020202020204" pitchFamily="34" charset="0"/>
              </a:rPr>
              <a:t>Igor Stříž                                           </a:t>
            </a:r>
          </a:p>
          <a:p>
            <a:r>
              <a:rPr lang="cs-CZ" sz="2600" b="1" dirty="0" smtClean="0">
                <a:latin typeface="Calibri" panose="020F0502020204030204" pitchFamily="34" charset="0"/>
                <a:cs typeface="Arial" panose="020B0604020202020204" pitchFamily="34" charset="0"/>
              </a:rPr>
              <a:t>                                                 </a:t>
            </a:r>
            <a:r>
              <a:rPr lang="cs-CZ" sz="2600" dirty="0" smtClean="0">
                <a:latin typeface="Calibri" panose="020F0502020204030204" pitchFamily="34" charset="0"/>
                <a:cs typeface="Arial" panose="020B0604020202020204" pitchFamily="34" charset="0"/>
              </a:rPr>
              <a:t>           Brno</a:t>
            </a:r>
            <a:r>
              <a:rPr lang="cs-CZ" sz="2600" dirty="0">
                <a:latin typeface="Calibri" panose="020F0502020204030204" pitchFamily="34" charset="0"/>
                <a:cs typeface="Arial" panose="020B0604020202020204" pitchFamily="34" charset="0"/>
              </a:rPr>
              <a:t>, </a:t>
            </a:r>
            <a:r>
              <a:rPr lang="cs-CZ" sz="2600" dirty="0" smtClean="0">
                <a:latin typeface="Calibri" panose="020F0502020204030204" pitchFamily="34" charset="0"/>
                <a:cs typeface="Arial" panose="020B0604020202020204" pitchFamily="34" charset="0"/>
              </a:rPr>
              <a:t>16.4.2020</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Provádění neodkladných a neopakovatelných úkonů za účasti </a:t>
            </a:r>
            <a:r>
              <a:rPr lang="cs-CZ" b="1" dirty="0" smtClean="0"/>
              <a:t>soudce (§ 158a </a:t>
            </a:r>
            <a:r>
              <a:rPr lang="cs-CZ" b="1" dirty="0" err="1" smtClean="0"/>
              <a:t>tr</a:t>
            </a:r>
            <a:r>
              <a:rPr lang="cs-CZ" b="1" dirty="0" smtClean="0"/>
              <a:t>. ř.)</a:t>
            </a:r>
            <a:endParaRPr lang="cs-CZ" b="1" dirty="0"/>
          </a:p>
        </p:txBody>
      </p:sp>
      <p:sp>
        <p:nvSpPr>
          <p:cNvPr id="3" name="Zástupný symbol pro obsah 2"/>
          <p:cNvSpPr>
            <a:spLocks noGrp="1"/>
          </p:cNvSpPr>
          <p:nvPr>
            <p:ph idx="1"/>
          </p:nvPr>
        </p:nvSpPr>
        <p:spPr/>
        <p:txBody>
          <a:bodyPr/>
          <a:lstStyle/>
          <a:p>
            <a:r>
              <a:rPr lang="cs-CZ" b="1" dirty="0" smtClean="0"/>
              <a:t>výslech svědka</a:t>
            </a:r>
          </a:p>
          <a:p>
            <a:r>
              <a:rPr lang="cs-CZ" b="1" dirty="0" err="1" smtClean="0"/>
              <a:t>rekognice</a:t>
            </a:r>
            <a:endParaRPr lang="cs-CZ" b="1" dirty="0" smtClean="0"/>
          </a:p>
          <a:p>
            <a:pPr marL="0" indent="0" algn="just">
              <a:buNone/>
            </a:pPr>
            <a:r>
              <a:rPr lang="cs-CZ" i="1" dirty="0"/>
              <a:t>Soudce (příslušný podle § 26 odst. 1) odpovídá za zákonnost provedení úkonu a může do jeho průběhu zasahovat, ale jen k zajištění jeho </a:t>
            </a:r>
            <a:r>
              <a:rPr lang="cs-CZ" i="1" dirty="0" smtClean="0"/>
              <a:t>zákonnosti. Není oprávněn posuzovat, </a:t>
            </a:r>
            <a:r>
              <a:rPr lang="cs-CZ" i="1" dirty="0"/>
              <a:t>zda jsou splněny podmínky neodkladnosti a/nebo neopakovatelnosti. Takové přezkoumání zákonnosti přísluší až nalézacímu soudu při provádění dokazování v hlavním líčení. Soudce se nepodílí na výslechu jako vyslýchající a nezasahuje do obsahu výslechu ani do kladení otázek, pokud se nejedná o otázky nepřípustné (sugestivní, </a:t>
            </a:r>
            <a:r>
              <a:rPr lang="cs-CZ" i="1" dirty="0" err="1"/>
              <a:t>kapciózní</a:t>
            </a:r>
            <a:r>
              <a:rPr lang="cs-CZ" i="1" dirty="0"/>
              <a:t>).</a:t>
            </a:r>
            <a:endParaRPr lang="cs-CZ" b="1" i="1" dirty="0"/>
          </a:p>
        </p:txBody>
      </p:sp>
    </p:spTree>
    <p:extLst>
      <p:ext uri="{BB962C8B-B14F-4D97-AF65-F5344CB8AC3E}">
        <p14:creationId xmlns:p14="http://schemas.microsoft.com/office/powerpoint/2010/main" val="404964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Použití výslechu svědků</a:t>
            </a:r>
            <a:endParaRPr lang="cs-CZ" dirty="0"/>
          </a:p>
        </p:txBody>
      </p:sp>
      <p:sp>
        <p:nvSpPr>
          <p:cNvPr id="3" name="Zástupný symbol pro obsah 2"/>
          <p:cNvSpPr>
            <a:spLocks noGrp="1"/>
          </p:cNvSpPr>
          <p:nvPr>
            <p:ph idx="1"/>
          </p:nvPr>
        </p:nvSpPr>
        <p:spPr/>
        <p:txBody>
          <a:bodyPr/>
          <a:lstStyle/>
          <a:p>
            <a:pPr marL="0" indent="0" algn="just">
              <a:buNone/>
            </a:pPr>
            <a:r>
              <a:rPr lang="cs-CZ" i="1" dirty="0" smtClean="0"/>
              <a:t>Následný výklad k zásadám spravedlivého procesu ukazuje, že ani fixace výpovědi osoby, provedená ve fázi prověřování ve formě výslechu svědka, provedeného jako neodkladný a/nebo neopakovatelný úkon, nezaručuje použití takové výpovědi jako důkazu v pozdějších stadiích trestního řízení, pokud nebyly dodrženy zásady spravedlivého procesu.</a:t>
            </a:r>
            <a:endParaRPr lang="cs-CZ" i="1" dirty="0"/>
          </a:p>
        </p:txBody>
      </p:sp>
    </p:spTree>
    <p:extLst>
      <p:ext uri="{BB962C8B-B14F-4D97-AF65-F5344CB8AC3E}">
        <p14:creationId xmlns:p14="http://schemas.microsoft.com/office/powerpoint/2010/main" val="1335432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764704"/>
            <a:ext cx="8892480" cy="720080"/>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0" y="1412776"/>
            <a:ext cx="9144000" cy="5544616"/>
          </a:xfrm>
        </p:spPr>
        <p:txBody>
          <a:bodyPr>
            <a:normAutofit/>
          </a:bodyPr>
          <a:lstStyle/>
          <a:p>
            <a:pPr marL="0" indent="0">
              <a:buNone/>
            </a:pPr>
            <a:r>
              <a:rPr lang="cs-CZ" sz="32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normAutofit fontScale="90000"/>
          </a:bodyPr>
          <a:lstStyle/>
          <a:p>
            <a:r>
              <a:rPr lang="cs-CZ" sz="3400" b="1" dirty="0"/>
              <a:t>Zásady rovnosti zbraní a kontradiktornosti </a:t>
            </a:r>
            <a:r>
              <a:rPr lang="cs-CZ" sz="3400" b="1" dirty="0" smtClean="0"/>
              <a:t>řízení</a:t>
            </a:r>
            <a:br>
              <a:rPr lang="cs-CZ" sz="3400" b="1" dirty="0" smtClean="0"/>
            </a:br>
            <a:r>
              <a:rPr lang="cs-CZ" sz="3400" dirty="0" smtClean="0"/>
              <a:t>(vyplývající z práva na spravedlivý proces)</a:t>
            </a:r>
            <a:endParaRPr lang="cs-CZ" sz="3400" dirty="0"/>
          </a:p>
        </p:txBody>
      </p:sp>
      <p:sp>
        <p:nvSpPr>
          <p:cNvPr id="3" name="Zástupný symbol pro obsah 2"/>
          <p:cNvSpPr>
            <a:spLocks noGrp="1"/>
          </p:cNvSpPr>
          <p:nvPr>
            <p:ph idx="1"/>
          </p:nvPr>
        </p:nvSpPr>
        <p:spPr>
          <a:xfrm>
            <a:off x="457200" y="1412776"/>
            <a:ext cx="8229600" cy="5256584"/>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r>
              <a:rPr lang="cs-CZ" dirty="0"/>
              <a:t/>
            </a:r>
            <a:br>
              <a:rPr lang="cs-CZ" dirty="0"/>
            </a:br>
            <a:endParaRPr lang="cs-CZ" dirty="0"/>
          </a:p>
        </p:txBody>
      </p:sp>
      <p:sp>
        <p:nvSpPr>
          <p:cNvPr id="3" name="Zástupný symbol pro obsah 2"/>
          <p:cNvSpPr>
            <a:spLocks noGrp="1"/>
          </p:cNvSpPr>
          <p:nvPr>
            <p:ph idx="1"/>
          </p:nvPr>
        </p:nvSpPr>
        <p:spPr>
          <a:xfrm>
            <a:off x="179512" y="908720"/>
            <a:ext cx="8856984" cy="5760640"/>
          </a:xfrm>
        </p:spPr>
        <p:txBody>
          <a:bodyPr>
            <a:normAutofit/>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smtClean="0"/>
              <a:t>Tyto zásady platí </a:t>
            </a:r>
            <a:r>
              <a:rPr lang="cs-CZ" dirty="0"/>
              <a:t>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648072"/>
          </a:xfrm>
        </p:spPr>
        <p:txBody>
          <a:bodyPr>
            <a:noAutofit/>
          </a:bodyPr>
          <a:lstStyle/>
          <a:p>
            <a:pPr>
              <a:spcBef>
                <a:spcPts val="0"/>
              </a:spcBef>
            </a:pPr>
            <a:r>
              <a:rPr lang="cs-CZ" sz="3300" b="1" dirty="0" smtClean="0"/>
              <a:t>Použitelnost výslechů svědků z přípravného řízení </a:t>
            </a:r>
            <a:r>
              <a:rPr lang="cs-CZ" sz="2800" dirty="0" smtClean="0"/>
              <a:t>(§ 158 odst. 9, 164 odst. 4, 211 </a:t>
            </a:r>
            <a:r>
              <a:rPr lang="cs-CZ" sz="2800" dirty="0" err="1" smtClean="0"/>
              <a:t>tr</a:t>
            </a:r>
            <a:r>
              <a:rPr lang="cs-CZ" sz="2800" dirty="0" smtClean="0"/>
              <a:t>. ř.); </a:t>
            </a:r>
            <a:r>
              <a:rPr lang="cs-CZ" sz="3200" b="1" dirty="0" err="1"/>
              <a:t>Pl</a:t>
            </a:r>
            <a:r>
              <a:rPr lang="cs-CZ" sz="3200" b="1" dirty="0"/>
              <a:t>. ÚS 25/13: </a:t>
            </a:r>
          </a:p>
        </p:txBody>
      </p:sp>
      <p:sp>
        <p:nvSpPr>
          <p:cNvPr id="3" name="Zástupný symbol pro obsah 2"/>
          <p:cNvSpPr>
            <a:spLocks noGrp="1"/>
          </p:cNvSpPr>
          <p:nvPr>
            <p:ph idx="1"/>
          </p:nvPr>
        </p:nvSpPr>
        <p:spPr>
          <a:xfrm>
            <a:off x="0" y="1412776"/>
            <a:ext cx="9144000" cy="5976664"/>
          </a:xfrm>
        </p:spPr>
        <p:txBody>
          <a:bodyPr>
            <a:normAutofit fontScale="55000" lnSpcReduction="20000"/>
          </a:bodyPr>
          <a:lstStyle/>
          <a:p>
            <a:pPr marL="0" indent="0" algn="just">
              <a:buNone/>
            </a:pPr>
            <a:r>
              <a:rPr lang="cs-CZ" sz="3800" dirty="0" smtClean="0"/>
              <a:t>Důkazy </a:t>
            </a:r>
            <a:r>
              <a:rPr lang="cs-CZ" sz="3800" dirty="0"/>
              <a:t>v neprospěch obžalovaného musí být provedeny při veřejném přelíčení. Výjimky </a:t>
            </a:r>
            <a:r>
              <a:rPr lang="cs-CZ" sz="3800" dirty="0" smtClean="0"/>
              <a:t>lze </a:t>
            </a:r>
            <a:r>
              <a:rPr lang="cs-CZ" sz="3800" dirty="0"/>
              <a:t>akceptovat pouze s výhradou respektování práv obhajoby; obžalovanému tak </a:t>
            </a:r>
            <a:r>
              <a:rPr lang="cs-CZ" sz="3800" dirty="0" smtClean="0"/>
              <a:t>musí </a:t>
            </a:r>
            <a:r>
              <a:rPr lang="cs-CZ" sz="3800" dirty="0"/>
              <a:t>být dána možnost odpovídajícím a dostatečným způsobem zpochybnit svědectví v jeho neprospěch a vyslechnout ty, kdo svědectví poskytli, a to buď v okamžiku jejich výpovědi, nebo v pozdější fázi řízení. ESLP stanovil tři kritéria pro posuzování námitek </a:t>
            </a:r>
            <a:r>
              <a:rPr lang="cs-CZ" sz="3800" dirty="0" smtClean="0"/>
              <a:t>týkajících </a:t>
            </a:r>
            <a:r>
              <a:rPr lang="cs-CZ" sz="3800" dirty="0"/>
              <a:t>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a:t>
            </a:r>
            <a:r>
              <a:rPr lang="cs-CZ" sz="3800" u="sng" dirty="0" smtClean="0"/>
              <a:t>obžaloby,</a:t>
            </a:r>
            <a:endParaRPr lang="cs-CZ" sz="3800" u="sng" dirty="0"/>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a:t>
            </a:r>
            <a:r>
              <a:rPr lang="cs-CZ" sz="3800" u="sng" dirty="0" smtClean="0"/>
              <a:t>viny,</a:t>
            </a:r>
            <a:endParaRPr lang="cs-CZ" sz="3800" u="sng" dirty="0"/>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a:t>
            </a:r>
            <a:r>
              <a:rPr lang="cs-CZ" sz="3800" dirty="0" smtClean="0"/>
              <a:t>posouzení jeho důvěryhodnosti. </a:t>
            </a:r>
            <a:endParaRPr lang="cs-CZ" sz="3800" dirty="0"/>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r>
              <a:rPr lang="cs-CZ" dirty="0" smtClean="0"/>
              <a:t>)</a:t>
            </a:r>
          </a:p>
          <a:p>
            <a:r>
              <a:rPr lang="cs-CZ" b="1" dirty="0"/>
              <a:t>Al-</a:t>
            </a:r>
            <a:r>
              <a:rPr lang="cs-CZ" b="1" dirty="0" err="1"/>
              <a:t>Khawaja</a:t>
            </a:r>
            <a:r>
              <a:rPr lang="cs-CZ" b="1" dirty="0"/>
              <a:t> a </a:t>
            </a:r>
            <a:r>
              <a:rPr lang="cs-CZ" b="1" dirty="0" err="1"/>
              <a:t>Tahery</a:t>
            </a:r>
            <a:r>
              <a:rPr lang="cs-CZ" b="1" dirty="0"/>
              <a:t> proti Spojenému </a:t>
            </a:r>
            <a:r>
              <a:rPr lang="cs-CZ" b="1" dirty="0" smtClean="0"/>
              <a:t>království </a:t>
            </a:r>
            <a:r>
              <a:rPr lang="cs-CZ" dirty="0" smtClean="0"/>
              <a:t>(stížnost </a:t>
            </a:r>
            <a:r>
              <a:rPr lang="cs-CZ" dirty="0"/>
              <a:t>č. 26766/05 a č. </a:t>
            </a:r>
            <a:r>
              <a:rPr lang="cs-CZ" dirty="0" smtClean="0"/>
              <a:t>22228/06)</a:t>
            </a:r>
          </a:p>
          <a:p>
            <a:r>
              <a:rPr lang="cs-CZ" b="1" dirty="0" err="1"/>
              <a:t>Tseber</a:t>
            </a:r>
            <a:r>
              <a:rPr lang="cs-CZ" b="1" dirty="0"/>
              <a:t> proti České republice </a:t>
            </a:r>
            <a:r>
              <a:rPr lang="cs-CZ" dirty="0"/>
              <a:t>(stížnost č. 46203/08)</a:t>
            </a:r>
          </a:p>
          <a:p>
            <a:r>
              <a:rPr lang="cs-CZ" b="1" dirty="0" err="1" smtClean="0"/>
              <a:t>Schatschaschwili</a:t>
            </a:r>
            <a:r>
              <a:rPr lang="cs-CZ" b="1" dirty="0" smtClean="0"/>
              <a:t> </a:t>
            </a:r>
            <a:r>
              <a:rPr lang="cs-CZ" b="1" dirty="0"/>
              <a:t>proti </a:t>
            </a:r>
            <a:r>
              <a:rPr lang="cs-CZ" b="1" dirty="0" smtClean="0"/>
              <a:t>Německu </a:t>
            </a:r>
            <a:r>
              <a:rPr lang="cs-CZ" dirty="0" smtClean="0"/>
              <a:t>(stížnost </a:t>
            </a:r>
            <a:r>
              <a:rPr lang="cs-CZ" dirty="0"/>
              <a:t>č. </a:t>
            </a:r>
            <a:r>
              <a:rPr lang="cs-CZ" dirty="0" smtClean="0"/>
              <a:t>9154/10)</a:t>
            </a:r>
          </a:p>
          <a:p>
            <a:r>
              <a:rPr lang="cs-CZ" b="1" dirty="0"/>
              <a:t>IV. ÚS </a:t>
            </a:r>
            <a:r>
              <a:rPr lang="cs-CZ" b="1" dirty="0" smtClean="0"/>
              <a:t>569/11, I</a:t>
            </a:r>
            <a:r>
              <a:rPr lang="cs-CZ" b="1" dirty="0"/>
              <a:t>. ÚS </a:t>
            </a:r>
            <a:r>
              <a:rPr lang="cs-CZ" b="1" dirty="0" smtClean="0"/>
              <a:t>2852/14, I</a:t>
            </a:r>
            <a:r>
              <a:rPr lang="cs-CZ" b="1" dirty="0"/>
              <a:t>. ÚS </a:t>
            </a:r>
            <a:r>
              <a:rPr lang="cs-CZ" b="1" dirty="0" smtClean="0"/>
              <a:t>1860/16</a:t>
            </a:r>
            <a:r>
              <a:rPr lang="cs-CZ" dirty="0" smtClean="0"/>
              <a:t>, </a:t>
            </a:r>
            <a:r>
              <a:rPr lang="cs-CZ" b="1" dirty="0" smtClean="0"/>
              <a:t>IV</a:t>
            </a:r>
            <a:r>
              <a:rPr lang="cs-CZ" b="1" dirty="0"/>
              <a:t>. ÚS </a:t>
            </a:r>
            <a:r>
              <a:rPr lang="cs-CZ" b="1" dirty="0" smtClean="0"/>
              <a:t>2867/16</a:t>
            </a:r>
          </a:p>
          <a:p>
            <a:r>
              <a:rPr lang="cs-CZ" b="1" dirty="0" smtClean="0"/>
              <a:t>R 16/2016 </a:t>
            </a:r>
            <a:r>
              <a:rPr lang="cs-CZ" b="1" dirty="0"/>
              <a:t>Sb. </a:t>
            </a:r>
            <a:r>
              <a:rPr lang="cs-CZ" b="1" dirty="0" err="1"/>
              <a:t>rozh</a:t>
            </a:r>
            <a:r>
              <a:rPr lang="cs-CZ" b="1" dirty="0"/>
              <a:t>. </a:t>
            </a:r>
            <a:r>
              <a:rPr lang="cs-CZ" b="1" dirty="0" err="1"/>
              <a:t>tr</a:t>
            </a:r>
            <a:r>
              <a:rPr lang="cs-CZ" b="1" dirty="0"/>
              <a:t>.</a:t>
            </a:r>
            <a:r>
              <a:rPr lang="cs-CZ" dirty="0"/>
              <a:t> (usnesení Nejvyššího soudu ze dne 17. 3. </a:t>
            </a:r>
            <a:r>
              <a:rPr lang="cs-CZ" dirty="0" smtClean="0"/>
              <a:t>2015  </a:t>
            </a:r>
            <a:r>
              <a:rPr lang="cs-CZ" dirty="0" err="1"/>
              <a:t>sp</a:t>
            </a:r>
            <a:r>
              <a:rPr lang="cs-CZ" dirty="0"/>
              <a:t>. zn. 8 </a:t>
            </a:r>
            <a:r>
              <a:rPr lang="cs-CZ" dirty="0" err="1"/>
              <a:t>Tdo</a:t>
            </a:r>
            <a:r>
              <a:rPr lang="cs-CZ" dirty="0"/>
              <a:t> 235/2015</a:t>
            </a:r>
            <a:r>
              <a:rPr lang="cs-CZ" dirty="0" smtClean="0"/>
              <a:t>)</a:t>
            </a:r>
          </a:p>
          <a:p>
            <a:pPr marL="0" indent="0">
              <a:buNone/>
            </a:pPr>
            <a:r>
              <a:rPr lang="cs-CZ" i="1" dirty="0" smtClean="0"/>
              <a:t>naproti tomu (patrný odklon ESLP od výše uvedené judikatury)</a:t>
            </a:r>
            <a:endParaRPr lang="cs-CZ" i="1" dirty="0"/>
          </a:p>
          <a:p>
            <a:r>
              <a:rPr lang="cs-CZ" b="1" dirty="0" err="1"/>
              <a:t>Štulíř</a:t>
            </a:r>
            <a:r>
              <a:rPr lang="cs-CZ" b="1" dirty="0"/>
              <a:t> proti České </a:t>
            </a:r>
            <a:r>
              <a:rPr lang="cs-CZ" b="1" dirty="0" smtClean="0"/>
              <a:t>republice </a:t>
            </a:r>
            <a:r>
              <a:rPr lang="cs-CZ" dirty="0" smtClean="0"/>
              <a:t>(stížnost </a:t>
            </a:r>
            <a:r>
              <a:rPr lang="cs-CZ" dirty="0"/>
              <a:t>č. </a:t>
            </a:r>
            <a:r>
              <a:rPr lang="cs-CZ" dirty="0" smtClean="0"/>
              <a:t>36705/12)</a:t>
            </a:r>
          </a:p>
          <a:p>
            <a:r>
              <a:rPr lang="cs-CZ" b="1" dirty="0" err="1"/>
              <a:t>Bátěk</a:t>
            </a:r>
            <a:r>
              <a:rPr lang="cs-CZ" b="1" dirty="0"/>
              <a:t> a ostatní proti České </a:t>
            </a:r>
            <a:r>
              <a:rPr lang="cs-CZ" b="1" dirty="0" smtClean="0"/>
              <a:t>republice </a:t>
            </a:r>
            <a:r>
              <a:rPr lang="cs-CZ" dirty="0" smtClean="0"/>
              <a:t>(stížnost </a:t>
            </a:r>
            <a:r>
              <a:rPr lang="cs-CZ" dirty="0"/>
              <a:t>č. </a:t>
            </a:r>
            <a:r>
              <a:rPr lang="cs-CZ" dirty="0" smtClean="0"/>
              <a:t>54146/09)</a:t>
            </a:r>
            <a:endParaRPr lang="cs-CZ" dirty="0"/>
          </a:p>
          <a:p>
            <a:endParaRPr lang="cs-CZ" dirty="0"/>
          </a:p>
        </p:txBody>
      </p:sp>
    </p:spTree>
    <p:extLst>
      <p:ext uri="{BB962C8B-B14F-4D97-AF65-F5344CB8AC3E}">
        <p14:creationId xmlns:p14="http://schemas.microsoft.com/office/powerpoint/2010/main" val="2918525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Použitelnost důkazů (výslechu svědků) z přípravného řízení</a:t>
            </a:r>
            <a:endParaRPr lang="cs-CZ" dirty="0"/>
          </a:p>
        </p:txBody>
      </p:sp>
      <p:sp>
        <p:nvSpPr>
          <p:cNvPr id="3" name="Zástupný symbol pro obsah 2"/>
          <p:cNvSpPr>
            <a:spLocks noGrp="1"/>
          </p:cNvSpPr>
          <p:nvPr>
            <p:ph idx="1"/>
          </p:nvPr>
        </p:nvSpPr>
        <p:spPr/>
        <p:txBody>
          <a:bodyPr/>
          <a:lstStyle/>
          <a:p>
            <a:pPr marL="0" indent="0" algn="just">
              <a:buNone/>
            </a:pPr>
            <a:r>
              <a:rPr lang="cs-CZ" i="1" dirty="0" smtClean="0"/>
              <a:t>Výše uvedený výklad a bohatá judikatura ESLP plasticky vypovídají o nutnosti opatřování a provádění důkazů v rámci zásad spravedlivého procesu. Ve vztahu k výslechům svědků lze poněkud zjednodušeně uvést, že obviněná osoba musí mít v průběhu celého trestního řízení možnost se alespoň jednou seznámit s obsahem výpovědi svědka a klást mu otázky. Pokud není tato možnost z objektivních důvodů proveditelná, musí orgány činné v trestním řízení vynaložit veškeré úsilí jak tento nedostatek eliminovat a obviněnému kompenzovat zkrácení jeho obhajovacích práv (např. provedením dalších navrhovaných důkazů, prověřením hodnověrnosti vyslechnuté osoby apod.).</a:t>
            </a:r>
            <a:endParaRPr lang="cs-CZ" i="1" dirty="0"/>
          </a:p>
        </p:txBody>
      </p:sp>
    </p:spTree>
    <p:extLst>
      <p:ext uri="{BB962C8B-B14F-4D97-AF65-F5344CB8AC3E}">
        <p14:creationId xmlns:p14="http://schemas.microsoft.com/office/powerpoint/2010/main" val="194518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Operativně pátrací prostředky</a:t>
            </a:r>
            <a:endParaRPr lang="cs-CZ" b="1"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V řízení o úmyslném trestném činu:</a:t>
            </a:r>
          </a:p>
          <a:p>
            <a:r>
              <a:rPr lang="cs-CZ" b="1" dirty="0" smtClean="0"/>
              <a:t>předstíraný převod</a:t>
            </a:r>
            <a:r>
              <a:rPr lang="cs-CZ" dirty="0" smtClean="0"/>
              <a:t> (§ 158c </a:t>
            </a:r>
            <a:r>
              <a:rPr lang="cs-CZ" dirty="0" err="1" smtClean="0"/>
              <a:t>tr</a:t>
            </a:r>
            <a:r>
              <a:rPr lang="cs-CZ" dirty="0" smtClean="0"/>
              <a:t>. ř.)</a:t>
            </a:r>
          </a:p>
          <a:p>
            <a:r>
              <a:rPr lang="cs-CZ" b="1" dirty="0" smtClean="0"/>
              <a:t>sledování osob a věcí</a:t>
            </a:r>
            <a:r>
              <a:rPr lang="cs-CZ" dirty="0" smtClean="0"/>
              <a:t> (§ 158d </a:t>
            </a:r>
            <a:r>
              <a:rPr lang="cs-CZ" dirty="0" err="1" smtClean="0"/>
              <a:t>tr</a:t>
            </a:r>
            <a:r>
              <a:rPr lang="cs-CZ" dirty="0" smtClean="0"/>
              <a:t>. ř.)</a:t>
            </a:r>
          </a:p>
          <a:p>
            <a:r>
              <a:rPr lang="cs-CZ" b="1" dirty="0" smtClean="0"/>
              <a:t>použití agenta </a:t>
            </a:r>
            <a:r>
              <a:rPr lang="cs-CZ" dirty="0" smtClean="0"/>
              <a:t>(§ 158e </a:t>
            </a:r>
            <a:r>
              <a:rPr lang="cs-CZ" dirty="0" err="1" smtClean="0"/>
              <a:t>tr</a:t>
            </a:r>
            <a:r>
              <a:rPr lang="cs-CZ" dirty="0" smtClean="0"/>
              <a:t>. ř.)</a:t>
            </a:r>
          </a:p>
          <a:p>
            <a:pPr marL="0" indent="0">
              <a:buNone/>
            </a:pPr>
            <a:endParaRPr lang="cs-CZ" dirty="0" smtClean="0"/>
          </a:p>
          <a:p>
            <a:pPr marL="0" indent="0">
              <a:buNone/>
            </a:pPr>
            <a:r>
              <a:rPr lang="cs-CZ" dirty="0"/>
              <a:t>+ zásada přiměřenosti a zdrženlivosti (§ 2 odst. 4 </a:t>
            </a:r>
            <a:r>
              <a:rPr lang="cs-CZ" dirty="0" err="1"/>
              <a:t>tr</a:t>
            </a:r>
            <a:r>
              <a:rPr lang="cs-CZ" dirty="0"/>
              <a:t>. ř.)</a:t>
            </a:r>
          </a:p>
          <a:p>
            <a:pPr marL="0" indent="0" algn="just">
              <a:buNone/>
            </a:pPr>
            <a:r>
              <a:rPr lang="cs-CZ" dirty="0" smtClean="0"/>
              <a:t>+ používání </a:t>
            </a:r>
            <a:r>
              <a:rPr lang="cs-CZ" dirty="0"/>
              <a:t>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a:t>
            </a:r>
            <a:r>
              <a:rPr lang="cs-CZ" dirty="0" smtClean="0"/>
              <a:t>nutné (§ 158b odst. 2 </a:t>
            </a:r>
            <a:r>
              <a:rPr lang="cs-CZ" dirty="0" err="1" smtClean="0"/>
              <a:t>tr</a:t>
            </a:r>
            <a:r>
              <a:rPr lang="cs-CZ" dirty="0" smtClean="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endParaRPr lang="cs-CZ" dirty="0"/>
          </a:p>
        </p:txBody>
      </p:sp>
      <p:sp>
        <p:nvSpPr>
          <p:cNvPr id="3" name="Zástupný symbol pro obsah 2"/>
          <p:cNvSpPr>
            <a:spLocks noGrp="1"/>
          </p:cNvSpPr>
          <p:nvPr>
            <p:ph idx="1"/>
          </p:nvPr>
        </p:nvSpPr>
        <p:spPr>
          <a:xfrm>
            <a:off x="457200" y="1412776"/>
            <a:ext cx="8435280" cy="5328592"/>
          </a:xfrm>
        </p:spPr>
        <p:txBody>
          <a:bodyPr>
            <a:normAutofit lnSpcReduction="10000"/>
          </a:bodyPr>
          <a:lstStyle/>
          <a:p>
            <a:pPr marL="0" indent="0">
              <a:buNone/>
            </a:pPr>
            <a:r>
              <a:rPr lang="cs-CZ" i="1" dirty="0"/>
              <a:t>Z povahy těchto úkonů plyne, že v praxi jsou prováděny převážně v přípravném řízení, před zahájením trestního </a:t>
            </a:r>
            <a:r>
              <a:rPr lang="cs-CZ" i="1" dirty="0" smtClean="0"/>
              <a:t>stíhání, a to skrytě</a:t>
            </a:r>
            <a:r>
              <a:rPr lang="cs-CZ" dirty="0" smtClean="0"/>
              <a:t>.</a:t>
            </a:r>
          </a:p>
          <a:p>
            <a:pPr marL="0" indent="0" algn="just">
              <a:buNone/>
            </a:pPr>
            <a:r>
              <a:rPr lang="cs-CZ" dirty="0"/>
              <a:t>Operativně pátrací prostředky lze užít </a:t>
            </a:r>
            <a:r>
              <a:rPr lang="cs-CZ" b="1" dirty="0"/>
              <a:t>pouze v řízení o úmyslném trestném činu</a:t>
            </a:r>
            <a:r>
              <a:rPr lang="cs-CZ" dirty="0"/>
              <a:t>, v případě použití agenta (§ </a:t>
            </a:r>
            <a:r>
              <a:rPr lang="cs-CZ" dirty="0" smtClean="0"/>
              <a:t>158e </a:t>
            </a:r>
            <a:r>
              <a:rPr lang="cs-CZ" dirty="0" err="1" smtClean="0"/>
              <a:t>tr</a:t>
            </a:r>
            <a:r>
              <a:rPr lang="cs-CZ" dirty="0" smtClean="0"/>
              <a:t>. ř.) </a:t>
            </a:r>
            <a:r>
              <a:rPr lang="cs-CZ" dirty="0"/>
              <a:t>jsou podmínky použití omezeny na řízení o nejzávažnějších a společensky nejvýznamnějších trestných činech</a:t>
            </a:r>
            <a:r>
              <a:rPr lang="cs-CZ" dirty="0" smtClean="0"/>
              <a:t>.</a:t>
            </a:r>
          </a:p>
          <a:p>
            <a:pPr marL="0" indent="0" algn="just">
              <a:buNone/>
            </a:pPr>
            <a:r>
              <a:rPr lang="cs-CZ" i="1" dirty="0"/>
              <a:t>Účelem použití operativně pátracích prostředků je odhalení trestných činů, jejich pachatelů a opatření informací a důkazů k prověření a prokázání, zda došlo ke spáchání trestného </a:t>
            </a:r>
            <a:r>
              <a:rPr lang="cs-CZ" i="1" dirty="0" smtClean="0"/>
              <a:t>činu.</a:t>
            </a:r>
          </a:p>
          <a:p>
            <a:pPr marL="0" indent="0" algn="just">
              <a:buNone/>
            </a:pPr>
            <a:r>
              <a:rPr lang="cs-CZ" i="1" dirty="0"/>
              <a:t>Operativně pátrací prostředky samy o sobě nejsou důkazem ani důkazním prostředkem. Zákon výslovně uvádí, že důkazem jsou </a:t>
            </a:r>
            <a:r>
              <a:rPr lang="cs-CZ" b="1" i="1" dirty="0"/>
              <a:t>zvukové, obrazové a jiné záznamy získané při použití operativně pátracích prostředků. </a:t>
            </a:r>
            <a:r>
              <a:rPr lang="cs-CZ" i="1" dirty="0"/>
              <a:t>Tyto důkazy se provádí</a:t>
            </a:r>
            <a:r>
              <a:rPr lang="cs-CZ" b="1" i="1" dirty="0"/>
              <a:t> </a:t>
            </a:r>
            <a:r>
              <a:rPr lang="cs-CZ" i="1" dirty="0"/>
              <a:t>faktickým přehráním záznamu na odpovídajícím technickém zařízení.</a:t>
            </a:r>
          </a:p>
          <a:p>
            <a:pPr marL="0" indent="0" algn="just">
              <a:buNone/>
            </a:pPr>
            <a:endParaRPr lang="cs-CZ" i="1" dirty="0"/>
          </a:p>
          <a:p>
            <a:pPr marL="0" indent="0" algn="just">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125954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Stadia trestního řízení</a:t>
            </a:r>
            <a:endParaRPr lang="cs-CZ" sz="4000" b="1" dirty="0"/>
          </a:p>
        </p:txBody>
      </p:sp>
      <p:sp>
        <p:nvSpPr>
          <p:cNvPr id="3" name="Zástupný symbol pro obsah 2"/>
          <p:cNvSpPr>
            <a:spLocks noGrp="1"/>
          </p:cNvSpPr>
          <p:nvPr>
            <p:ph idx="1"/>
          </p:nvPr>
        </p:nvSpPr>
        <p:spPr/>
        <p:txBody>
          <a:bodyPr/>
          <a:lstStyle/>
          <a:p>
            <a:r>
              <a:rPr lang="cs-CZ" dirty="0" smtClean="0"/>
              <a:t>přípravné řízení</a:t>
            </a:r>
          </a:p>
          <a:p>
            <a:r>
              <a:rPr lang="cs-CZ" dirty="0" smtClean="0"/>
              <a:t>předběžné projednání obžaloby</a:t>
            </a:r>
          </a:p>
          <a:p>
            <a:r>
              <a:rPr lang="cs-CZ" dirty="0" smtClean="0"/>
              <a:t>hlavní líčení </a:t>
            </a:r>
          </a:p>
          <a:p>
            <a:r>
              <a:rPr lang="cs-CZ" dirty="0" smtClean="0"/>
              <a:t>opravné řízení</a:t>
            </a:r>
          </a:p>
          <a:p>
            <a:r>
              <a:rPr lang="cs-CZ" dirty="0" smtClean="0"/>
              <a:t>vykonávací řízení</a:t>
            </a:r>
            <a:endParaRPr lang="cs-CZ" dirty="0"/>
          </a:p>
        </p:txBody>
      </p:sp>
    </p:spTree>
    <p:extLst>
      <p:ext uri="{BB962C8B-B14F-4D97-AF65-F5344CB8AC3E}">
        <p14:creationId xmlns:p14="http://schemas.microsoft.com/office/powerpoint/2010/main" val="10350384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20080"/>
          </a:xfrm>
          <a:noFill/>
        </p:spPr>
        <p:txBody>
          <a:bodyPr/>
          <a:lstStyle/>
          <a:p>
            <a:r>
              <a:rPr lang="cs-CZ" b="1" dirty="0" smtClean="0"/>
              <a:t>Skončení prověřování</a:t>
            </a:r>
            <a:endParaRPr lang="cs-CZ" b="1" dirty="0"/>
          </a:p>
        </p:txBody>
      </p:sp>
      <p:sp>
        <p:nvSpPr>
          <p:cNvPr id="3" name="Zástupný symbol pro obsah 2"/>
          <p:cNvSpPr>
            <a:spLocks noGrp="1"/>
          </p:cNvSpPr>
          <p:nvPr>
            <p:ph idx="1"/>
          </p:nvPr>
        </p:nvSpPr>
        <p:spPr>
          <a:xfrm>
            <a:off x="0" y="908720"/>
            <a:ext cx="9252520" cy="6336704"/>
          </a:xfrm>
        </p:spPr>
        <p:txBody>
          <a:bodyPr>
            <a:normAutofit fontScale="25000" lnSpcReduction="20000"/>
          </a:bodyPr>
          <a:lstStyle/>
          <a:p>
            <a:pPr marL="0" indent="0">
              <a:buNone/>
            </a:pPr>
            <a:r>
              <a:rPr lang="cs-CZ" sz="11200" b="1" dirty="0" smtClean="0"/>
              <a:t>Odložení nebo jiné vyřízení věci (§ 159a </a:t>
            </a:r>
            <a:r>
              <a:rPr lang="cs-CZ" sz="11200" b="1" dirty="0" err="1" smtClean="0"/>
              <a:t>tr</a:t>
            </a:r>
            <a:r>
              <a:rPr lang="cs-CZ" sz="11200" b="1" dirty="0" smtClean="0"/>
              <a:t>. ř.)</a:t>
            </a:r>
          </a:p>
          <a:p>
            <a:pPr>
              <a:spcBef>
                <a:spcPts val="600"/>
              </a:spcBef>
            </a:pPr>
            <a:r>
              <a:rPr lang="cs-CZ" sz="8800" b="1" u="sng" dirty="0" smtClean="0"/>
              <a:t>Nejde-li </a:t>
            </a:r>
            <a:r>
              <a:rPr lang="cs-CZ" sz="8800" b="1" u="sng" dirty="0"/>
              <a:t>ve věci o podezření z trestného </a:t>
            </a:r>
            <a:r>
              <a:rPr lang="cs-CZ" sz="8800" b="1" u="sng" dirty="0" smtClean="0"/>
              <a:t>činu</a:t>
            </a:r>
            <a:r>
              <a:rPr lang="cs-CZ" sz="8800" dirty="0" smtClean="0"/>
              <a:t>, státní </a:t>
            </a:r>
            <a:r>
              <a:rPr lang="cs-CZ" sz="8800" dirty="0"/>
              <a:t>zástupce nebo policejní orgán </a:t>
            </a:r>
            <a:r>
              <a:rPr lang="cs-CZ" sz="8800" b="1" u="sng" dirty="0"/>
              <a:t>věc </a:t>
            </a:r>
            <a:r>
              <a:rPr lang="cs-CZ" sz="8800" b="1" u="sng" dirty="0" smtClean="0"/>
              <a:t>odloží </a:t>
            </a:r>
            <a:r>
              <a:rPr lang="cs-CZ" sz="8000" i="1" u="sng" dirty="0" smtClean="0"/>
              <a:t>(pozn. usnesením)</a:t>
            </a:r>
            <a:r>
              <a:rPr lang="cs-CZ" sz="8800" dirty="0" smtClean="0"/>
              <a:t>, </a:t>
            </a:r>
            <a:r>
              <a:rPr lang="cs-CZ" sz="8800" dirty="0"/>
              <a:t>jestliže není na místě vyřídit věc jinak. </a:t>
            </a:r>
            <a:endParaRPr lang="cs-CZ" sz="8800" dirty="0" smtClean="0"/>
          </a:p>
          <a:p>
            <a:pPr marL="0" indent="0">
              <a:spcBef>
                <a:spcPts val="600"/>
              </a:spcBef>
              <a:buNone/>
            </a:pPr>
            <a:r>
              <a:rPr lang="cs-CZ" sz="8800" dirty="0" smtClean="0"/>
              <a:t>Takovým </a:t>
            </a:r>
            <a:r>
              <a:rPr lang="cs-CZ" sz="8800" dirty="0"/>
              <a:t>vyřízením může být zejména </a:t>
            </a:r>
            <a:r>
              <a:rPr lang="cs-CZ" sz="8800" b="1" u="sng" dirty="0"/>
              <a:t>odevzdání </a:t>
            </a:r>
            <a:r>
              <a:rPr lang="cs-CZ" sz="8800" b="1" u="sng" dirty="0" smtClean="0"/>
              <a:t>věci </a:t>
            </a:r>
            <a:r>
              <a:rPr lang="cs-CZ" sz="8000" i="1" u="sng" dirty="0" smtClean="0"/>
              <a:t>(pozn. opatřením)</a:t>
            </a:r>
            <a:endParaRPr lang="cs-CZ" sz="8000" dirty="0"/>
          </a:p>
          <a:p>
            <a:pPr marL="0" indent="0">
              <a:spcBef>
                <a:spcPts val="0"/>
              </a:spcBef>
              <a:buNone/>
            </a:pPr>
            <a:r>
              <a:rPr lang="cs-CZ" sz="8800" dirty="0" smtClean="0"/>
              <a:t>a</a:t>
            </a:r>
            <a:r>
              <a:rPr lang="cs-CZ" sz="8800" dirty="0"/>
              <a:t>) </a:t>
            </a:r>
            <a:r>
              <a:rPr lang="cs-CZ" sz="8800" dirty="0" smtClean="0"/>
              <a:t>příslušnému </a:t>
            </a:r>
            <a:r>
              <a:rPr lang="cs-CZ" sz="8800" dirty="0"/>
              <a:t>orgánu </a:t>
            </a:r>
            <a:r>
              <a:rPr lang="cs-CZ" sz="8800" u="sng" dirty="0"/>
              <a:t>k projednání přestupku</a:t>
            </a:r>
            <a:r>
              <a:rPr lang="cs-CZ" sz="8800" dirty="0"/>
              <a:t>, nebo </a:t>
            </a:r>
          </a:p>
          <a:p>
            <a:pPr marL="0" indent="0">
              <a:spcBef>
                <a:spcPts val="0"/>
              </a:spcBef>
              <a:buNone/>
            </a:pPr>
            <a:r>
              <a:rPr lang="cs-CZ" sz="8800" dirty="0" smtClean="0"/>
              <a:t>b</a:t>
            </a:r>
            <a:r>
              <a:rPr lang="cs-CZ" sz="8800" dirty="0"/>
              <a:t>) </a:t>
            </a:r>
            <a:r>
              <a:rPr lang="cs-CZ" sz="8800" dirty="0" smtClean="0"/>
              <a:t>jinému </a:t>
            </a:r>
            <a:r>
              <a:rPr lang="cs-CZ" sz="8800" dirty="0"/>
              <a:t>orgánu </a:t>
            </a:r>
            <a:r>
              <a:rPr lang="cs-CZ" sz="8800" u="sng" dirty="0"/>
              <a:t>ke kázeňskému nebo kárnému projednání</a:t>
            </a:r>
            <a:r>
              <a:rPr lang="cs-CZ" sz="8800" dirty="0" smtClean="0"/>
              <a:t>.</a:t>
            </a:r>
          </a:p>
          <a:p>
            <a:pPr>
              <a:spcBef>
                <a:spcPts val="1200"/>
              </a:spcBef>
            </a:pPr>
            <a:r>
              <a:rPr lang="cs-CZ" sz="8800" dirty="0" smtClean="0"/>
              <a:t>Státní </a:t>
            </a:r>
            <a:r>
              <a:rPr lang="cs-CZ" sz="8800" dirty="0"/>
              <a:t>zástupce nebo policejní orgán </a:t>
            </a:r>
            <a:r>
              <a:rPr lang="cs-CZ" sz="8800" b="1" u="sng" dirty="0" smtClean="0"/>
              <a:t>věc odloží</a:t>
            </a:r>
            <a:r>
              <a:rPr lang="cs-CZ" sz="8800" dirty="0" smtClean="0"/>
              <a:t>, </a:t>
            </a:r>
            <a:r>
              <a:rPr lang="cs-CZ" sz="8800" dirty="0"/>
              <a:t>je-li trestní stíhání </a:t>
            </a:r>
            <a:r>
              <a:rPr lang="cs-CZ" sz="8800" b="1" u="sng" dirty="0"/>
              <a:t>nepřípustné</a:t>
            </a:r>
            <a:r>
              <a:rPr lang="cs-CZ" sz="8800" dirty="0"/>
              <a:t> </a:t>
            </a:r>
            <a:r>
              <a:rPr lang="cs-CZ" sz="8800" dirty="0" smtClean="0"/>
              <a:t>podle § 11 </a:t>
            </a:r>
            <a:r>
              <a:rPr lang="cs-CZ" sz="8800" dirty="0" err="1" smtClean="0"/>
              <a:t>tr</a:t>
            </a:r>
            <a:r>
              <a:rPr lang="cs-CZ" sz="8800" dirty="0" smtClean="0"/>
              <a:t>. ř. </a:t>
            </a:r>
            <a:endParaRPr lang="cs-CZ" sz="8800" dirty="0"/>
          </a:p>
          <a:p>
            <a:pPr>
              <a:spcBef>
                <a:spcPts val="1200"/>
              </a:spcBef>
            </a:pPr>
            <a:r>
              <a:rPr lang="cs-CZ" sz="8800" dirty="0" smtClean="0"/>
              <a:t>Státní </a:t>
            </a:r>
            <a:r>
              <a:rPr lang="cs-CZ" sz="8800" dirty="0"/>
              <a:t>zástupce nebo policejní orgán </a:t>
            </a:r>
            <a:r>
              <a:rPr lang="cs-CZ" sz="8800" b="1" u="sng" dirty="0"/>
              <a:t>může </a:t>
            </a:r>
            <a:r>
              <a:rPr lang="cs-CZ" sz="8800" b="1" u="sng" dirty="0" smtClean="0"/>
              <a:t>odložit </a:t>
            </a:r>
            <a:r>
              <a:rPr lang="cs-CZ" sz="8800" b="1" u="sng" dirty="0"/>
              <a:t>věc</a:t>
            </a:r>
            <a:r>
              <a:rPr lang="cs-CZ" sz="8800" dirty="0"/>
              <a:t>, je-li trestní stíhání </a:t>
            </a:r>
            <a:r>
              <a:rPr lang="cs-CZ" sz="8800" b="1" u="sng" dirty="0" smtClean="0"/>
              <a:t>neúčelné</a:t>
            </a:r>
            <a:r>
              <a:rPr lang="cs-CZ" sz="8800" u="sng" dirty="0" smtClean="0"/>
              <a:t> </a:t>
            </a:r>
            <a:r>
              <a:rPr lang="cs-CZ" sz="8800" dirty="0" smtClean="0"/>
              <a:t>vzhledem </a:t>
            </a:r>
            <a:r>
              <a:rPr lang="cs-CZ" sz="8800" dirty="0"/>
              <a:t>k okolnostem uvedeným v </a:t>
            </a:r>
            <a:r>
              <a:rPr lang="cs-CZ" sz="8800" dirty="0" smtClean="0"/>
              <a:t>§ 172 odst. 2 písm. a) nebo b) </a:t>
            </a:r>
            <a:r>
              <a:rPr lang="cs-CZ" sz="8800" dirty="0" err="1" smtClean="0"/>
              <a:t>tr</a:t>
            </a:r>
            <a:r>
              <a:rPr lang="cs-CZ" sz="8800" dirty="0" smtClean="0"/>
              <a:t>. ř. (</a:t>
            </a:r>
            <a:r>
              <a:rPr lang="cs-CZ" sz="8800" i="1" dirty="0" smtClean="0"/>
              <a:t>fakultativní odložení věci)</a:t>
            </a:r>
            <a:endParaRPr lang="cs-CZ" sz="8800" dirty="0"/>
          </a:p>
          <a:p>
            <a:pPr>
              <a:spcBef>
                <a:spcPts val="1200"/>
              </a:spcBef>
            </a:pPr>
            <a:r>
              <a:rPr lang="cs-CZ" sz="8800" dirty="0"/>
              <a:t> </a:t>
            </a:r>
            <a:r>
              <a:rPr lang="cs-CZ" sz="8800" dirty="0" smtClean="0"/>
              <a:t>Státní </a:t>
            </a:r>
            <a:r>
              <a:rPr lang="cs-CZ" sz="8800" dirty="0"/>
              <a:t>zástupce </a:t>
            </a:r>
            <a:r>
              <a:rPr lang="cs-CZ" sz="8800" b="1" u="sng" dirty="0"/>
              <a:t>může věc odložit</a:t>
            </a:r>
            <a:r>
              <a:rPr lang="cs-CZ" sz="8800" dirty="0"/>
              <a:t>, jestliže </a:t>
            </a:r>
            <a:r>
              <a:rPr lang="cs-CZ" sz="8800" dirty="0" smtClean="0"/>
              <a:t>nastaly </a:t>
            </a:r>
            <a:r>
              <a:rPr lang="cs-CZ" sz="8800" dirty="0"/>
              <a:t>okolnosti uvedené v </a:t>
            </a:r>
            <a:r>
              <a:rPr lang="cs-CZ" sz="8800" dirty="0" smtClean="0"/>
              <a:t>§ 172 odst. 2 písm. c) </a:t>
            </a:r>
            <a:r>
              <a:rPr lang="cs-CZ" sz="8800" dirty="0" err="1" smtClean="0"/>
              <a:t>tr</a:t>
            </a:r>
            <a:r>
              <a:rPr lang="cs-CZ" sz="8800" dirty="0" smtClean="0"/>
              <a:t>. ř. </a:t>
            </a:r>
            <a:r>
              <a:rPr lang="cs-CZ" sz="8800" i="1" dirty="0" smtClean="0"/>
              <a:t>(posílen princip oportunity, tzv. diskreční pravomoc státního zástupce, ve značné míře záleží na jeho úvaze, zda je </a:t>
            </a:r>
            <a:r>
              <a:rPr lang="cs-CZ" sz="8800" i="1" dirty="0" err="1" smtClean="0"/>
              <a:t>tr</a:t>
            </a:r>
            <a:r>
              <a:rPr lang="cs-CZ" sz="8800" i="1" dirty="0" smtClean="0"/>
              <a:t>. řízení účelné)</a:t>
            </a:r>
            <a:endParaRPr lang="cs-CZ" sz="8800" i="1" dirty="0"/>
          </a:p>
          <a:p>
            <a:pPr>
              <a:spcBef>
                <a:spcPts val="1200"/>
              </a:spcBef>
            </a:pPr>
            <a:r>
              <a:rPr lang="cs-CZ" sz="8800" dirty="0"/>
              <a:t> </a:t>
            </a:r>
            <a:r>
              <a:rPr lang="cs-CZ" sz="8800" dirty="0" smtClean="0"/>
              <a:t>Státní </a:t>
            </a:r>
            <a:r>
              <a:rPr lang="cs-CZ" sz="8800" dirty="0"/>
              <a:t>zástupce nebo policejní orgán </a:t>
            </a:r>
            <a:r>
              <a:rPr lang="cs-CZ" sz="8800" b="1" u="sng" dirty="0"/>
              <a:t>věc odloží </a:t>
            </a:r>
            <a:r>
              <a:rPr lang="cs-CZ" sz="8800" dirty="0"/>
              <a:t>též tehdy, pokud se </a:t>
            </a:r>
            <a:r>
              <a:rPr lang="cs-CZ" sz="8800" u="sng" dirty="0"/>
              <a:t>nepodařilo zjistit skutečnosti opravňující zahájit trestní </a:t>
            </a:r>
            <a:r>
              <a:rPr lang="cs-CZ" sz="8800" u="sng" dirty="0" smtClean="0"/>
              <a:t>stíhání</a:t>
            </a:r>
            <a:r>
              <a:rPr lang="cs-CZ" sz="8800" dirty="0" smtClean="0"/>
              <a:t>. </a:t>
            </a:r>
            <a:r>
              <a:rPr lang="cs-CZ" sz="8800" dirty="0"/>
              <a:t>Pominou-li důvody odložení, trestní stíhání zahájí. </a:t>
            </a:r>
          </a:p>
          <a:p>
            <a:pPr marL="0" indent="0">
              <a:spcBef>
                <a:spcPts val="1200"/>
              </a:spcBef>
              <a:buNone/>
            </a:pPr>
            <a:r>
              <a:rPr lang="cs-CZ" sz="8800" dirty="0"/>
              <a:t> </a:t>
            </a:r>
          </a:p>
          <a:p>
            <a:endParaRPr lang="cs-CZ" sz="4200" dirty="0" smtClean="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p:sp>
        <p:nvSpPr>
          <p:cNvPr id="3" name="Zástupný symbol pro obsah 2"/>
          <p:cNvSpPr>
            <a:spLocks noGrp="1"/>
          </p:cNvSpPr>
          <p:nvPr>
            <p:ph idx="1"/>
          </p:nvPr>
        </p:nvSpPr>
        <p:spPr/>
        <p:txBody>
          <a:bodyPr/>
          <a:lstStyle/>
          <a:p>
            <a:pPr marL="0" indent="0" algn="just">
              <a:buNone/>
            </a:pPr>
            <a:r>
              <a:rPr lang="cs-CZ" i="1" dirty="0" smtClean="0"/>
              <a:t>Rozhodnutí o odložení věci nemá povahu res </a:t>
            </a:r>
            <a:r>
              <a:rPr lang="cs-CZ" i="1" dirty="0" err="1" smtClean="0"/>
              <a:t>iudicatae</a:t>
            </a:r>
            <a:r>
              <a:rPr lang="cs-CZ" i="1" dirty="0" smtClean="0"/>
              <a:t> a nevytváří tedy překážku věci rozhodnuté. Policejní orgán proto může kdykoliv – ať už na základě podnětu, pokynu státního zástupce nebo z vlastní iniciativy – pokračovat v dalším řízení (prověřování). Po jeho skončení je však třeba vydat další rozhodnutí (opatření) o odložení nebo jiném vyřízení věci.</a:t>
            </a:r>
            <a:endParaRPr lang="cs-CZ" i="1" dirty="0"/>
          </a:p>
        </p:txBody>
      </p:sp>
    </p:spTree>
    <p:extLst>
      <p:ext uri="{BB962C8B-B14F-4D97-AF65-F5344CB8AC3E}">
        <p14:creationId xmlns:p14="http://schemas.microsoft.com/office/powerpoint/2010/main" val="3853938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r>
                  <a:rPr lang="cs-CZ" sz="2800" dirty="0" smtClean="0"/>
                  <a:t>.)</a:t>
                </a:r>
              </a:p>
              <a:p>
                <a:pPr marL="0" indent="0">
                  <a:buNone/>
                </a:pPr>
                <a:r>
                  <a:rPr lang="cs-CZ" sz="2800" dirty="0" smtClean="0"/>
                  <a:t>- k objasnění trestné činnosti</a:t>
                </a:r>
              </a:p>
              <a:p>
                <a:pPr marL="0" indent="0">
                  <a:buNone/>
                </a:pPr>
                <a:r>
                  <a:rPr lang="cs-CZ" sz="2800" dirty="0" smtClean="0"/>
                  <a:t>- pro vynětí osoby z pravomoci OČTŘ (§ 10 </a:t>
                </a:r>
                <a:r>
                  <a:rPr lang="cs-CZ" sz="2800" dirty="0" err="1" smtClean="0"/>
                  <a:t>tr</a:t>
                </a:r>
                <a:r>
                  <a:rPr lang="cs-CZ" sz="2800" dirty="0" smtClean="0"/>
                  <a:t>. </a:t>
                </a:r>
                <a:r>
                  <a:rPr lang="cs-CZ" sz="2800" dirty="0"/>
                  <a:t>ř</a:t>
                </a:r>
                <a:r>
                  <a:rPr lang="cs-CZ" sz="2800" dirty="0" smtClean="0"/>
                  <a:t>.)</a:t>
                </a:r>
              </a:p>
              <a:p>
                <a:pPr marL="0" indent="0">
                  <a:buNone/>
                </a:pPr>
                <a:r>
                  <a:rPr lang="cs-CZ" sz="2800" dirty="0" smtClean="0"/>
                  <a:t>- pravomocné rozhodnutí o přestupku (§ 159b odst. 4 </a:t>
                </a:r>
                <a:r>
                  <a:rPr lang="cs-CZ" sz="2800" dirty="0" err="1" smtClean="0"/>
                  <a:t>tr</a:t>
                </a:r>
                <a:r>
                  <a:rPr lang="cs-CZ" sz="2800" dirty="0" smtClean="0"/>
                  <a:t>. ř. – promítnutí zásady </a:t>
                </a:r>
                <a:r>
                  <a:rPr lang="cs-CZ" sz="2800" i="1" dirty="0" smtClean="0"/>
                  <a:t>ne bis in idem</a:t>
                </a:r>
                <a:r>
                  <a:rPr lang="cs-CZ" sz="2800" dirty="0"/>
                  <a:t>)</a:t>
                </a:r>
                <a:endParaRPr lang="cs-CZ" sz="2800" i="1" dirty="0" smtClean="0"/>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smtClean="0"/>
              <a:t>Zahájení trestního stíhání </a:t>
            </a:r>
            <a:r>
              <a:rPr lang="cs-CZ" sz="3600" dirty="0" smtClean="0"/>
              <a:t>(§ 160 odst. 1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smtClean="0"/>
              <a:t>Usnesení o zahájení trestního stíhání</a:t>
            </a:r>
          </a:p>
          <a:p>
            <a:pPr lvl="0"/>
            <a:r>
              <a:rPr lang="cs-CZ" dirty="0" smtClean="0"/>
              <a:t>označení </a:t>
            </a:r>
            <a:r>
              <a:rPr lang="cs-CZ" dirty="0"/>
              <a:t>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r>
              <a:rPr lang="cs-CZ" dirty="0" smtClean="0"/>
              <a:t>.</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a:t>
            </a:r>
            <a:r>
              <a:rPr lang="cs-CZ" dirty="0" smtClean="0"/>
              <a:t>.). </a:t>
            </a:r>
            <a:endParaRPr lang="cs-CZ" dirty="0"/>
          </a:p>
        </p:txBody>
      </p:sp>
    </p:spTree>
    <p:extLst>
      <p:ext uri="{BB962C8B-B14F-4D97-AF65-F5344CB8AC3E}">
        <p14:creationId xmlns:p14="http://schemas.microsoft.com/office/powerpoint/2010/main" val="40239822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smtClean="0"/>
              <a:t>Usnesení o zahájení trestního stíhání</a:t>
            </a:r>
            <a:endParaRPr lang="cs-CZ" b="1" dirty="0"/>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smtClean="0"/>
              <a:t>.</a:t>
            </a:r>
            <a:endParaRPr lang="cs-CZ" sz="3600" b="1" dirty="0"/>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a:t>
            </a:r>
            <a:r>
              <a:rPr lang="cs-CZ" sz="2800" dirty="0" smtClean="0"/>
              <a:t>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r>
              <a:rPr lang="cs-CZ" sz="2800" dirty="0" smtClean="0"/>
              <a:t>).</a:t>
            </a:r>
            <a:endParaRPr lang="cs-CZ" sz="2800" dirty="0"/>
          </a:p>
          <a:p>
            <a:endParaRPr lang="cs-CZ" dirty="0"/>
          </a:p>
        </p:txBody>
      </p:sp>
    </p:spTree>
    <p:extLst>
      <p:ext uri="{BB962C8B-B14F-4D97-AF65-F5344CB8AC3E}">
        <p14:creationId xmlns:p14="http://schemas.microsoft.com/office/powerpoint/2010/main" val="2199284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smtClean="0"/>
              <a:t>III</a:t>
            </a:r>
            <a:r>
              <a:rPr lang="cs-CZ" sz="3200" b="1" dirty="0"/>
              <a:t>.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a:t>
            </a:r>
            <a:r>
              <a:rPr lang="cs-CZ" sz="2600" b="1" dirty="0" smtClean="0"/>
              <a:t>         (§ </a:t>
            </a:r>
            <a:r>
              <a:rPr lang="cs-CZ" sz="2600" b="1" dirty="0"/>
              <a:t>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dirty="0" smtClean="0"/>
              <a:t>Oproti záznamu o zahájení úkonů trestního řízení představuje  skutek uvedený v usnesení o zahájení trestního řízení předmět dalšího řízení (</a:t>
            </a:r>
            <a:r>
              <a:rPr lang="cs-CZ" i="1" dirty="0" smtClean="0"/>
              <a:t>viz judikatura uvedená výše</a:t>
            </a:r>
            <a:r>
              <a:rPr lang="cs-CZ" dirty="0" smtClean="0"/>
              <a:t>), musí obsahovat všechny znaky skutkové podstaty trestného činu, pro který se trestní řízení vede a k jeho případné změně musí dojít pouze za podmínek zachování tzv. </a:t>
            </a:r>
            <a:r>
              <a:rPr lang="cs-CZ" b="1" dirty="0" smtClean="0"/>
              <a:t>totožnosti skutku </a:t>
            </a:r>
            <a:r>
              <a:rPr lang="cs-CZ" dirty="0" smtClean="0"/>
              <a:t>(musí být – alespoň částečně – zachována totožnost jednání pachatele anebo totožnost následku).</a:t>
            </a:r>
          </a:p>
          <a:p>
            <a:pPr marL="0" indent="0" algn="just">
              <a:buNone/>
            </a:pPr>
            <a:r>
              <a:rPr lang="cs-CZ" dirty="0" smtClean="0"/>
              <a:t>Zahájením trestního stíhání nastává další fáze přípravného řízení – </a:t>
            </a:r>
            <a:r>
              <a:rPr lang="cs-CZ" b="1" dirty="0" smtClean="0"/>
              <a:t>vyšetřování</a:t>
            </a:r>
            <a:r>
              <a:rPr lang="cs-CZ" dirty="0" smtClean="0"/>
              <a:t>.</a:t>
            </a:r>
            <a:endParaRPr lang="cs-CZ" dirty="0"/>
          </a:p>
        </p:txBody>
      </p:sp>
    </p:spTree>
    <p:extLst>
      <p:ext uri="{BB962C8B-B14F-4D97-AF65-F5344CB8AC3E}">
        <p14:creationId xmlns:p14="http://schemas.microsoft.com/office/powerpoint/2010/main" val="4274572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t>
            </a:r>
            <a:r>
              <a:rPr lang="cs-CZ" b="1" dirty="0" smtClean="0"/>
              <a:t>yšetřovací orgány </a:t>
            </a:r>
            <a:r>
              <a:rPr lang="cs-CZ" dirty="0" smtClean="0"/>
              <a:t>(§ 161 </a:t>
            </a:r>
            <a:r>
              <a:rPr lang="cs-CZ" dirty="0" err="1" smtClean="0"/>
              <a:t>tr</a:t>
            </a:r>
            <a:r>
              <a:rPr lang="cs-CZ" dirty="0" smtClean="0"/>
              <a:t>. řádu)</a:t>
            </a:r>
            <a:endParaRPr lang="cs-CZ" dirty="0"/>
          </a:p>
        </p:txBody>
      </p:sp>
      <p:sp>
        <p:nvSpPr>
          <p:cNvPr id="3" name="Zástupný symbol pro obsah 2"/>
          <p:cNvSpPr>
            <a:spLocks noGrp="1"/>
          </p:cNvSpPr>
          <p:nvPr>
            <p:ph idx="1"/>
          </p:nvPr>
        </p:nvSpPr>
        <p:spPr/>
        <p:txBody>
          <a:bodyPr/>
          <a:lstStyle/>
          <a:p>
            <a:r>
              <a:rPr lang="cs-CZ" dirty="0" smtClean="0"/>
              <a:t>Policie ČR</a:t>
            </a:r>
          </a:p>
          <a:p>
            <a:r>
              <a:rPr lang="cs-CZ" dirty="0" smtClean="0"/>
              <a:t>Generální inspekce bezpečnostních sborů</a:t>
            </a:r>
          </a:p>
          <a:p>
            <a:r>
              <a:rPr lang="cs-CZ" dirty="0" smtClean="0"/>
              <a:t>státní zástupce (krajského </a:t>
            </a:r>
            <a:r>
              <a:rPr lang="cs-CZ" smtClean="0"/>
              <a:t>státního zastupitelství)</a:t>
            </a:r>
            <a:endParaRPr lang="cs-CZ" dirty="0" smtClean="0"/>
          </a:p>
          <a:p>
            <a:r>
              <a:rPr lang="cs-CZ" dirty="0" smtClean="0"/>
              <a:t>Vojenská policie</a:t>
            </a:r>
          </a:p>
          <a:p>
            <a:r>
              <a:rPr lang="cs-CZ" dirty="0" smtClean="0"/>
              <a:t>kapitán lodi</a:t>
            </a:r>
            <a:endParaRPr lang="cs-CZ" dirty="0"/>
          </a:p>
        </p:txBody>
      </p:sp>
    </p:spTree>
    <p:extLst>
      <p:ext uri="{BB962C8B-B14F-4D97-AF65-F5344CB8AC3E}">
        <p14:creationId xmlns:p14="http://schemas.microsoft.com/office/powerpoint/2010/main" val="3962153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Postup při vyšetřování</a:t>
            </a:r>
            <a:endParaRPr lang="cs-CZ" b="1" dirty="0"/>
          </a:p>
        </p:txBody>
      </p:sp>
      <p:sp>
        <p:nvSpPr>
          <p:cNvPr id="3" name="Zástupný symbol pro obsah 2"/>
          <p:cNvSpPr>
            <a:spLocks noGrp="1"/>
          </p:cNvSpPr>
          <p:nvPr>
            <p:ph idx="1"/>
          </p:nvPr>
        </p:nvSpPr>
        <p:spPr/>
        <p:txBody>
          <a:bodyPr>
            <a:normAutofit/>
          </a:bodyPr>
          <a:lstStyle/>
          <a:p>
            <a:r>
              <a:rPr lang="cs-CZ" b="1" dirty="0" smtClean="0"/>
              <a:t>Omezení při výslechu svědků </a:t>
            </a:r>
            <a:r>
              <a:rPr lang="cs-CZ" dirty="0" smtClean="0"/>
              <a:t>(§ 164 odst. 1 </a:t>
            </a:r>
            <a:r>
              <a:rPr lang="cs-CZ" dirty="0" err="1" smtClean="0"/>
              <a:t>tr</a:t>
            </a:r>
            <a:r>
              <a:rPr lang="cs-CZ" dirty="0" smtClean="0"/>
              <a:t>. ř.)</a:t>
            </a:r>
          </a:p>
          <a:p>
            <a:pPr marL="0" indent="0" algn="just">
              <a:buNone/>
            </a:pPr>
            <a:r>
              <a:rPr lang="cs-CZ" i="1" dirty="0"/>
              <a:t>Výslechy svědků se i ve vyšetřování provádějí v omezeném rozsahu, s výjimkou vyšetřování trestných činů, o nichž koná řízení v prvním stupni krajský soud (§ 168, § 169 odst. 1 věta za středníkem, § </a:t>
            </a:r>
            <a:r>
              <a:rPr lang="cs-CZ" i="1" dirty="0" smtClean="0"/>
              <a:t>17 </a:t>
            </a:r>
            <a:r>
              <a:rPr lang="cs-CZ" i="1" dirty="0" err="1" smtClean="0"/>
              <a:t>tr</a:t>
            </a:r>
            <a:r>
              <a:rPr lang="cs-CZ" i="1" dirty="0" smtClean="0"/>
              <a:t>. ř.). </a:t>
            </a:r>
            <a:r>
              <a:rPr lang="cs-CZ" i="1" dirty="0"/>
              <a:t>Smyslem této úpravy je přenesení těžiště dokazování do hlavního líčení. Proto ty výslechy svědků, které je možné bez obav ze ztráty důkazní hodnoty provést v hlavním líčení, není nutné provádět v přípravném řízení. To však neplatí, pokud má výslech svědka povahu neodkladného nebo neopakovatelného úkonu (§ 160 odst. </a:t>
            </a:r>
            <a:r>
              <a:rPr lang="cs-CZ" i="1" dirty="0" smtClean="0"/>
              <a:t>4 </a:t>
            </a:r>
            <a:r>
              <a:rPr lang="cs-CZ" i="1" dirty="0" err="1" smtClean="0"/>
              <a:t>tr</a:t>
            </a:r>
            <a:r>
              <a:rPr lang="cs-CZ" i="1" dirty="0" smtClean="0"/>
              <a:t>. ř.).  V takovém případě je vhodné, aby se takového úkonu účastnil obhájce nebo osobně obviněný (§ 165 odst. 1 </a:t>
            </a:r>
            <a:r>
              <a:rPr lang="cs-CZ" i="1" dirty="0" err="1" smtClean="0"/>
              <a:t>tr</a:t>
            </a:r>
            <a:r>
              <a:rPr lang="cs-CZ" i="1" dirty="0" smtClean="0"/>
              <a:t>. ř.)</a:t>
            </a:r>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procesní předpisy</a:t>
            </a:r>
            <a:endParaRPr lang="cs-CZ" b="1" dirty="0"/>
          </a:p>
        </p:txBody>
      </p:sp>
      <p:sp>
        <p:nvSpPr>
          <p:cNvPr id="3" name="Zástupný symbol pro obsah 2"/>
          <p:cNvSpPr>
            <a:spLocks noGrp="1"/>
          </p:cNvSpPr>
          <p:nvPr>
            <p:ph idx="1"/>
          </p:nvPr>
        </p:nvSpPr>
        <p:spPr/>
        <p:txBody>
          <a:bodyPr>
            <a:normAutofit/>
          </a:bodyPr>
          <a:lstStyle/>
          <a:p>
            <a:pPr>
              <a:spcBef>
                <a:spcPts val="1200"/>
              </a:spcBef>
            </a:pPr>
            <a:r>
              <a:rPr lang="cs-CZ" sz="2600" dirty="0" smtClean="0"/>
              <a:t>Zákon č. 141/1961 Sb., o trestním řízení soudním (</a:t>
            </a:r>
            <a:r>
              <a:rPr lang="cs-CZ" sz="2600" b="1" dirty="0" smtClean="0"/>
              <a:t>trestní řád</a:t>
            </a:r>
            <a:r>
              <a:rPr lang="cs-CZ" sz="2600" dirty="0" smtClean="0"/>
              <a:t>)</a:t>
            </a:r>
          </a:p>
          <a:p>
            <a:pPr>
              <a:spcBef>
                <a:spcPts val="1200"/>
              </a:spcBef>
            </a:pPr>
            <a:r>
              <a:rPr lang="cs-CZ" sz="2600" dirty="0" smtClean="0"/>
              <a:t>Zákon č. 218/2003 Sb., o odpovědnosti mládeže za protiprávní činy a o soudnictví ve věcech mládeže a o změně některých zákonů (</a:t>
            </a:r>
            <a:r>
              <a:rPr lang="cs-CZ" sz="2600" b="1" dirty="0" smtClean="0"/>
              <a:t>zákon o soudnictví ve věcech mládeže</a:t>
            </a:r>
            <a:r>
              <a:rPr lang="cs-CZ" sz="2600" dirty="0" smtClean="0"/>
              <a:t>)</a:t>
            </a:r>
          </a:p>
          <a:p>
            <a:pPr>
              <a:spcBef>
                <a:spcPts val="1200"/>
              </a:spcBef>
            </a:pPr>
            <a:r>
              <a:rPr lang="cs-CZ" sz="2600" dirty="0" smtClean="0"/>
              <a:t>Zákon č. 418/2011 Sb., </a:t>
            </a:r>
            <a:r>
              <a:rPr lang="cs-CZ" sz="2600" b="1" dirty="0" smtClean="0"/>
              <a:t>o trestní odpovědnosti právnických osob </a:t>
            </a:r>
            <a:r>
              <a:rPr lang="cs-CZ" sz="2600" dirty="0" smtClean="0"/>
              <a:t>a řízení proti nim</a:t>
            </a:r>
          </a:p>
          <a:p>
            <a:pPr>
              <a:spcBef>
                <a:spcPts val="1200"/>
              </a:spcBef>
            </a:pPr>
            <a:r>
              <a:rPr lang="cs-CZ" sz="2600" dirty="0" smtClean="0"/>
              <a:t>Zákon č. 45/2013 Sb., o obětech trestných činů a o změně některých zákonů (</a:t>
            </a:r>
            <a:r>
              <a:rPr lang="cs-CZ" sz="2600" b="1" dirty="0" smtClean="0"/>
              <a:t>zákon o obětech trestných činů</a:t>
            </a:r>
            <a:r>
              <a:rPr lang="cs-CZ" sz="2600" dirty="0" smtClean="0"/>
              <a:t>)</a:t>
            </a:r>
            <a:endParaRPr lang="cs-CZ" sz="2600" dirty="0"/>
          </a:p>
        </p:txBody>
      </p:sp>
    </p:spTree>
    <p:extLst>
      <p:ext uri="{BB962C8B-B14F-4D97-AF65-F5344CB8AC3E}">
        <p14:creationId xmlns:p14="http://schemas.microsoft.com/office/powerpoint/2010/main" val="2582764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Účast obviněného a obhájce ve vyšetřování </a:t>
            </a:r>
            <a:r>
              <a:rPr lang="cs-CZ" dirty="0"/>
              <a:t>(§ 165 </a:t>
            </a:r>
            <a:r>
              <a:rPr lang="cs-CZ" dirty="0" err="1"/>
              <a:t>tr</a:t>
            </a:r>
            <a:r>
              <a:rPr lang="cs-CZ" dirty="0"/>
              <a:t>. ř</a:t>
            </a:r>
            <a:r>
              <a:rPr lang="cs-CZ" dirty="0" smtClean="0"/>
              <a:t>.)</a:t>
            </a:r>
          </a:p>
          <a:p>
            <a:pPr marL="0" indent="0" algn="just">
              <a:buNone/>
            </a:pPr>
            <a:r>
              <a:rPr lang="cs-CZ" i="1" dirty="0" smtClean="0"/>
              <a:t>Platí, co už bylo uvedeno výše v souvislosti s uplatněním zásad spravedlivého procesu: jestliže se jedná o výslech svědka, který má právo odepřít výpověď nebo jde o klíčový důkaz, který má navíc podobu neodkladného nebo neopakovatelného úkonu, je třeba umožnit obhájci (a pokud si jej obviněný nezvolil, pak obviněnému osobně) aby byl přítomen u výslechu.</a:t>
            </a:r>
            <a:endParaRPr lang="cs-CZ" i="1" dirty="0"/>
          </a:p>
          <a:p>
            <a:pPr marL="0" indent="0">
              <a:buNone/>
            </a:pPr>
            <a:endParaRPr lang="cs-CZ" dirty="0"/>
          </a:p>
        </p:txBody>
      </p:sp>
    </p:spTree>
    <p:extLst>
      <p:ext uri="{BB962C8B-B14F-4D97-AF65-F5344CB8AC3E}">
        <p14:creationId xmlns:p14="http://schemas.microsoft.com/office/powerpoint/2010/main" val="29231926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Trestní stíhání se souhlasem poškozeného </a:t>
            </a:r>
            <a:r>
              <a:rPr lang="cs-CZ" dirty="0"/>
              <a:t>(§ 163, 163a </a:t>
            </a:r>
            <a:r>
              <a:rPr lang="cs-CZ" dirty="0" err="1"/>
              <a:t>tr</a:t>
            </a:r>
            <a:r>
              <a:rPr lang="cs-CZ" dirty="0"/>
              <a:t>. ř.)</a:t>
            </a:r>
          </a:p>
          <a:p>
            <a:pPr marL="0" indent="0" algn="just">
              <a:buNone/>
            </a:pPr>
            <a:r>
              <a:rPr lang="cs-CZ" i="1" dirty="0"/>
              <a:t>U taxativně vyjmenovaných trestných činů je ke stíhání pachatele zapotřebí </a:t>
            </a:r>
            <a:r>
              <a:rPr lang="cs-CZ" b="1" i="1" dirty="0"/>
              <a:t>souhlasu poškozeného</a:t>
            </a:r>
            <a:r>
              <a:rPr lang="cs-CZ" i="1" dirty="0"/>
              <a:t>, pokud je ve zvláštním blízkém vztahu k pachateli. Výjimky obsahuje ustanovení § </a:t>
            </a:r>
            <a:r>
              <a:rPr lang="cs-CZ" i="1" dirty="0" smtClean="0"/>
              <a:t>163a </a:t>
            </a:r>
            <a:r>
              <a:rPr lang="cs-CZ" i="1" dirty="0" err="1" smtClean="0"/>
              <a:t>tr</a:t>
            </a:r>
            <a:r>
              <a:rPr lang="cs-CZ" i="1" dirty="0" smtClean="0"/>
              <a:t>. ř. </a:t>
            </a:r>
            <a:r>
              <a:rPr lang="cs-CZ" i="1" dirty="0"/>
              <a:t>Úprava představuje </a:t>
            </a:r>
            <a:r>
              <a:rPr lang="cs-CZ" b="1" i="1" dirty="0"/>
              <a:t>průlom do zásad legality a oficiality</a:t>
            </a:r>
            <a:r>
              <a:rPr lang="cs-CZ" i="1" dirty="0"/>
              <a:t> ve prospěch poškozeného. Jejím smyslem je ponechat dispoziční právo k trestnímu postihu pachatele poškozenému a citlivě tak řešit situace, kdy by postih pachatele měl negativní dopady i pro samotného poškozeného. Zákon zde upřednostňuje citové a jiné vazby poškozeného k pachateli před potřebou jeho postihu.</a:t>
            </a:r>
          </a:p>
          <a:p>
            <a:pPr marL="0" indent="0" algn="just">
              <a:buNone/>
            </a:pPr>
            <a:endParaRPr lang="cs-CZ" i="1" dirty="0"/>
          </a:p>
          <a:p>
            <a:pPr marL="0" indent="0">
              <a:buNone/>
            </a:pPr>
            <a:endParaRPr lang="cs-CZ" dirty="0"/>
          </a:p>
        </p:txBody>
      </p:sp>
    </p:spTree>
    <p:extLst>
      <p:ext uri="{BB962C8B-B14F-4D97-AF65-F5344CB8AC3E}">
        <p14:creationId xmlns:p14="http://schemas.microsoft.com/office/powerpoint/2010/main" val="5415747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a:t>
            </a:r>
            <a:r>
              <a:rPr lang="cs-CZ" b="1" dirty="0" smtClean="0"/>
              <a:t>vyšetřování - </a:t>
            </a:r>
            <a:r>
              <a:rPr lang="cs-CZ" b="1" i="1" dirty="0" smtClean="0"/>
              <a:t>příklad</a:t>
            </a:r>
            <a:endParaRPr lang="cs-CZ" i="1" dirty="0"/>
          </a:p>
        </p:txBody>
      </p:sp>
      <p:sp>
        <p:nvSpPr>
          <p:cNvPr id="3" name="Zástupný symbol pro obsah 2"/>
          <p:cNvSpPr>
            <a:spLocks noGrp="1"/>
          </p:cNvSpPr>
          <p:nvPr>
            <p:ph idx="1"/>
          </p:nvPr>
        </p:nvSpPr>
        <p:spPr>
          <a:xfrm>
            <a:off x="467544" y="1556792"/>
            <a:ext cx="8229600" cy="5136232"/>
          </a:xfrm>
        </p:spPr>
        <p:txBody>
          <a:bodyPr>
            <a:normAutofit fontScale="92500"/>
          </a:bodyPr>
          <a:lstStyle/>
          <a:p>
            <a:r>
              <a:rPr lang="cs-CZ" b="1" dirty="0"/>
              <a:t>Trestní stíhání se souhlasem </a:t>
            </a:r>
            <a:r>
              <a:rPr lang="cs-CZ" b="1" dirty="0" smtClean="0"/>
              <a:t>poškozeného</a:t>
            </a:r>
          </a:p>
          <a:p>
            <a:pPr marL="0" indent="0" algn="just">
              <a:buNone/>
            </a:pPr>
            <a:r>
              <a:rPr lang="cs-CZ" i="1" dirty="0" smtClean="0"/>
              <a:t>Typické je využití ustanovení § 163 odst. 1 </a:t>
            </a:r>
            <a:r>
              <a:rPr lang="cs-CZ" i="1" dirty="0" err="1" smtClean="0"/>
              <a:t>tr</a:t>
            </a:r>
            <a:r>
              <a:rPr lang="cs-CZ" i="1" dirty="0" smtClean="0"/>
              <a:t>. ř. o předchozím souhlasu poškozeného u trestných činů spojených s domácím násilím. Celá řada trestných činů spáchaných v rámci partnerského konfliktu je podmíněna souhlasem poškozené oběti – zpravidla ženy, která utrpěla škodlivý následek např. v podobě újmy na zdraví. Pokud se jedná o </a:t>
            </a:r>
            <a:r>
              <a:rPr lang="cs-CZ" i="1" dirty="0"/>
              <a:t>jednorázový atak ze strany </a:t>
            </a:r>
            <a:r>
              <a:rPr lang="cs-CZ" i="1" dirty="0" smtClean="0"/>
              <a:t>pachatele a prostou újmu na zdraví, která se dá např. podřadit pod skutkovou podstatu přečinu ublížení na zdraví podle § 146 odst. 1 </a:t>
            </a:r>
            <a:r>
              <a:rPr lang="cs-CZ" i="1" dirty="0" err="1" smtClean="0"/>
              <a:t>tr</a:t>
            </a:r>
            <a:r>
              <a:rPr lang="cs-CZ" i="1" dirty="0" smtClean="0"/>
              <a:t>. zák., je nutný ke stíhání pachatele jako obviněného předchozí souhlas poškozené. Půjde-li však o jiný trestný čin, např. pokus těžkého ublížení na zdraví podle § 21 odst. 1, § 145 odst. 1 </a:t>
            </a:r>
            <a:r>
              <a:rPr lang="cs-CZ" i="1" dirty="0" err="1" smtClean="0"/>
              <a:t>tr</a:t>
            </a:r>
            <a:r>
              <a:rPr lang="cs-CZ" i="1" dirty="0" smtClean="0"/>
              <a:t>. zák. nebo o přečin týrání osoby žijící ve společném obydlí podle § 199 odst. 1 </a:t>
            </a:r>
            <a:r>
              <a:rPr lang="cs-CZ" i="1" dirty="0" err="1" smtClean="0"/>
              <a:t>tr</a:t>
            </a:r>
            <a:r>
              <a:rPr lang="cs-CZ" i="1" dirty="0" smtClean="0"/>
              <a:t>. zák., předchozí souhlas poškozené není nutný, neboť uvedené trestné činy nejsou vyjmenovány v § 163 odst. 1 </a:t>
            </a:r>
            <a:r>
              <a:rPr lang="cs-CZ" i="1" dirty="0" err="1" smtClean="0"/>
              <a:t>tr</a:t>
            </a:r>
            <a:r>
              <a:rPr lang="cs-CZ" i="1" dirty="0" smtClean="0"/>
              <a:t>. zák.</a:t>
            </a:r>
            <a:endParaRPr lang="cs-CZ" i="1" dirty="0"/>
          </a:p>
        </p:txBody>
      </p:sp>
    </p:spTree>
    <p:extLst>
      <p:ext uri="{BB962C8B-B14F-4D97-AF65-F5344CB8AC3E}">
        <p14:creationId xmlns:p14="http://schemas.microsoft.com/office/powerpoint/2010/main" val="20739173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smtClean="0"/>
              <a:t>Lhůty </a:t>
            </a:r>
            <a:r>
              <a:rPr lang="cs-CZ" b="1" dirty="0"/>
              <a:t>pro skončení vyšetřování </a:t>
            </a:r>
            <a:r>
              <a:rPr lang="cs-CZ" dirty="0"/>
              <a:t>(§ </a:t>
            </a:r>
            <a:r>
              <a:rPr lang="cs-CZ" dirty="0" smtClean="0"/>
              <a:t>167, 170 </a:t>
            </a:r>
            <a:r>
              <a:rPr lang="cs-CZ" dirty="0" err="1"/>
              <a:t>tr</a:t>
            </a:r>
            <a:r>
              <a:rPr lang="cs-CZ" dirty="0"/>
              <a:t>. ř</a:t>
            </a:r>
            <a:r>
              <a:rPr lang="cs-CZ" dirty="0" smtClean="0"/>
              <a:t>.)</a:t>
            </a:r>
          </a:p>
          <a:p>
            <a:pPr marL="0" indent="0" algn="just">
              <a:buNone/>
            </a:pPr>
            <a:r>
              <a:rPr lang="cs-CZ" i="1" dirty="0" smtClean="0"/>
              <a:t>V rámci zásady rychlosti vyšetřování zákon stanoví </a:t>
            </a:r>
            <a:r>
              <a:rPr lang="cs-CZ" b="1" i="1" dirty="0" smtClean="0"/>
              <a:t>pořádkové lhůty </a:t>
            </a:r>
            <a:r>
              <a:rPr lang="cs-CZ" i="1" dirty="0" smtClean="0"/>
              <a:t>pro skončení vyšetřování. Jejich počátek se odvíjí od </a:t>
            </a:r>
            <a:r>
              <a:rPr lang="cs-CZ" i="1" dirty="0"/>
              <a:t>okamžiku vydání </a:t>
            </a:r>
            <a:r>
              <a:rPr lang="cs-CZ" i="1" dirty="0" smtClean="0"/>
              <a:t>usnesení </a:t>
            </a:r>
            <a:r>
              <a:rPr lang="cs-CZ" i="1" dirty="0"/>
              <a:t>o zahájení trestního </a:t>
            </a:r>
            <a:r>
              <a:rPr lang="cs-CZ" i="1" dirty="0" smtClean="0"/>
              <a:t>stíhání.</a:t>
            </a:r>
          </a:p>
          <a:p>
            <a:pPr marL="0" indent="0" algn="just">
              <a:buNone/>
            </a:pPr>
            <a:r>
              <a:rPr lang="cs-CZ" i="1" dirty="0" smtClean="0"/>
              <a:t>Pro vyšetřování závažnějších trestných činů (v působnosti krajského soudu podle § 17 </a:t>
            </a:r>
            <a:r>
              <a:rPr lang="cs-CZ" i="1" dirty="0" err="1" smtClean="0"/>
              <a:t>tr</a:t>
            </a:r>
            <a:r>
              <a:rPr lang="cs-CZ" i="1" dirty="0" smtClean="0"/>
              <a:t>. ř.) jsou lhůty pro skončení vyšetřování uvedeny v § 170 odst. 1 </a:t>
            </a:r>
            <a:r>
              <a:rPr lang="cs-CZ" i="1" dirty="0" err="1" smtClean="0"/>
              <a:t>tr</a:t>
            </a:r>
            <a:r>
              <a:rPr lang="cs-CZ" i="1" dirty="0" smtClean="0"/>
              <a:t>. ř.</a:t>
            </a:r>
            <a:endParaRPr lang="cs-CZ" i="1" dirty="0"/>
          </a:p>
        </p:txBody>
      </p:sp>
    </p:spTree>
    <p:extLst>
      <p:ext uri="{BB962C8B-B14F-4D97-AF65-F5344CB8AC3E}">
        <p14:creationId xmlns:p14="http://schemas.microsoft.com/office/powerpoint/2010/main" val="3922534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Skončení vyšetřování, seznámení se spisem </a:t>
            </a:r>
            <a:r>
              <a:rPr lang="cs-CZ" dirty="0"/>
              <a:t>(§ 166 </a:t>
            </a:r>
            <a:r>
              <a:rPr lang="cs-CZ" dirty="0" err="1"/>
              <a:t>tr</a:t>
            </a:r>
            <a:r>
              <a:rPr lang="cs-CZ" dirty="0"/>
              <a:t>. ř.)</a:t>
            </a:r>
          </a:p>
          <a:p>
            <a:pPr marL="0" indent="0" algn="just">
              <a:buNone/>
            </a:pPr>
            <a:r>
              <a:rPr lang="cs-CZ" i="1" dirty="0"/>
              <a:t>Možnost prostudovat spisy je </a:t>
            </a:r>
            <a:r>
              <a:rPr lang="cs-CZ" b="1" i="1" dirty="0"/>
              <a:t>právem</a:t>
            </a:r>
            <a:r>
              <a:rPr lang="cs-CZ" i="1" dirty="0"/>
              <a:t>, nikoli povinností </a:t>
            </a:r>
            <a:r>
              <a:rPr lang="cs-CZ" b="1" i="1" dirty="0"/>
              <a:t>obviněného a obhájce</a:t>
            </a:r>
            <a:r>
              <a:rPr lang="cs-CZ" i="1" dirty="0"/>
              <a:t>. Jde o realizaci práva na obhajobu, aby se obviněný mohl seznámit s výsledky vyšetřování, </a:t>
            </a:r>
            <a:r>
              <a:rPr lang="cs-CZ" i="1" dirty="0" smtClean="0"/>
              <a:t>zvolit obhajobu pro </a:t>
            </a:r>
            <a:r>
              <a:rPr lang="cs-CZ" i="1" dirty="0"/>
              <a:t>řízení před soudem a aby mohl uplatnit návrhy na doplnění </a:t>
            </a:r>
            <a:r>
              <a:rPr lang="cs-CZ" i="1" dirty="0" smtClean="0"/>
              <a:t>vyšetřování. Tyto návrhy </a:t>
            </a:r>
            <a:r>
              <a:rPr lang="cs-CZ" i="1" dirty="0"/>
              <a:t>nemusí policejní orgán akceptovat. V takovém případě je neformálním opatřením odmítne a učiní o tom záznam ve spise. O odmítnutí návrhu vyrozumí obviněného nebo jeho obhájce, a </a:t>
            </a:r>
            <a:r>
              <a:rPr lang="cs-CZ" i="1" dirty="0" smtClean="0"/>
              <a:t>poškozeného.</a:t>
            </a:r>
            <a:endParaRPr lang="cs-CZ" i="1" dirty="0"/>
          </a:p>
          <a:p>
            <a:endParaRPr lang="cs-CZ" dirty="0"/>
          </a:p>
        </p:txBody>
      </p:sp>
    </p:spTree>
    <p:extLst>
      <p:ext uri="{BB962C8B-B14F-4D97-AF65-F5344CB8AC3E}">
        <p14:creationId xmlns:p14="http://schemas.microsoft.com/office/powerpoint/2010/main" val="3936254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normAutofit/>
          </a:bodyPr>
          <a:lstStyle/>
          <a:p>
            <a:r>
              <a:rPr lang="cs-CZ" b="1" dirty="0"/>
              <a:t>Zvláštní ustanovení o vyšetřování některých trestných činů       </a:t>
            </a:r>
            <a:r>
              <a:rPr lang="cs-CZ" dirty="0"/>
              <a:t>(§ 168 – 170, § 17 </a:t>
            </a:r>
            <a:r>
              <a:rPr lang="cs-CZ" dirty="0" err="1"/>
              <a:t>tr</a:t>
            </a:r>
            <a:r>
              <a:rPr lang="cs-CZ" dirty="0"/>
              <a:t>. ř</a:t>
            </a:r>
            <a:r>
              <a:rPr lang="cs-CZ" dirty="0" smtClean="0"/>
              <a:t>.)</a:t>
            </a:r>
          </a:p>
          <a:p>
            <a:pPr marL="0" indent="0" algn="just">
              <a:buNone/>
            </a:pPr>
            <a:r>
              <a:rPr lang="cs-CZ" i="1" dirty="0"/>
              <a:t>Ohledně nejzávažnějších trestných </a:t>
            </a:r>
            <a:r>
              <a:rPr lang="cs-CZ" i="1" dirty="0" smtClean="0"/>
              <a:t>činů (</a:t>
            </a:r>
            <a:r>
              <a:rPr lang="cs-CZ" i="1" dirty="0"/>
              <a:t>srov. § </a:t>
            </a:r>
            <a:r>
              <a:rPr lang="cs-CZ" i="1" dirty="0" smtClean="0"/>
              <a:t>17 </a:t>
            </a:r>
            <a:r>
              <a:rPr lang="cs-CZ" i="1" dirty="0" err="1" smtClean="0"/>
              <a:t>tr</a:t>
            </a:r>
            <a:r>
              <a:rPr lang="cs-CZ" i="1" dirty="0" smtClean="0"/>
              <a:t>. ř.) je </a:t>
            </a:r>
            <a:r>
              <a:rPr lang="cs-CZ" i="1" dirty="0"/>
              <a:t>předpoklad širšího rozsahu </a:t>
            </a:r>
            <a:r>
              <a:rPr lang="cs-CZ" i="1" dirty="0" smtClean="0"/>
              <a:t>opatřování i</a:t>
            </a:r>
            <a:r>
              <a:rPr lang="cs-CZ" i="1" dirty="0"/>
              <a:t> provádění důkazů již v přípravném řízení. V těchto případech je žádoucí, aby nejdůležitější důkazy mohly být použitelné i v řízení před soudem, neboť vzhledem k závažnosti </a:t>
            </a:r>
            <a:r>
              <a:rPr lang="cs-CZ" i="1" dirty="0" smtClean="0"/>
              <a:t>těchto trestných </a:t>
            </a:r>
            <a:r>
              <a:rPr lang="cs-CZ" i="1" dirty="0"/>
              <a:t>činů lze očekávat </a:t>
            </a:r>
            <a:r>
              <a:rPr lang="cs-CZ" i="1" dirty="0" smtClean="0"/>
              <a:t>delší </a:t>
            </a:r>
            <a:r>
              <a:rPr lang="cs-CZ" i="1" dirty="0"/>
              <a:t>dobu vyšetřování</a:t>
            </a:r>
            <a:r>
              <a:rPr lang="cs-CZ" i="1" dirty="0" smtClean="0"/>
              <a:t>.</a:t>
            </a:r>
          </a:p>
          <a:p>
            <a:pPr marL="0" indent="0" algn="just">
              <a:buNone/>
            </a:pPr>
            <a:r>
              <a:rPr lang="cs-CZ" i="1" dirty="0"/>
              <a:t>Policejní orgán není </a:t>
            </a:r>
            <a:r>
              <a:rPr lang="cs-CZ" i="1" dirty="0" smtClean="0"/>
              <a:t>limitován podmínkami uvedenými v</a:t>
            </a:r>
            <a:r>
              <a:rPr lang="cs-CZ" i="1" dirty="0"/>
              <a:t> § 164 odst. </a:t>
            </a:r>
            <a:r>
              <a:rPr lang="cs-CZ" i="1" dirty="0" smtClean="0"/>
              <a:t>1 </a:t>
            </a:r>
            <a:r>
              <a:rPr lang="cs-CZ" i="1" dirty="0" err="1" smtClean="0"/>
              <a:t>tr</a:t>
            </a:r>
            <a:r>
              <a:rPr lang="cs-CZ" i="1" dirty="0" smtClean="0"/>
              <a:t>. ř. a může provádět výslechy svědků bez většího omezení.</a:t>
            </a:r>
            <a:endParaRPr lang="cs-CZ" i="1" dirty="0"/>
          </a:p>
          <a:p>
            <a:pPr marL="0" indent="0">
              <a:buNone/>
            </a:pPr>
            <a:endParaRPr lang="cs-CZ" dirty="0"/>
          </a:p>
          <a:p>
            <a:endParaRPr lang="cs-CZ" dirty="0"/>
          </a:p>
        </p:txBody>
      </p:sp>
    </p:spTree>
    <p:extLst>
      <p:ext uri="{BB962C8B-B14F-4D97-AF65-F5344CB8AC3E}">
        <p14:creationId xmlns:p14="http://schemas.microsoft.com/office/powerpoint/2010/main" val="7920817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Rozhodnutí v přípravném řízení</a:t>
            </a:r>
            <a:endParaRPr lang="cs-CZ" b="1" dirty="0"/>
          </a:p>
        </p:txBody>
      </p:sp>
      <p:sp>
        <p:nvSpPr>
          <p:cNvPr id="3" name="Zástupný symbol pro obsah 2"/>
          <p:cNvSpPr>
            <a:spLocks noGrp="1"/>
          </p:cNvSpPr>
          <p:nvPr>
            <p:ph idx="1"/>
          </p:nvPr>
        </p:nvSpPr>
        <p:spPr/>
        <p:txBody>
          <a:bodyPr>
            <a:normAutofit/>
          </a:bodyPr>
          <a:lstStyle/>
          <a:p>
            <a:pPr marL="0" indent="0">
              <a:buNone/>
            </a:pPr>
            <a:r>
              <a:rPr lang="cs-CZ" sz="2800" b="1" dirty="0" smtClean="0"/>
              <a:t>Postoupení věci jinému orgánu </a:t>
            </a:r>
            <a:r>
              <a:rPr lang="cs-CZ" sz="2800" dirty="0" smtClean="0"/>
              <a:t>(§ 171 odst. 1 </a:t>
            </a:r>
            <a:r>
              <a:rPr lang="cs-CZ" sz="2800" dirty="0" err="1" smtClean="0"/>
              <a:t>tr</a:t>
            </a:r>
            <a:r>
              <a:rPr lang="cs-CZ" sz="2800" dirty="0" smtClean="0"/>
              <a:t>. ř.)</a:t>
            </a:r>
          </a:p>
          <a:p>
            <a:pPr marL="0" indent="0" algn="just">
              <a:buNone/>
            </a:pPr>
            <a:r>
              <a:rPr lang="cs-CZ" i="1" dirty="0" smtClean="0"/>
              <a:t>Jestliže je vyšetřováním jednoznačně vyloučeno, že obviněný mohl spáchat trestný čin, ale skutek pro který je stíhán by mohl být posouzen jako přestupek nebo kárné provinění, státní zástupce věc postoupí příslušnému orgánu. O tom, zda se jedná skutečně o přestupek nebo kárné provinění rozhodne tento příslušný orgán. Státnímu zástupci ani policejnímu orgánu nepřísluší posuzovat, zda a o jaký přestupek jde.</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1124744"/>
            <a:ext cx="9144000" cy="5733256"/>
          </a:xfrm>
        </p:spPr>
        <p:txBody>
          <a:bodyPr>
            <a:normAutofit/>
          </a:bodyPr>
          <a:lstStyle/>
          <a:p>
            <a:pPr marL="0" indent="0">
              <a:buNone/>
            </a:pPr>
            <a:r>
              <a:rPr lang="cs-CZ" sz="3000" b="1" dirty="0"/>
              <a:t>Zastavení trestního </a:t>
            </a:r>
            <a:r>
              <a:rPr lang="cs-CZ" sz="3000" b="1" dirty="0" smtClean="0"/>
              <a:t>stíhání podle § 172 odst. 1 </a:t>
            </a:r>
            <a:r>
              <a:rPr lang="cs-CZ" sz="3000" b="1" dirty="0" err="1" smtClean="0"/>
              <a:t>tr</a:t>
            </a:r>
            <a:r>
              <a:rPr lang="cs-CZ" sz="3000" b="1" dirty="0" smtClean="0"/>
              <a:t>. ř.</a:t>
            </a:r>
            <a:endParaRPr lang="cs-CZ" sz="3000" b="1" dirty="0"/>
          </a:p>
          <a:p>
            <a:pPr marL="0" indent="0">
              <a:buNone/>
            </a:pPr>
            <a:r>
              <a:rPr lang="cs-CZ" dirty="0" smtClean="0"/>
              <a:t>a) je-li </a:t>
            </a:r>
            <a:r>
              <a:rPr lang="cs-CZ" dirty="0"/>
              <a:t>nepochybné, že se nestal skutek, pro který se trestní stíhání vede,</a:t>
            </a:r>
          </a:p>
          <a:p>
            <a:pPr marL="0" indent="0">
              <a:buNone/>
            </a:pPr>
            <a:r>
              <a:rPr lang="cs-CZ" dirty="0" smtClean="0"/>
              <a:t>b) není-li </a:t>
            </a:r>
            <a:r>
              <a:rPr lang="cs-CZ" dirty="0"/>
              <a:t>tento skutek trestným činem a není důvod k postoupení věci,</a:t>
            </a:r>
          </a:p>
          <a:p>
            <a:pPr marL="0" indent="0">
              <a:buNone/>
            </a:pPr>
            <a:r>
              <a:rPr lang="cs-CZ" dirty="0" smtClean="0"/>
              <a:t>c) není-li </a:t>
            </a:r>
            <a:r>
              <a:rPr lang="cs-CZ" dirty="0"/>
              <a:t>prokázáno, že skutek spáchal obviněný,</a:t>
            </a:r>
          </a:p>
          <a:p>
            <a:pPr marL="0" indent="0">
              <a:buNone/>
            </a:pPr>
            <a:r>
              <a:rPr lang="cs-CZ" dirty="0" smtClean="0"/>
              <a:t>d) je-li </a:t>
            </a:r>
            <a:r>
              <a:rPr lang="cs-CZ" dirty="0"/>
              <a:t>trestní stíhání nepřípustné (§ </a:t>
            </a:r>
            <a:r>
              <a:rPr lang="cs-CZ" dirty="0" smtClean="0"/>
              <a:t>11, 11a </a:t>
            </a:r>
            <a:r>
              <a:rPr lang="cs-CZ" dirty="0" err="1" smtClean="0"/>
              <a:t>tr</a:t>
            </a:r>
            <a:r>
              <a:rPr lang="cs-CZ" dirty="0" smtClean="0"/>
              <a:t>. ř.),</a:t>
            </a:r>
            <a:endParaRPr lang="cs-CZ" dirty="0"/>
          </a:p>
          <a:p>
            <a:pPr marL="0" indent="0">
              <a:buNone/>
            </a:pPr>
            <a:r>
              <a:rPr lang="cs-CZ" dirty="0" smtClean="0"/>
              <a:t>e) nebyl-li </a:t>
            </a:r>
            <a:r>
              <a:rPr lang="cs-CZ" dirty="0"/>
              <a:t>obviněný v době činu pro nepříčetnost trestně </a:t>
            </a:r>
            <a:r>
              <a:rPr lang="cs-CZ" dirty="0" smtClean="0"/>
              <a:t>odpovědný      </a:t>
            </a:r>
          </a:p>
          <a:p>
            <a:pPr marL="0" indent="0">
              <a:buNone/>
            </a:pPr>
            <a:r>
              <a:rPr lang="cs-CZ" i="1" dirty="0"/>
              <a:t> </a:t>
            </a:r>
            <a:r>
              <a:rPr lang="cs-CZ" i="1" dirty="0" smtClean="0"/>
              <a:t>   (§ 26 </a:t>
            </a:r>
            <a:r>
              <a:rPr lang="cs-CZ" i="1" dirty="0" err="1" smtClean="0"/>
              <a:t>tr</a:t>
            </a:r>
            <a:r>
              <a:rPr lang="cs-CZ" i="1" dirty="0" smtClean="0"/>
              <a:t>. zák.)</a:t>
            </a:r>
            <a:r>
              <a:rPr lang="cs-CZ" dirty="0" smtClean="0"/>
              <a:t>, </a:t>
            </a:r>
            <a:r>
              <a:rPr lang="cs-CZ" dirty="0"/>
              <a:t>nebo</a:t>
            </a:r>
          </a:p>
          <a:p>
            <a:pPr marL="0" indent="0">
              <a:buNone/>
            </a:pPr>
            <a:r>
              <a:rPr lang="cs-CZ" dirty="0" smtClean="0"/>
              <a:t>f) zanikla-li </a:t>
            </a:r>
            <a:r>
              <a:rPr lang="cs-CZ" dirty="0"/>
              <a:t>trestnost </a:t>
            </a:r>
            <a:r>
              <a:rPr lang="cs-CZ" dirty="0" smtClean="0"/>
              <a:t>činu (</a:t>
            </a:r>
            <a:r>
              <a:rPr lang="cs-CZ" i="1" dirty="0" smtClean="0"/>
              <a:t>zpravidla z důvodu účinné lítosti</a:t>
            </a:r>
            <a:r>
              <a:rPr lang="cs-CZ" dirty="0" smtClean="0"/>
              <a:t>).</a:t>
            </a:r>
          </a:p>
          <a:p>
            <a:pPr marL="0" indent="0">
              <a:buNone/>
            </a:pPr>
            <a:endParaRPr lang="cs-CZ" dirty="0" smtClean="0"/>
          </a:p>
          <a:p>
            <a:pPr marL="0" indent="0">
              <a:buNone/>
            </a:pPr>
            <a:r>
              <a:rPr lang="cs-CZ" i="1" dirty="0" smtClean="0"/>
              <a:t>Jedná se o </a:t>
            </a:r>
            <a:r>
              <a:rPr lang="cs-CZ" b="1" i="1" dirty="0" smtClean="0"/>
              <a:t>taxativně </a:t>
            </a:r>
            <a:r>
              <a:rPr lang="cs-CZ" i="1" dirty="0" smtClean="0"/>
              <a:t>uvedené důvody, které jsou </a:t>
            </a:r>
            <a:r>
              <a:rPr lang="cs-CZ" b="1" i="1" dirty="0" smtClean="0"/>
              <a:t>obligatorní</a:t>
            </a:r>
            <a:r>
              <a:rPr lang="cs-CZ" i="1" dirty="0" smtClean="0"/>
              <a:t>, tedy pokud nastanou zákonné předpoklady, státní zástupce </a:t>
            </a:r>
            <a:r>
              <a:rPr lang="cs-CZ" b="1" i="1" dirty="0" smtClean="0"/>
              <a:t>musí</a:t>
            </a:r>
            <a:r>
              <a:rPr lang="cs-CZ" i="1" dirty="0" smtClean="0"/>
              <a:t> trestní stíhání zastavit.</a:t>
            </a:r>
            <a:endParaRPr lang="cs-CZ" i="1" dirty="0"/>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980728"/>
            <a:ext cx="9144000" cy="5877272"/>
          </a:xfrm>
        </p:spPr>
        <p:txBody>
          <a:bodyPr>
            <a:normAutofit fontScale="92500" lnSpcReduction="10000"/>
          </a:bodyPr>
          <a:lstStyle/>
          <a:p>
            <a:pPr marL="0" indent="0">
              <a:buNone/>
            </a:pPr>
            <a:r>
              <a:rPr lang="cs-CZ" sz="3000" b="1" dirty="0"/>
              <a:t>Zastavení trestního stíhání podle § 172 </a:t>
            </a:r>
            <a:r>
              <a:rPr lang="cs-CZ" sz="3000" b="1" dirty="0" smtClean="0"/>
              <a:t>odst</a:t>
            </a:r>
            <a:r>
              <a:rPr lang="cs-CZ" sz="3000" b="1" dirty="0"/>
              <a:t>. </a:t>
            </a:r>
            <a:r>
              <a:rPr lang="cs-CZ" sz="3000" b="1" dirty="0" smtClean="0"/>
              <a:t>2 </a:t>
            </a:r>
            <a:r>
              <a:rPr lang="cs-CZ" sz="3000" b="1" dirty="0" err="1"/>
              <a:t>tr</a:t>
            </a:r>
            <a:r>
              <a:rPr lang="cs-CZ" sz="3000" b="1" dirty="0"/>
              <a:t>. ř.</a:t>
            </a:r>
          </a:p>
          <a:p>
            <a:pPr marL="0" indent="0" algn="just">
              <a:buNone/>
            </a:pPr>
            <a:r>
              <a:rPr lang="cs-CZ" dirty="0" smtClean="0"/>
              <a:t>a) je-li </a:t>
            </a:r>
            <a:r>
              <a:rPr lang="cs-CZ" dirty="0"/>
              <a:t>trest, k němuž může trestní stíhání vést, zcela bez významu vedle trestu, který pro jiný čin byl obviněnému již uložen nebo který ho podle očekávání </a:t>
            </a:r>
            <a:r>
              <a:rPr lang="cs-CZ" dirty="0" smtClean="0"/>
              <a:t>postihne </a:t>
            </a:r>
            <a:r>
              <a:rPr lang="cs-CZ" sz="2200" b="1" i="1" dirty="0" smtClean="0"/>
              <a:t>(pozn. zastavení z důvodu neúčelnosti)</a:t>
            </a:r>
            <a:r>
              <a:rPr lang="cs-CZ" sz="2200" b="1" dirty="0" smtClean="0"/>
              <a:t>,</a:t>
            </a:r>
            <a:endParaRPr lang="cs-CZ" sz="2200" b="1" dirty="0"/>
          </a:p>
          <a:p>
            <a:pPr marL="0" indent="0" algn="just">
              <a:spcBef>
                <a:spcPts val="800"/>
              </a:spcBef>
              <a:buNone/>
            </a:pPr>
            <a:r>
              <a:rPr lang="cs-CZ" dirty="0" smtClean="0"/>
              <a:t>b) bylo-li o </a:t>
            </a:r>
            <a:r>
              <a:rPr lang="cs-CZ" sz="2200" b="1" i="1" dirty="0" smtClean="0"/>
              <a:t>(pozn. totožném)</a:t>
            </a:r>
            <a:r>
              <a:rPr lang="cs-CZ" dirty="0"/>
              <a:t>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smtClean="0"/>
              <a:t>c)</a:t>
            </a:r>
            <a:r>
              <a:rPr lang="cs-CZ" dirty="0"/>
              <a:t> </a:t>
            </a:r>
            <a:r>
              <a:rPr lang="cs-CZ" dirty="0" smtClean="0"/>
              <a:t>jestliže </a:t>
            </a:r>
            <a:r>
              <a:rPr lang="cs-CZ" dirty="0"/>
              <a:t>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a:t>
            </a:r>
            <a:r>
              <a:rPr lang="cs-CZ" dirty="0" smtClean="0"/>
              <a:t>dosaženo </a:t>
            </a:r>
            <a:r>
              <a:rPr lang="cs-CZ" sz="2200" b="1" i="1" dirty="0" smtClean="0"/>
              <a:t>(pozn. průlom do zásady legality, posílení oportunity, diskreční pravomoc státního zástupce).</a:t>
            </a:r>
            <a:endParaRPr lang="cs-CZ" sz="2200" b="1" i="1" dirty="0"/>
          </a:p>
          <a:p>
            <a:endParaRPr lang="cs-CZ" dirty="0"/>
          </a:p>
        </p:txBody>
      </p:sp>
    </p:spTree>
    <p:extLst>
      <p:ext uri="{BB962C8B-B14F-4D97-AF65-F5344CB8AC3E}">
        <p14:creationId xmlns:p14="http://schemas.microsoft.com/office/powerpoint/2010/main" val="9076575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Zastavení trestního stíhání podle § 172 odst. 2 </a:t>
            </a:r>
            <a:r>
              <a:rPr lang="cs-CZ" sz="2800" b="1" dirty="0" err="1"/>
              <a:t>tr</a:t>
            </a:r>
            <a:r>
              <a:rPr lang="cs-CZ" sz="2800" b="1" dirty="0"/>
              <a:t>. ř.</a:t>
            </a:r>
          </a:p>
          <a:p>
            <a:pPr marL="0" indent="0" algn="just">
              <a:buNone/>
            </a:pPr>
            <a:r>
              <a:rPr lang="cs-CZ" i="1" dirty="0"/>
              <a:t>Jedná se o </a:t>
            </a:r>
            <a:r>
              <a:rPr lang="cs-CZ" b="1" i="1" dirty="0"/>
              <a:t>taxativně </a:t>
            </a:r>
            <a:r>
              <a:rPr lang="cs-CZ" i="1" dirty="0"/>
              <a:t>uvedené důvody, které jsou </a:t>
            </a:r>
            <a:r>
              <a:rPr lang="cs-CZ" b="1" i="1" dirty="0" smtClean="0"/>
              <a:t>fakultativní</a:t>
            </a:r>
            <a:r>
              <a:rPr lang="cs-CZ" i="1" dirty="0" smtClean="0"/>
              <a:t>, je tedy </a:t>
            </a:r>
            <a:r>
              <a:rPr lang="cs-CZ" i="1" dirty="0"/>
              <a:t>na posouzení státního zástupce, zda s ohledem na okolnosti případu a osobu obviněného považuje zastavení trestního stíhání za dostatečně odůvodněné a odpovídající účelu trestního řízení. </a:t>
            </a:r>
            <a:r>
              <a:rPr lang="cs-CZ" i="1" dirty="0" smtClean="0"/>
              <a:t>Pokud by zde však existoval důvod pro zastavení trestního stíhání podle § 172 odst. 1 </a:t>
            </a:r>
            <a:r>
              <a:rPr lang="cs-CZ" i="1" dirty="0" err="1" smtClean="0"/>
              <a:t>tr</a:t>
            </a:r>
            <a:r>
              <a:rPr lang="cs-CZ" i="1" dirty="0" smtClean="0"/>
              <a:t>. ř. (obligatorní), státní zástupce je povinen postupovat podle odstavce 1.</a:t>
            </a:r>
            <a:endParaRPr lang="cs-CZ" i="1" dirty="0"/>
          </a:p>
        </p:txBody>
      </p:sp>
    </p:spTree>
    <p:extLst>
      <p:ext uri="{BB962C8B-B14F-4D97-AF65-F5344CB8AC3E}">
        <p14:creationId xmlns:p14="http://schemas.microsoft.com/office/powerpoint/2010/main" val="1009449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smtClean="0"/>
              <a:t>Přípravné řízení </a:t>
            </a:r>
            <a:r>
              <a:rPr lang="cs-CZ" sz="3200" dirty="0" smtClean="0"/>
              <a:t>(část druhá, § 12 odst. 10 </a:t>
            </a:r>
            <a:r>
              <a:rPr lang="cs-CZ" sz="3200" dirty="0" err="1" smtClean="0"/>
              <a:t>tr</a:t>
            </a:r>
            <a:r>
              <a:rPr lang="cs-CZ" sz="3200" dirty="0" smtClean="0"/>
              <a:t>. ř.)</a:t>
            </a:r>
            <a:endParaRPr lang="cs-CZ" sz="3200" dirty="0"/>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smtClean="0"/>
              <a:t>Přípravným řízením </a:t>
            </a:r>
            <a:r>
              <a:rPr lang="cs-CZ" sz="2600" dirty="0" smtClean="0"/>
              <a:t>se rozumí</a:t>
            </a:r>
            <a:r>
              <a:rPr lang="cs-CZ" sz="2600" b="1" dirty="0" smtClean="0"/>
              <a:t> </a:t>
            </a:r>
            <a:r>
              <a:rPr lang="cs-CZ" sz="2600" dirty="0"/>
              <a:t>úsek řízení </a:t>
            </a:r>
            <a:r>
              <a:rPr lang="cs-CZ" sz="2600" u="sng" dirty="0" smtClean="0"/>
              <a:t>od </a:t>
            </a:r>
            <a:r>
              <a:rPr lang="cs-CZ" sz="2600" u="sng" dirty="0"/>
              <a:t>sepsání záznamu o zahájení úkonů trestního </a:t>
            </a:r>
            <a:r>
              <a:rPr lang="cs-CZ" sz="2600" u="sng" dirty="0" smtClean="0"/>
              <a:t>řízení </a:t>
            </a:r>
            <a:r>
              <a:rPr lang="cs-CZ" sz="2000" b="1" i="1" dirty="0" smtClean="0"/>
              <a:t>(pozn. nejobvyklejší postup) </a:t>
            </a:r>
            <a:r>
              <a:rPr lang="cs-CZ" sz="2600" dirty="0" smtClean="0"/>
              <a:t>nebo </a:t>
            </a:r>
            <a:r>
              <a:rPr lang="cs-CZ" sz="2600" dirty="0"/>
              <a:t>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a:t>
            </a:r>
            <a:r>
              <a:rPr lang="cs-CZ" sz="2600" dirty="0" smtClean="0"/>
              <a:t>čin </a:t>
            </a:r>
            <a:r>
              <a:rPr lang="cs-CZ" sz="2000" b="1" i="1" dirty="0" smtClean="0"/>
              <a:t>(pozn. tzv. prověřování)</a:t>
            </a:r>
            <a:r>
              <a:rPr lang="cs-CZ" sz="2600" dirty="0" smtClean="0"/>
              <a:t>, </a:t>
            </a:r>
            <a:r>
              <a:rPr lang="cs-CZ" sz="2600" dirty="0"/>
              <a:t>a vyšetřování. </a:t>
            </a:r>
          </a:p>
          <a:p>
            <a:endParaRPr lang="cs-CZ" dirty="0"/>
          </a:p>
        </p:txBody>
      </p:sp>
    </p:spTree>
    <p:extLst>
      <p:ext uri="{BB962C8B-B14F-4D97-AF65-F5344CB8AC3E}">
        <p14:creationId xmlns:p14="http://schemas.microsoft.com/office/powerpoint/2010/main" val="23031649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smtClean="0"/>
              <a:t>Přerušení trestního stíhání podle § 173 odst. 1 </a:t>
            </a:r>
            <a:r>
              <a:rPr lang="cs-CZ" sz="2800" b="1" dirty="0" err="1" smtClean="0"/>
              <a:t>tr</a:t>
            </a:r>
            <a:r>
              <a:rPr lang="cs-CZ" sz="2800" b="1" dirty="0" smtClean="0"/>
              <a:t>. ř.</a:t>
            </a:r>
          </a:p>
          <a:p>
            <a:pPr marL="0" indent="0" algn="just">
              <a:buNone/>
            </a:pPr>
            <a:r>
              <a:rPr lang="cs-CZ" dirty="0" smtClean="0"/>
              <a:t>a) nelze-li </a:t>
            </a:r>
            <a:r>
              <a:rPr lang="cs-CZ" dirty="0"/>
              <a:t>pro nepřítomnost obviněného věc náležitě objasnit,</a:t>
            </a:r>
          </a:p>
          <a:p>
            <a:pPr marL="0" indent="0" algn="just">
              <a:spcBef>
                <a:spcPts val="1200"/>
              </a:spcBef>
              <a:buNone/>
            </a:pPr>
            <a:r>
              <a:rPr lang="cs-CZ" dirty="0" smtClean="0"/>
              <a:t>b) nelze-li </a:t>
            </a:r>
            <a:r>
              <a:rPr lang="cs-CZ" dirty="0"/>
              <a:t>obviněného pro těžkou chorobu postavit před soud,</a:t>
            </a:r>
          </a:p>
          <a:p>
            <a:pPr marL="0" indent="0" algn="just">
              <a:spcBef>
                <a:spcPts val="1200"/>
              </a:spcBef>
              <a:buNone/>
            </a:pPr>
            <a:r>
              <a:rPr lang="cs-CZ" dirty="0" smtClean="0"/>
              <a:t>c) není-li </a:t>
            </a:r>
            <a:r>
              <a:rPr lang="cs-CZ" dirty="0"/>
              <a:t>obviněný pro duševní chorobu, která nastala až po spáchání činu, schopen chápat smysl trestního stíhání,</a:t>
            </a:r>
          </a:p>
          <a:p>
            <a:pPr marL="0" indent="0" algn="just">
              <a:spcBef>
                <a:spcPts val="1200"/>
              </a:spcBef>
              <a:buNone/>
            </a:pPr>
            <a:r>
              <a:rPr lang="cs-CZ" dirty="0" smtClean="0"/>
              <a:t>d) je-li </a:t>
            </a:r>
            <a:r>
              <a:rPr lang="cs-CZ" dirty="0"/>
              <a:t>obviněný dočasně vyňat z pravomoci orgánů činných v trestním řízení (§ 10) nebo je-li jeho trestní stíhání pro nedostatek souhlasu oprávněného orgánu dočasně nepřípustné</a:t>
            </a:r>
            <a:r>
              <a:rPr lang="cs-CZ" dirty="0" smtClean="0"/>
              <a:t>,</a:t>
            </a:r>
          </a:p>
          <a:p>
            <a:pPr marL="0" indent="0" algn="just">
              <a:spcBef>
                <a:spcPts val="1800"/>
              </a:spcBef>
              <a:buNone/>
            </a:pPr>
            <a:r>
              <a:rPr lang="cs-CZ" dirty="0" smtClean="0"/>
              <a:t>e) jestliže </a:t>
            </a:r>
            <a:r>
              <a:rPr lang="cs-CZ" dirty="0"/>
              <a:t>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smtClean="0"/>
              <a:t>f) byl-li </a:t>
            </a:r>
            <a:r>
              <a:rPr lang="cs-CZ" dirty="0"/>
              <a:t>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Přerušení trestního stíhání podle § 173 odst. 1 </a:t>
            </a:r>
            <a:r>
              <a:rPr lang="cs-CZ" sz="2800" b="1" dirty="0" err="1"/>
              <a:t>tr</a:t>
            </a:r>
            <a:r>
              <a:rPr lang="cs-CZ" sz="2800" b="1" dirty="0"/>
              <a:t>. ř</a:t>
            </a:r>
            <a:r>
              <a:rPr lang="cs-CZ" sz="2800" b="1" dirty="0" smtClean="0"/>
              <a:t>.</a:t>
            </a:r>
          </a:p>
          <a:p>
            <a:pPr marL="0" indent="0">
              <a:buNone/>
            </a:pPr>
            <a:r>
              <a:rPr lang="cs-CZ" i="1" dirty="0" smtClean="0"/>
              <a:t>Jde o rozhodnutí, které má mezitímní charakter, po odpadnutí důvodů se předpokládá pokračování v trestním stíhání. Důvody pro přerušení trestního stíhání jsou vyjmenovány taxativně a jsou obligatorní (pokud tedy nastanou, o přerušení musí být rozhodnuto).</a:t>
            </a:r>
          </a:p>
          <a:p>
            <a:pPr marL="0" indent="0">
              <a:buNone/>
            </a:pPr>
            <a:endParaRPr lang="cs-CZ" i="1" dirty="0"/>
          </a:p>
          <a:p>
            <a:pPr marL="0" indent="0">
              <a:buNone/>
            </a:pPr>
            <a:r>
              <a:rPr lang="cs-CZ" i="1" dirty="0" smtClean="0"/>
              <a:t>Pomine-li důvod přerušení, státní zástupce rozhodne, že se v trestním stíhání pokračuje (§ 173 odst. 2 věta třetí </a:t>
            </a:r>
            <a:r>
              <a:rPr lang="cs-CZ" i="1" dirty="0" err="1" smtClean="0"/>
              <a:t>tr</a:t>
            </a:r>
            <a:r>
              <a:rPr lang="cs-CZ" i="1" dirty="0" smtClean="0"/>
              <a:t>. ř.).</a:t>
            </a:r>
            <a:endParaRPr lang="cs-CZ" i="1" dirty="0"/>
          </a:p>
          <a:p>
            <a:endParaRPr lang="cs-CZ" dirty="0"/>
          </a:p>
        </p:txBody>
      </p:sp>
    </p:spTree>
    <p:extLst>
      <p:ext uri="{BB962C8B-B14F-4D97-AF65-F5344CB8AC3E}">
        <p14:creationId xmlns:p14="http://schemas.microsoft.com/office/powerpoint/2010/main" val="16772422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Mimořádné kasační oprávnění nejvyššího státního zástupce</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Podle </a:t>
            </a:r>
            <a:r>
              <a:rPr lang="cs-CZ" b="1" dirty="0" smtClean="0"/>
              <a:t>§ 174a odst. 1 </a:t>
            </a:r>
            <a:r>
              <a:rPr lang="cs-CZ" b="1" dirty="0" err="1" smtClean="0"/>
              <a:t>tr</a:t>
            </a:r>
            <a:r>
              <a:rPr lang="cs-CZ" b="1" dirty="0" smtClean="0"/>
              <a:t>. ř. </a:t>
            </a:r>
            <a:r>
              <a:rPr lang="cs-CZ" dirty="0" smtClean="0"/>
              <a:t>může nejvyšší </a:t>
            </a:r>
            <a:r>
              <a:rPr lang="cs-CZ" dirty="0"/>
              <a:t>státní zástupce </a:t>
            </a:r>
            <a:r>
              <a:rPr lang="cs-CZ" u="sng" dirty="0" smtClean="0"/>
              <a:t>do </a:t>
            </a:r>
            <a:r>
              <a:rPr lang="cs-CZ" u="sng" dirty="0"/>
              <a:t>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a:t>
            </a:r>
            <a:r>
              <a:rPr lang="cs-CZ" dirty="0" smtClean="0"/>
              <a:t>§ 159d odst. 1 </a:t>
            </a:r>
            <a:r>
              <a:rPr lang="cs-CZ" dirty="0" err="1" smtClean="0"/>
              <a:t>tr</a:t>
            </a:r>
            <a:r>
              <a:rPr lang="cs-CZ" dirty="0" smtClean="0"/>
              <a:t>. ř., </a:t>
            </a:r>
            <a:r>
              <a:rPr lang="cs-CZ" u="sng" dirty="0" smtClean="0"/>
              <a:t>o </a:t>
            </a:r>
            <a:r>
              <a:rPr lang="cs-CZ" u="sng" dirty="0"/>
              <a:t>zastavení trestního stíhání </a:t>
            </a:r>
            <a:r>
              <a:rPr lang="cs-CZ" dirty="0"/>
              <a:t>nebo </a:t>
            </a:r>
            <a:r>
              <a:rPr lang="cs-CZ" u="sng" dirty="0"/>
              <a:t>o postoupení věci. </a:t>
            </a:r>
            <a:endParaRPr lang="cs-CZ" u="sng" dirty="0" smtClean="0"/>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a:t>
            </a:r>
            <a:r>
              <a:rPr lang="cs-CZ" dirty="0" smtClean="0"/>
              <a:t>nařídil (§ 174a odst. 3 </a:t>
            </a:r>
            <a:r>
              <a:rPr lang="cs-CZ" dirty="0" err="1" smtClean="0"/>
              <a:t>tr</a:t>
            </a:r>
            <a:r>
              <a:rPr lang="cs-CZ" dirty="0" smtClean="0"/>
              <a:t>. ř.). </a:t>
            </a:r>
            <a:endParaRPr lang="cs-CZ" dirty="0"/>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887488"/>
          </a:xfrm>
        </p:spPr>
        <p:txBody>
          <a:bodyPr>
            <a:normAutofit/>
          </a:bodyPr>
          <a:lstStyle/>
          <a:p>
            <a:r>
              <a:rPr lang="cs-CZ" b="1" dirty="0" smtClean="0"/>
              <a:t>Dohoda o vině a trestu</a:t>
            </a:r>
            <a:r>
              <a:rPr lang="cs-CZ" sz="4400" b="1" dirty="0" smtClean="0"/>
              <a:t/>
            </a:r>
            <a:br>
              <a:rPr lang="cs-CZ" sz="4400" b="1" dirty="0" smtClean="0"/>
            </a:br>
            <a:r>
              <a:rPr lang="cs-CZ" sz="3200" dirty="0"/>
              <a:t>(§ 175a , § 175b, 179b odst. 5</a:t>
            </a:r>
            <a:r>
              <a:rPr lang="cs-CZ" sz="3200" dirty="0" smtClean="0"/>
              <a:t>, § </a:t>
            </a:r>
            <a:r>
              <a:rPr lang="cs-CZ" sz="3200" dirty="0"/>
              <a:t>314o a násl.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2204864"/>
            <a:ext cx="8229600" cy="4272136"/>
          </a:xfrm>
        </p:spPr>
        <p:txBody>
          <a:bodyPr>
            <a:normAutofit/>
          </a:bodyPr>
          <a:lstStyle/>
          <a:p>
            <a:r>
              <a:rPr lang="cs-CZ" dirty="0" smtClean="0"/>
              <a:t>prohlášení obviněného, že spáchal skutek, pro který je stíhán</a:t>
            </a:r>
          </a:p>
          <a:p>
            <a:r>
              <a:rPr lang="cs-CZ" dirty="0" smtClean="0"/>
              <a:t>sjednává státní zástupce s obviněným za přítomnosti obhájce</a:t>
            </a:r>
          </a:p>
          <a:p>
            <a:r>
              <a:rPr lang="cs-CZ" dirty="0" smtClean="0"/>
              <a:t>státní zástupce dbá také na zájmy poškozeného</a:t>
            </a:r>
          </a:p>
          <a:p>
            <a:r>
              <a:rPr lang="cs-CZ" dirty="0" smtClean="0"/>
              <a:t>poškozený může být sjednávání dohody přítomen </a:t>
            </a:r>
            <a:r>
              <a:rPr lang="cs-CZ" i="1" dirty="0" smtClean="0"/>
              <a:t>(vyjádří se k náhradě škody nebo nemajetkové újmy nebo vydání bezdůvodného obohacení)</a:t>
            </a:r>
          </a:p>
          <a:p>
            <a:r>
              <a:rPr lang="cs-CZ" dirty="0" smtClean="0"/>
              <a:t>nelze sjednat v řízení o zvlášť závažném zločinu a v řízení proti uprchlému</a:t>
            </a:r>
          </a:p>
          <a:p>
            <a:r>
              <a:rPr lang="cs-CZ" dirty="0" smtClean="0"/>
              <a:t>státní zástupce podá soudu návrh na schválení dohody o vině a trestu</a:t>
            </a:r>
            <a:endParaRPr lang="cs-CZ" dirty="0"/>
          </a:p>
        </p:txBody>
      </p:sp>
    </p:spTree>
    <p:extLst>
      <p:ext uri="{BB962C8B-B14F-4D97-AF65-F5344CB8AC3E}">
        <p14:creationId xmlns:p14="http://schemas.microsoft.com/office/powerpoint/2010/main" val="2859845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663352"/>
          </a:xfrm>
        </p:spPr>
        <p:txBody>
          <a:bodyPr>
            <a:normAutofit fontScale="90000"/>
          </a:bodyPr>
          <a:lstStyle/>
          <a:p>
            <a:r>
              <a:rPr lang="cs-CZ" dirty="0" smtClean="0"/>
              <a:t>  </a:t>
            </a:r>
            <a:r>
              <a:rPr lang="cs-CZ" b="1" dirty="0" smtClean="0"/>
              <a:t>Odklony</a:t>
            </a:r>
            <a:endParaRPr lang="cs-CZ" b="1" dirty="0"/>
          </a:p>
        </p:txBody>
      </p:sp>
      <p:sp>
        <p:nvSpPr>
          <p:cNvPr id="3" name="Zástupný symbol pro obsah 2"/>
          <p:cNvSpPr>
            <a:spLocks noGrp="1"/>
          </p:cNvSpPr>
          <p:nvPr>
            <p:ph idx="1"/>
          </p:nvPr>
        </p:nvSpPr>
        <p:spPr>
          <a:xfrm>
            <a:off x="107504" y="1268760"/>
            <a:ext cx="8928992" cy="5472608"/>
          </a:xfrm>
        </p:spPr>
        <p:txBody>
          <a:bodyPr>
            <a:normAutofit fontScale="70000" lnSpcReduction="20000"/>
          </a:bodyPr>
          <a:lstStyle/>
          <a:p>
            <a:pPr marL="0" indent="0">
              <a:lnSpc>
                <a:spcPct val="110000"/>
              </a:lnSpc>
              <a:spcBef>
                <a:spcPts val="0"/>
              </a:spcBef>
              <a:buNone/>
            </a:pPr>
            <a:r>
              <a:rPr lang="cs-CZ" sz="4000" b="1" dirty="0" smtClean="0"/>
              <a:t>Podmíněné zastavení trestního stíhání </a:t>
            </a:r>
            <a:r>
              <a:rPr lang="cs-CZ" sz="4000" dirty="0" smtClean="0"/>
              <a:t>(§ 307, § 308 </a:t>
            </a:r>
            <a:r>
              <a:rPr lang="cs-CZ" sz="4000" dirty="0" err="1" smtClean="0"/>
              <a:t>tr</a:t>
            </a:r>
            <a:r>
              <a:rPr lang="cs-CZ" sz="4000" dirty="0" smtClean="0"/>
              <a:t>. ř.)</a:t>
            </a:r>
          </a:p>
          <a:p>
            <a:pPr marL="0" indent="0">
              <a:lnSpc>
                <a:spcPct val="110000"/>
              </a:lnSpc>
              <a:spcBef>
                <a:spcPts val="0"/>
              </a:spcBef>
              <a:buNone/>
            </a:pPr>
            <a:endParaRPr lang="cs-CZ" sz="3200" dirty="0" smtClean="0"/>
          </a:p>
          <a:p>
            <a:pPr>
              <a:lnSpc>
                <a:spcPct val="110000"/>
              </a:lnSpc>
              <a:spcBef>
                <a:spcPts val="0"/>
              </a:spcBef>
            </a:pPr>
            <a:r>
              <a:rPr lang="cs-CZ" sz="3200" dirty="0" smtClean="0"/>
              <a:t>v řízení o přečinu</a:t>
            </a:r>
          </a:p>
          <a:p>
            <a:pPr>
              <a:lnSpc>
                <a:spcPct val="110000"/>
              </a:lnSpc>
              <a:spcBef>
                <a:spcPts val="0"/>
              </a:spcBef>
            </a:pPr>
            <a:r>
              <a:rPr lang="cs-CZ" sz="3200" dirty="0" smtClean="0"/>
              <a:t>obviněný se k činu doznal</a:t>
            </a:r>
          </a:p>
          <a:p>
            <a:pPr>
              <a:lnSpc>
                <a:spcPct val="110000"/>
              </a:lnSpc>
              <a:spcBef>
                <a:spcPts val="0"/>
              </a:spcBef>
            </a:pPr>
            <a:r>
              <a:rPr lang="cs-CZ" sz="3200" dirty="0" smtClean="0"/>
              <a:t>nahradil způsobenou škodu nebo uzavřel dohodu s poškozeným nebo učinil jiná opatření k náhradě </a:t>
            </a:r>
            <a:r>
              <a:rPr lang="cs-CZ" sz="3200" i="1" dirty="0" smtClean="0"/>
              <a:t>(např. učinil oznámení pojišťovně)</a:t>
            </a:r>
          </a:p>
          <a:p>
            <a:pPr>
              <a:lnSpc>
                <a:spcPct val="110000"/>
              </a:lnSpc>
              <a:spcBef>
                <a:spcPts val="0"/>
              </a:spcBef>
            </a:pPr>
            <a:r>
              <a:rPr lang="cs-CZ" sz="3200" dirty="0" smtClean="0"/>
              <a:t>vydal bezdůvodné obohacení</a:t>
            </a:r>
          </a:p>
          <a:p>
            <a:pPr>
              <a:lnSpc>
                <a:spcPct val="110000"/>
              </a:lnSpc>
              <a:spcBef>
                <a:spcPts val="0"/>
              </a:spcBef>
            </a:pPr>
            <a:r>
              <a:rPr lang="cs-CZ" sz="3200" dirty="0" smtClean="0"/>
              <a:t>podle povahy, závažnosti a dalších okolností se obviněný dále může zavázat ke zdržení se určité činnosti v průběhu zkušební doby </a:t>
            </a:r>
            <a:r>
              <a:rPr lang="cs-CZ" sz="3200" i="1" dirty="0" smtClean="0"/>
              <a:t>(typicky řízení motorových vozidel) </a:t>
            </a:r>
            <a:r>
              <a:rPr lang="cs-CZ" sz="3200" dirty="0" smtClean="0"/>
              <a:t>nebo složí na účet státního zastupitelství peněžitou částku určenou státu na peněžitou pomoc obětem trestné činnosti</a:t>
            </a:r>
          </a:p>
          <a:p>
            <a:pPr>
              <a:lnSpc>
                <a:spcPct val="110000"/>
              </a:lnSpc>
              <a:spcBef>
                <a:spcPts val="0"/>
              </a:spcBef>
            </a:pPr>
            <a:r>
              <a:rPr lang="cs-CZ" sz="3200" dirty="0" smtClean="0"/>
              <a:t>zkušební doba na 6 </a:t>
            </a:r>
            <a:r>
              <a:rPr lang="cs-CZ" sz="3200" dirty="0" err="1" smtClean="0"/>
              <a:t>měs</a:t>
            </a:r>
            <a:r>
              <a:rPr lang="cs-CZ" sz="3200" dirty="0" smtClean="0"/>
              <a:t>. – 2 r., resp. 5 let</a:t>
            </a:r>
          </a:p>
          <a:p>
            <a:pPr marL="0" indent="0">
              <a:lnSpc>
                <a:spcPct val="110000"/>
              </a:lnSpc>
              <a:spcBef>
                <a:spcPts val="0"/>
              </a:spcBef>
              <a:buNone/>
            </a:pPr>
            <a:endParaRPr lang="cs-CZ" sz="3200" dirty="0" smtClean="0"/>
          </a:p>
          <a:p>
            <a:pPr>
              <a:lnSpc>
                <a:spcPct val="110000"/>
              </a:lnSpc>
              <a:spcBef>
                <a:spcPts val="0"/>
              </a:spcBef>
            </a:pPr>
            <a:r>
              <a:rPr lang="cs-CZ" sz="3200" dirty="0" smtClean="0"/>
              <a:t>po uplynutí zkušební doby rozhodne státní zástupce, že se obviněný osvědčil (§ 308 odst. 1 </a:t>
            </a:r>
            <a:r>
              <a:rPr lang="cs-CZ" sz="3200" dirty="0" err="1" smtClean="0"/>
              <a:t>tr</a:t>
            </a:r>
            <a:r>
              <a:rPr lang="cs-CZ" sz="3200" dirty="0" smtClean="0"/>
              <a:t>. ř.)</a:t>
            </a:r>
          </a:p>
          <a:p>
            <a:pPr>
              <a:lnSpc>
                <a:spcPct val="110000"/>
              </a:lnSpc>
              <a:spcBef>
                <a:spcPts val="0"/>
              </a:spcBef>
            </a:pPr>
            <a:endParaRPr lang="cs-CZ" sz="3200" dirty="0"/>
          </a:p>
          <a:p>
            <a:pPr>
              <a:lnSpc>
                <a:spcPct val="110000"/>
              </a:lnSpc>
              <a:spcBef>
                <a:spcPts val="0"/>
              </a:spcBef>
            </a:pPr>
            <a:endParaRPr lang="cs-CZ" sz="3200" dirty="0" smtClean="0"/>
          </a:p>
          <a:p>
            <a:pPr>
              <a:lnSpc>
                <a:spcPct val="110000"/>
              </a:lnSpc>
              <a:spcBef>
                <a:spcPts val="0"/>
              </a:spcBef>
            </a:pPr>
            <a:endParaRPr lang="cs-CZ" sz="3200" dirty="0" smtClean="0"/>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lnSpc>
                <a:spcPct val="110000"/>
              </a:lnSpc>
              <a:spcBef>
                <a:spcPts val="0"/>
              </a:spcBef>
              <a:buNone/>
            </a:pPr>
            <a:r>
              <a:rPr lang="cs-CZ" sz="2800" b="1" dirty="0"/>
              <a:t>Narovnání</a:t>
            </a:r>
            <a:r>
              <a:rPr lang="cs-CZ" sz="2800" dirty="0"/>
              <a:t> (§ 309 až 314 </a:t>
            </a:r>
            <a:r>
              <a:rPr lang="cs-CZ" sz="2800" dirty="0" err="1"/>
              <a:t>tr</a:t>
            </a:r>
            <a:r>
              <a:rPr lang="cs-CZ" sz="2800" dirty="0"/>
              <a:t>. ř</a:t>
            </a:r>
            <a:r>
              <a:rPr lang="cs-CZ" sz="2800" dirty="0" smtClean="0"/>
              <a:t>.)</a:t>
            </a:r>
          </a:p>
          <a:p>
            <a:pPr>
              <a:lnSpc>
                <a:spcPct val="110000"/>
              </a:lnSpc>
              <a:spcBef>
                <a:spcPts val="0"/>
              </a:spcBef>
            </a:pPr>
            <a:r>
              <a:rPr lang="cs-CZ" dirty="0"/>
              <a:t>v řízení o </a:t>
            </a:r>
            <a:r>
              <a:rPr lang="cs-CZ" dirty="0" smtClean="0"/>
              <a:t>přečinu</a:t>
            </a:r>
          </a:p>
          <a:p>
            <a:pPr>
              <a:lnSpc>
                <a:spcPct val="110000"/>
              </a:lnSpc>
              <a:spcBef>
                <a:spcPts val="0"/>
              </a:spcBef>
            </a:pPr>
            <a:r>
              <a:rPr lang="cs-CZ" dirty="0" smtClean="0"/>
              <a:t>obviněný prohlásí, že spáchal skutek, pro který je stíhán</a:t>
            </a:r>
          </a:p>
          <a:p>
            <a:pPr>
              <a:lnSpc>
                <a:spcPct val="110000"/>
              </a:lnSpc>
              <a:spcBef>
                <a:spcPts val="0"/>
              </a:spcBef>
            </a:pPr>
            <a:r>
              <a:rPr lang="cs-CZ" dirty="0" smtClean="0"/>
              <a:t>uhradí poškozenému škodu nebo učiní potřebné úkony k úhradě, popř. jinak odčiní újmu</a:t>
            </a:r>
          </a:p>
          <a:p>
            <a:pPr>
              <a:lnSpc>
                <a:spcPct val="110000"/>
              </a:lnSpc>
              <a:spcBef>
                <a:spcPts val="0"/>
              </a:spcBef>
            </a:pPr>
            <a:r>
              <a:rPr lang="cs-CZ" dirty="0" smtClean="0"/>
              <a:t>vydá bezdůvodné obohacení</a:t>
            </a:r>
          </a:p>
          <a:p>
            <a:pPr>
              <a:lnSpc>
                <a:spcPct val="110000"/>
              </a:lnSpc>
              <a:spcBef>
                <a:spcPts val="0"/>
              </a:spcBef>
            </a:pPr>
            <a:r>
              <a:rPr lang="cs-CZ" dirty="0"/>
              <a:t>složí na účet státního zastupitelství peněžitou částku určenou státu na peněžitou pomoc obětem trestné činnosti</a:t>
            </a:r>
          </a:p>
          <a:p>
            <a:pPr>
              <a:lnSpc>
                <a:spcPct val="110000"/>
              </a:lnSpc>
              <a:spcBef>
                <a:spcPts val="0"/>
              </a:spcBef>
            </a:pPr>
            <a:endParaRPr lang="cs-CZ" dirty="0"/>
          </a:p>
          <a:p>
            <a:pPr>
              <a:lnSpc>
                <a:spcPct val="110000"/>
              </a:lnSpc>
              <a:spcBef>
                <a:spcPts val="0"/>
              </a:spcBef>
            </a:pPr>
            <a:endParaRPr lang="cs-CZ" dirty="0"/>
          </a:p>
          <a:p>
            <a:endParaRPr lang="cs-CZ" dirty="0"/>
          </a:p>
        </p:txBody>
      </p:sp>
    </p:spTree>
    <p:extLst>
      <p:ext uri="{BB962C8B-B14F-4D97-AF65-F5344CB8AC3E}">
        <p14:creationId xmlns:p14="http://schemas.microsoft.com/office/powerpoint/2010/main" val="21802016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buNone/>
            </a:pPr>
            <a:r>
              <a:rPr lang="cs-CZ" sz="2800" b="1" dirty="0"/>
              <a:t>Podmíněné odložení podání návrhu na potrestání </a:t>
            </a:r>
            <a:r>
              <a:rPr lang="cs-CZ" sz="2800" dirty="0"/>
              <a:t>(§ 179g, § 179h </a:t>
            </a:r>
            <a:r>
              <a:rPr lang="cs-CZ" sz="2800" dirty="0" err="1"/>
              <a:t>tr</a:t>
            </a:r>
            <a:r>
              <a:rPr lang="cs-CZ" sz="2800" dirty="0"/>
              <a:t>. ř</a:t>
            </a:r>
            <a:r>
              <a:rPr lang="cs-CZ" sz="2800" dirty="0" smtClean="0"/>
              <a:t>.)</a:t>
            </a:r>
          </a:p>
          <a:p>
            <a:endParaRPr lang="cs-CZ" dirty="0" smtClean="0"/>
          </a:p>
          <a:p>
            <a:pPr marL="0" indent="0" algn="just">
              <a:buNone/>
            </a:pPr>
            <a:r>
              <a:rPr lang="cs-CZ" i="1" dirty="0" smtClean="0"/>
              <a:t>Předpoklady a podmínky pro uplatnění tohoto institutu ve zkráceném přípravném řízení jsou prakticky totožné s podmíněným zastavením trestního stíhání podle § 307 </a:t>
            </a:r>
            <a:r>
              <a:rPr lang="cs-CZ" i="1" dirty="0" err="1" smtClean="0"/>
              <a:t>tr</a:t>
            </a:r>
            <a:r>
              <a:rPr lang="cs-CZ" i="1" dirty="0" smtClean="0"/>
              <a:t>. ř.</a:t>
            </a:r>
            <a:endParaRPr lang="cs-CZ" i="1" dirty="0"/>
          </a:p>
          <a:p>
            <a:endParaRPr lang="cs-CZ" dirty="0"/>
          </a:p>
        </p:txBody>
      </p:sp>
    </p:spTree>
    <p:extLst>
      <p:ext uri="{BB962C8B-B14F-4D97-AF65-F5344CB8AC3E}">
        <p14:creationId xmlns:p14="http://schemas.microsoft.com/office/powerpoint/2010/main" val="1640950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Zkrácené přípravné řízení </a:t>
            </a:r>
            <a:br>
              <a:rPr lang="cs-CZ" b="1" dirty="0" smtClean="0"/>
            </a:br>
            <a:r>
              <a:rPr lang="cs-CZ" sz="3600" dirty="0" smtClean="0"/>
              <a:t>(§ 179a až 179h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endParaRPr lang="cs-CZ" dirty="0" smtClean="0"/>
          </a:p>
          <a:p>
            <a:pPr marL="0" indent="0" algn="just">
              <a:buNone/>
            </a:pPr>
            <a:endParaRPr lang="cs-CZ" dirty="0"/>
          </a:p>
          <a:p>
            <a:pPr marL="0" indent="0" algn="just">
              <a:buNone/>
            </a:pPr>
            <a:r>
              <a:rPr lang="cs-CZ" dirty="0" smtClean="0"/>
              <a:t>a) podezřelý </a:t>
            </a:r>
            <a:r>
              <a:rPr lang="cs-CZ" dirty="0"/>
              <a:t>byl přistižen při činu nebo bezprostředně poté, nebo </a:t>
            </a:r>
            <a:endParaRPr lang="cs-CZ" dirty="0" smtClean="0"/>
          </a:p>
          <a:p>
            <a:pPr marL="0" indent="0" algn="just">
              <a:buNone/>
            </a:pPr>
            <a:endParaRPr lang="cs-CZ" dirty="0"/>
          </a:p>
          <a:p>
            <a:pPr marL="0" indent="0" algn="just">
              <a:buNone/>
            </a:pPr>
            <a:r>
              <a:rPr lang="cs-CZ" dirty="0" smtClean="0"/>
              <a:t>b</a:t>
            </a:r>
            <a:r>
              <a:rPr lang="cs-CZ" dirty="0"/>
              <a:t>) v průběhu prověřování trestního oznámení nebo jiného podnětu k trestnímu stíhání byly zjištěny skutečnosti, jinak odůvodňující zahájení trestního stíhání a lze očekávat, že podezřelého bude možné ve lhůtě uvedené v </a:t>
            </a:r>
            <a:r>
              <a:rPr lang="cs-CZ" dirty="0" smtClean="0"/>
              <a:t>§ 179b odst. 4 </a:t>
            </a:r>
            <a:r>
              <a:rPr lang="cs-CZ" dirty="0" err="1" smtClean="0"/>
              <a:t>tr</a:t>
            </a:r>
            <a:r>
              <a:rPr lang="cs-CZ" dirty="0" smtClean="0"/>
              <a:t>. ř. (</a:t>
            </a:r>
            <a:r>
              <a:rPr lang="cs-CZ" i="1" dirty="0" smtClean="0"/>
              <a:t>do dvou týdnů od sdělení podezření</a:t>
            </a:r>
            <a:r>
              <a:rPr lang="cs-CZ" dirty="0" smtClean="0"/>
              <a:t>) postavit </a:t>
            </a:r>
            <a:r>
              <a:rPr lang="cs-CZ" dirty="0"/>
              <a:t>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a:t>
            </a:r>
            <a:r>
              <a:rPr lang="cs-CZ" dirty="0" smtClean="0"/>
              <a:t>zástupci (§179b odst. 3 </a:t>
            </a:r>
            <a:r>
              <a:rPr lang="cs-CZ" dirty="0" err="1" smtClean="0"/>
              <a:t>tr</a:t>
            </a:r>
            <a:r>
              <a:rPr lang="cs-CZ" dirty="0" smtClean="0"/>
              <a:t>. ř.).</a:t>
            </a:r>
            <a:endParaRPr lang="cs-CZ" dirty="0"/>
          </a:p>
          <a:p>
            <a:pPr marL="0" indent="0">
              <a:buNone/>
            </a:pPr>
            <a:endParaRPr lang="cs-CZ" dirty="0" smtClean="0"/>
          </a:p>
          <a:p>
            <a:pPr marL="0" indent="0" algn="just">
              <a:buNone/>
            </a:pPr>
            <a:r>
              <a:rPr lang="cs-CZ" dirty="0" smtClean="0"/>
              <a:t>Zkrácené </a:t>
            </a:r>
            <a:r>
              <a:rPr lang="cs-CZ" dirty="0"/>
              <a:t>přípravné řízení musí být skončeno </a:t>
            </a:r>
            <a:r>
              <a:rPr lang="cs-CZ" u="sng" dirty="0"/>
              <a:t>nejpozději do dvou týdnů</a:t>
            </a:r>
            <a:r>
              <a:rPr lang="cs-CZ" dirty="0"/>
              <a:t> ode dne, kdy policejní orgán sdělil podezřelému, ze spáchání jakého skutku je podezřelý a jaký trestný čin je v tomto skutku </a:t>
            </a:r>
            <a:r>
              <a:rPr lang="cs-CZ" dirty="0" smtClean="0"/>
              <a:t>spatřován. Lhůtu je možno prodloužit rozhodnutím státního zástupce, nejvýše o 10 dnů.</a:t>
            </a:r>
            <a:endParaRPr lang="cs-CZ" dirty="0"/>
          </a:p>
          <a:p>
            <a:endParaRPr lang="cs-CZ" dirty="0"/>
          </a:p>
        </p:txBody>
      </p:sp>
    </p:spTree>
    <p:extLst>
      <p:ext uri="{BB962C8B-B14F-4D97-AF65-F5344CB8AC3E}">
        <p14:creationId xmlns:p14="http://schemas.microsoft.com/office/powerpoint/2010/main" val="40893942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smtClean="0"/>
              <a:t>Stanovisko trestního kolegia NS z 25.9.2014   </a:t>
            </a:r>
            <a:r>
              <a:rPr lang="cs-CZ" sz="3200" b="1" dirty="0" err="1" smtClean="0"/>
              <a:t>sp</a:t>
            </a:r>
            <a:r>
              <a:rPr lang="cs-CZ" sz="3200" b="1" dirty="0" smtClean="0"/>
              <a:t>. zn. </a:t>
            </a:r>
            <a:r>
              <a:rPr lang="cs-CZ" sz="3200" b="1" dirty="0" err="1" smtClean="0"/>
              <a:t>Tpjn</a:t>
            </a:r>
            <a:r>
              <a:rPr lang="cs-CZ" sz="3200" b="1" dirty="0" smtClean="0"/>
              <a:t> 303/2014; </a:t>
            </a:r>
            <a:r>
              <a:rPr lang="cs-CZ" sz="3200" b="1" dirty="0"/>
              <a:t>č. 52/2014 Sb. </a:t>
            </a:r>
            <a:r>
              <a:rPr lang="cs-CZ" sz="3200" b="1" dirty="0" err="1"/>
              <a:t>rozh</a:t>
            </a:r>
            <a:r>
              <a:rPr lang="cs-CZ" sz="3200" b="1" dirty="0"/>
              <a:t>. </a:t>
            </a:r>
            <a:r>
              <a:rPr lang="cs-CZ" sz="3200" b="1" dirty="0" err="1"/>
              <a:t>tr</a:t>
            </a:r>
            <a:r>
              <a:rPr lang="cs-CZ" sz="3200" b="1" dirty="0" smtClean="0"/>
              <a:t>.</a:t>
            </a:r>
          </a:p>
          <a:p>
            <a:pPr marL="0" indent="0" algn="just">
              <a:spcBef>
                <a:spcPts val="1800"/>
              </a:spcBef>
              <a:buNone/>
            </a:pPr>
            <a:r>
              <a:rPr lang="cs-CZ" dirty="0" smtClean="0"/>
              <a:t>Zkrácené </a:t>
            </a:r>
            <a:r>
              <a:rPr lang="cs-CZ" dirty="0"/>
              <a:t>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a:t>
            </a:r>
            <a:r>
              <a:rPr lang="cs-CZ" dirty="0" smtClean="0"/>
              <a:t>., </a:t>
            </a:r>
            <a:r>
              <a:rPr lang="cs-CZ" dirty="0"/>
              <a:t>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Význam přípravného řízení</a:t>
            </a:r>
            <a:endParaRPr lang="cs-CZ" b="1" dirty="0"/>
          </a:p>
        </p:txBody>
      </p:sp>
      <p:sp>
        <p:nvSpPr>
          <p:cNvPr id="3" name="Zástupný symbol pro obsah 2"/>
          <p:cNvSpPr>
            <a:spLocks noGrp="1"/>
          </p:cNvSpPr>
          <p:nvPr>
            <p:ph idx="1"/>
          </p:nvPr>
        </p:nvSpPr>
        <p:spPr/>
        <p:txBody>
          <a:bodyPr>
            <a:normAutofit/>
          </a:bodyPr>
          <a:lstStyle/>
          <a:p>
            <a:pPr>
              <a:spcBef>
                <a:spcPts val="1200"/>
              </a:spcBef>
            </a:pPr>
            <a:r>
              <a:rPr lang="cs-CZ" dirty="0" smtClean="0"/>
              <a:t>prověření podezření ze spáchání trestného činu</a:t>
            </a:r>
          </a:p>
          <a:p>
            <a:pPr>
              <a:spcBef>
                <a:spcPts val="1200"/>
              </a:spcBef>
            </a:pPr>
            <a:r>
              <a:rPr lang="cs-CZ" dirty="0" smtClean="0"/>
              <a:t>obstarání důkazů, svědčících o vině pachatele trestného činu či podezření vyvracejících</a:t>
            </a:r>
          </a:p>
          <a:p>
            <a:pPr>
              <a:spcBef>
                <a:spcPts val="1200"/>
              </a:spcBef>
            </a:pPr>
            <a:r>
              <a:rPr lang="cs-CZ" dirty="0" smtClean="0"/>
              <a:t>směřuje k podání obžaloby nebo jinému meritornímu skončení věci </a:t>
            </a:r>
            <a:r>
              <a:rPr lang="cs-CZ" i="1" dirty="0" smtClean="0"/>
              <a:t>(odložení, zastavení trestního stíhání, postoupení věci, atd.)</a:t>
            </a:r>
          </a:p>
          <a:p>
            <a:pPr>
              <a:spcBef>
                <a:spcPts val="1200"/>
              </a:spcBef>
            </a:pPr>
            <a:r>
              <a:rPr lang="cs-CZ" dirty="0" smtClean="0"/>
              <a:t>neveřejné </a:t>
            </a:r>
            <a:r>
              <a:rPr lang="cs-CZ" i="1" dirty="0" smtClean="0"/>
              <a:t>(probíhá bez účasti veřejnosti, informace jsou podávány jen v omezeném rozsahu, do spisu mohou nahlížet jen určené osoby, je možné jim nahlédnutí odepřít)</a:t>
            </a:r>
          </a:p>
          <a:p>
            <a:pPr>
              <a:spcBef>
                <a:spcPts val="1200"/>
              </a:spcBef>
            </a:pPr>
            <a:r>
              <a:rPr lang="cs-CZ" dirty="0" smtClean="0"/>
              <a:t>písemné </a:t>
            </a:r>
            <a:r>
              <a:rPr lang="cs-CZ" i="1" dirty="0" smtClean="0"/>
              <a:t>(důkazní prostředky se pořizují zpravidla v písemné podobě)</a:t>
            </a:r>
            <a:endParaRPr lang="cs-CZ" i="1" dirty="0"/>
          </a:p>
        </p:txBody>
      </p:sp>
    </p:spTree>
    <p:extLst>
      <p:ext uri="{BB962C8B-B14F-4D97-AF65-F5344CB8AC3E}">
        <p14:creationId xmlns:p14="http://schemas.microsoft.com/office/powerpoint/2010/main" val="3171642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smtClean="0"/>
              <a:t>Rozhodnutí ve zkráceném přípravném řízení</a:t>
            </a:r>
            <a:endParaRPr lang="cs-CZ" b="1" dirty="0"/>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smtClean="0"/>
              <a:t>Policejní orgán: </a:t>
            </a:r>
          </a:p>
          <a:p>
            <a:r>
              <a:rPr lang="cs-CZ" dirty="0" smtClean="0"/>
              <a:t>odloží věc z důvodu § 159a odst. 1 až 3 nebo 5 </a:t>
            </a:r>
            <a:r>
              <a:rPr lang="cs-CZ" dirty="0" err="1" smtClean="0"/>
              <a:t>tr</a:t>
            </a:r>
            <a:r>
              <a:rPr lang="cs-CZ" dirty="0" smtClean="0"/>
              <a:t>. ř.</a:t>
            </a:r>
          </a:p>
          <a:p>
            <a:r>
              <a:rPr lang="cs-CZ" dirty="0" smtClean="0"/>
              <a:t>předloží zprávu o výsledku řízení státnímu zástupci</a:t>
            </a:r>
          </a:p>
          <a:p>
            <a:pPr marL="0" indent="0">
              <a:buNone/>
            </a:pPr>
            <a:r>
              <a:rPr lang="cs-CZ" b="1" dirty="0" smtClean="0"/>
              <a:t>Státní zástupce:</a:t>
            </a:r>
          </a:p>
          <a:p>
            <a:r>
              <a:rPr lang="cs-CZ" dirty="0" smtClean="0"/>
              <a:t> </a:t>
            </a:r>
            <a:r>
              <a:rPr lang="cs-CZ" dirty="0"/>
              <a:t>podá soudu návrh na </a:t>
            </a:r>
            <a:r>
              <a:rPr lang="cs-CZ" dirty="0" smtClean="0"/>
              <a:t>potrestání </a:t>
            </a:r>
            <a:endParaRPr lang="cs-CZ" dirty="0"/>
          </a:p>
          <a:p>
            <a:r>
              <a:rPr lang="cs-CZ" dirty="0"/>
              <a:t> </a:t>
            </a:r>
            <a:r>
              <a:rPr lang="cs-CZ" dirty="0" smtClean="0"/>
              <a:t>podá </a:t>
            </a:r>
            <a:r>
              <a:rPr lang="cs-CZ" dirty="0"/>
              <a:t>soudu návrh na schválení dohody o vině a </a:t>
            </a:r>
            <a:r>
              <a:rPr lang="cs-CZ" dirty="0" smtClean="0"/>
              <a:t>trestu</a:t>
            </a:r>
            <a:endParaRPr lang="cs-CZ" dirty="0"/>
          </a:p>
          <a:p>
            <a:r>
              <a:rPr lang="cs-CZ" dirty="0" smtClean="0"/>
              <a:t> věc </a:t>
            </a:r>
            <a:r>
              <a:rPr lang="cs-CZ" dirty="0"/>
              <a:t>odloží, nejde-li ve věci o podezření z trestného </a:t>
            </a:r>
            <a:r>
              <a:rPr lang="cs-CZ" dirty="0" smtClean="0"/>
              <a:t>činu </a:t>
            </a:r>
            <a:endParaRPr lang="cs-CZ" dirty="0"/>
          </a:p>
          <a:p>
            <a:r>
              <a:rPr lang="cs-CZ" dirty="0"/>
              <a:t> </a:t>
            </a:r>
            <a:r>
              <a:rPr lang="cs-CZ" dirty="0" smtClean="0"/>
              <a:t>odevzdá </a:t>
            </a:r>
            <a:r>
              <a:rPr lang="cs-CZ" dirty="0"/>
              <a:t>věc příslušnému orgánu k projednání přestupku, ke </a:t>
            </a:r>
            <a:r>
              <a:rPr lang="cs-CZ" dirty="0" smtClean="0"/>
              <a:t>   kázeňskému </a:t>
            </a:r>
            <a:r>
              <a:rPr lang="cs-CZ" dirty="0"/>
              <a:t>nebo </a:t>
            </a:r>
            <a:r>
              <a:rPr lang="cs-CZ" dirty="0" smtClean="0"/>
              <a:t>kárnému projednání </a:t>
            </a:r>
            <a:endParaRPr lang="cs-CZ" dirty="0"/>
          </a:p>
          <a:p>
            <a:r>
              <a:rPr lang="cs-CZ" dirty="0"/>
              <a:t> </a:t>
            </a:r>
            <a:r>
              <a:rPr lang="cs-CZ" dirty="0" smtClean="0"/>
              <a:t>věc </a:t>
            </a:r>
            <a:r>
              <a:rPr lang="cs-CZ" dirty="0"/>
              <a:t>odloží, jestliže je trestní stíhání nepřípustné podle </a:t>
            </a:r>
            <a:r>
              <a:rPr lang="cs-CZ" dirty="0" smtClean="0"/>
              <a:t>§11 nebo rozhodl-li </a:t>
            </a:r>
            <a:r>
              <a:rPr lang="cs-CZ" dirty="0"/>
              <a:t>o </a:t>
            </a:r>
            <a:r>
              <a:rPr lang="cs-CZ" dirty="0" smtClean="0"/>
              <a:t>schválení  narovnání  </a:t>
            </a:r>
            <a:endParaRPr lang="cs-CZ" dirty="0"/>
          </a:p>
          <a:p>
            <a:r>
              <a:rPr lang="cs-CZ" dirty="0" smtClean="0"/>
              <a:t>věc </a:t>
            </a:r>
            <a:r>
              <a:rPr lang="cs-CZ" dirty="0"/>
              <a:t>podmíněně odloží podle </a:t>
            </a:r>
            <a:r>
              <a:rPr lang="cs-CZ" dirty="0" smtClean="0"/>
              <a:t>§ 179g </a:t>
            </a:r>
            <a:r>
              <a:rPr lang="cs-CZ" dirty="0" err="1" smtClean="0"/>
              <a:t>tr</a:t>
            </a:r>
            <a:r>
              <a:rPr lang="cs-CZ" dirty="0" smtClean="0"/>
              <a:t>. ř. </a:t>
            </a:r>
            <a:endParaRPr lang="cs-CZ" dirty="0"/>
          </a:p>
          <a:p>
            <a:r>
              <a:rPr lang="cs-CZ" dirty="0" smtClean="0"/>
              <a:t>věc </a:t>
            </a:r>
            <a:r>
              <a:rPr lang="cs-CZ" dirty="0"/>
              <a:t>může odložit též, jestliže je trestní stíhání neúčelné vzhledem k okolnostem uvedeným v </a:t>
            </a:r>
            <a:r>
              <a:rPr lang="cs-CZ" dirty="0" smtClean="0"/>
              <a:t>§ 172 odst. 2 </a:t>
            </a:r>
            <a:r>
              <a:rPr lang="cs-CZ" dirty="0" err="1" smtClean="0"/>
              <a:t>tr</a:t>
            </a:r>
            <a:r>
              <a:rPr lang="cs-CZ" dirty="0" smtClean="0"/>
              <a:t>. ř. </a:t>
            </a:r>
            <a:endParaRPr lang="cs-CZ" dirty="0"/>
          </a:p>
          <a:p>
            <a:r>
              <a:rPr lang="cs-CZ" dirty="0" smtClean="0"/>
              <a:t> </a:t>
            </a:r>
            <a:r>
              <a:rPr lang="cs-CZ" dirty="0"/>
              <a:t>opatřením vrátí věc policejnímu orgánu, je-li v rámci zkráceného přípravného řízení třeba provést další </a:t>
            </a:r>
            <a:r>
              <a:rPr lang="cs-CZ" dirty="0" smtClean="0"/>
              <a:t>úkon </a:t>
            </a:r>
            <a:endParaRPr lang="cs-CZ" dirty="0"/>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735360"/>
          </a:xfrm>
        </p:spPr>
        <p:txBody>
          <a:bodyPr/>
          <a:lstStyle/>
          <a:p>
            <a:r>
              <a:rPr lang="cs-CZ" b="1" dirty="0" smtClean="0"/>
              <a:t>Obžaloba </a:t>
            </a:r>
            <a:r>
              <a:rPr lang="cs-CZ" sz="3200" dirty="0" smtClean="0"/>
              <a:t>(§ 176 až 178 </a:t>
            </a:r>
            <a:r>
              <a:rPr lang="cs-CZ" sz="3200" dirty="0" err="1" smtClean="0"/>
              <a:t>tr</a:t>
            </a:r>
            <a:r>
              <a:rPr lang="cs-CZ" sz="3200" dirty="0" smtClean="0"/>
              <a:t>. ř.)</a:t>
            </a:r>
            <a:endParaRPr lang="cs-CZ" sz="3200" b="1" dirty="0"/>
          </a:p>
        </p:txBody>
      </p:sp>
      <p:sp>
        <p:nvSpPr>
          <p:cNvPr id="3" name="Zástupný symbol pro obsah 2"/>
          <p:cNvSpPr>
            <a:spLocks noGrp="1"/>
          </p:cNvSpPr>
          <p:nvPr>
            <p:ph idx="1"/>
          </p:nvPr>
        </p:nvSpPr>
        <p:spPr>
          <a:xfrm>
            <a:off x="457200" y="1268760"/>
            <a:ext cx="8229600" cy="5328592"/>
          </a:xfrm>
        </p:spPr>
        <p:txBody>
          <a:bodyPr>
            <a:normAutofit/>
          </a:bodyPr>
          <a:lstStyle/>
          <a:p>
            <a:pPr marL="0" indent="0">
              <a:buNone/>
            </a:pPr>
            <a:r>
              <a:rPr lang="cs-CZ" b="1" dirty="0" smtClean="0"/>
              <a:t>Náležitosti (§ 177 </a:t>
            </a:r>
            <a:r>
              <a:rPr lang="cs-CZ" b="1" dirty="0" err="1" smtClean="0"/>
              <a:t>tr</a:t>
            </a:r>
            <a:r>
              <a:rPr lang="cs-CZ" b="1" dirty="0" smtClean="0"/>
              <a:t>. ř.):</a:t>
            </a:r>
          </a:p>
          <a:p>
            <a:pPr algn="just">
              <a:spcBef>
                <a:spcPts val="600"/>
              </a:spcBef>
            </a:pPr>
            <a:r>
              <a:rPr lang="cs-CZ" dirty="0" smtClean="0"/>
              <a:t>označení </a:t>
            </a:r>
            <a:r>
              <a:rPr lang="cs-CZ" dirty="0"/>
              <a:t>státního </a:t>
            </a:r>
            <a:r>
              <a:rPr lang="cs-CZ" dirty="0" smtClean="0"/>
              <a:t>zástupce, </a:t>
            </a:r>
            <a:r>
              <a:rPr lang="cs-CZ" dirty="0"/>
              <a:t>den sepsání </a:t>
            </a:r>
            <a:r>
              <a:rPr lang="cs-CZ" dirty="0" smtClean="0"/>
              <a:t>obžaloby </a:t>
            </a:r>
            <a:endParaRPr lang="cs-CZ" dirty="0"/>
          </a:p>
          <a:p>
            <a:pPr algn="just">
              <a:spcBef>
                <a:spcPts val="600"/>
              </a:spcBef>
            </a:pPr>
            <a:r>
              <a:rPr lang="cs-CZ" dirty="0" smtClean="0"/>
              <a:t>jméno </a:t>
            </a:r>
            <a:r>
              <a:rPr lang="cs-CZ" dirty="0"/>
              <a:t>a příjmení obviněného, </a:t>
            </a:r>
            <a:r>
              <a:rPr lang="cs-CZ" dirty="0" smtClean="0"/>
              <a:t>osobní údaje</a:t>
            </a:r>
          </a:p>
          <a:p>
            <a:pPr algn="just">
              <a:spcBef>
                <a:spcPts val="600"/>
              </a:spcBef>
            </a:pPr>
            <a:r>
              <a:rPr lang="cs-CZ" dirty="0" smtClean="0"/>
              <a:t>žalobní návrh - označení skutku, </a:t>
            </a:r>
            <a:r>
              <a:rPr lang="cs-CZ" dirty="0"/>
              <a:t>pro který je obviněný stíhán, s uvedením místa, času a způsobu jeho spáchání</a:t>
            </a:r>
            <a:r>
              <a:rPr lang="cs-CZ" dirty="0" smtClean="0"/>
              <a:t>, pojmenování trestného činu, vč. příslušného ustanovení a zákonných znaků</a:t>
            </a:r>
            <a:endParaRPr lang="cs-CZ" dirty="0"/>
          </a:p>
          <a:p>
            <a:pPr algn="just">
              <a:spcBef>
                <a:spcPts val="600"/>
              </a:spcBef>
            </a:pPr>
            <a:r>
              <a:rPr lang="cs-CZ" dirty="0" smtClean="0"/>
              <a:t>odůvodnění </a:t>
            </a:r>
            <a:r>
              <a:rPr lang="cs-CZ" dirty="0"/>
              <a:t>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a:t>
            </a:r>
            <a:r>
              <a:rPr lang="cs-CZ" dirty="0" smtClean="0"/>
              <a:t>zákona</a:t>
            </a:r>
          </a:p>
          <a:p>
            <a:pPr algn="just">
              <a:spcBef>
                <a:spcPts val="600"/>
              </a:spcBef>
            </a:pPr>
            <a:r>
              <a:rPr lang="cs-CZ" dirty="0" smtClean="0"/>
              <a:t>návrh na uložení ochranného opatření (§ 178 odst. 1 </a:t>
            </a:r>
            <a:r>
              <a:rPr lang="cs-CZ" dirty="0" err="1" smtClean="0"/>
              <a:t>tr</a:t>
            </a:r>
            <a:r>
              <a:rPr lang="cs-CZ" dirty="0" smtClean="0"/>
              <a:t>. ř.) </a:t>
            </a:r>
            <a:endParaRPr lang="cs-CZ" dirty="0"/>
          </a:p>
          <a:p>
            <a:endParaRPr lang="cs-CZ" dirty="0"/>
          </a:p>
          <a:p>
            <a:endParaRPr lang="cs-CZ" b="1" dirty="0" smtClean="0"/>
          </a:p>
          <a:p>
            <a:endParaRPr lang="cs-CZ" dirty="0"/>
          </a:p>
        </p:txBody>
      </p:sp>
    </p:spTree>
    <p:extLst>
      <p:ext uri="{BB962C8B-B14F-4D97-AF65-F5344CB8AC3E}">
        <p14:creationId xmlns:p14="http://schemas.microsoft.com/office/powerpoint/2010/main" val="3011423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Dozor státního zástupce </a:t>
            </a:r>
            <a:endParaRPr lang="cs-CZ" b="1" dirty="0"/>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smtClean="0"/>
              <a:t>Podle § 157 odst. 2 </a:t>
            </a:r>
            <a:r>
              <a:rPr lang="cs-CZ" b="1" dirty="0" err="1" smtClean="0"/>
              <a:t>tr</a:t>
            </a:r>
            <a:r>
              <a:rPr lang="cs-CZ" b="1" dirty="0" smtClean="0"/>
              <a:t>. ř. </a:t>
            </a:r>
            <a:r>
              <a:rPr lang="cs-CZ" dirty="0" smtClean="0"/>
              <a:t>státní zástupce může </a:t>
            </a:r>
            <a:r>
              <a:rPr lang="cs-CZ" dirty="0"/>
              <a:t>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smtClean="0"/>
              <a:t>a) vyžadovat </a:t>
            </a:r>
            <a:r>
              <a:rPr lang="cs-CZ" dirty="0"/>
              <a:t>od policejního orgánu spisy, včetně spisů, v nichž nebylo zahájeno trestní řízení, dokumenty, materiály a zprávy o postupu při prověřování oznámení, </a:t>
            </a:r>
          </a:p>
          <a:p>
            <a:pPr algn="just"/>
            <a:r>
              <a:rPr lang="cs-CZ" dirty="0" smtClean="0"/>
              <a:t>b</a:t>
            </a:r>
            <a:r>
              <a:rPr lang="cs-CZ" dirty="0"/>
              <a:t>) odejmout kteroukoliv věc policejnímu orgánu a učinit opatření, aby věc byla přikázána jinému policejnímu orgánu, </a:t>
            </a:r>
          </a:p>
          <a:p>
            <a:pPr algn="just"/>
            <a:r>
              <a:rPr lang="cs-CZ" dirty="0" smtClean="0"/>
              <a:t>c</a:t>
            </a:r>
            <a:r>
              <a:rPr lang="cs-CZ" dirty="0"/>
              <a:t>) dočasně odložit zahájení trestního stíhání</a:t>
            </a:r>
            <a:r>
              <a:rPr lang="cs-CZ" dirty="0" smtClean="0"/>
              <a:t>.</a:t>
            </a:r>
          </a:p>
          <a:p>
            <a:pPr marL="0" indent="0" algn="just">
              <a:buNone/>
            </a:pPr>
            <a:r>
              <a:rPr lang="cs-CZ" dirty="0" smtClean="0"/>
              <a:t> </a:t>
            </a:r>
          </a:p>
          <a:p>
            <a:pPr marL="0" indent="0" algn="just">
              <a:buNone/>
            </a:pPr>
            <a:r>
              <a:rPr lang="cs-CZ" dirty="0" smtClean="0"/>
              <a:t>+ žádost o přezkoumání postupu pol. orgánu (§ 157a odst. 1 </a:t>
            </a:r>
            <a:r>
              <a:rPr lang="cs-CZ" dirty="0" err="1" smtClean="0"/>
              <a:t>tr</a:t>
            </a:r>
            <a:r>
              <a:rPr lang="cs-CZ" dirty="0" smtClean="0"/>
              <a:t>. ř.)</a:t>
            </a:r>
            <a:endParaRPr lang="cs-CZ" dirty="0"/>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smtClean="0"/>
              <a:t>Podle § 174 odst. 2 </a:t>
            </a:r>
            <a:r>
              <a:rPr lang="cs-CZ" sz="2900" b="1" dirty="0" err="1" smtClean="0"/>
              <a:t>tr</a:t>
            </a:r>
            <a:r>
              <a:rPr lang="cs-CZ" sz="2900" b="1" dirty="0" smtClean="0"/>
              <a:t>. ř. </a:t>
            </a:r>
            <a:r>
              <a:rPr lang="cs-CZ" sz="2900" dirty="0" smtClean="0"/>
              <a:t>je státní zástupce oprávněn:</a:t>
            </a:r>
          </a:p>
          <a:p>
            <a:pPr marL="0" indent="0">
              <a:buNone/>
            </a:pPr>
            <a:r>
              <a:rPr lang="cs-CZ" sz="2900" dirty="0"/>
              <a:t>a) dávat závazné pokyny k vyšetřování trestných činů, </a:t>
            </a:r>
          </a:p>
          <a:p>
            <a:pPr marL="0" indent="0">
              <a:buNone/>
            </a:pPr>
            <a:r>
              <a:rPr lang="cs-CZ" sz="2900" dirty="0" smtClean="0"/>
              <a:t>b</a:t>
            </a:r>
            <a:r>
              <a:rPr lang="cs-CZ" sz="2900" dirty="0"/>
              <a:t>) vyžadovat od policejního orgánu spisy, dokumenty, materiály a zprávy </a:t>
            </a:r>
            <a:r>
              <a:rPr lang="cs-CZ" sz="2900" dirty="0" smtClean="0"/>
              <a:t>za </a:t>
            </a:r>
            <a:r>
              <a:rPr lang="cs-CZ" sz="2900" dirty="0"/>
              <a:t>účelem prověrky, </a:t>
            </a:r>
            <a:endParaRPr lang="cs-CZ" sz="2900" dirty="0" smtClean="0"/>
          </a:p>
          <a:p>
            <a:pPr marL="0" indent="0">
              <a:buNone/>
            </a:pPr>
            <a:r>
              <a:rPr lang="cs-CZ" sz="2900" dirty="0" smtClean="0"/>
              <a:t>c</a:t>
            </a:r>
            <a:r>
              <a:rPr lang="cs-CZ" sz="2900" dirty="0"/>
              <a:t>) zúčastnit se provádění úkonů policejního orgánu, osobně provést jednotlivý úkon nebo i celé vyšetřování a vydat rozhodnutí v kterékoliv </a:t>
            </a:r>
            <a:r>
              <a:rPr lang="cs-CZ" sz="2900" dirty="0" smtClean="0"/>
              <a:t>věci, </a:t>
            </a:r>
          </a:p>
          <a:p>
            <a:pPr marL="0" indent="0">
              <a:buNone/>
            </a:pPr>
            <a:r>
              <a:rPr lang="cs-CZ" sz="2900" dirty="0" smtClean="0"/>
              <a:t>d</a:t>
            </a:r>
            <a:r>
              <a:rPr lang="cs-CZ" sz="2900" dirty="0"/>
              <a:t>) vracet věc policejnímu orgánu se svými pokyny k doplnění, </a:t>
            </a:r>
          </a:p>
          <a:p>
            <a:pPr marL="0" indent="0">
              <a:buNone/>
            </a:pPr>
            <a:r>
              <a:rPr lang="cs-CZ" sz="2900" dirty="0" smtClean="0"/>
              <a:t>e</a:t>
            </a:r>
            <a:r>
              <a:rPr lang="cs-CZ" sz="2900" dirty="0"/>
              <a:t>) rušit nezákonná nebo neodůvodněná rozhodnutí a opatření policejního orgánu, která může nahrazovat </a:t>
            </a:r>
            <a:r>
              <a:rPr lang="cs-CZ" sz="2900" dirty="0" smtClean="0"/>
              <a:t>vlastními</a:t>
            </a:r>
            <a:r>
              <a:rPr lang="cs-CZ" sz="2900" dirty="0"/>
              <a:t>,</a:t>
            </a:r>
            <a:r>
              <a:rPr lang="cs-CZ" sz="2900" dirty="0" smtClean="0"/>
              <a:t> </a:t>
            </a:r>
          </a:p>
          <a:p>
            <a:pPr marL="0" indent="0">
              <a:buNone/>
            </a:pPr>
            <a:r>
              <a:rPr lang="cs-CZ" sz="2900" dirty="0" smtClean="0"/>
              <a:t>f</a:t>
            </a:r>
            <a:r>
              <a:rPr lang="cs-CZ" sz="2900" dirty="0"/>
              <a:t>) přikázat, aby úkony ve věci prováděla jiná osoba služebně činná v policejním orgánu. </a:t>
            </a:r>
          </a:p>
          <a:p>
            <a:pPr marL="0" indent="0">
              <a:buNone/>
            </a:pPr>
            <a:r>
              <a:rPr lang="cs-CZ" dirty="0"/>
              <a:t> </a:t>
            </a:r>
            <a:endParaRPr lang="cs-CZ" dirty="0" smtClean="0"/>
          </a:p>
          <a:p>
            <a:pPr marL="0" indent="0">
              <a:buNone/>
            </a:pPr>
            <a:r>
              <a:rPr lang="cs-CZ" sz="2800" dirty="0" smtClean="0"/>
              <a:t>+ </a:t>
            </a:r>
            <a:r>
              <a:rPr lang="cs-CZ" sz="2800" b="1" dirty="0" smtClean="0"/>
              <a:t>výlučná oprávnění státního zástupce </a:t>
            </a:r>
            <a:r>
              <a:rPr lang="cs-CZ" sz="2800" dirty="0" smtClean="0"/>
              <a:t>(§ 175 odst. 1 </a:t>
            </a:r>
            <a:r>
              <a:rPr lang="cs-CZ" sz="2800" dirty="0" err="1" smtClean="0"/>
              <a:t>tr</a:t>
            </a:r>
            <a:r>
              <a:rPr lang="cs-CZ" sz="2800" dirty="0" smtClean="0"/>
              <a:t>. ř.)</a:t>
            </a:r>
            <a:endParaRPr lang="cs-CZ" sz="2800" dirty="0"/>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a:t>
            </a:r>
            <a:r>
              <a:rPr lang="cs-CZ" sz="2800" dirty="0" smtClean="0"/>
              <a:t>předpisů</a:t>
            </a:r>
            <a:endParaRPr lang="cs-CZ" sz="2800" dirty="0"/>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smtClean="0"/>
              <a:t>I. ÚS 1565/2014, I. ÚS 860/2015</a:t>
            </a:r>
          </a:p>
          <a:p>
            <a:pPr marL="0" indent="0">
              <a:buNone/>
            </a:pPr>
            <a:endParaRPr lang="cs-CZ" b="1" dirty="0"/>
          </a:p>
          <a:p>
            <a:pPr marL="0" indent="0" algn="just">
              <a:buNone/>
            </a:pPr>
            <a:r>
              <a:rPr lang="cs-CZ" dirty="0"/>
              <a:t>Žádost o výkon dohledu nejbližšího vyššího státního zastupitelství podle § 12d odst. 1 zákona o státním </a:t>
            </a:r>
            <a:r>
              <a:rPr lang="cs-CZ" dirty="0" smtClean="0"/>
              <a:t>zastupitelství (č. 283/1993 Sb.)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Úkony soudu v přípravném řízení</a:t>
            </a:r>
            <a:endParaRPr lang="cs-CZ" b="1" dirty="0"/>
          </a:p>
        </p:txBody>
      </p:sp>
      <p:sp>
        <p:nvSpPr>
          <p:cNvPr id="3" name="Zástupný symbol pro obsah 2"/>
          <p:cNvSpPr>
            <a:spLocks noGrp="1"/>
          </p:cNvSpPr>
          <p:nvPr>
            <p:ph idx="1"/>
          </p:nvPr>
        </p:nvSpPr>
        <p:spPr>
          <a:xfrm>
            <a:off x="251520" y="1340768"/>
            <a:ext cx="8784976" cy="5544616"/>
          </a:xfrm>
        </p:spPr>
        <p:txBody>
          <a:bodyPr>
            <a:normAutofit lnSpcReduction="10000"/>
          </a:bodyPr>
          <a:lstStyle/>
          <a:p>
            <a:pPr marL="0" indent="0" algn="just">
              <a:spcBef>
                <a:spcPts val="1200"/>
              </a:spcBef>
              <a:buNone/>
            </a:pPr>
            <a:r>
              <a:rPr lang="cs-CZ" dirty="0"/>
              <a:t>K provádění úkonů v přípravném řízení je příslušný okresní soud, v jehož obvodě je činný státní zástupce, který podal příslušný </a:t>
            </a:r>
            <a:r>
              <a:rPr lang="cs-CZ" dirty="0" smtClean="0"/>
              <a:t>návrh      (</a:t>
            </a:r>
            <a:r>
              <a:rPr lang="cs-CZ" b="1" dirty="0" smtClean="0"/>
              <a:t>§ 26 odst. 1 </a:t>
            </a:r>
            <a:r>
              <a:rPr lang="cs-CZ" b="1" dirty="0" err="1" smtClean="0"/>
              <a:t>tr</a:t>
            </a:r>
            <a:r>
              <a:rPr lang="cs-CZ" b="1" dirty="0" smtClean="0"/>
              <a:t>. ř.</a:t>
            </a:r>
            <a:r>
              <a:rPr lang="cs-CZ" dirty="0" smtClean="0"/>
              <a:t>).</a:t>
            </a:r>
          </a:p>
          <a:p>
            <a:pPr marL="0" indent="0" algn="just">
              <a:spcBef>
                <a:spcPts val="1200"/>
              </a:spcBef>
              <a:buNone/>
            </a:pPr>
            <a:r>
              <a:rPr lang="cs-CZ" dirty="0"/>
              <a:t>Soud, u něhož státní zástupce podal </a:t>
            </a:r>
            <a:r>
              <a:rPr lang="cs-CZ" dirty="0" smtClean="0"/>
              <a:t>návrh, </a:t>
            </a:r>
            <a:r>
              <a:rPr lang="cs-CZ" dirty="0"/>
              <a:t>se stává příslušným k provádění všech úkonů soudu po celé přípravné řízení, pokud nedojde k postoupení věci z důvodu příslušnosti jiného státního zástupce činného mimo obvod tohoto </a:t>
            </a:r>
            <a:r>
              <a:rPr lang="cs-CZ" dirty="0" smtClean="0"/>
              <a:t>soudu (</a:t>
            </a:r>
            <a:r>
              <a:rPr lang="cs-CZ" b="1" dirty="0" smtClean="0"/>
              <a:t>§</a:t>
            </a:r>
            <a:r>
              <a:rPr lang="cs-CZ" dirty="0" smtClean="0"/>
              <a:t> </a:t>
            </a:r>
            <a:r>
              <a:rPr lang="cs-CZ" b="1" dirty="0" smtClean="0"/>
              <a:t>26 odst. 2 </a:t>
            </a:r>
            <a:r>
              <a:rPr lang="cs-CZ" b="1" dirty="0" err="1" smtClean="0"/>
              <a:t>tr</a:t>
            </a:r>
            <a:r>
              <a:rPr lang="cs-CZ" b="1" dirty="0" smtClean="0"/>
              <a:t>. ř.</a:t>
            </a:r>
            <a:r>
              <a:rPr lang="cs-CZ" dirty="0" smtClean="0"/>
              <a:t>).</a:t>
            </a:r>
          </a:p>
          <a:p>
            <a:pPr marL="0" indent="0" algn="just">
              <a:spcBef>
                <a:spcPts val="1200"/>
              </a:spcBef>
              <a:buNone/>
            </a:pPr>
            <a:r>
              <a:rPr lang="cs-CZ" b="1" dirty="0" err="1" smtClean="0"/>
              <a:t>Pl</a:t>
            </a:r>
            <a:r>
              <a:rPr lang="cs-CZ" b="1" dirty="0" smtClean="0"/>
              <a:t>. ÚS 4/2014 z 19.4.2016</a:t>
            </a:r>
            <a:r>
              <a:rPr lang="cs-CZ" dirty="0" smtClean="0"/>
              <a:t>: </a:t>
            </a:r>
            <a:r>
              <a:rPr lang="cs-CZ" dirty="0"/>
              <a:t>pokud příslušný návrh podává státní zástupce krajského nebo vrchního státního zastupitelství, je třeba aplikovat obecnou úpravu místní příslušnosti soudů v trestním řádu a místní příslušnost okresního soudu určit podle kritérií stanovených </a:t>
            </a:r>
            <a:r>
              <a:rPr lang="cs-CZ" dirty="0" smtClean="0"/>
              <a:t>v § 18 </a:t>
            </a:r>
            <a:r>
              <a:rPr lang="cs-CZ" dirty="0" err="1" smtClean="0"/>
              <a:t>tr</a:t>
            </a:r>
            <a:r>
              <a:rPr lang="cs-CZ" dirty="0" smtClean="0"/>
              <a:t>. ř., </a:t>
            </a:r>
            <a:r>
              <a:rPr lang="cs-CZ" dirty="0"/>
              <a:t>tj. z množiny okresních soudů, v jejichž obvodech krajské nebo vrchní státní zastupitelství působí, zvolit ten, jehož místní příslušnost těmto kritériím odpovídá. </a:t>
            </a:r>
          </a:p>
          <a:p>
            <a:pPr marL="0" indent="0">
              <a:buNone/>
            </a:pPr>
            <a:r>
              <a:rPr lang="cs-CZ" dirty="0" smtClean="0"/>
              <a:t> </a:t>
            </a:r>
            <a:endParaRPr lang="cs-CZ" dirty="0"/>
          </a:p>
          <a:p>
            <a:endParaRPr lang="cs-CZ" dirty="0"/>
          </a:p>
        </p:txBody>
      </p:sp>
    </p:spTree>
    <p:extLst>
      <p:ext uri="{BB962C8B-B14F-4D97-AF65-F5344CB8AC3E}">
        <p14:creationId xmlns:p14="http://schemas.microsoft.com/office/powerpoint/2010/main" val="22503752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332656"/>
            <a:ext cx="8928992" cy="864096"/>
          </a:xfrm>
        </p:spPr>
        <p:txBody>
          <a:bodyPr>
            <a:normAutofit/>
          </a:bodyPr>
          <a:lstStyle/>
          <a:p>
            <a:r>
              <a:rPr lang="cs-CZ" b="1" dirty="0" smtClean="0"/>
              <a:t>Příklady úkonů soudu v přípravném řízení</a:t>
            </a:r>
            <a:endParaRPr lang="cs-CZ" b="1" dirty="0"/>
          </a:p>
        </p:txBody>
      </p:sp>
      <p:sp>
        <p:nvSpPr>
          <p:cNvPr id="3" name="Zástupný symbol pro obsah 2"/>
          <p:cNvSpPr>
            <a:spLocks noGrp="1"/>
          </p:cNvSpPr>
          <p:nvPr>
            <p:ph idx="1"/>
          </p:nvPr>
        </p:nvSpPr>
        <p:spPr>
          <a:xfrm>
            <a:off x="107504" y="1124744"/>
            <a:ext cx="8928992" cy="5352256"/>
          </a:xfrm>
        </p:spPr>
        <p:txBody>
          <a:bodyPr>
            <a:noAutofit/>
          </a:bodyPr>
          <a:lstStyle/>
          <a:p>
            <a:pPr algn="just">
              <a:lnSpc>
                <a:spcPct val="115000"/>
              </a:lnSpc>
              <a:spcAft>
                <a:spcPts val="0"/>
              </a:spcAft>
            </a:pPr>
            <a:r>
              <a:rPr lang="cs-CZ" dirty="0" smtClean="0">
                <a:latin typeface="+mj-lt"/>
                <a:ea typeface="Times New Roman"/>
                <a:cs typeface="Times New Roman"/>
              </a:rPr>
              <a:t>ustanovení </a:t>
            </a:r>
            <a:r>
              <a:rPr lang="cs-CZ" dirty="0">
                <a:latin typeface="+mj-lt"/>
                <a:ea typeface="Times New Roman"/>
                <a:cs typeface="Times New Roman"/>
              </a:rPr>
              <a:t>obhájce obviněnému </a:t>
            </a:r>
            <a:r>
              <a:rPr lang="cs-CZ" dirty="0" smtClean="0">
                <a:latin typeface="+mj-lt"/>
                <a:ea typeface="Times New Roman"/>
                <a:cs typeface="Times New Roman"/>
              </a:rPr>
              <a:t>(§ 39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rozhodování </a:t>
            </a:r>
            <a:r>
              <a:rPr lang="cs-CZ" dirty="0">
                <a:latin typeface="+mj-lt"/>
                <a:ea typeface="Times New Roman"/>
                <a:cs typeface="Times New Roman"/>
              </a:rPr>
              <a:t>o vzetí obviněného do vazby </a:t>
            </a:r>
            <a:r>
              <a:rPr lang="cs-CZ" dirty="0" smtClean="0">
                <a:latin typeface="+mj-lt"/>
                <a:ea typeface="Times New Roman"/>
                <a:cs typeface="Times New Roman"/>
              </a:rPr>
              <a:t>(§ 68 a 73b odst. 1) </a:t>
            </a:r>
          </a:p>
          <a:p>
            <a:pPr algn="just">
              <a:lnSpc>
                <a:spcPct val="115000"/>
              </a:lnSpc>
              <a:spcAft>
                <a:spcPts val="0"/>
              </a:spcAft>
            </a:pPr>
            <a:r>
              <a:rPr lang="cs-CZ" dirty="0" smtClean="0">
                <a:latin typeface="+mj-lt"/>
                <a:ea typeface="Times New Roman"/>
                <a:cs typeface="Times New Roman"/>
              </a:rPr>
              <a:t>vydání příkazu k zatčení obviněného (§ 69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zadržení podezřelého </a:t>
            </a:r>
            <a:r>
              <a:rPr lang="cs-CZ" dirty="0" smtClean="0">
                <a:latin typeface="+mj-lt"/>
                <a:ea typeface="Times New Roman"/>
                <a:cs typeface="Times New Roman"/>
              </a:rPr>
              <a:t>(§ 76a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domovní prohlídce </a:t>
            </a:r>
            <a:r>
              <a:rPr lang="cs-CZ" dirty="0" smtClean="0">
                <a:latin typeface="+mj-lt"/>
                <a:ea typeface="Times New Roman"/>
                <a:cs typeface="Times New Roman"/>
              </a:rPr>
              <a:t>(§ 83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vydání </a:t>
            </a:r>
            <a:r>
              <a:rPr lang="cs-CZ" dirty="0">
                <a:latin typeface="+mj-lt"/>
                <a:ea typeface="Times New Roman"/>
                <a:cs typeface="Times New Roman"/>
              </a:rPr>
              <a:t>příkazu k prohlídce jiných prostor a pozemků </a:t>
            </a:r>
            <a:r>
              <a:rPr lang="cs-CZ" dirty="0" smtClean="0">
                <a:latin typeface="+mj-lt"/>
                <a:ea typeface="Times New Roman"/>
                <a:cs typeface="Times New Roman"/>
              </a:rPr>
              <a:t>(§ 83a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nařízení </a:t>
            </a:r>
            <a:r>
              <a:rPr lang="cs-CZ" dirty="0">
                <a:latin typeface="+mj-lt"/>
                <a:ea typeface="Times New Roman"/>
                <a:cs typeface="Times New Roman"/>
              </a:rPr>
              <a:t>odposlechu a záznamu telekomunikačního provozu </a:t>
            </a:r>
            <a:r>
              <a:rPr lang="cs-CZ" dirty="0" smtClean="0">
                <a:latin typeface="+mj-lt"/>
                <a:ea typeface="Times New Roman"/>
                <a:cs typeface="Times New Roman"/>
              </a:rPr>
              <a:t>(§ 88 odst. 1, 2), </a:t>
            </a:r>
            <a:endParaRPr lang="cs-CZ" dirty="0">
              <a:latin typeface="+mj-lt"/>
              <a:ea typeface="Times New Roman"/>
              <a:cs typeface="Times New Roman"/>
            </a:endParaRPr>
          </a:p>
          <a:p>
            <a:pPr>
              <a:lnSpc>
                <a:spcPct val="115000"/>
              </a:lnSpc>
              <a:spcAft>
                <a:spcPts val="0"/>
              </a:spcAft>
            </a:pPr>
            <a:r>
              <a:rPr lang="cs-CZ" dirty="0" smtClean="0">
                <a:latin typeface="+mj-lt"/>
                <a:ea typeface="Times New Roman"/>
                <a:cs typeface="Times New Roman"/>
              </a:rPr>
              <a:t>nařízení </a:t>
            </a:r>
            <a:r>
              <a:rPr lang="cs-CZ" dirty="0">
                <a:latin typeface="+mj-lt"/>
                <a:ea typeface="Times New Roman"/>
                <a:cs typeface="Times New Roman"/>
              </a:rPr>
              <a:t>vydání údajů o telekomunikačním provozu </a:t>
            </a:r>
            <a:r>
              <a:rPr lang="cs-CZ" dirty="0" smtClean="0">
                <a:latin typeface="+mj-lt"/>
                <a:ea typeface="Times New Roman"/>
                <a:cs typeface="Times New Roman"/>
              </a:rPr>
              <a:t>(§ 88a odst. 1)  </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rozhodování </a:t>
            </a:r>
            <a:r>
              <a:rPr lang="cs-CZ" dirty="0">
                <a:latin typeface="+mj-lt"/>
                <a:ea typeface="Times New Roman"/>
                <a:cs typeface="Times New Roman"/>
              </a:rPr>
              <a:t>o uložení předběžného opatření </a:t>
            </a:r>
            <a:r>
              <a:rPr lang="cs-CZ" dirty="0" smtClean="0">
                <a:latin typeface="+mj-lt"/>
                <a:ea typeface="Times New Roman"/>
                <a:cs typeface="Times New Roman"/>
              </a:rPr>
              <a:t>(§ 88m odst. 3)</a:t>
            </a:r>
            <a:endParaRPr lang="cs-CZ" dirty="0">
              <a:latin typeface="+mj-lt"/>
              <a:ea typeface="Times New Roman"/>
              <a:cs typeface="Times New Roman"/>
            </a:endParaRPr>
          </a:p>
          <a:p>
            <a:pPr algn="just">
              <a:lnSpc>
                <a:spcPct val="115000"/>
              </a:lnSpc>
              <a:spcAft>
                <a:spcPts val="0"/>
              </a:spcAft>
            </a:pPr>
            <a:r>
              <a:rPr lang="cs-CZ" dirty="0" smtClean="0">
                <a:latin typeface="+mj-lt"/>
                <a:ea typeface="Times New Roman"/>
                <a:cs typeface="Times New Roman"/>
              </a:rPr>
              <a:t>účast </a:t>
            </a:r>
            <a:r>
              <a:rPr lang="cs-CZ" dirty="0">
                <a:latin typeface="+mj-lt"/>
                <a:ea typeface="Times New Roman"/>
                <a:cs typeface="Times New Roman"/>
              </a:rPr>
              <a:t>při provedení neodkladného nebo neopakovatelného úkonu spočívajícího ve výslechu svědka nebo v </a:t>
            </a:r>
            <a:r>
              <a:rPr lang="cs-CZ" dirty="0" err="1">
                <a:latin typeface="+mj-lt"/>
                <a:ea typeface="Times New Roman"/>
                <a:cs typeface="Times New Roman"/>
              </a:rPr>
              <a:t>rekognici</a:t>
            </a:r>
            <a:r>
              <a:rPr lang="cs-CZ" dirty="0">
                <a:latin typeface="+mj-lt"/>
                <a:ea typeface="Times New Roman"/>
                <a:cs typeface="Times New Roman"/>
              </a:rPr>
              <a:t> </a:t>
            </a:r>
            <a:r>
              <a:rPr lang="cs-CZ" dirty="0" smtClean="0">
                <a:latin typeface="+mj-lt"/>
                <a:ea typeface="Times New Roman"/>
                <a:cs typeface="Times New Roman"/>
              </a:rPr>
              <a:t>(§ 158a)</a:t>
            </a:r>
            <a:endParaRPr lang="cs-CZ" dirty="0">
              <a:latin typeface="+mj-lt"/>
            </a:endParaRPr>
          </a:p>
        </p:txBody>
      </p:sp>
    </p:spTree>
    <p:extLst>
      <p:ext uri="{BB962C8B-B14F-4D97-AF65-F5344CB8AC3E}">
        <p14:creationId xmlns:p14="http://schemas.microsoft.com/office/powerpoint/2010/main" val="147790076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Vazební zasedání </a:t>
            </a:r>
            <a:r>
              <a:rPr lang="cs-CZ" dirty="0" smtClean="0"/>
              <a:t>(73d a násl. </a:t>
            </a:r>
            <a:r>
              <a:rPr lang="cs-CZ" dirty="0" err="1" smtClean="0"/>
              <a:t>tr</a:t>
            </a:r>
            <a:r>
              <a:rPr lang="cs-CZ" dirty="0" smtClean="0"/>
              <a:t>. ř.)</a:t>
            </a:r>
            <a:endParaRPr lang="cs-CZ" dirty="0"/>
          </a:p>
        </p:txBody>
      </p:sp>
      <p:sp>
        <p:nvSpPr>
          <p:cNvPr id="3" name="Zástupný symbol pro obsah 2"/>
          <p:cNvSpPr>
            <a:spLocks noGrp="1"/>
          </p:cNvSpPr>
          <p:nvPr>
            <p:ph idx="1"/>
          </p:nvPr>
        </p:nvSpPr>
        <p:spPr>
          <a:xfrm>
            <a:off x="251520" y="1484784"/>
            <a:ext cx="8784976" cy="4992216"/>
          </a:xfrm>
        </p:spPr>
        <p:txBody>
          <a:bodyPr>
            <a:normAutofit/>
          </a:bodyPr>
          <a:lstStyle/>
          <a:p>
            <a:pPr marL="0" indent="0" algn="just">
              <a:buNone/>
            </a:pPr>
            <a:r>
              <a:rPr lang="cs-CZ" sz="2800" dirty="0"/>
              <a:t>Rozhoduje-li soud o vzetí obviněného do vazby mimo hlavní líčení nebo veřejné zasedání, nebo rozhoduje-li soudce o vzetí do vazby v přípravném řízení, rozhoduje vždy ve vazebním </a:t>
            </a:r>
            <a:r>
              <a:rPr lang="cs-CZ" sz="2800" dirty="0" smtClean="0"/>
              <a:t>zasedání. Jinak jen tehdy, jestliže o to obviněný výslovně požádá nebo soud (soudce) považuje za potřebné osobní slyšení obviněného.</a:t>
            </a:r>
          </a:p>
          <a:p>
            <a:pPr marL="0" indent="0" algn="just">
              <a:buNone/>
            </a:pPr>
            <a:r>
              <a:rPr lang="cs-CZ" sz="2800" dirty="0"/>
              <a:t>Vazebního zasedání se vždy účastní </a:t>
            </a:r>
            <a:r>
              <a:rPr lang="cs-CZ" sz="2800" dirty="0" smtClean="0"/>
              <a:t>obviněný. Účast </a:t>
            </a:r>
            <a:r>
              <a:rPr lang="cs-CZ" sz="2800" dirty="0"/>
              <a:t>státního zástupce a obhájce </a:t>
            </a:r>
            <a:r>
              <a:rPr lang="cs-CZ" sz="2800" dirty="0" smtClean="0"/>
              <a:t>není </a:t>
            </a:r>
            <a:r>
              <a:rPr lang="cs-CZ" sz="2800" dirty="0"/>
              <a:t>nutná. </a:t>
            </a:r>
          </a:p>
          <a:p>
            <a:pPr marL="0" indent="0" algn="just">
              <a:buNone/>
            </a:pPr>
            <a:endParaRPr lang="cs-CZ" sz="2800" dirty="0"/>
          </a:p>
        </p:txBody>
      </p:sp>
    </p:spTree>
    <p:extLst>
      <p:ext uri="{BB962C8B-B14F-4D97-AF65-F5344CB8AC3E}">
        <p14:creationId xmlns:p14="http://schemas.microsoft.com/office/powerpoint/2010/main" val="6645291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a:xfrm>
            <a:off x="457200" y="692696"/>
            <a:ext cx="8229600" cy="5112568"/>
          </a:xfrm>
        </p:spPr>
        <p:txBody>
          <a:bodyPr>
            <a:normAutofit fontScale="92500" lnSpcReduction="10000"/>
          </a:bodyPr>
          <a:lstStyle/>
          <a:p>
            <a:pPr marL="0" indent="0">
              <a:buNone/>
            </a:pPr>
            <a:r>
              <a:rPr lang="cs-CZ" sz="4400" b="1" dirty="0" smtClean="0"/>
              <a:t>  </a:t>
            </a:r>
            <a:r>
              <a:rPr lang="cs-CZ" sz="4400" b="1" dirty="0" smtClean="0">
                <a:solidFill>
                  <a:schemeClr val="tx2"/>
                </a:solidFill>
              </a:rPr>
              <a:t>Děkuji za pozornost!</a:t>
            </a:r>
          </a:p>
          <a:p>
            <a:pPr marL="0" indent="0">
              <a:buNone/>
            </a:pPr>
            <a:endParaRPr lang="cs-CZ" sz="4400" b="1" dirty="0">
              <a:solidFill>
                <a:schemeClr val="tx2"/>
              </a:solidFill>
            </a:endParaRPr>
          </a:p>
          <a:p>
            <a:pPr marL="0" indent="0">
              <a:buNone/>
            </a:pPr>
            <a:endParaRPr lang="cs-CZ" sz="4400" b="1" dirty="0" smtClean="0">
              <a:solidFill>
                <a:schemeClr val="tx2"/>
              </a:solidFill>
            </a:endParaRPr>
          </a:p>
          <a:p>
            <a:pPr marL="0" indent="0">
              <a:buNone/>
            </a:pPr>
            <a:r>
              <a:rPr lang="cs-CZ" sz="4400" dirty="0" smtClean="0"/>
              <a:t>                       </a:t>
            </a:r>
            <a:r>
              <a:rPr lang="cs-CZ" sz="4000" dirty="0" smtClean="0">
                <a:solidFill>
                  <a:schemeClr val="tx2"/>
                </a:solidFill>
                <a:hlinkClick r:id="rId2"/>
              </a:rPr>
              <a:t>istriz@nsz.brn.justice.cz</a:t>
            </a:r>
            <a:endParaRPr lang="cs-CZ" sz="4000" dirty="0" smtClean="0">
              <a:solidFill>
                <a:schemeClr val="tx2"/>
              </a:solidFill>
            </a:endParaRPr>
          </a:p>
          <a:p>
            <a:pPr marL="0" indent="0">
              <a:buNone/>
            </a:pPr>
            <a:endParaRPr lang="cs-CZ" sz="4000" dirty="0">
              <a:solidFill>
                <a:schemeClr val="tx2"/>
              </a:solidFill>
            </a:endParaRPr>
          </a:p>
          <a:p>
            <a:pPr marL="0" indent="0">
              <a:buNone/>
            </a:pPr>
            <a:endParaRPr lang="cs-CZ" sz="4000" dirty="0" smtClean="0">
              <a:solidFill>
                <a:schemeClr val="tx2"/>
              </a:solidFill>
            </a:endParaRPr>
          </a:p>
          <a:p>
            <a:pPr marL="0" indent="0">
              <a:lnSpc>
                <a:spcPct val="110000"/>
              </a:lnSpc>
              <a:spcBef>
                <a:spcPts val="0"/>
              </a:spcBef>
              <a:buNone/>
            </a:pPr>
            <a:r>
              <a:rPr lang="cs-CZ" sz="2600" dirty="0" smtClean="0">
                <a:solidFill>
                  <a:schemeClr val="tx2"/>
                </a:solidFill>
              </a:rPr>
              <a:t>Literatura: </a:t>
            </a:r>
            <a:r>
              <a:rPr lang="cs-CZ" sz="2600" dirty="0"/>
              <a:t>Draštík, A.; Fenyk, J. a kol. Trestní řád</a:t>
            </a:r>
            <a:r>
              <a:rPr lang="cs-CZ" sz="2600" dirty="0" smtClean="0"/>
              <a:t>. </a:t>
            </a:r>
            <a:r>
              <a:rPr lang="cs-CZ" sz="2600" dirty="0"/>
              <a:t>Komentář. I. díl</a:t>
            </a:r>
            <a:r>
              <a:rPr lang="cs-CZ" sz="2600" dirty="0" smtClean="0"/>
              <a:t>.</a:t>
            </a:r>
          </a:p>
          <a:p>
            <a:pPr marL="0" indent="0">
              <a:lnSpc>
                <a:spcPct val="110000"/>
              </a:lnSpc>
              <a:spcBef>
                <a:spcPts val="0"/>
              </a:spcBef>
              <a:buNone/>
            </a:pPr>
            <a:r>
              <a:rPr lang="cs-CZ" sz="2600" dirty="0"/>
              <a:t> </a:t>
            </a:r>
            <a:r>
              <a:rPr lang="cs-CZ" sz="2600" dirty="0" smtClean="0"/>
              <a:t>                   </a:t>
            </a:r>
            <a:r>
              <a:rPr lang="cs-CZ" sz="2600" dirty="0"/>
              <a:t>Praha: </a:t>
            </a:r>
            <a:r>
              <a:rPr lang="cs-CZ" sz="2600" dirty="0" err="1" smtClean="0"/>
              <a:t>Wolters</a:t>
            </a:r>
            <a:r>
              <a:rPr lang="cs-CZ" sz="2600" dirty="0" smtClean="0"/>
              <a:t> </a:t>
            </a:r>
            <a:r>
              <a:rPr lang="cs-CZ" sz="2600" dirty="0" err="1" smtClean="0"/>
              <a:t>Kluwer</a:t>
            </a:r>
            <a:r>
              <a:rPr lang="cs-CZ" sz="2600" dirty="0" smtClean="0"/>
              <a:t> </a:t>
            </a:r>
            <a:r>
              <a:rPr lang="cs-CZ" sz="2600" dirty="0"/>
              <a:t>ČR, </a:t>
            </a:r>
            <a:r>
              <a:rPr lang="cs-CZ" sz="2600" dirty="0" smtClean="0"/>
              <a:t>a. s</a:t>
            </a:r>
            <a:r>
              <a:rPr lang="cs-CZ" sz="2600" dirty="0"/>
              <a:t>., 2017</a:t>
            </a:r>
            <a:endParaRPr lang="cs-CZ" sz="2600" dirty="0">
              <a:solidFill>
                <a:schemeClr val="tx2"/>
              </a:solidFill>
            </a:endParaRPr>
          </a:p>
          <a:p>
            <a:pPr marL="0" indent="0">
              <a:buNone/>
            </a:pPr>
            <a:endParaRPr lang="cs-CZ" sz="4000" dirty="0" smtClean="0">
              <a:solidFill>
                <a:schemeClr val="tx2"/>
              </a:solidFill>
            </a:endParaRPr>
          </a:p>
          <a:p>
            <a:pPr marL="0" indent="0">
              <a:buNone/>
            </a:pPr>
            <a:endParaRPr lang="cs-CZ" sz="4000" dirty="0">
              <a:solidFill>
                <a:schemeClr val="tx2"/>
              </a:solidFill>
            </a:endParaRPr>
          </a:p>
        </p:txBody>
      </p:sp>
    </p:spTree>
    <p:extLst>
      <p:ext uri="{BB962C8B-B14F-4D97-AF65-F5344CB8AC3E}">
        <p14:creationId xmlns:p14="http://schemas.microsoft.com/office/powerpoint/2010/main" val="4049213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1152128"/>
          </a:xfrm>
        </p:spPr>
        <p:txBody>
          <a:bodyPr>
            <a:noAutofit/>
          </a:bodyPr>
          <a:lstStyle/>
          <a:p>
            <a:r>
              <a:rPr lang="cs-CZ" sz="3800" b="1" dirty="0"/>
              <a:t>Postup před zahájením trestního stíhání </a:t>
            </a:r>
            <a:r>
              <a:rPr lang="cs-CZ" sz="3800" b="1" dirty="0" smtClean="0"/>
              <a:t>– prověřování </a:t>
            </a:r>
            <a:r>
              <a:rPr lang="cs-CZ" sz="3200" dirty="0" smtClean="0"/>
              <a:t>(§ </a:t>
            </a:r>
            <a:r>
              <a:rPr lang="cs-CZ" sz="3200" dirty="0"/>
              <a:t>158 – 159d </a:t>
            </a:r>
            <a:r>
              <a:rPr lang="cs-CZ" sz="3200" dirty="0" err="1"/>
              <a:t>tr</a:t>
            </a:r>
            <a:r>
              <a:rPr lang="cs-CZ" sz="3200" dirty="0"/>
              <a:t>. ř</a:t>
            </a:r>
            <a:r>
              <a:rPr lang="cs-CZ" sz="3200" dirty="0" smtClean="0"/>
              <a:t>.)</a:t>
            </a:r>
            <a:endParaRPr lang="cs-CZ" sz="3200" b="1" dirty="0"/>
          </a:p>
        </p:txBody>
      </p:sp>
      <p:sp>
        <p:nvSpPr>
          <p:cNvPr id="3" name="Zástupný symbol pro obsah 2"/>
          <p:cNvSpPr>
            <a:spLocks noGrp="1"/>
          </p:cNvSpPr>
          <p:nvPr>
            <p:ph idx="1"/>
          </p:nvPr>
        </p:nvSpPr>
        <p:spPr>
          <a:xfrm>
            <a:off x="0" y="1412776"/>
            <a:ext cx="9144000" cy="5328592"/>
          </a:xfrm>
        </p:spPr>
        <p:txBody>
          <a:bodyPr>
            <a:normAutofit/>
          </a:bodyPr>
          <a:lstStyle/>
          <a:p>
            <a:pPr marL="0" indent="0">
              <a:buNone/>
            </a:pPr>
            <a:endParaRPr lang="cs-CZ" b="1" dirty="0" smtClean="0"/>
          </a:p>
          <a:p>
            <a:pPr marL="0" indent="0">
              <a:buNone/>
            </a:pPr>
            <a:r>
              <a:rPr lang="cs-CZ" b="1" dirty="0" smtClean="0"/>
              <a:t>Způsoby zahájení </a:t>
            </a:r>
            <a:r>
              <a:rPr lang="cs-CZ" b="1" dirty="0"/>
              <a:t>trestního řízení</a:t>
            </a:r>
            <a:endParaRPr lang="cs-CZ" dirty="0" smtClean="0"/>
          </a:p>
          <a:p>
            <a:r>
              <a:rPr lang="cs-CZ" dirty="0" smtClean="0"/>
              <a:t>záznam o zahájení úkonů trestního řízení (§ 158 odst. 3 věta první </a:t>
            </a:r>
            <a:r>
              <a:rPr lang="cs-CZ" dirty="0" err="1" smtClean="0"/>
              <a:t>tr</a:t>
            </a:r>
            <a:r>
              <a:rPr lang="cs-CZ" dirty="0" smtClean="0"/>
              <a:t>. ř.)</a:t>
            </a:r>
          </a:p>
          <a:p>
            <a:r>
              <a:rPr lang="cs-CZ" dirty="0" smtClean="0"/>
              <a:t>provedení neodkladných a neopakovatelných úkonů</a:t>
            </a:r>
          </a:p>
          <a:p>
            <a:r>
              <a:rPr lang="cs-CZ" dirty="0" smtClean="0"/>
              <a:t>zahájení trestního stíhání (§ 160 odst. 1 </a:t>
            </a:r>
            <a:r>
              <a:rPr lang="cs-CZ" dirty="0" err="1" smtClean="0"/>
              <a:t>tr</a:t>
            </a:r>
            <a:r>
              <a:rPr lang="cs-CZ" dirty="0" smtClean="0"/>
              <a:t>. ř.) proti konkrétní osobě (</a:t>
            </a:r>
            <a:r>
              <a:rPr lang="cs-CZ" i="1" dirty="0" smtClean="0"/>
              <a:t>v podstatě jde o „přeskočení“ fáze prověřování rovnou do vyšetřování</a:t>
            </a:r>
            <a:r>
              <a:rPr lang="cs-CZ" dirty="0" smtClean="0"/>
              <a:t>)</a:t>
            </a:r>
          </a:p>
          <a:p>
            <a:endParaRPr lang="cs-CZ" dirty="0"/>
          </a:p>
          <a:p>
            <a:pPr marL="0" indent="0">
              <a:buNone/>
            </a:pPr>
            <a:r>
              <a:rPr lang="cs-CZ" b="1" dirty="0" smtClean="0"/>
              <a:t>Prověřování se vede</a:t>
            </a:r>
          </a:p>
          <a:p>
            <a:r>
              <a:rPr lang="cs-CZ" dirty="0" smtClean="0"/>
              <a:t>na základě trestního oznámení (</a:t>
            </a:r>
            <a:r>
              <a:rPr lang="cs-CZ" i="1" dirty="0" smtClean="0"/>
              <a:t>může podat kdokoliv</a:t>
            </a:r>
            <a:r>
              <a:rPr lang="cs-CZ" dirty="0" smtClean="0"/>
              <a:t>)</a:t>
            </a:r>
          </a:p>
          <a:p>
            <a:r>
              <a:rPr lang="cs-CZ" dirty="0" smtClean="0"/>
              <a:t>z vlastní iniciativy policie (</a:t>
            </a:r>
            <a:r>
              <a:rPr lang="cs-CZ" i="1" dirty="0" smtClean="0"/>
              <a:t>z úřední povinnosti, po operativním rozpracování, na základě veřejných zdrojů</a:t>
            </a:r>
            <a:r>
              <a:rPr lang="cs-CZ" dirty="0" smtClean="0"/>
              <a:t>)</a:t>
            </a:r>
            <a:endParaRPr lang="cs-CZ" dirty="0"/>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smtClean="0"/>
              <a:t>Neodkladné a neopakovatelné úkony </a:t>
            </a:r>
            <a:br>
              <a:rPr lang="cs-CZ" sz="4200" b="1" dirty="0" smtClean="0"/>
            </a:br>
            <a:r>
              <a:rPr lang="cs-CZ" sz="3600" dirty="0" smtClean="0"/>
              <a:t>(§ 160 odst. 4 </a:t>
            </a:r>
            <a:r>
              <a:rPr lang="cs-CZ" sz="3600" dirty="0" err="1" smtClean="0"/>
              <a:t>tr</a:t>
            </a:r>
            <a:r>
              <a:rPr lang="cs-CZ" sz="3600" dirty="0" smtClean="0"/>
              <a:t>. ř.)</a:t>
            </a:r>
            <a:endParaRPr lang="cs-CZ" sz="3600" dirty="0"/>
          </a:p>
        </p:txBody>
      </p:sp>
      <p:sp>
        <p:nvSpPr>
          <p:cNvPr id="3" name="Zástupný symbol pro obsah 2"/>
          <p:cNvSpPr>
            <a:spLocks noGrp="1"/>
          </p:cNvSpPr>
          <p:nvPr>
            <p:ph idx="1"/>
          </p:nvPr>
        </p:nvSpPr>
        <p:spPr>
          <a:xfrm>
            <a:off x="179512" y="1412776"/>
            <a:ext cx="8784976" cy="5445224"/>
          </a:xfrm>
        </p:spPr>
        <p:txBody>
          <a:bodyPr>
            <a:normAutofit fontScale="85000" lnSpcReduction="10000"/>
          </a:bodyPr>
          <a:lstStyle/>
          <a:p>
            <a:pPr marL="0" indent="0" algn="just">
              <a:spcBef>
                <a:spcPts val="2400"/>
              </a:spcBef>
              <a:buNone/>
            </a:pPr>
            <a:r>
              <a:rPr lang="cs-CZ" sz="2800" b="1" dirty="0" smtClean="0"/>
              <a:t>Neodkladným </a:t>
            </a:r>
            <a:r>
              <a:rPr lang="cs-CZ" sz="2800" b="1" dirty="0"/>
              <a:t>úkonem </a:t>
            </a:r>
            <a:r>
              <a:rPr lang="cs-CZ" sz="2800" dirty="0"/>
              <a:t>je takový úkon, který vzhledem k nebezpečí jeho zmaření, zničení nebo ztráty důkazu nesnese z hlediska účelu trestního řízení odkladu na dobu, než bude zahájeno trestní </a:t>
            </a:r>
            <a:r>
              <a:rPr lang="cs-CZ" sz="2800" dirty="0" smtClean="0"/>
              <a:t>stíhání </a:t>
            </a:r>
            <a:r>
              <a:rPr lang="cs-CZ" sz="2800" i="1" dirty="0" smtClean="0"/>
              <a:t>(neodkladnost se tedy vztahuje k okamžiku zahájení trestního stíhání).</a:t>
            </a:r>
          </a:p>
          <a:p>
            <a:pPr marL="0" indent="0" algn="just">
              <a:spcBef>
                <a:spcPts val="2400"/>
              </a:spcBef>
              <a:buNone/>
            </a:pPr>
            <a:r>
              <a:rPr lang="cs-CZ" i="1" dirty="0" smtClean="0"/>
              <a:t>Příklady: odposlech, domovní prohlídka, zajištění peněžních prostředků na účtu, vydání a odnětí věci, operativně pátrací prostředky, atd.</a:t>
            </a:r>
            <a:r>
              <a:rPr lang="cs-CZ" dirty="0" smtClean="0"/>
              <a:t> </a:t>
            </a:r>
          </a:p>
          <a:p>
            <a:pPr marL="0" indent="0" algn="just">
              <a:spcBef>
                <a:spcPts val="2400"/>
              </a:spcBef>
              <a:buNone/>
            </a:pPr>
            <a:r>
              <a:rPr lang="cs-CZ" sz="2800" b="1" dirty="0" smtClean="0"/>
              <a:t>Neopakovatelným </a:t>
            </a:r>
            <a:r>
              <a:rPr lang="cs-CZ" sz="2800" b="1" dirty="0"/>
              <a:t>úkonem </a:t>
            </a:r>
            <a:r>
              <a:rPr lang="cs-CZ" sz="2800" dirty="0"/>
              <a:t>je takový úkon, který nebude možno před soudem provést. </a:t>
            </a:r>
            <a:endParaRPr lang="cs-CZ" sz="2800" dirty="0" smtClean="0"/>
          </a:p>
          <a:p>
            <a:pPr marL="0" indent="0" algn="just">
              <a:spcBef>
                <a:spcPts val="2400"/>
              </a:spcBef>
              <a:buNone/>
            </a:pPr>
            <a:r>
              <a:rPr lang="cs-CZ" sz="2300" i="1" dirty="0" smtClean="0"/>
              <a:t>Příklady: výslech osoby, která umírá, odjíždí na dlouhodobý pobyt do zahraničí, je vysokého věku, atd.</a:t>
            </a:r>
          </a:p>
          <a:p>
            <a:pPr marL="0" indent="0" algn="just">
              <a:spcBef>
                <a:spcPts val="2400"/>
              </a:spcBef>
              <a:buNone/>
            </a:pPr>
            <a:r>
              <a:rPr lang="cs-CZ" sz="2800" dirty="0" smtClean="0"/>
              <a:t>V </a:t>
            </a:r>
            <a:r>
              <a:rPr lang="cs-CZ" sz="2800" dirty="0"/>
              <a:t>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r>
              <a:rPr lang="cs-CZ" b="1" dirty="0" smtClean="0">
                <a:cs typeface="Arial" panose="020B0604020202020204" pitchFamily="34" charset="0"/>
              </a:rPr>
              <a:t/>
            </a:r>
            <a:br>
              <a:rPr lang="cs-CZ" b="1" dirty="0" smtClean="0">
                <a:cs typeface="Arial" panose="020B0604020202020204" pitchFamily="34" charset="0"/>
              </a:rPr>
            </a:br>
            <a:r>
              <a:rPr lang="cs-CZ" b="1" dirty="0" smtClean="0">
                <a:cs typeface="Arial" panose="020B0604020202020204" pitchFamily="34" charset="0"/>
              </a:rPr>
              <a:t>Provádění úkonů v prověřování</a:t>
            </a:r>
            <a:r>
              <a:rPr lang="cs-CZ" dirty="0" smtClean="0">
                <a:cs typeface="Arial" panose="020B0604020202020204" pitchFamily="34" charset="0"/>
              </a:rPr>
              <a:t> [§ </a:t>
            </a:r>
            <a:r>
              <a:rPr lang="cs-CZ" dirty="0">
                <a:cs typeface="Arial" panose="020B0604020202020204" pitchFamily="34" charset="0"/>
              </a:rPr>
              <a:t>158 </a:t>
            </a:r>
            <a:r>
              <a:rPr lang="cs-CZ" dirty="0" smtClean="0">
                <a:cs typeface="Arial" panose="020B0604020202020204" pitchFamily="34" charset="0"/>
              </a:rPr>
              <a:t>odst</a:t>
            </a:r>
            <a:r>
              <a:rPr lang="cs-CZ" dirty="0">
                <a:cs typeface="Arial" panose="020B0604020202020204" pitchFamily="34" charset="0"/>
              </a:rPr>
              <a:t>. </a:t>
            </a:r>
            <a:r>
              <a:rPr lang="cs-CZ" dirty="0" smtClean="0">
                <a:cs typeface="Arial" panose="020B0604020202020204" pitchFamily="34" charset="0"/>
              </a:rPr>
              <a:t>3 písm. a) až j) </a:t>
            </a:r>
            <a:r>
              <a:rPr lang="cs-CZ" dirty="0" err="1">
                <a:cs typeface="Arial" panose="020B0604020202020204" pitchFamily="34" charset="0"/>
              </a:rPr>
              <a:t>tr</a:t>
            </a:r>
            <a:r>
              <a:rPr lang="cs-CZ" dirty="0">
                <a:cs typeface="Arial" panose="020B0604020202020204" pitchFamily="34" charset="0"/>
              </a:rPr>
              <a:t>. ř</a:t>
            </a:r>
            <a:r>
              <a:rPr lang="cs-CZ" dirty="0" smtClean="0">
                <a:cs typeface="Arial" panose="020B0604020202020204" pitchFamily="34" charset="0"/>
              </a:rPr>
              <a:t>.]; </a:t>
            </a:r>
            <a:r>
              <a:rPr lang="cs-CZ" b="1" dirty="0" smtClean="0">
                <a:cs typeface="Arial" panose="020B0604020202020204" pitchFamily="34" charset="0"/>
              </a:rPr>
              <a:t>výpovědi osob</a:t>
            </a:r>
            <a:r>
              <a:rPr lang="cs-CZ" b="1" dirty="0">
                <a:cs typeface="Arial" panose="020B0604020202020204" pitchFamily="34" charset="0"/>
              </a:rPr>
              <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340768"/>
            <a:ext cx="7467600" cy="5328592"/>
          </a:xfrm>
        </p:spPr>
        <p:txBody>
          <a:bodyPr>
            <a:normAutofit fontScale="92500" lnSpcReduction="10000"/>
          </a:bodyPr>
          <a:lstStyle/>
          <a:p>
            <a:pPr marL="0" indent="0">
              <a:buNone/>
            </a:pPr>
            <a:endParaRPr lang="cs-CZ" dirty="0" smtClean="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r>
              <a:rPr lang="cs-CZ" dirty="0" smtClean="0"/>
              <a:t>.)</a:t>
            </a:r>
          </a:p>
          <a:p>
            <a:pPr marL="0" indent="0" algn="just">
              <a:buNone/>
            </a:pPr>
            <a:r>
              <a:rPr lang="cs-CZ" sz="2200" i="1" dirty="0" smtClean="0"/>
              <a:t>pozn. </a:t>
            </a:r>
            <a:r>
              <a:rPr lang="cs-CZ" sz="2000" i="1" dirty="0" smtClean="0"/>
              <a:t>nejedná se o formu protokolu, může být sepsán i na základě telefonického rozhovoru</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smtClean="0"/>
              <a:t>ve </a:t>
            </a:r>
            <a:r>
              <a:rPr lang="cs-CZ" u="sng" dirty="0"/>
              <a:t>zjednodušeném řízení </a:t>
            </a:r>
            <a:r>
              <a:rPr lang="cs-CZ" dirty="0"/>
              <a:t>(§ 314d odst. 2 </a:t>
            </a:r>
            <a:r>
              <a:rPr lang="cs-CZ" dirty="0" err="1"/>
              <a:t>posl</a:t>
            </a:r>
            <a:r>
              <a:rPr lang="cs-CZ" dirty="0"/>
              <a:t>. věta </a:t>
            </a:r>
            <a:r>
              <a:rPr lang="cs-CZ" dirty="0" err="1"/>
              <a:t>tr</a:t>
            </a:r>
            <a:r>
              <a:rPr lang="cs-CZ" dirty="0"/>
              <a:t>. ř.), </a:t>
            </a:r>
          </a:p>
          <a:p>
            <a:pPr algn="just"/>
            <a:r>
              <a:rPr lang="cs-CZ" u="sng" dirty="0" smtClean="0"/>
              <a:t>přečtením </a:t>
            </a:r>
            <a:r>
              <a:rPr lang="cs-CZ" u="sng" dirty="0"/>
              <a:t>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smtClean="0"/>
              <a:t>Výpovědi osob</a:t>
            </a:r>
            <a:endParaRPr lang="cs-CZ" b="1" dirty="0"/>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smtClean="0"/>
              <a:t>Za podmínek § 158 odst. 9 </a:t>
            </a:r>
            <a:r>
              <a:rPr lang="cs-CZ" b="1" dirty="0" err="1" smtClean="0"/>
              <a:t>tr</a:t>
            </a:r>
            <a:r>
              <a:rPr lang="cs-CZ" b="1" dirty="0" smtClean="0"/>
              <a:t>. ř. policejní orgán </a:t>
            </a:r>
            <a:r>
              <a:rPr lang="cs-CZ" b="1" u="sng" dirty="0" smtClean="0"/>
              <a:t>vyslechne jako svědka </a:t>
            </a:r>
            <a:endParaRPr lang="cs-CZ" u="sng" dirty="0"/>
          </a:p>
          <a:p>
            <a:pPr algn="just">
              <a:spcBef>
                <a:spcPts val="1200"/>
              </a:spcBef>
            </a:pPr>
            <a:r>
              <a:rPr lang="cs-CZ" b="1" dirty="0"/>
              <a:t>osobu, jejíž výpověď má povahu </a:t>
            </a:r>
            <a:r>
              <a:rPr lang="cs-CZ" b="1" dirty="0" smtClean="0"/>
              <a:t>neodkladného nebo </a:t>
            </a:r>
            <a:r>
              <a:rPr lang="cs-CZ" b="1" dirty="0"/>
              <a:t>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23808</TotalTime>
  <Words>4963</Words>
  <Application>Microsoft Office PowerPoint</Application>
  <PresentationFormat>Předvádění na obrazovce (4:3)</PresentationFormat>
  <Paragraphs>340</Paragraphs>
  <Slides>59</Slides>
  <Notes>1</Notes>
  <HiddenSlides>0</HiddenSlides>
  <MMClips>0</MMClips>
  <ScaleCrop>false</ScaleCrop>
  <HeadingPairs>
    <vt:vector size="4" baseType="variant">
      <vt:variant>
        <vt:lpstr>Motiv</vt:lpstr>
      </vt:variant>
      <vt:variant>
        <vt:i4>1</vt:i4>
      </vt:variant>
      <vt:variant>
        <vt:lpstr>Nadpisy snímků</vt:lpstr>
      </vt:variant>
      <vt:variant>
        <vt:i4>59</vt:i4>
      </vt:variant>
    </vt:vector>
  </HeadingPairs>
  <TitlesOfParts>
    <vt:vector size="60" baseType="lpstr">
      <vt:lpstr>Přehlednost</vt:lpstr>
      <vt:lpstr>Trestní právo procesní  Přípravné řízení</vt:lpstr>
      <vt:lpstr>Stadia trestního řízení</vt:lpstr>
      <vt:lpstr>Základní procesní předpisy</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Provádění neodkladných a neopakovatelných úkonů za účasti soudce (§ 158a tr. ř.)</vt:lpstr>
      <vt:lpstr>Použití výslechu svědků</vt:lpstr>
      <vt:lpstr>Úmluva o ochraně lidských práv a základních svobod (č. 209/1992 Sb.) </vt:lpstr>
      <vt:lpstr>Zásady rovnosti zbraní a kontradiktornosti řízení (vyplývající z práva na spravedlivý proces)</vt:lpstr>
      <vt:lpstr>III. ÚS 239/04 </vt:lpstr>
      <vt:lpstr>Použitelnost výslechů svědků z přípravného řízení (§ 158 odst. 9, 164 odst. 4, 211 tr. ř.); Pl. ÚS 25/13: </vt:lpstr>
      <vt:lpstr>Použitelnost výslechů svědků z přípravného řízení (§ 158 odst. 9, 164 odst. 4, 211 tr. ř.)</vt:lpstr>
      <vt:lpstr>Použitelnost důkazů (výslechu svědků) z přípravného řízení</vt:lpstr>
      <vt:lpstr>Operativně pátrací prostředky</vt:lpstr>
      <vt:lpstr>Operativně pátrací prostředky</vt:lpstr>
      <vt:lpstr>Skončení prověřování</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Postup při vyšetřování</vt:lpstr>
      <vt:lpstr>Postup při vyšetřování</vt:lpstr>
      <vt:lpstr>Postup při vyšetřování - příklad</vt:lpstr>
      <vt:lpstr>Postup při vyšetřování</vt:lpstr>
      <vt:lpstr>Postup při vyšetřování</vt:lpstr>
      <vt:lpstr>Postup při vyšetřování</vt:lpstr>
      <vt:lpstr>Rozhodnutí v přípravném řízení</vt:lpstr>
      <vt:lpstr>Rozhodnutí v přípravném řízení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Dohoda o vině a trestu (§ 175a , § 175b, 179b odst. 5, § 314o a násl. tr. ř.)</vt:lpstr>
      <vt:lpstr>  Odklony</vt:lpstr>
      <vt:lpstr>Odklony</vt:lpstr>
      <vt:lpstr>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Úkony soudu v přípravném řízení</vt:lpstr>
      <vt:lpstr>Příklady úkonů soudu v přípravném řízení</vt:lpstr>
      <vt:lpstr>Vazební zasedání (73d a násl. tr. ř.)</vt:lpstr>
      <vt:lpstr>     </vt:lpstr>
    </vt:vector>
  </TitlesOfParts>
  <Company>NSZ Brno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revision>191</cp:revision>
  <dcterms:created xsi:type="dcterms:W3CDTF">2018-02-15T11:30:19Z</dcterms:created>
  <dcterms:modified xsi:type="dcterms:W3CDTF">2020-04-19T15:15:53Z</dcterms:modified>
</cp:coreProperties>
</file>