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2"/>
  </p:notesMasterIdLst>
  <p:handoutMasterIdLst>
    <p:handoutMasterId r:id="rId13"/>
  </p:handoutMasterIdLst>
  <p:sldIdLst>
    <p:sldId id="256" r:id="rId2"/>
    <p:sldId id="317" r:id="rId3"/>
    <p:sldId id="318" r:id="rId4"/>
    <p:sldId id="319" r:id="rId5"/>
    <p:sldId id="320" r:id="rId6"/>
    <p:sldId id="325" r:id="rId7"/>
    <p:sldId id="323" r:id="rId8"/>
    <p:sldId id="322" r:id="rId9"/>
    <p:sldId id="324" r:id="rId10"/>
    <p:sldId id="262" r:id="rId1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33" autoAdjust="0"/>
    <p:restoredTop sz="85581" autoAdjust="0"/>
  </p:normalViewPr>
  <p:slideViewPr>
    <p:cSldViewPr snapToGrid="0">
      <p:cViewPr varScale="1">
        <p:scale>
          <a:sx n="56" d="100"/>
          <a:sy n="56" d="100"/>
        </p:scale>
        <p:origin x="1044" y="40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5" d="100"/>
          <a:sy n="125" d="100"/>
        </p:scale>
        <p:origin x="400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04" name="Google Shape;204;p14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14:notes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655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BC5D462A-E758-4BCA-AD83-84964775D7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997" y="718712"/>
            <a:ext cx="5220001" cy="320400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51278" y="718712"/>
            <a:ext cx="5220001" cy="320400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5FEE0D4D-8DE9-4C74-909E-3D6A7A05C0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54350"/>
            <a:ext cx="867342" cy="59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BD9EAA30-1FED-4896-80B1-3BDC9D5993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54350"/>
            <a:ext cx="867342" cy="59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nímek s obrázkem">
    <p:bg>
      <p:bgPr>
        <a:solidFill>
          <a:srgbClr val="91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Klepnutím na ikonu přidáte obrázek.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507BAEFB-3478-47F5-888D-1DA9C581BE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5419" cy="59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54523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 LAW">
    <p:bg>
      <p:bgPr>
        <a:solidFill>
          <a:srgbClr val="91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3CB5923B-A900-438F-B7D2-0E35F40784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870" y="2019299"/>
            <a:ext cx="4106255" cy="2833317"/>
          </a:xfrm>
          <a:prstGeom prst="rect">
            <a:avLst/>
          </a:prstGeom>
        </p:spPr>
      </p:pic>
      <p:sp>
        <p:nvSpPr>
          <p:cNvPr id="3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9100DC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4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9100DC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208" y="2434288"/>
            <a:ext cx="7673489" cy="1989423"/>
          </a:xfrm>
          <a:prstGeom prst="rect">
            <a:avLst/>
          </a:prstGeom>
        </p:spPr>
      </p:pic>
      <p:sp>
        <p:nvSpPr>
          <p:cNvPr id="3" name="Zástupný symbol pro zápatí 1">
            <a:extLst>
              <a:ext uri="{FF2B5EF4-FFF2-40B4-BE49-F238E27FC236}">
                <a16:creationId xmlns:a16="http://schemas.microsoft.com/office/drawing/2014/main" id="{AA728D69-F43C-45BB-A655-A4B6ABA23B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:a16="http://schemas.microsoft.com/office/drawing/2014/main" id="{B1B107C1-A64C-4C75-A4EF-124CAB9AEE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083D8F9C-31DA-4A72-9A88-45079BA91C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54350"/>
            <a:ext cx="867342" cy="59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91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7A9A2BD2-1096-47BE-BE7D-31D4B6ED51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35992" cy="1059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BD636BBA-EAE3-4723-B113-5D7145D09D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54350"/>
            <a:ext cx="867342" cy="59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2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23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9027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8D071A41-2EBD-49A7-A906-FB9C1EE30D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54350"/>
            <a:ext cx="867342" cy="59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1695074"/>
            <a:ext cx="5218413" cy="389671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9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67024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8EF222EE-72EC-4915-BFF7-454D9FCA75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54350"/>
            <a:ext cx="867342" cy="59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40000" y="1692002"/>
            <a:ext cx="3311525" cy="223071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19999" y="1692002"/>
            <a:ext cx="3311525" cy="223071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60001" y="1692002"/>
            <a:ext cx="3311525" cy="223071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pic>
        <p:nvPicPr>
          <p:cNvPr id="17" name="Obrázek 16">
            <a:extLst>
              <a:ext uri="{FF2B5EF4-FFF2-40B4-BE49-F238E27FC236}">
                <a16:creationId xmlns:a16="http://schemas.microsoft.com/office/drawing/2014/main" id="{46E8DF9B-B034-4030-8D59-8EB30894BE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54350"/>
            <a:ext cx="867342" cy="59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tex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4" name="Zástupný symbol pro obsah 2"/>
          <p:cNvSpPr>
            <a:spLocks noGrp="1"/>
          </p:cNvSpPr>
          <p:nvPr>
            <p:ph idx="1"/>
          </p:nvPr>
        </p:nvSpPr>
        <p:spPr>
          <a:xfrm>
            <a:off x="6272212" y="692150"/>
            <a:ext cx="5200987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9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692150"/>
            <a:ext cx="5218413" cy="489963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0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11D939FD-1FD8-4E6C-BF1C-80C9479ECF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54350"/>
            <a:ext cx="867342" cy="59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383761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3158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F8A642DD-F4D1-4553-8BF4-32A8C8CF50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54350"/>
            <a:ext cx="867342" cy="59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90" r:id="rId3"/>
    <p:sldLayoutId id="2147483685" r:id="rId4"/>
    <p:sldLayoutId id="2147483688" r:id="rId5"/>
    <p:sldLayoutId id="2147483674" r:id="rId6"/>
    <p:sldLayoutId id="2147483673" r:id="rId7"/>
    <p:sldLayoutId id="2147483676" r:id="rId8"/>
    <p:sldLayoutId id="2147483675" r:id="rId9"/>
    <p:sldLayoutId id="2147483677" r:id="rId10"/>
    <p:sldLayoutId id="2147483686" r:id="rId11"/>
    <p:sldLayoutId id="2147483691" r:id="rId12"/>
    <p:sldLayoutId id="2147483692" r:id="rId13"/>
    <p:sldLayoutId id="2147483693" r:id="rId14"/>
  </p:sldLayoutIdLst>
  <p:hf sldNum="0" hdr="0" ft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6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049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Arial"/>
                <a:cs typeface="Arial"/>
                <a:sym typeface="Arial"/>
              </a:rPr>
              <a:t>OSVČ ve státní sociální </a:t>
            </a:r>
            <a:r>
              <a:rPr lang="cs-CZ" dirty="0" smtClean="0">
                <a:ea typeface="Arial"/>
                <a:cs typeface="Arial"/>
                <a:sym typeface="Arial"/>
              </a:rPr>
              <a:t>podpoře</a:t>
            </a:r>
            <a:br>
              <a:rPr lang="cs-CZ" dirty="0" smtClean="0">
                <a:ea typeface="Arial"/>
                <a:cs typeface="Arial"/>
                <a:sym typeface="Arial"/>
              </a:rPr>
            </a:br>
            <a:r>
              <a:rPr lang="cs-CZ" dirty="0" smtClean="0">
                <a:ea typeface="Arial"/>
                <a:cs typeface="Arial"/>
                <a:sym typeface="Arial"/>
              </a:rPr>
              <a:t>a sociální pomoci</a:t>
            </a:r>
            <a:r>
              <a:rPr lang="cs-CZ" dirty="0">
                <a:ea typeface="Arial"/>
                <a:cs typeface="Arial"/>
                <a:sym typeface="Arial"/>
              </a:rPr>
              <a:t/>
            </a:r>
            <a:br>
              <a:rPr lang="cs-CZ" dirty="0">
                <a:ea typeface="Arial"/>
                <a:cs typeface="Arial"/>
                <a:sym typeface="Arial"/>
              </a:rPr>
            </a:br>
            <a:endParaRPr lang="cs-CZ" dirty="0"/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cs-CZ" dirty="0" smtClean="0"/>
              <a:t>Sociální zabezpečení osob samostatně výdělečně činných – seminář </a:t>
            </a:r>
            <a:r>
              <a:rPr lang="cs-CZ" dirty="0" smtClean="0"/>
              <a:t>5</a:t>
            </a:r>
            <a:endParaRPr lang="cs-CZ" dirty="0" smtClean="0"/>
          </a:p>
          <a:p>
            <a:pPr algn="ctr"/>
            <a:r>
              <a:rPr lang="cs-CZ" dirty="0" smtClean="0"/>
              <a:t>JUDr. Jakub Halíř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0"/>
          <p:cNvSpPr txBox="1">
            <a:spLocks noGrp="1"/>
          </p:cNvSpPr>
          <p:nvPr>
            <p:ph type="title"/>
          </p:nvPr>
        </p:nvSpPr>
        <p:spPr>
          <a:xfrm>
            <a:off x="418406" y="3077807"/>
            <a:ext cx="11361600" cy="1171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000" dirty="0"/>
              <a:t>DĚKUJI ZA POZORNOST!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883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Obecná východiska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>
              <a:buNone/>
            </a:pPr>
            <a:r>
              <a:rPr lang="cs-CZ" b="1" dirty="0">
                <a:solidFill>
                  <a:srgbClr val="0000DC"/>
                </a:solidFill>
              </a:rPr>
              <a:t>Mají OSVČ nárok na nějaké </a:t>
            </a:r>
            <a:r>
              <a:rPr lang="cs-CZ" b="1" dirty="0" smtClean="0">
                <a:solidFill>
                  <a:srgbClr val="0000DC"/>
                </a:solidFill>
              </a:rPr>
              <a:t>sociální </a:t>
            </a:r>
            <a:r>
              <a:rPr lang="cs-CZ" b="1" dirty="0">
                <a:solidFill>
                  <a:srgbClr val="0000DC"/>
                </a:solidFill>
              </a:rPr>
              <a:t>dávky</a:t>
            </a:r>
            <a:r>
              <a:rPr lang="cs-CZ" b="1" dirty="0" smtClean="0">
                <a:solidFill>
                  <a:srgbClr val="0000DC"/>
                </a:solidFill>
              </a:rPr>
              <a:t>?</a:t>
            </a:r>
          </a:p>
          <a:p>
            <a:pPr marL="72000" indent="0" algn="just">
              <a:buNone/>
            </a:pPr>
            <a:endParaRPr lang="cs-CZ" b="1" dirty="0" smtClean="0"/>
          </a:p>
          <a:p>
            <a:pPr marL="72000" indent="0" algn="just">
              <a:buNone/>
            </a:pPr>
            <a:r>
              <a:rPr lang="cs-CZ" b="1" dirty="0" smtClean="0">
                <a:solidFill>
                  <a:srgbClr val="0000DC"/>
                </a:solidFill>
              </a:rPr>
              <a:t>Každý</a:t>
            </a:r>
            <a:r>
              <a:rPr lang="cs-CZ" dirty="0" smtClean="0"/>
              <a:t> </a:t>
            </a:r>
            <a:r>
              <a:rPr lang="cs-CZ" dirty="0"/>
              <a:t>má možnost uplatnit si jakoukoli žádost o některou </a:t>
            </a:r>
            <a:r>
              <a:rPr lang="cs-CZ" dirty="0" smtClean="0"/>
              <a:t>z nepojistných </a:t>
            </a:r>
            <a:r>
              <a:rPr lang="cs-CZ" dirty="0"/>
              <a:t>sociálních </a:t>
            </a:r>
            <a:r>
              <a:rPr lang="cs-CZ" dirty="0" smtClean="0"/>
              <a:t>dávek.</a:t>
            </a:r>
          </a:p>
          <a:p>
            <a:pPr marL="72000" indent="0" algn="just">
              <a:buNone/>
            </a:pPr>
            <a:endParaRPr lang="cs-CZ" sz="2000" dirty="0"/>
          </a:p>
          <a:p>
            <a:pPr marL="72000" indent="0" algn="just">
              <a:buNone/>
            </a:pPr>
            <a:r>
              <a:rPr lang="cs-CZ" dirty="0"/>
              <a:t>Nárok na přiznání </a:t>
            </a:r>
            <a:r>
              <a:rPr lang="cs-CZ" dirty="0" smtClean="0"/>
              <a:t>i </a:t>
            </a:r>
            <a:r>
              <a:rPr lang="cs-CZ" dirty="0"/>
              <a:t>výše nepojistných sociálních dávek vychází </a:t>
            </a:r>
            <a:r>
              <a:rPr lang="cs-CZ" dirty="0" smtClean="0"/>
              <a:t>z aktuální </a:t>
            </a:r>
            <a:r>
              <a:rPr lang="cs-CZ" b="1" dirty="0">
                <a:solidFill>
                  <a:srgbClr val="0000DC"/>
                </a:solidFill>
              </a:rPr>
              <a:t>příjmové a majetkové situace </a:t>
            </a:r>
            <a:r>
              <a:rPr lang="cs-CZ" b="1" dirty="0" smtClean="0">
                <a:solidFill>
                  <a:srgbClr val="0000DC"/>
                </a:solidFill>
              </a:rPr>
              <a:t>žadatele.</a:t>
            </a:r>
            <a:endParaRPr lang="cs-CZ" b="1" dirty="0">
              <a:solidFill>
                <a:srgbClr val="0000D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32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Státní sociální podpora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720000" y="1394460"/>
            <a:ext cx="10753200" cy="443754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dirty="0" smtClean="0"/>
              <a:t>žádosti se podávají a rozhoduje o nich dle zákona </a:t>
            </a:r>
            <a:r>
              <a:rPr lang="pt-BR" dirty="0" smtClean="0"/>
              <a:t>č</a:t>
            </a:r>
            <a:r>
              <a:rPr lang="pt-BR" dirty="0"/>
              <a:t>. 117/1995 </a:t>
            </a:r>
            <a:r>
              <a:rPr lang="pt-BR" dirty="0" smtClean="0"/>
              <a:t>Sb.</a:t>
            </a:r>
            <a:endParaRPr lang="cs-CZ" dirty="0" smtClean="0"/>
          </a:p>
          <a:p>
            <a:pPr lvl="1"/>
            <a:r>
              <a:rPr lang="cs-CZ" sz="2800" b="1" dirty="0" smtClean="0">
                <a:solidFill>
                  <a:srgbClr val="0000DC"/>
                </a:solidFill>
              </a:rPr>
              <a:t>Úřad </a:t>
            </a:r>
            <a:r>
              <a:rPr lang="cs-CZ" sz="2800" b="1" dirty="0">
                <a:solidFill>
                  <a:srgbClr val="0000DC"/>
                </a:solidFill>
              </a:rPr>
              <a:t>práce ČR – krajské </a:t>
            </a:r>
            <a:r>
              <a:rPr lang="cs-CZ" sz="2800" b="1" dirty="0" smtClean="0">
                <a:solidFill>
                  <a:srgbClr val="0000DC"/>
                </a:solidFill>
              </a:rPr>
              <a:t>pobočky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dirty="0"/>
              <a:t> </a:t>
            </a:r>
            <a:r>
              <a:rPr lang="cs-CZ" b="1" dirty="0" smtClean="0">
                <a:solidFill>
                  <a:srgbClr val="0000DC"/>
                </a:solidFill>
              </a:rPr>
              <a:t>dávky:</a:t>
            </a:r>
          </a:p>
          <a:p>
            <a:pPr lvl="1"/>
            <a:r>
              <a:rPr lang="cs-CZ" sz="2800" dirty="0" smtClean="0">
                <a:solidFill>
                  <a:srgbClr val="0000DC"/>
                </a:solidFill>
              </a:rPr>
              <a:t>přídavek </a:t>
            </a:r>
            <a:r>
              <a:rPr lang="cs-CZ" sz="2800" dirty="0">
                <a:solidFill>
                  <a:srgbClr val="0000DC"/>
                </a:solidFill>
              </a:rPr>
              <a:t>na dítě</a:t>
            </a:r>
          </a:p>
          <a:p>
            <a:pPr lvl="1"/>
            <a:r>
              <a:rPr lang="cs-CZ" sz="2800" dirty="0"/>
              <a:t>rodičovský příspěvek</a:t>
            </a:r>
          </a:p>
          <a:p>
            <a:pPr lvl="1"/>
            <a:r>
              <a:rPr lang="cs-CZ" sz="2800" dirty="0">
                <a:solidFill>
                  <a:srgbClr val="0000DC"/>
                </a:solidFill>
              </a:rPr>
              <a:t>příspěvek na bydlení</a:t>
            </a:r>
          </a:p>
          <a:p>
            <a:pPr lvl="1"/>
            <a:r>
              <a:rPr lang="cs-CZ" sz="2800" dirty="0">
                <a:solidFill>
                  <a:srgbClr val="0000DC"/>
                </a:solidFill>
              </a:rPr>
              <a:t>porodné</a:t>
            </a:r>
          </a:p>
          <a:p>
            <a:pPr lvl="1"/>
            <a:r>
              <a:rPr lang="cs-CZ" sz="2800" dirty="0" smtClean="0"/>
              <a:t>pohřebné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</a:pPr>
            <a:r>
              <a:rPr lang="cs-CZ" dirty="0" smtClean="0"/>
              <a:t>Nárok na </a:t>
            </a:r>
            <a:r>
              <a:rPr lang="cs-CZ" dirty="0" smtClean="0">
                <a:solidFill>
                  <a:srgbClr val="0000DC"/>
                </a:solidFill>
              </a:rPr>
              <a:t>testované</a:t>
            </a:r>
            <a:r>
              <a:rPr lang="cs-CZ" dirty="0" smtClean="0"/>
              <a:t> dávky v případě, že příjem v rodině nepřevyšuje </a:t>
            </a:r>
            <a:r>
              <a:rPr lang="cs-CZ" dirty="0"/>
              <a:t>součin částky životního minima rodiny a koeficientu 2,70.</a:t>
            </a:r>
          </a:p>
        </p:txBody>
      </p:sp>
    </p:spTree>
    <p:extLst>
      <p:ext uri="{BB962C8B-B14F-4D97-AF65-F5344CB8AC3E}">
        <p14:creationId xmlns:p14="http://schemas.microsoft.com/office/powerpoint/2010/main" val="18415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Státní sociální </a:t>
            </a:r>
            <a:r>
              <a:rPr lang="cs-CZ" dirty="0" smtClean="0"/>
              <a:t>podpora – příjem ze SVČ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720000" y="1485900"/>
            <a:ext cx="10753200" cy="4506120"/>
          </a:xfrm>
        </p:spPr>
        <p:txBody>
          <a:bodyPr/>
          <a:lstStyle/>
          <a:p>
            <a:pPr algn="just">
              <a:lnSpc>
                <a:spcPct val="114000"/>
              </a:lnSpc>
              <a:spcBef>
                <a:spcPts val="1200"/>
              </a:spcBef>
            </a:pPr>
            <a:r>
              <a:rPr lang="cs-CZ" dirty="0" smtClean="0"/>
              <a:t>Příjmy rozhodné </a:t>
            </a:r>
            <a:r>
              <a:rPr lang="cs-CZ" dirty="0"/>
              <a:t>pro nárok na dávky státní sociální podpory </a:t>
            </a:r>
            <a:r>
              <a:rPr lang="cs-CZ" dirty="0" smtClean="0"/>
              <a:t>zahrnují i příjmy </a:t>
            </a:r>
            <a:r>
              <a:rPr lang="cs-CZ" dirty="0">
                <a:solidFill>
                  <a:srgbClr val="0000DC"/>
                </a:solidFill>
              </a:rPr>
              <a:t>z podnikání nebo jiné samostatné výdělečné </a:t>
            </a:r>
            <a:r>
              <a:rPr lang="cs-CZ" dirty="0" smtClean="0">
                <a:solidFill>
                  <a:srgbClr val="0000DC"/>
                </a:solidFill>
              </a:rPr>
              <a:t>činnosti.</a:t>
            </a:r>
          </a:p>
          <a:p>
            <a:pPr algn="just">
              <a:lnSpc>
                <a:spcPct val="114000"/>
              </a:lnSpc>
              <a:spcBef>
                <a:spcPts val="1200"/>
              </a:spcBef>
            </a:pPr>
            <a:r>
              <a:rPr lang="cs-CZ" dirty="0"/>
              <a:t>Do rozhodného příjmu se započítávají tzv. </a:t>
            </a:r>
            <a:r>
              <a:rPr lang="cs-CZ" dirty="0">
                <a:solidFill>
                  <a:srgbClr val="0000DC"/>
                </a:solidFill>
              </a:rPr>
              <a:t>čisté příjmy</a:t>
            </a:r>
            <a:r>
              <a:rPr lang="cs-CZ" dirty="0" smtClean="0"/>
              <a:t>.</a:t>
            </a:r>
          </a:p>
          <a:p>
            <a:pPr algn="just">
              <a:lnSpc>
                <a:spcPct val="114000"/>
              </a:lnSpc>
              <a:spcBef>
                <a:spcPts val="1200"/>
              </a:spcBef>
            </a:pPr>
            <a:r>
              <a:rPr lang="cs-CZ" dirty="0" smtClean="0"/>
              <a:t>OSVČ se započítává příjem za každý měsíc - jedna </a:t>
            </a:r>
            <a:r>
              <a:rPr lang="cs-CZ" dirty="0"/>
              <a:t>dvanáctina příjmů uvedených v daňovém přiznání za kalendářní rok, který bezprostředně předchází kalendářnímu </a:t>
            </a:r>
            <a:r>
              <a:rPr lang="cs-CZ" dirty="0" smtClean="0"/>
              <a:t>roku.</a:t>
            </a:r>
          </a:p>
        </p:txBody>
      </p:sp>
    </p:spTree>
    <p:extLst>
      <p:ext uri="{BB962C8B-B14F-4D97-AF65-F5344CB8AC3E}">
        <p14:creationId xmlns:p14="http://schemas.microsoft.com/office/powerpoint/2010/main" val="138772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Státní sociální podpora – příjem ze SVČ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4000"/>
              </a:lnSpc>
              <a:spcBef>
                <a:spcPts val="600"/>
              </a:spcBef>
            </a:pPr>
            <a:r>
              <a:rPr lang="cs-CZ" sz="2400" dirty="0"/>
              <a:t>Příjmy stanoveny paušální částkou, předpokládaný příjem, …</a:t>
            </a:r>
          </a:p>
          <a:p>
            <a:pPr algn="just">
              <a:lnSpc>
                <a:spcPct val="114000"/>
              </a:lnSpc>
              <a:spcBef>
                <a:spcPts val="600"/>
              </a:spcBef>
            </a:pPr>
            <a:r>
              <a:rPr lang="cs-CZ" sz="2400" dirty="0"/>
              <a:t>OSVČ vykonávající SVČ jako </a:t>
            </a:r>
            <a:r>
              <a:rPr lang="cs-CZ" sz="2400" dirty="0">
                <a:solidFill>
                  <a:srgbClr val="0000DC"/>
                </a:solidFill>
              </a:rPr>
              <a:t>hlavní činnost </a:t>
            </a:r>
            <a:r>
              <a:rPr lang="cs-CZ" sz="2400" dirty="0"/>
              <a:t>= započítává se jí jako příjem </a:t>
            </a:r>
            <a:r>
              <a:rPr lang="cs-CZ" sz="2400" dirty="0" smtClean="0"/>
              <a:t>z této </a:t>
            </a:r>
            <a:r>
              <a:rPr lang="cs-CZ" sz="2400" dirty="0"/>
              <a:t>činnosti do rozhodného příjmu vždy nejméně částka </a:t>
            </a:r>
            <a:r>
              <a:rPr lang="cs-CZ" sz="2400" dirty="0">
                <a:solidFill>
                  <a:srgbClr val="0000DC"/>
                </a:solidFill>
              </a:rPr>
              <a:t>50 % průměrné měsíční mzdy v národním hospodářství</a:t>
            </a:r>
          </a:p>
          <a:p>
            <a:pPr algn="just">
              <a:lnSpc>
                <a:spcPct val="114000"/>
              </a:lnSpc>
              <a:spcBef>
                <a:spcPts val="600"/>
              </a:spcBef>
            </a:pPr>
            <a:r>
              <a:rPr lang="cs-CZ" sz="2400" dirty="0"/>
              <a:t>Pokud OSVČ </a:t>
            </a:r>
            <a:r>
              <a:rPr lang="cs-CZ" sz="2400" dirty="0">
                <a:solidFill>
                  <a:srgbClr val="0000DC"/>
                </a:solidFill>
              </a:rPr>
              <a:t>v předchozím zdaňovacím období SVČ nevykonávala</a:t>
            </a:r>
            <a:r>
              <a:rPr lang="cs-CZ" sz="2400" dirty="0"/>
              <a:t>, </a:t>
            </a:r>
            <a:r>
              <a:rPr lang="cs-CZ" sz="2400" dirty="0" smtClean="0"/>
              <a:t>tak částka </a:t>
            </a:r>
            <a:r>
              <a:rPr lang="cs-CZ" sz="2400" dirty="0"/>
              <a:t>odpovídající 25 % průměrné měsíční mzdy v národním hospodářství pokud vykonávala hlavní činnost. Pokud vykonávala vedlejší činnost, tak se započítá částka, kterou uvede ve svém prohlášení o příjmu.</a:t>
            </a:r>
          </a:p>
          <a:p>
            <a:pPr marL="72000" indent="0" algn="just">
              <a:lnSpc>
                <a:spcPct val="114000"/>
              </a:lnSpc>
              <a:spcBef>
                <a:spcPts val="600"/>
              </a:spcBef>
              <a:buNone/>
            </a:pPr>
            <a:r>
              <a:rPr lang="cs-CZ" sz="2400" dirty="0">
                <a:ea typeface="Tahoma" panose="020B0604030504040204" pitchFamily="34" charset="0"/>
                <a:cs typeface="Tahoma" panose="020B0604030504040204" pitchFamily="34" charset="0"/>
              </a:rPr>
              <a:t>→ 25 % a 50 % </a:t>
            </a:r>
            <a:r>
              <a:rPr lang="cs-CZ" sz="2400" dirty="0"/>
              <a:t>průměrné měsíční mzdy </a:t>
            </a:r>
            <a:r>
              <a:rPr lang="cs-CZ" sz="2400" dirty="0" smtClean="0">
                <a:ea typeface="Tahoma" panose="020B0604030504040204" pitchFamily="34" charset="0"/>
                <a:cs typeface="Tahoma" panose="020B0604030504040204" pitchFamily="34" charset="0"/>
              </a:rPr>
              <a:t>sdělení MPSV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0925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pomoc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81200" lvl="1" indent="-457200" algn="just">
              <a:lnSpc>
                <a:spcPct val="150000"/>
              </a:lnSpc>
              <a:buFont typeface="+mj-lt"/>
              <a:buAutoNum type="arabicParenR"/>
            </a:pPr>
            <a:r>
              <a:rPr lang="cs-CZ" altLang="cs-CZ" sz="2400" dirty="0"/>
              <a:t>zajištění základních životních podmínek osobám, které se ocitly </a:t>
            </a:r>
            <a:r>
              <a:rPr lang="cs-CZ" altLang="cs-CZ" sz="2400" dirty="0" smtClean="0"/>
              <a:t>v </a:t>
            </a:r>
            <a:r>
              <a:rPr lang="cs-CZ" altLang="cs-CZ" sz="2400" b="1" dirty="0" smtClean="0">
                <a:solidFill>
                  <a:srgbClr val="0000DC"/>
                </a:solidFill>
              </a:rPr>
              <a:t>hmotné </a:t>
            </a:r>
            <a:r>
              <a:rPr lang="cs-CZ" altLang="cs-CZ" sz="2400" b="1" dirty="0">
                <a:solidFill>
                  <a:srgbClr val="0000DC"/>
                </a:solidFill>
              </a:rPr>
              <a:t>nouzi</a:t>
            </a:r>
            <a:r>
              <a:rPr lang="cs-CZ" altLang="cs-CZ" sz="2400" dirty="0"/>
              <a:t> – upraveno zák. č. 111/2006 Sb.</a:t>
            </a:r>
          </a:p>
          <a:p>
            <a:pPr marL="781200" lvl="1" indent="-457200" algn="just">
              <a:lnSpc>
                <a:spcPct val="150000"/>
              </a:lnSpc>
              <a:buFont typeface="+mj-lt"/>
              <a:buAutoNum type="arabicParenR"/>
            </a:pPr>
            <a:r>
              <a:rPr lang="cs-CZ" altLang="cs-CZ" sz="2400" dirty="0" smtClean="0"/>
              <a:t>pomoc </a:t>
            </a:r>
            <a:r>
              <a:rPr lang="cs-CZ" altLang="cs-CZ" sz="2400" dirty="0"/>
              <a:t>osobám v nepříznivé sociální situaci, hrozí jim sociální vyloučení a potřebují tuto situaci překonat pomocí určitých služeb – upraveno zákonem č. 108/2006 Sb., o </a:t>
            </a:r>
            <a:r>
              <a:rPr lang="cs-CZ" altLang="cs-CZ" sz="2400" b="1" dirty="0">
                <a:solidFill>
                  <a:srgbClr val="0000DC"/>
                </a:solidFill>
              </a:rPr>
              <a:t>sociálních službách</a:t>
            </a:r>
          </a:p>
          <a:p>
            <a:pPr marL="781200" lvl="1" indent="-457200" algn="just">
              <a:lnSpc>
                <a:spcPct val="150000"/>
              </a:lnSpc>
              <a:buFont typeface="+mj-lt"/>
              <a:buAutoNum type="arabicParenR"/>
            </a:pPr>
            <a:r>
              <a:rPr lang="cs-CZ" altLang="cs-CZ" sz="2400" dirty="0" smtClean="0"/>
              <a:t>pomoc </a:t>
            </a:r>
            <a:r>
              <a:rPr lang="cs-CZ" altLang="cs-CZ" sz="2400" b="1" dirty="0">
                <a:solidFill>
                  <a:srgbClr val="0000DC"/>
                </a:solidFill>
              </a:rPr>
              <a:t>osobám těžce zdravotně </a:t>
            </a:r>
            <a:r>
              <a:rPr lang="cs-CZ" altLang="cs-CZ" sz="2400" b="1" dirty="0" smtClean="0">
                <a:solidFill>
                  <a:srgbClr val="0000DC"/>
                </a:solidFill>
              </a:rPr>
              <a:t>postiženým </a:t>
            </a:r>
            <a:r>
              <a:rPr lang="cs-CZ" altLang="cs-CZ" sz="2400" dirty="0" smtClean="0"/>
              <a:t>– </a:t>
            </a:r>
            <a:r>
              <a:rPr lang="cs-CZ" altLang="cs-CZ" sz="2400" dirty="0"/>
              <a:t>upraveno zákonem č. 329/2011 Sb.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5736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Pomoc v hmotné nouzi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720000" y="1383392"/>
            <a:ext cx="10753200" cy="413999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pl-PL" dirty="0"/>
              <a:t>111/2006 Sb</a:t>
            </a:r>
            <a:r>
              <a:rPr lang="pl-PL" dirty="0" smtClean="0"/>
              <a:t>., </a:t>
            </a:r>
            <a:r>
              <a:rPr lang="pl-PL" dirty="0"/>
              <a:t>o pomoci v hmotné nouzi</a:t>
            </a:r>
          </a:p>
          <a:p>
            <a:pPr algn="just">
              <a:lnSpc>
                <a:spcPct val="100000"/>
              </a:lnSpc>
            </a:pPr>
            <a:r>
              <a:rPr lang="pl-PL" sz="2400" dirty="0" smtClean="0"/>
              <a:t>Osoba je v hmotné nouzy, pokud příjmy </a:t>
            </a:r>
            <a:r>
              <a:rPr lang="pl-PL" sz="2400" dirty="0"/>
              <a:t>nemůže z objektivních důvodů zvýšit </a:t>
            </a:r>
            <a:r>
              <a:rPr lang="pl-PL" sz="2400" dirty="0" smtClean="0"/>
              <a:t>a </a:t>
            </a:r>
            <a:r>
              <a:rPr lang="pl-PL" sz="2400" dirty="0"/>
              <a:t>vyřešit tak svoji nelehkou situaci vlastním </a:t>
            </a:r>
            <a:r>
              <a:rPr lang="pl-PL" sz="2400" dirty="0" smtClean="0"/>
              <a:t>přičiněním.</a:t>
            </a:r>
          </a:p>
          <a:p>
            <a:r>
              <a:rPr lang="pl-PL" b="1" dirty="0" smtClean="0">
                <a:solidFill>
                  <a:srgbClr val="0000DC"/>
                </a:solidFill>
              </a:rPr>
              <a:t>příspěvek </a:t>
            </a:r>
            <a:r>
              <a:rPr lang="pl-PL" b="1" dirty="0">
                <a:solidFill>
                  <a:srgbClr val="0000DC"/>
                </a:solidFill>
              </a:rPr>
              <a:t>na živobytí </a:t>
            </a:r>
            <a:r>
              <a:rPr lang="pl-PL" dirty="0"/>
              <a:t>a </a:t>
            </a:r>
            <a:r>
              <a:rPr lang="pl-PL" b="1" dirty="0">
                <a:solidFill>
                  <a:srgbClr val="0000DC"/>
                </a:solidFill>
              </a:rPr>
              <a:t>doplatek na </a:t>
            </a:r>
            <a:r>
              <a:rPr lang="pl-PL" b="1" dirty="0" smtClean="0">
                <a:solidFill>
                  <a:srgbClr val="0000DC"/>
                </a:solidFill>
              </a:rPr>
              <a:t>bydlení</a:t>
            </a:r>
          </a:p>
          <a:p>
            <a:pPr lvl="1" algn="just"/>
            <a:r>
              <a:rPr lang="cs-CZ" sz="2400" dirty="0"/>
              <a:t>Výše dávek se počítá tak, aby domácnosti zůstaly po zaplacení nákladů </a:t>
            </a:r>
            <a:r>
              <a:rPr lang="cs-CZ" sz="2400" dirty="0" smtClean="0"/>
              <a:t>na bydlení </a:t>
            </a:r>
            <a:r>
              <a:rPr lang="cs-CZ" sz="2400" dirty="0"/>
              <a:t>finanční prostředky ve výši životního </a:t>
            </a:r>
            <a:r>
              <a:rPr lang="cs-CZ" sz="2400" dirty="0" smtClean="0"/>
              <a:t>minima</a:t>
            </a:r>
          </a:p>
          <a:p>
            <a:r>
              <a:rPr lang="cs-CZ" b="1" dirty="0" smtClean="0">
                <a:solidFill>
                  <a:srgbClr val="0000DC"/>
                </a:solidFill>
              </a:rPr>
              <a:t>mimořádná </a:t>
            </a:r>
            <a:r>
              <a:rPr lang="cs-CZ" b="1" dirty="0">
                <a:solidFill>
                  <a:srgbClr val="0000DC"/>
                </a:solidFill>
              </a:rPr>
              <a:t>okamžité </a:t>
            </a:r>
            <a:r>
              <a:rPr lang="cs-CZ" b="1" dirty="0" smtClean="0">
                <a:solidFill>
                  <a:srgbClr val="0000DC"/>
                </a:solidFill>
              </a:rPr>
              <a:t>pomoci</a:t>
            </a:r>
          </a:p>
          <a:p>
            <a:pPr lvl="1" algn="just"/>
            <a:r>
              <a:rPr lang="cs-CZ" sz="2400" dirty="0"/>
              <a:t>Pro případy náhlého výpadku příjmu jsou určeny dávky v hmotné nouzi.</a:t>
            </a:r>
          </a:p>
          <a:p>
            <a:pPr lvl="1" algn="just"/>
            <a:r>
              <a:rPr lang="cs-CZ" sz="2400" dirty="0"/>
              <a:t>U těch se ale velmi detailně sleduje příjem a celý majetek žadatele. Započítávají příjmy celé domácnosti z posledních 3 měsíců</a:t>
            </a:r>
            <a:r>
              <a:rPr lang="cs-CZ" sz="2400" dirty="0" smtClean="0"/>
              <a:t>.</a:t>
            </a:r>
          </a:p>
          <a:p>
            <a:pPr lvl="1" algn="just"/>
            <a:r>
              <a:rPr lang="cs-CZ" sz="2400" dirty="0"/>
              <a:t>Významný pokles příjmů při pozastavení nebo ukončení </a:t>
            </a:r>
            <a:r>
              <a:rPr lang="cs-CZ" sz="2400" dirty="0" smtClean="0"/>
              <a:t>SVČ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925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Hmotná nouze – příjmy ze SVČ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dirty="0" smtClean="0"/>
              <a:t>Osoba není v </a:t>
            </a:r>
            <a:r>
              <a:rPr lang="cs-CZ" dirty="0"/>
              <a:t>hmotné nouzi, </a:t>
            </a:r>
            <a:r>
              <a:rPr lang="cs-CZ" dirty="0" smtClean="0"/>
              <a:t>pokud není </a:t>
            </a:r>
            <a:r>
              <a:rPr lang="cs-CZ" dirty="0"/>
              <a:t>v pracovním nebo obdobném vztahu, popřípadě nevykonává </a:t>
            </a:r>
            <a:r>
              <a:rPr lang="cs-CZ" dirty="0" smtClean="0"/>
              <a:t>samostatnou </a:t>
            </a:r>
            <a:r>
              <a:rPr lang="cs-CZ" dirty="0"/>
              <a:t>výdělečnou </a:t>
            </a:r>
            <a:r>
              <a:rPr lang="cs-CZ" dirty="0" smtClean="0"/>
              <a:t>činnost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</a:pPr>
            <a:r>
              <a:rPr lang="cs-CZ" dirty="0" smtClean="0"/>
              <a:t>Posuzování příjmů:</a:t>
            </a:r>
          </a:p>
          <a:p>
            <a:pPr lvl="1"/>
            <a:r>
              <a:rPr lang="cs-CZ" sz="2400" dirty="0" smtClean="0"/>
              <a:t>Při SVČ </a:t>
            </a:r>
            <a:r>
              <a:rPr lang="cs-CZ" sz="2400" dirty="0">
                <a:solidFill>
                  <a:srgbClr val="0000DC"/>
                </a:solidFill>
              </a:rPr>
              <a:t>50 % průměrné měsíční mzdy v národním </a:t>
            </a:r>
            <a:r>
              <a:rPr lang="cs-CZ" sz="2400" dirty="0" smtClean="0">
                <a:solidFill>
                  <a:srgbClr val="0000DC"/>
                </a:solidFill>
              </a:rPr>
              <a:t>hospodářství</a:t>
            </a:r>
          </a:p>
          <a:p>
            <a:pPr lvl="1"/>
            <a:r>
              <a:rPr lang="cs-CZ" sz="2400" dirty="0"/>
              <a:t>n</a:t>
            </a:r>
            <a:r>
              <a:rPr lang="cs-CZ" sz="2400" dirty="0" smtClean="0"/>
              <a:t>ebo </a:t>
            </a:r>
            <a:r>
              <a:rPr lang="cs-CZ" sz="2400" dirty="0"/>
              <a:t>1/12 zisku na základě posledního daňového </a:t>
            </a:r>
            <a:r>
              <a:rPr lang="cs-CZ" sz="2400" dirty="0" smtClean="0"/>
              <a:t>přiznání, pokud je vyšší</a:t>
            </a:r>
          </a:p>
          <a:p>
            <a:pPr marL="324000" lvl="1" indent="0">
              <a:buNone/>
            </a:pPr>
            <a:r>
              <a:rPr lang="cs-CZ" sz="2400" dirty="0" smtClean="0">
                <a:solidFill>
                  <a:srgbClr val="0000DC"/>
                </a:solidFill>
              </a:rPr>
              <a:t>= fikce </a:t>
            </a:r>
            <a:r>
              <a:rPr lang="cs-CZ" sz="2400" dirty="0">
                <a:solidFill>
                  <a:srgbClr val="0000DC"/>
                </a:solidFill>
              </a:rPr>
              <a:t>příjmu </a:t>
            </a:r>
            <a:r>
              <a:rPr lang="cs-CZ" sz="2400" dirty="0" smtClean="0">
                <a:solidFill>
                  <a:srgbClr val="0000DC"/>
                </a:solidFill>
              </a:rPr>
              <a:t> </a:t>
            </a:r>
            <a:r>
              <a:rPr lang="cs-CZ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→ § 8 odst. 2 a 3 zákona </a:t>
            </a:r>
            <a:r>
              <a:rPr 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životním a existenčním minimu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07155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</a:t>
            </a:r>
            <a:r>
              <a:rPr lang="cs-CZ" dirty="0" smtClean="0"/>
              <a:t>služby a zdravotní postižení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>
              <a:buNone/>
            </a:pPr>
            <a:r>
              <a:rPr lang="cs-CZ" dirty="0" smtClean="0"/>
              <a:t>OSVČ v této oblasti </a:t>
            </a:r>
            <a:r>
              <a:rPr lang="cs-CZ" dirty="0"/>
              <a:t>vystupuje jako </a:t>
            </a:r>
            <a:r>
              <a:rPr lang="cs-CZ" dirty="0" smtClean="0"/>
              <a:t>fyzická osoba, která</a:t>
            </a:r>
          </a:p>
          <a:p>
            <a:pPr marL="586350" indent="-514350">
              <a:buFont typeface="+mj-lt"/>
              <a:buAutoNum type="alphaLcParenR"/>
            </a:pPr>
            <a:r>
              <a:rPr lang="cs-CZ" dirty="0" smtClean="0"/>
              <a:t>je v </a:t>
            </a:r>
            <a:r>
              <a:rPr lang="cs-CZ" dirty="0"/>
              <a:t>nepříznivé sociální </a:t>
            </a:r>
            <a:r>
              <a:rPr lang="cs-CZ" dirty="0" smtClean="0"/>
              <a:t>situaci nebo</a:t>
            </a:r>
          </a:p>
          <a:p>
            <a:pPr marL="586350" indent="-514350">
              <a:buFont typeface="+mj-lt"/>
              <a:buAutoNum type="alphaLcParenR"/>
            </a:pPr>
            <a:r>
              <a:rPr lang="cs-CZ" dirty="0" smtClean="0"/>
              <a:t>má zdravotním </a:t>
            </a:r>
            <a:r>
              <a:rPr lang="cs-CZ" dirty="0"/>
              <a:t>postižením</a:t>
            </a:r>
            <a:endParaRPr lang="cs-CZ" dirty="0" smtClean="0"/>
          </a:p>
          <a:p>
            <a:pPr marL="72000" indent="0">
              <a:buNone/>
            </a:pPr>
            <a:r>
              <a:rPr lang="cs-CZ" dirty="0" smtClean="0"/>
              <a:t>Posuzuje se objektivní stav, nikoliv zdroj příjmů – výkon SVČ.</a:t>
            </a:r>
          </a:p>
          <a:p>
            <a:pPr marL="72000" indent="0" algn="just">
              <a:buNone/>
            </a:pPr>
            <a:r>
              <a:rPr lang="cs-CZ" dirty="0"/>
              <a:t>Cílem je zmírnění sociálních </a:t>
            </a:r>
            <a:r>
              <a:rPr lang="cs-CZ" dirty="0" smtClean="0"/>
              <a:t>důsledků sociální situace nebo zdravotního postižení každé osoby.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8388068"/>
      </p:ext>
    </p:extLst>
  </p:cSld>
  <p:clrMapOvr>
    <a:masterClrMapping/>
  </p:clrMapOvr>
</p:sld>
</file>

<file path=ppt/theme/theme1.xml><?xml version="1.0" encoding="utf-8"?>
<a:theme xmlns:a="http://schemas.openxmlformats.org/drawingml/2006/main" name="46859 (1)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-LAW-CZ.potx" id="{9368F25A-D07D-4454-BB9E-323E9573381A}" vid="{D76D3162-79D4-49CC-8197-D810905360BE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46859 (1)</Template>
  <TotalTime>1141</TotalTime>
  <Words>597</Words>
  <Application>Microsoft Office PowerPoint</Application>
  <PresentationFormat>Širokoúhlá obrazovka</PresentationFormat>
  <Paragraphs>63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Tahoma</vt:lpstr>
      <vt:lpstr>Wingdings</vt:lpstr>
      <vt:lpstr>46859 (1)</vt:lpstr>
      <vt:lpstr>OSVČ ve státní sociální podpoře a sociální pomoci </vt:lpstr>
      <vt:lpstr>Obecná východiska</vt:lpstr>
      <vt:lpstr>Státní sociální podpora</vt:lpstr>
      <vt:lpstr>Státní sociální podpora – příjem ze SVČ</vt:lpstr>
      <vt:lpstr>Státní sociální podpora – příjem ze SVČ</vt:lpstr>
      <vt:lpstr>Sociální pomoc</vt:lpstr>
      <vt:lpstr>Pomoc v hmotné nouzi</vt:lpstr>
      <vt:lpstr>Hmotná nouze – příjmy ze SVČ</vt:lpstr>
      <vt:lpstr>Sociální služby a zdravotní postižení</vt:lpstr>
      <vt:lpstr>DĚKUJI ZA POZORNOST!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smejkmi</dc:creator>
  <cp:lastModifiedBy>Halíř Jakub (ČSSZ XB)</cp:lastModifiedBy>
  <cp:revision>106</cp:revision>
  <cp:lastPrinted>1601-01-01T00:00:00Z</cp:lastPrinted>
  <dcterms:created xsi:type="dcterms:W3CDTF">2019-11-25T06:40:03Z</dcterms:created>
  <dcterms:modified xsi:type="dcterms:W3CDTF">2020-05-07T08:01:45Z</dcterms:modified>
</cp:coreProperties>
</file>