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61" r:id="rId3"/>
    <p:sldId id="259" r:id="rId4"/>
    <p:sldId id="262" r:id="rId5"/>
    <p:sldId id="258" r:id="rId6"/>
    <p:sldId id="281" r:id="rId7"/>
    <p:sldId id="317" r:id="rId8"/>
    <p:sldId id="290" r:id="rId9"/>
    <p:sldId id="291" r:id="rId10"/>
    <p:sldId id="292" r:id="rId11"/>
    <p:sldId id="293" r:id="rId12"/>
    <p:sldId id="295" r:id="rId13"/>
    <p:sldId id="316" r:id="rId14"/>
    <p:sldId id="299" r:id="rId15"/>
    <p:sldId id="297" r:id="rId16"/>
    <p:sldId id="319" r:id="rId17"/>
    <p:sldId id="314" r:id="rId18"/>
    <p:sldId id="315" r:id="rId19"/>
    <p:sldId id="283" r:id="rId20"/>
    <p:sldId id="294" r:id="rId21"/>
    <p:sldId id="311" r:id="rId22"/>
    <p:sldId id="312" r:id="rId23"/>
    <p:sldId id="298" r:id="rId24"/>
    <p:sldId id="318" r:id="rId25"/>
    <p:sldId id="310" r:id="rId26"/>
    <p:sldId id="32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ACD761-D471-45FD-89B6-422EC63B186A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652E5A-D711-4818-B484-01B28114D0A9}">
      <dgm:prSet phldrT="[Text]"/>
      <dgm:spPr/>
      <dgm:t>
        <a:bodyPr/>
        <a:lstStyle/>
        <a:p>
          <a:r>
            <a:rPr lang="cs-CZ" dirty="0"/>
            <a:t>Chov zvířat</a:t>
          </a:r>
        </a:p>
        <a:p>
          <a:r>
            <a:rPr lang="cs-CZ" dirty="0" err="1"/>
            <a:t>Welfare</a:t>
          </a:r>
          <a:r>
            <a:rPr lang="cs-CZ" dirty="0"/>
            <a:t> zvířat</a:t>
          </a:r>
        </a:p>
      </dgm:t>
    </dgm:pt>
    <dgm:pt modelId="{6998BCDC-70F8-45E6-99D5-2C0235FC5A77}" type="parTrans" cxnId="{6205990F-4B03-4B6C-A686-A7D99A248413}">
      <dgm:prSet/>
      <dgm:spPr/>
      <dgm:t>
        <a:bodyPr/>
        <a:lstStyle/>
        <a:p>
          <a:endParaRPr lang="cs-CZ"/>
        </a:p>
      </dgm:t>
    </dgm:pt>
    <dgm:pt modelId="{33AE7BBA-5610-4BE6-8CFC-8691A2868153}" type="sibTrans" cxnId="{6205990F-4B03-4B6C-A686-A7D99A248413}">
      <dgm:prSet/>
      <dgm:spPr/>
      <dgm:t>
        <a:bodyPr/>
        <a:lstStyle/>
        <a:p>
          <a:endParaRPr lang="cs-CZ"/>
        </a:p>
      </dgm:t>
    </dgm:pt>
    <dgm:pt modelId="{3A73C215-8FC5-4AF8-A844-3F1B7AF88B97}">
      <dgm:prSet phldrT="[Text]"/>
      <dgm:spPr/>
      <dgm:t>
        <a:bodyPr/>
        <a:lstStyle/>
        <a:p>
          <a:r>
            <a:rPr lang="cs-CZ" dirty="0"/>
            <a:t>Zdraví zvířat</a:t>
          </a:r>
        </a:p>
        <a:p>
          <a:r>
            <a:rPr lang="cs-CZ" dirty="0"/>
            <a:t>Zdolávání nákaz</a:t>
          </a:r>
        </a:p>
      </dgm:t>
    </dgm:pt>
    <dgm:pt modelId="{97264378-AF93-4E6F-88F2-7D8D364CC30C}" type="parTrans" cxnId="{404C2EBC-18FA-42BB-8D2E-7F0C1F42A0DA}">
      <dgm:prSet/>
      <dgm:spPr/>
      <dgm:t>
        <a:bodyPr/>
        <a:lstStyle/>
        <a:p>
          <a:endParaRPr lang="cs-CZ"/>
        </a:p>
      </dgm:t>
    </dgm:pt>
    <dgm:pt modelId="{7884CEDD-94ED-44A8-995F-5422E3D7DCE9}" type="sibTrans" cxnId="{404C2EBC-18FA-42BB-8D2E-7F0C1F42A0DA}">
      <dgm:prSet/>
      <dgm:spPr/>
      <dgm:t>
        <a:bodyPr/>
        <a:lstStyle/>
        <a:p>
          <a:endParaRPr lang="cs-CZ"/>
        </a:p>
      </dgm:t>
    </dgm:pt>
    <dgm:pt modelId="{1594883F-F7E3-4B31-9709-10CD093775B0}">
      <dgm:prSet phldrT="[Text]" custT="1"/>
      <dgm:spPr/>
      <dgm:t>
        <a:bodyPr/>
        <a:lstStyle/>
        <a:p>
          <a:r>
            <a:rPr lang="cs-CZ" sz="2900" dirty="0"/>
            <a:t>Krmiva </a:t>
          </a:r>
        </a:p>
      </dgm:t>
    </dgm:pt>
    <dgm:pt modelId="{0F7F1DE9-880B-4939-9E70-D7EBC18B46F7}" type="parTrans" cxnId="{D163C731-164A-48B0-96F6-84D5AF23727E}">
      <dgm:prSet/>
      <dgm:spPr/>
      <dgm:t>
        <a:bodyPr/>
        <a:lstStyle/>
        <a:p>
          <a:endParaRPr lang="cs-CZ"/>
        </a:p>
      </dgm:t>
    </dgm:pt>
    <dgm:pt modelId="{B50FB121-7095-41F4-AEE4-C53FB445E35B}" type="sibTrans" cxnId="{D163C731-164A-48B0-96F6-84D5AF23727E}">
      <dgm:prSet/>
      <dgm:spPr/>
      <dgm:t>
        <a:bodyPr/>
        <a:lstStyle/>
        <a:p>
          <a:endParaRPr lang="cs-CZ"/>
        </a:p>
      </dgm:t>
    </dgm:pt>
    <dgm:pt modelId="{E0863D4F-9526-46DB-90CE-6EFE1D8D272B}">
      <dgm:prSet phldrT="[Text]"/>
      <dgm:spPr/>
      <dgm:t>
        <a:bodyPr/>
        <a:lstStyle/>
        <a:p>
          <a:r>
            <a:rPr lang="cs-CZ" dirty="0"/>
            <a:t>Živočišné produkty</a:t>
          </a:r>
        </a:p>
      </dgm:t>
    </dgm:pt>
    <dgm:pt modelId="{579ECA64-C273-4364-8E7C-ABCA12F91FCD}" type="parTrans" cxnId="{5F95DD29-F43F-4400-A5B1-C070AD67C3C4}">
      <dgm:prSet/>
      <dgm:spPr/>
      <dgm:t>
        <a:bodyPr/>
        <a:lstStyle/>
        <a:p>
          <a:endParaRPr lang="cs-CZ"/>
        </a:p>
      </dgm:t>
    </dgm:pt>
    <dgm:pt modelId="{36985F33-941F-444A-99E4-0F3639B20A49}" type="sibTrans" cxnId="{5F95DD29-F43F-4400-A5B1-C070AD67C3C4}">
      <dgm:prSet/>
      <dgm:spPr/>
      <dgm:t>
        <a:bodyPr/>
        <a:lstStyle/>
        <a:p>
          <a:endParaRPr lang="cs-CZ"/>
        </a:p>
      </dgm:t>
    </dgm:pt>
    <dgm:pt modelId="{0A8B05B1-F77F-47F9-A8C1-A2CF062BBA32}">
      <dgm:prSet phldrT="[Text]"/>
      <dgm:spPr/>
      <dgm:t>
        <a:bodyPr/>
        <a:lstStyle/>
        <a:p>
          <a:r>
            <a:rPr lang="cs-CZ" dirty="0"/>
            <a:t>Plemenitba</a:t>
          </a:r>
        </a:p>
      </dgm:t>
    </dgm:pt>
    <dgm:pt modelId="{B0062EF7-601A-4DAE-94EB-CB88D1A978AA}" type="parTrans" cxnId="{50EE3150-23DF-40C4-AA84-D630B7AE761B}">
      <dgm:prSet/>
      <dgm:spPr/>
      <dgm:t>
        <a:bodyPr/>
        <a:lstStyle/>
        <a:p>
          <a:endParaRPr lang="cs-CZ"/>
        </a:p>
      </dgm:t>
    </dgm:pt>
    <dgm:pt modelId="{BC311998-E0B8-4A08-B3DF-4C3EB5890446}" type="sibTrans" cxnId="{50EE3150-23DF-40C4-AA84-D630B7AE761B}">
      <dgm:prSet/>
      <dgm:spPr/>
      <dgm:t>
        <a:bodyPr/>
        <a:lstStyle/>
        <a:p>
          <a:endParaRPr lang="cs-CZ"/>
        </a:p>
      </dgm:t>
    </dgm:pt>
    <dgm:pt modelId="{13E476A7-45AF-443A-8D18-7DA1E737BA90}">
      <dgm:prSet phldrT="[Text]"/>
      <dgm:spPr/>
      <dgm:t>
        <a:bodyPr/>
        <a:lstStyle/>
        <a:p>
          <a:r>
            <a:rPr lang="cs-CZ" dirty="0"/>
            <a:t>Vedlejší živočišné produkty</a:t>
          </a:r>
        </a:p>
      </dgm:t>
    </dgm:pt>
    <dgm:pt modelId="{B4F0EE82-6FFA-44D8-AB6B-E1C4E53A9D30}" type="parTrans" cxnId="{057037F6-1159-4D87-A15A-6C2F5BFAF309}">
      <dgm:prSet/>
      <dgm:spPr/>
      <dgm:t>
        <a:bodyPr/>
        <a:lstStyle/>
        <a:p>
          <a:endParaRPr lang="cs-CZ"/>
        </a:p>
      </dgm:t>
    </dgm:pt>
    <dgm:pt modelId="{818AE5BD-8A45-43C9-84A3-AB97EE17E988}" type="sibTrans" cxnId="{057037F6-1159-4D87-A15A-6C2F5BFAF309}">
      <dgm:prSet/>
      <dgm:spPr/>
      <dgm:t>
        <a:bodyPr/>
        <a:lstStyle/>
        <a:p>
          <a:endParaRPr lang="cs-CZ"/>
        </a:p>
      </dgm:t>
    </dgm:pt>
    <dgm:pt modelId="{3FD912B7-E749-4BA1-B1ED-7A71BAE5009D}" type="pres">
      <dgm:prSet presAssocID="{5CACD761-D471-45FD-89B6-422EC63B186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46EEDB5-53C2-4797-B3A9-960BB9F184FF}" type="pres">
      <dgm:prSet presAssocID="{57652E5A-D711-4818-B484-01B28114D0A9}" presName="vertOne" presStyleCnt="0"/>
      <dgm:spPr/>
    </dgm:pt>
    <dgm:pt modelId="{B944CBFF-B1CA-4610-909F-82C60CA4FA4A}" type="pres">
      <dgm:prSet presAssocID="{57652E5A-D711-4818-B484-01B28114D0A9}" presName="txOne" presStyleLbl="node0" presStyleIdx="0" presStyleCnt="1">
        <dgm:presLayoutVars>
          <dgm:chPref val="3"/>
        </dgm:presLayoutVars>
      </dgm:prSet>
      <dgm:spPr/>
    </dgm:pt>
    <dgm:pt modelId="{06D27686-C54E-4E5F-A071-2355F18A9500}" type="pres">
      <dgm:prSet presAssocID="{57652E5A-D711-4818-B484-01B28114D0A9}" presName="parTransOne" presStyleCnt="0"/>
      <dgm:spPr/>
    </dgm:pt>
    <dgm:pt modelId="{2D47D34B-6592-4942-8CA3-30332E3CE379}" type="pres">
      <dgm:prSet presAssocID="{57652E5A-D711-4818-B484-01B28114D0A9}" presName="horzOne" presStyleCnt="0"/>
      <dgm:spPr/>
    </dgm:pt>
    <dgm:pt modelId="{F85A8ECC-128D-49F9-A616-4B955E3E4BA1}" type="pres">
      <dgm:prSet presAssocID="{3A73C215-8FC5-4AF8-A844-3F1B7AF88B97}" presName="vertTwo" presStyleCnt="0"/>
      <dgm:spPr/>
    </dgm:pt>
    <dgm:pt modelId="{E0BFE1C0-8990-4847-AF65-FAED33CCE497}" type="pres">
      <dgm:prSet presAssocID="{3A73C215-8FC5-4AF8-A844-3F1B7AF88B97}" presName="txTwo" presStyleLbl="node2" presStyleIdx="0" presStyleCnt="2">
        <dgm:presLayoutVars>
          <dgm:chPref val="3"/>
        </dgm:presLayoutVars>
      </dgm:prSet>
      <dgm:spPr/>
    </dgm:pt>
    <dgm:pt modelId="{B3518F04-C87F-471F-B16C-0EF6180A634B}" type="pres">
      <dgm:prSet presAssocID="{3A73C215-8FC5-4AF8-A844-3F1B7AF88B97}" presName="parTransTwo" presStyleCnt="0"/>
      <dgm:spPr/>
    </dgm:pt>
    <dgm:pt modelId="{AA3068A0-78B4-4467-BA5F-3750CB877E03}" type="pres">
      <dgm:prSet presAssocID="{3A73C215-8FC5-4AF8-A844-3F1B7AF88B97}" presName="horzTwo" presStyleCnt="0"/>
      <dgm:spPr/>
    </dgm:pt>
    <dgm:pt modelId="{BC5D5C7C-7839-4133-B567-F7A1028B3EE6}" type="pres">
      <dgm:prSet presAssocID="{1594883F-F7E3-4B31-9709-10CD093775B0}" presName="vertThree" presStyleCnt="0"/>
      <dgm:spPr/>
    </dgm:pt>
    <dgm:pt modelId="{7B249B30-3E7C-498B-810B-BEBCF7CA52ED}" type="pres">
      <dgm:prSet presAssocID="{1594883F-F7E3-4B31-9709-10CD093775B0}" presName="txThree" presStyleLbl="node3" presStyleIdx="0" presStyleCnt="3">
        <dgm:presLayoutVars>
          <dgm:chPref val="3"/>
        </dgm:presLayoutVars>
      </dgm:prSet>
      <dgm:spPr/>
    </dgm:pt>
    <dgm:pt modelId="{42386A6B-5465-4EB7-9524-9E18EAE9DFCA}" type="pres">
      <dgm:prSet presAssocID="{1594883F-F7E3-4B31-9709-10CD093775B0}" presName="horzThree" presStyleCnt="0"/>
      <dgm:spPr/>
    </dgm:pt>
    <dgm:pt modelId="{E9C1C587-FBA8-4240-B010-2B1417ABD004}" type="pres">
      <dgm:prSet presAssocID="{B50FB121-7095-41F4-AEE4-C53FB445E35B}" presName="sibSpaceThree" presStyleCnt="0"/>
      <dgm:spPr/>
    </dgm:pt>
    <dgm:pt modelId="{AE7DE48C-FEB0-4E48-804B-5E6AE6AA4910}" type="pres">
      <dgm:prSet presAssocID="{E0863D4F-9526-46DB-90CE-6EFE1D8D272B}" presName="vertThree" presStyleCnt="0"/>
      <dgm:spPr/>
    </dgm:pt>
    <dgm:pt modelId="{C1ACCCEB-1140-4301-9D12-3AFA327CE8F0}" type="pres">
      <dgm:prSet presAssocID="{E0863D4F-9526-46DB-90CE-6EFE1D8D272B}" presName="txThree" presStyleLbl="node3" presStyleIdx="1" presStyleCnt="3">
        <dgm:presLayoutVars>
          <dgm:chPref val="3"/>
        </dgm:presLayoutVars>
      </dgm:prSet>
      <dgm:spPr/>
    </dgm:pt>
    <dgm:pt modelId="{B7962F72-E461-410E-975B-5D251EDF8B60}" type="pres">
      <dgm:prSet presAssocID="{E0863D4F-9526-46DB-90CE-6EFE1D8D272B}" presName="horzThree" presStyleCnt="0"/>
      <dgm:spPr/>
    </dgm:pt>
    <dgm:pt modelId="{799CF16F-56E7-4858-9601-437D1C1DAB5D}" type="pres">
      <dgm:prSet presAssocID="{7884CEDD-94ED-44A8-995F-5422E3D7DCE9}" presName="sibSpaceTwo" presStyleCnt="0"/>
      <dgm:spPr/>
    </dgm:pt>
    <dgm:pt modelId="{7267F3A1-7201-4854-878D-FE79D4C537EC}" type="pres">
      <dgm:prSet presAssocID="{0A8B05B1-F77F-47F9-A8C1-A2CF062BBA32}" presName="vertTwo" presStyleCnt="0"/>
      <dgm:spPr/>
    </dgm:pt>
    <dgm:pt modelId="{EBDF178C-792F-4348-A16B-408458AF896C}" type="pres">
      <dgm:prSet presAssocID="{0A8B05B1-F77F-47F9-A8C1-A2CF062BBA32}" presName="txTwo" presStyleLbl="node2" presStyleIdx="1" presStyleCnt="2">
        <dgm:presLayoutVars>
          <dgm:chPref val="3"/>
        </dgm:presLayoutVars>
      </dgm:prSet>
      <dgm:spPr/>
    </dgm:pt>
    <dgm:pt modelId="{E0B2F37E-0445-4D2E-8C09-57D0D7F1F784}" type="pres">
      <dgm:prSet presAssocID="{0A8B05B1-F77F-47F9-A8C1-A2CF062BBA32}" presName="parTransTwo" presStyleCnt="0"/>
      <dgm:spPr/>
    </dgm:pt>
    <dgm:pt modelId="{A8B66829-4703-4485-A19A-FD26D6E79860}" type="pres">
      <dgm:prSet presAssocID="{0A8B05B1-F77F-47F9-A8C1-A2CF062BBA32}" presName="horzTwo" presStyleCnt="0"/>
      <dgm:spPr/>
    </dgm:pt>
    <dgm:pt modelId="{023DB5FC-E3F6-452B-B134-AA194B038C2C}" type="pres">
      <dgm:prSet presAssocID="{13E476A7-45AF-443A-8D18-7DA1E737BA90}" presName="vertThree" presStyleCnt="0"/>
      <dgm:spPr/>
    </dgm:pt>
    <dgm:pt modelId="{D5AE553D-4165-4051-B8A6-BD175BC99959}" type="pres">
      <dgm:prSet presAssocID="{13E476A7-45AF-443A-8D18-7DA1E737BA90}" presName="txThree" presStyleLbl="node3" presStyleIdx="2" presStyleCnt="3">
        <dgm:presLayoutVars>
          <dgm:chPref val="3"/>
        </dgm:presLayoutVars>
      </dgm:prSet>
      <dgm:spPr/>
    </dgm:pt>
    <dgm:pt modelId="{AD72D1C8-7A80-451A-AAD2-10F5B7FDBAF4}" type="pres">
      <dgm:prSet presAssocID="{13E476A7-45AF-443A-8D18-7DA1E737BA90}" presName="horzThree" presStyleCnt="0"/>
      <dgm:spPr/>
    </dgm:pt>
  </dgm:ptLst>
  <dgm:cxnLst>
    <dgm:cxn modelId="{6205990F-4B03-4B6C-A686-A7D99A248413}" srcId="{5CACD761-D471-45FD-89B6-422EC63B186A}" destId="{57652E5A-D711-4818-B484-01B28114D0A9}" srcOrd="0" destOrd="0" parTransId="{6998BCDC-70F8-45E6-99D5-2C0235FC5A77}" sibTransId="{33AE7BBA-5610-4BE6-8CFC-8691A2868153}"/>
    <dgm:cxn modelId="{33399715-A254-43A6-8EE7-BEA60FF218F3}" type="presOf" srcId="{57652E5A-D711-4818-B484-01B28114D0A9}" destId="{B944CBFF-B1CA-4610-909F-82C60CA4FA4A}" srcOrd="0" destOrd="0" presId="urn:microsoft.com/office/officeart/2005/8/layout/hierarchy4"/>
    <dgm:cxn modelId="{5F95DD29-F43F-4400-A5B1-C070AD67C3C4}" srcId="{3A73C215-8FC5-4AF8-A844-3F1B7AF88B97}" destId="{E0863D4F-9526-46DB-90CE-6EFE1D8D272B}" srcOrd="1" destOrd="0" parTransId="{579ECA64-C273-4364-8E7C-ABCA12F91FCD}" sibTransId="{36985F33-941F-444A-99E4-0F3639B20A49}"/>
    <dgm:cxn modelId="{D163C731-164A-48B0-96F6-84D5AF23727E}" srcId="{3A73C215-8FC5-4AF8-A844-3F1B7AF88B97}" destId="{1594883F-F7E3-4B31-9709-10CD093775B0}" srcOrd="0" destOrd="0" parTransId="{0F7F1DE9-880B-4939-9E70-D7EBC18B46F7}" sibTransId="{B50FB121-7095-41F4-AEE4-C53FB445E35B}"/>
    <dgm:cxn modelId="{2076C16B-3E8A-47A1-95B6-E6A9DA82FC64}" type="presOf" srcId="{1594883F-F7E3-4B31-9709-10CD093775B0}" destId="{7B249B30-3E7C-498B-810B-BEBCF7CA52ED}" srcOrd="0" destOrd="0" presId="urn:microsoft.com/office/officeart/2005/8/layout/hierarchy4"/>
    <dgm:cxn modelId="{50EE3150-23DF-40C4-AA84-D630B7AE761B}" srcId="{57652E5A-D711-4818-B484-01B28114D0A9}" destId="{0A8B05B1-F77F-47F9-A8C1-A2CF062BBA32}" srcOrd="1" destOrd="0" parTransId="{B0062EF7-601A-4DAE-94EB-CB88D1A978AA}" sibTransId="{BC311998-E0B8-4A08-B3DF-4C3EB5890446}"/>
    <dgm:cxn modelId="{5D755677-EAE9-42FA-AFD8-74C1752188A0}" type="presOf" srcId="{0A8B05B1-F77F-47F9-A8C1-A2CF062BBA32}" destId="{EBDF178C-792F-4348-A16B-408458AF896C}" srcOrd="0" destOrd="0" presId="urn:microsoft.com/office/officeart/2005/8/layout/hierarchy4"/>
    <dgm:cxn modelId="{9FC49B80-9D13-4FB4-B422-A8AB4CC73CAE}" type="presOf" srcId="{5CACD761-D471-45FD-89B6-422EC63B186A}" destId="{3FD912B7-E749-4BA1-B1ED-7A71BAE5009D}" srcOrd="0" destOrd="0" presId="urn:microsoft.com/office/officeart/2005/8/layout/hierarchy4"/>
    <dgm:cxn modelId="{38A90E86-61A3-48FD-B89B-79376AF1199B}" type="presOf" srcId="{E0863D4F-9526-46DB-90CE-6EFE1D8D272B}" destId="{C1ACCCEB-1140-4301-9D12-3AFA327CE8F0}" srcOrd="0" destOrd="0" presId="urn:microsoft.com/office/officeart/2005/8/layout/hierarchy4"/>
    <dgm:cxn modelId="{E8DCEBB1-793C-4CDA-A38F-1825208F5486}" type="presOf" srcId="{13E476A7-45AF-443A-8D18-7DA1E737BA90}" destId="{D5AE553D-4165-4051-B8A6-BD175BC99959}" srcOrd="0" destOrd="0" presId="urn:microsoft.com/office/officeart/2005/8/layout/hierarchy4"/>
    <dgm:cxn modelId="{404C2EBC-18FA-42BB-8D2E-7F0C1F42A0DA}" srcId="{57652E5A-D711-4818-B484-01B28114D0A9}" destId="{3A73C215-8FC5-4AF8-A844-3F1B7AF88B97}" srcOrd="0" destOrd="0" parTransId="{97264378-AF93-4E6F-88F2-7D8D364CC30C}" sibTransId="{7884CEDD-94ED-44A8-995F-5422E3D7DCE9}"/>
    <dgm:cxn modelId="{C10951E2-87B3-400B-8137-1E34E7353461}" type="presOf" srcId="{3A73C215-8FC5-4AF8-A844-3F1B7AF88B97}" destId="{E0BFE1C0-8990-4847-AF65-FAED33CCE497}" srcOrd="0" destOrd="0" presId="urn:microsoft.com/office/officeart/2005/8/layout/hierarchy4"/>
    <dgm:cxn modelId="{057037F6-1159-4D87-A15A-6C2F5BFAF309}" srcId="{0A8B05B1-F77F-47F9-A8C1-A2CF062BBA32}" destId="{13E476A7-45AF-443A-8D18-7DA1E737BA90}" srcOrd="0" destOrd="0" parTransId="{B4F0EE82-6FFA-44D8-AB6B-E1C4E53A9D30}" sibTransId="{818AE5BD-8A45-43C9-84A3-AB97EE17E988}"/>
    <dgm:cxn modelId="{8BCC0868-79E1-4E0F-9C02-AC260A7C12C8}" type="presParOf" srcId="{3FD912B7-E749-4BA1-B1ED-7A71BAE5009D}" destId="{246EEDB5-53C2-4797-B3A9-960BB9F184FF}" srcOrd="0" destOrd="0" presId="urn:microsoft.com/office/officeart/2005/8/layout/hierarchy4"/>
    <dgm:cxn modelId="{46628E70-37DD-421F-B693-C7EE33000D32}" type="presParOf" srcId="{246EEDB5-53C2-4797-B3A9-960BB9F184FF}" destId="{B944CBFF-B1CA-4610-909F-82C60CA4FA4A}" srcOrd="0" destOrd="0" presId="urn:microsoft.com/office/officeart/2005/8/layout/hierarchy4"/>
    <dgm:cxn modelId="{305F72E5-D6E2-4167-B3AA-00405B301C2A}" type="presParOf" srcId="{246EEDB5-53C2-4797-B3A9-960BB9F184FF}" destId="{06D27686-C54E-4E5F-A071-2355F18A9500}" srcOrd="1" destOrd="0" presId="urn:microsoft.com/office/officeart/2005/8/layout/hierarchy4"/>
    <dgm:cxn modelId="{9BF1402C-8502-46C3-ADB9-F7F9FD7C7450}" type="presParOf" srcId="{246EEDB5-53C2-4797-B3A9-960BB9F184FF}" destId="{2D47D34B-6592-4942-8CA3-30332E3CE379}" srcOrd="2" destOrd="0" presId="urn:microsoft.com/office/officeart/2005/8/layout/hierarchy4"/>
    <dgm:cxn modelId="{4B05FB2C-A208-4CA3-85A0-9AEB45A95FE8}" type="presParOf" srcId="{2D47D34B-6592-4942-8CA3-30332E3CE379}" destId="{F85A8ECC-128D-49F9-A616-4B955E3E4BA1}" srcOrd="0" destOrd="0" presId="urn:microsoft.com/office/officeart/2005/8/layout/hierarchy4"/>
    <dgm:cxn modelId="{1DEE08C5-3CDB-4B40-9A14-2EF913E00548}" type="presParOf" srcId="{F85A8ECC-128D-49F9-A616-4B955E3E4BA1}" destId="{E0BFE1C0-8990-4847-AF65-FAED33CCE497}" srcOrd="0" destOrd="0" presId="urn:microsoft.com/office/officeart/2005/8/layout/hierarchy4"/>
    <dgm:cxn modelId="{A842E46F-5018-4A19-857B-C5EFF45846CB}" type="presParOf" srcId="{F85A8ECC-128D-49F9-A616-4B955E3E4BA1}" destId="{B3518F04-C87F-471F-B16C-0EF6180A634B}" srcOrd="1" destOrd="0" presId="urn:microsoft.com/office/officeart/2005/8/layout/hierarchy4"/>
    <dgm:cxn modelId="{FDD07BDE-016A-4F4B-A6F0-41F684755229}" type="presParOf" srcId="{F85A8ECC-128D-49F9-A616-4B955E3E4BA1}" destId="{AA3068A0-78B4-4467-BA5F-3750CB877E03}" srcOrd="2" destOrd="0" presId="urn:microsoft.com/office/officeart/2005/8/layout/hierarchy4"/>
    <dgm:cxn modelId="{7E3E41C4-5402-4A72-9C60-BC5296F40232}" type="presParOf" srcId="{AA3068A0-78B4-4467-BA5F-3750CB877E03}" destId="{BC5D5C7C-7839-4133-B567-F7A1028B3EE6}" srcOrd="0" destOrd="0" presId="urn:microsoft.com/office/officeart/2005/8/layout/hierarchy4"/>
    <dgm:cxn modelId="{9946D99F-28BE-47B2-9D0B-4BD04DB02F8A}" type="presParOf" srcId="{BC5D5C7C-7839-4133-B567-F7A1028B3EE6}" destId="{7B249B30-3E7C-498B-810B-BEBCF7CA52ED}" srcOrd="0" destOrd="0" presId="urn:microsoft.com/office/officeart/2005/8/layout/hierarchy4"/>
    <dgm:cxn modelId="{9C2553AD-2655-40A4-9ACD-73E015C2760C}" type="presParOf" srcId="{BC5D5C7C-7839-4133-B567-F7A1028B3EE6}" destId="{42386A6B-5465-4EB7-9524-9E18EAE9DFCA}" srcOrd="1" destOrd="0" presId="urn:microsoft.com/office/officeart/2005/8/layout/hierarchy4"/>
    <dgm:cxn modelId="{C2A345B9-A0C0-4379-9365-A1FF1FE04125}" type="presParOf" srcId="{AA3068A0-78B4-4467-BA5F-3750CB877E03}" destId="{E9C1C587-FBA8-4240-B010-2B1417ABD004}" srcOrd="1" destOrd="0" presId="urn:microsoft.com/office/officeart/2005/8/layout/hierarchy4"/>
    <dgm:cxn modelId="{353A6CED-A3B7-4C9C-AB48-2DC9F28B7281}" type="presParOf" srcId="{AA3068A0-78B4-4467-BA5F-3750CB877E03}" destId="{AE7DE48C-FEB0-4E48-804B-5E6AE6AA4910}" srcOrd="2" destOrd="0" presId="urn:microsoft.com/office/officeart/2005/8/layout/hierarchy4"/>
    <dgm:cxn modelId="{47392FDD-4B7C-4109-8153-B12A019D6CA9}" type="presParOf" srcId="{AE7DE48C-FEB0-4E48-804B-5E6AE6AA4910}" destId="{C1ACCCEB-1140-4301-9D12-3AFA327CE8F0}" srcOrd="0" destOrd="0" presId="urn:microsoft.com/office/officeart/2005/8/layout/hierarchy4"/>
    <dgm:cxn modelId="{AFCC2322-7D55-4733-B20E-901DA349B430}" type="presParOf" srcId="{AE7DE48C-FEB0-4E48-804B-5E6AE6AA4910}" destId="{B7962F72-E461-410E-975B-5D251EDF8B60}" srcOrd="1" destOrd="0" presId="urn:microsoft.com/office/officeart/2005/8/layout/hierarchy4"/>
    <dgm:cxn modelId="{3132D0CE-04C9-43D5-A1D3-832764FD6F68}" type="presParOf" srcId="{2D47D34B-6592-4942-8CA3-30332E3CE379}" destId="{799CF16F-56E7-4858-9601-437D1C1DAB5D}" srcOrd="1" destOrd="0" presId="urn:microsoft.com/office/officeart/2005/8/layout/hierarchy4"/>
    <dgm:cxn modelId="{9B182623-0BED-45CD-986A-54514B439C81}" type="presParOf" srcId="{2D47D34B-6592-4942-8CA3-30332E3CE379}" destId="{7267F3A1-7201-4854-878D-FE79D4C537EC}" srcOrd="2" destOrd="0" presId="urn:microsoft.com/office/officeart/2005/8/layout/hierarchy4"/>
    <dgm:cxn modelId="{3AF5D84D-A612-4296-ABD8-EF95B38A27D7}" type="presParOf" srcId="{7267F3A1-7201-4854-878D-FE79D4C537EC}" destId="{EBDF178C-792F-4348-A16B-408458AF896C}" srcOrd="0" destOrd="0" presId="urn:microsoft.com/office/officeart/2005/8/layout/hierarchy4"/>
    <dgm:cxn modelId="{25E8F160-8302-4A56-AF6D-A1B9664DD9E4}" type="presParOf" srcId="{7267F3A1-7201-4854-878D-FE79D4C537EC}" destId="{E0B2F37E-0445-4D2E-8C09-57D0D7F1F784}" srcOrd="1" destOrd="0" presId="urn:microsoft.com/office/officeart/2005/8/layout/hierarchy4"/>
    <dgm:cxn modelId="{D11D0623-8873-4798-A932-1FF7D85BB44B}" type="presParOf" srcId="{7267F3A1-7201-4854-878D-FE79D4C537EC}" destId="{A8B66829-4703-4485-A19A-FD26D6E79860}" srcOrd="2" destOrd="0" presId="urn:microsoft.com/office/officeart/2005/8/layout/hierarchy4"/>
    <dgm:cxn modelId="{E9E0B065-41F6-4974-B834-BEBCC04BF7A4}" type="presParOf" srcId="{A8B66829-4703-4485-A19A-FD26D6E79860}" destId="{023DB5FC-E3F6-452B-B134-AA194B038C2C}" srcOrd="0" destOrd="0" presId="urn:microsoft.com/office/officeart/2005/8/layout/hierarchy4"/>
    <dgm:cxn modelId="{17178041-AFF8-4372-8FB8-136947A8DD3C}" type="presParOf" srcId="{023DB5FC-E3F6-452B-B134-AA194B038C2C}" destId="{D5AE553D-4165-4051-B8A6-BD175BC99959}" srcOrd="0" destOrd="0" presId="urn:microsoft.com/office/officeart/2005/8/layout/hierarchy4"/>
    <dgm:cxn modelId="{A2632A13-9148-4254-A1BF-D0D955E686CB}" type="presParOf" srcId="{023DB5FC-E3F6-452B-B134-AA194B038C2C}" destId="{AD72D1C8-7A80-451A-AAD2-10F5B7FDBAF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4CBFF-B1CA-4610-909F-82C60CA4FA4A}">
      <dsp:nvSpPr>
        <dsp:cNvPr id="0" name=""/>
        <dsp:cNvSpPr/>
      </dsp:nvSpPr>
      <dsp:spPr>
        <a:xfrm>
          <a:off x="932" y="1947"/>
          <a:ext cx="8126134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Chov zvířat</a:t>
          </a:r>
        </a:p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 err="1"/>
            <a:t>Welfare</a:t>
          </a:r>
          <a:r>
            <a:rPr lang="cs-CZ" sz="3900" kern="1200" dirty="0"/>
            <a:t> zvířat</a:t>
          </a:r>
        </a:p>
      </dsp:txBody>
      <dsp:txXfrm>
        <a:off x="50993" y="52008"/>
        <a:ext cx="8026012" cy="1609086"/>
      </dsp:txXfrm>
    </dsp:sp>
    <dsp:sp modelId="{E0BFE1C0-8990-4847-AF65-FAED33CCE497}">
      <dsp:nvSpPr>
        <dsp:cNvPr id="0" name=""/>
        <dsp:cNvSpPr/>
      </dsp:nvSpPr>
      <dsp:spPr>
        <a:xfrm>
          <a:off x="932" y="1854729"/>
          <a:ext cx="5308242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Zdraví zvířat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Zdolávání nákaz</a:t>
          </a:r>
        </a:p>
      </dsp:txBody>
      <dsp:txXfrm>
        <a:off x="50993" y="1904790"/>
        <a:ext cx="5208120" cy="1609086"/>
      </dsp:txXfrm>
    </dsp:sp>
    <dsp:sp modelId="{7B249B30-3E7C-498B-810B-BEBCF7CA52ED}">
      <dsp:nvSpPr>
        <dsp:cNvPr id="0" name=""/>
        <dsp:cNvSpPr/>
      </dsp:nvSpPr>
      <dsp:spPr>
        <a:xfrm>
          <a:off x="932" y="3707511"/>
          <a:ext cx="2599531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Krmiva </a:t>
          </a:r>
        </a:p>
      </dsp:txBody>
      <dsp:txXfrm>
        <a:off x="50993" y="3757572"/>
        <a:ext cx="2499409" cy="1609086"/>
      </dsp:txXfrm>
    </dsp:sp>
    <dsp:sp modelId="{C1ACCCEB-1140-4301-9D12-3AFA327CE8F0}">
      <dsp:nvSpPr>
        <dsp:cNvPr id="0" name=""/>
        <dsp:cNvSpPr/>
      </dsp:nvSpPr>
      <dsp:spPr>
        <a:xfrm>
          <a:off x="2709644" y="3707511"/>
          <a:ext cx="2599531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Živočišné produkty</a:t>
          </a:r>
        </a:p>
      </dsp:txBody>
      <dsp:txXfrm>
        <a:off x="2759705" y="3757572"/>
        <a:ext cx="2499409" cy="1609086"/>
      </dsp:txXfrm>
    </dsp:sp>
    <dsp:sp modelId="{EBDF178C-792F-4348-A16B-408458AF896C}">
      <dsp:nvSpPr>
        <dsp:cNvPr id="0" name=""/>
        <dsp:cNvSpPr/>
      </dsp:nvSpPr>
      <dsp:spPr>
        <a:xfrm>
          <a:off x="5527536" y="1854729"/>
          <a:ext cx="2599531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Plemenitba</a:t>
          </a:r>
        </a:p>
      </dsp:txBody>
      <dsp:txXfrm>
        <a:off x="5577597" y="1904790"/>
        <a:ext cx="2499409" cy="1609086"/>
      </dsp:txXfrm>
    </dsp:sp>
    <dsp:sp modelId="{D5AE553D-4165-4051-B8A6-BD175BC99959}">
      <dsp:nvSpPr>
        <dsp:cNvPr id="0" name=""/>
        <dsp:cNvSpPr/>
      </dsp:nvSpPr>
      <dsp:spPr>
        <a:xfrm>
          <a:off x="5527536" y="3707511"/>
          <a:ext cx="2599531" cy="1709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Vedlejší živočišné produkty</a:t>
          </a:r>
        </a:p>
      </dsp:txBody>
      <dsp:txXfrm>
        <a:off x="5577597" y="3757572"/>
        <a:ext cx="2499409" cy="1609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44BC9-D0E2-4DBE-9517-491B70E1929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0147E-12CD-40A5-8D3A-C2281BF86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692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„vedlejšími produkty živočišného původu“ se rozumí celá těla zvířat nebo jejich části, produkty živočišného původu nebo jiné produkty získané ze zvířat, které nejsou určeny k lidské spotřebě, včetně oocytů, embryí a spermatu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70147E-12CD-40A5-8D3A-C2281BF8680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585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70147E-12CD-40A5-8D3A-C2281BF8680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59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69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89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1094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219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170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680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21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57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76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01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77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60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95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65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35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C362D-5F63-471F-A5C8-CAA685C0FD23}" type="datetimeFigureOut">
              <a:rPr lang="cs-CZ" smtClean="0"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86543A-6C5A-414B-B425-2B9FD95B89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26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msch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vscr.cz/wp-content/files/dokumenty-a-publikace/ib1903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www.svscr.cz/wp-content/files/dokumenty-a-publikace/ib1903.pdf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vscr.cz/zdravi-zvirat/zakladni-informac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vscr.cz/zivocisne-produkty/informace-o-potravinovem-retezci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www.svscr.cz/wp-content/files/dokumenty-a-publikace/ib1903.pdf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s://www.svscr.cz/wp-content/files/dokumenty-a-publikace/ib1903.pdf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vscr.cz/wp-content/files/dokumenty-a-publikace/ib190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kvbl.cz/cs/informace/proveterinaremen/kaskadamen" TargetMode="External"/><Relationship Id="rId2" Type="http://schemas.openxmlformats.org/officeDocument/2006/relationships/hyperlink" Target="http://www.uskvbl.cz/cs/registrace-a-schvalovani/registrace-vlp/seznam-vlp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vscr.cz/zdravi-zvirat/metodika-kontroly-zdravi-zvirat-a-vakcinace/" TargetMode="External"/><Relationship Id="rId2" Type="http://schemas.openxmlformats.org/officeDocument/2006/relationships/hyperlink" Target="https://www.svscr.cz/wp-content/files/zvirata/Kontrola-biologicke-bezpecnosti-letak-pro-chovatele-2016-12-08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ch.cz/" TargetMode="External"/><Relationship Id="rId2" Type="http://schemas.openxmlformats.org/officeDocument/2006/relationships/hyperlink" Target="https://www.svs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food/animals_e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db.czso.cz/vdbvo2/faces/index.jsf?page=vystup-objekt-parametry&amp;z=T&amp;f=TABULKA&amp;katalog=30840&amp;zo=N&amp;pvo=ZEM06&amp;verze=-1&amp;nahled=N&amp;sp=A&amp;filtr=G~F_M~F_Z~F_R~F_P~_S~_null_null_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Živočišná výroba a veterinární péče.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JUDr. Jana Tkáčiková, Ph.D.</a:t>
            </a:r>
          </a:p>
        </p:txBody>
      </p:sp>
    </p:spTree>
    <p:extLst>
      <p:ext uri="{BB962C8B-B14F-4D97-AF65-F5344CB8AC3E}">
        <p14:creationId xmlns:p14="http://schemas.microsoft.com/office/powerpoint/2010/main" val="3419720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188E0-0C96-4712-9103-AAD929CCF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Plemenářský zákon</a:t>
            </a:r>
            <a:br>
              <a:rPr lang="cs-CZ" dirty="0"/>
            </a:br>
            <a:r>
              <a:rPr lang="cs-CZ" sz="2200" dirty="0"/>
              <a:t>→ označování a evidence </a:t>
            </a:r>
            <a:r>
              <a:rPr lang="cs-CZ" sz="2200"/>
              <a:t>hospodářských zvířat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530464-E35F-4E04-BB3A-06E1C43C3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Označování vybraných zvířat pro účely regulace přemisťování</a:t>
            </a:r>
          </a:p>
          <a:p>
            <a:pPr lvl="1"/>
            <a:r>
              <a:rPr lang="cs-CZ" dirty="0"/>
              <a:t>tuři, koně a osli a jejich kříženci, prasata, ovce, kozy a běžce a zvěř ve farmovém chovu</a:t>
            </a:r>
          </a:p>
          <a:p>
            <a:r>
              <a:rPr lang="cs-CZ" dirty="0"/>
              <a:t>Evidence – povinnosti chovatelů evidovaných zvířat</a:t>
            </a:r>
          </a:p>
          <a:p>
            <a:pPr lvl="2"/>
            <a:r>
              <a:rPr lang="cs-CZ" dirty="0"/>
              <a:t>Označovaná zvířata, drůbež, včely, plemenné ryby a živočichové pocházející z akvakultury</a:t>
            </a:r>
          </a:p>
          <a:p>
            <a:pPr lvl="1"/>
            <a:r>
              <a:rPr lang="cs-CZ" dirty="0"/>
              <a:t>Evidence hospodářství</a:t>
            </a:r>
          </a:p>
          <a:p>
            <a:pPr lvl="1"/>
            <a:r>
              <a:rPr lang="cs-CZ" dirty="0"/>
              <a:t>Stájový registr/registr zvířat v hospodářství/</a:t>
            </a:r>
            <a:r>
              <a:rPr lang="cs-CZ" dirty="0" err="1"/>
              <a:t>odlovní</a:t>
            </a:r>
            <a:r>
              <a:rPr lang="cs-CZ" dirty="0"/>
              <a:t> a komorová kniha</a:t>
            </a:r>
          </a:p>
          <a:p>
            <a:pPr lvl="1"/>
            <a:r>
              <a:rPr lang="cs-CZ" dirty="0"/>
              <a:t>Oznámení o ukončení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160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C22EF-D9DF-406E-B62B-CAAFF79A9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Ústřední evidence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3D3423-C3A4-4726-90BF-964050455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Informační systém veřejné správy/komplexní databáze </a:t>
            </a:r>
          </a:p>
          <a:p>
            <a:pPr lvl="1"/>
            <a:r>
              <a:rPr lang="cs-CZ" dirty="0"/>
              <a:t>údaje o hospodářstvích, chovatelích, evidovaných zvířatech, provozovatelích jatek, provozovatelích líhní, shromažďovacích středisek, obchodnících, registrovaných dopravcích, uživatelských zařízeních a asanačních podnicích</a:t>
            </a:r>
          </a:p>
          <a:p>
            <a:pPr lvl="1"/>
            <a:r>
              <a:rPr lang="cs-CZ" dirty="0"/>
              <a:t>údaje o původu, pohlaví, identifikačních číslech, počtech, přemisťování a změnách jedinců, stád nebo hejn jednotlivých druhů evidovaných zvířat</a:t>
            </a:r>
          </a:p>
          <a:p>
            <a:r>
              <a:rPr lang="cs-CZ" dirty="0"/>
              <a:t>Ministerstvo zemědělství</a:t>
            </a:r>
          </a:p>
          <a:p>
            <a:pPr lvl="1"/>
            <a:r>
              <a:rPr lang="cs-CZ" dirty="0"/>
              <a:t>Správce a provozovatel</a:t>
            </a:r>
          </a:p>
          <a:p>
            <a:r>
              <a:rPr lang="cs-CZ" dirty="0">
                <a:hlinkClick r:id="rId2"/>
              </a:rPr>
              <a:t>Českomoravská společnost chovatelů</a:t>
            </a:r>
            <a:endParaRPr lang="cs-CZ" dirty="0"/>
          </a:p>
          <a:p>
            <a:pPr lvl="1"/>
            <a:r>
              <a:rPr lang="cs-CZ" dirty="0"/>
              <a:t>Pověřená osoba</a:t>
            </a:r>
          </a:p>
          <a:p>
            <a:pPr lvl="2"/>
            <a:r>
              <a:rPr lang="cs-CZ" dirty="0"/>
              <a:t>Shromažďování a zpracování údajů</a:t>
            </a:r>
          </a:p>
        </p:txBody>
      </p:sp>
    </p:spTree>
    <p:extLst>
      <p:ext uri="{BB962C8B-B14F-4D97-AF65-F5344CB8AC3E}">
        <p14:creationId xmlns:p14="http://schemas.microsoft.com/office/powerpoint/2010/main" val="3806879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4C124-146B-45FC-9505-E3AD12632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Chov zvířat (podnikání)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418C54-B35F-4D6D-8298-EF867B74C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Oznámení zahájení a ukončení podnikatelské činnosti</a:t>
            </a:r>
          </a:p>
          <a:p>
            <a:pPr lvl="1"/>
            <a:r>
              <a:rPr lang="cs-CZ" dirty="0"/>
              <a:t>Informování o změnách, k nimž má dojít ve způsobu ustájení nebo v druzích chovaných zvířat</a:t>
            </a:r>
          </a:p>
          <a:p>
            <a:r>
              <a:rPr lang="cs-CZ" dirty="0"/>
              <a:t>Odborná způsobilost osob při ošetřování zvířat a získávání jejich produktů </a:t>
            </a:r>
          </a:p>
          <a:p>
            <a:r>
              <a:rPr lang="cs-CZ" dirty="0"/>
              <a:t>Pohotovostní plán pro případ výskytu nebezpečných nákaz a nemocí přenosných ze zvířat na člověka, jakož i pro případ vzniku mimořádné situace </a:t>
            </a:r>
          </a:p>
          <a:p>
            <a:r>
              <a:rPr lang="cs-CZ" dirty="0"/>
              <a:t>Program ozdravování zvířat </a:t>
            </a:r>
          </a:p>
          <a:p>
            <a:pPr lvl="1"/>
            <a:r>
              <a:rPr lang="cs-CZ" dirty="0"/>
              <a:t>v souladu s celostátním programem tlumení jedné nebo více nákaz, nemocí přenosných ze zvířat na člověka a původců těchto nákaz a nemocí </a:t>
            </a:r>
          </a:p>
          <a:p>
            <a:pPr lvl="1"/>
            <a:r>
              <a:rPr lang="cs-CZ" dirty="0"/>
              <a:t>schválení krajskou veterinární správou</a:t>
            </a:r>
          </a:p>
        </p:txBody>
      </p:sp>
    </p:spTree>
    <p:extLst>
      <p:ext uri="{BB962C8B-B14F-4D97-AF65-F5344CB8AC3E}">
        <p14:creationId xmlns:p14="http://schemas.microsoft.com/office/powerpoint/2010/main" val="28142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9CA1F-0A82-4E79-B7D3-4A268C2CC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Welfare</a:t>
            </a:r>
            <a:r>
              <a:rPr lang="cs-CZ" dirty="0">
                <a:hlinkClick r:id="rId2"/>
              </a:rPr>
              <a:t> zvířat </a:t>
            </a:r>
            <a:r>
              <a:rPr lang="cs-CZ" dirty="0"/>
              <a:t>– ochrana zvířat proti týrání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82DEEF-F6B7-45D4-B359-9AE69089D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23761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Obecné požadavky na chov</a:t>
            </a:r>
          </a:p>
          <a:p>
            <a:pPr lvl="1"/>
            <a:r>
              <a:rPr lang="cs-CZ" dirty="0"/>
              <a:t>Dojde-li k utrpení nebo jinému poškozování zvířat prokazatelně v důsledku nevhodné technologie, je chovatel povinen tuto technologii upravit nebo změnit.</a:t>
            </a:r>
          </a:p>
          <a:p>
            <a:r>
              <a:rPr lang="cs-CZ" dirty="0"/>
              <a:t>V intenzivních chovech je chovatel povinen zabezpečit nejméně jedenkrát denně prohlídku hospodářských zvířat a technologických zařízení a odstranit v nejkratší možné době každou zjištěnou závadu tak, aby nebylo ohroženo zdraví a život zvířat. </a:t>
            </a:r>
          </a:p>
          <a:p>
            <a:r>
              <a:rPr lang="cs-CZ" dirty="0"/>
              <a:t>Chovatel je povinen zajistit s ohledem na druh hospodářského zvířete, stupeň jeho vývoje, adaptaci a domestikaci, životní podmínky odpovídající fyziologickým a etologickým potřebám hospodářských zvířat tak, aby jim nebylo působeno utrpení a byla zajištěna jejich pohoda v souladu se získanými zkušenostmi a vědeckými poznatky.</a:t>
            </a:r>
          </a:p>
          <a:p>
            <a:pPr lvl="1"/>
            <a:r>
              <a:rPr lang="cs-CZ" dirty="0"/>
              <a:t>zajistit dostatečně početný a odborně způsobilý personál </a:t>
            </a:r>
          </a:p>
          <a:p>
            <a:pPr lvl="1"/>
            <a:r>
              <a:rPr lang="cs-CZ" dirty="0"/>
              <a:t>obecné požadavky na ustájení </a:t>
            </a:r>
          </a:p>
          <a:p>
            <a:pPr lvl="1"/>
            <a:r>
              <a:rPr lang="cs-CZ" dirty="0"/>
              <a:t>minimální standardy pro chov (vyhláška č. 8/2004 Sb.)</a:t>
            </a:r>
          </a:p>
          <a:p>
            <a:pPr lvl="2"/>
            <a:r>
              <a:rPr lang="cs-CZ" dirty="0"/>
              <a:t>Specifické požadavky pro chov kuřat chovaných na maso a prasat pro odchov a výkrm</a:t>
            </a:r>
          </a:p>
          <a:p>
            <a:r>
              <a:rPr lang="cs-CZ" dirty="0"/>
              <a:t>Požadavky na přístup k vodě a potravě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507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105EC-96DD-4938-819B-6BABB9884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</p:spPr>
        <p:txBody>
          <a:bodyPr/>
          <a:lstStyle/>
          <a:p>
            <a:r>
              <a:rPr lang="cs-CZ" dirty="0" err="1">
                <a:hlinkClick r:id="rId2"/>
              </a:rPr>
              <a:t>Welfare</a:t>
            </a:r>
            <a:r>
              <a:rPr lang="cs-CZ" dirty="0">
                <a:hlinkClick r:id="rId2"/>
              </a:rPr>
              <a:t> zvířat </a:t>
            </a:r>
            <a:r>
              <a:rPr lang="cs-CZ" sz="3200" dirty="0"/>
              <a:t>– ochrana zvířat proti týrání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ED0C767-AAA7-4D4B-B309-7C19C8707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116" y="1368250"/>
            <a:ext cx="8641302" cy="53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19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F91393-5F00-46C9-9B8B-0819CD051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požadavky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7DF231-52E9-4200-9183-9B5317254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Shromažďování zvířat</a:t>
            </a:r>
          </a:p>
          <a:p>
            <a:pPr lvl="1"/>
            <a:r>
              <a:rPr lang="cs-CZ" dirty="0"/>
              <a:t>svodem zvířat soustředění hospodářských zvířat různých chovatelů na určeném místě a k určenému účelu, jde-li o evidovaná zvířata podle plemenářského zákona</a:t>
            </a:r>
          </a:p>
          <a:p>
            <a:pPr lvl="1"/>
            <a:r>
              <a:rPr lang="cs-CZ" dirty="0"/>
              <a:t>shromažďovacím střediskem hospodářství, tržiště nebo jiné místo, na němž jsou shromažďována zvířata z různých hospodářství, zejména skot, prasata, ovce a kozy, aby z nich byly vytvářeny skupiny zvířat určených k odeslání</a:t>
            </a:r>
          </a:p>
          <a:p>
            <a:r>
              <a:rPr lang="cs-CZ" dirty="0">
                <a:hlinkClick r:id="rId3"/>
              </a:rPr>
              <a:t>Přeprava a přemístění zvířat</a:t>
            </a:r>
            <a:endParaRPr lang="cs-CZ" dirty="0"/>
          </a:p>
          <a:p>
            <a:pPr lvl="1"/>
            <a:r>
              <a:rPr lang="cs-CZ" dirty="0"/>
              <a:t>Komerční vs. nekomerční</a:t>
            </a:r>
          </a:p>
          <a:p>
            <a:pPr lvl="1"/>
            <a:r>
              <a:rPr lang="cs-CZ" dirty="0"/>
              <a:t>Požadavky veterinárního zákona, nařízení ES č. 1/2005 a zákona na ochranu zvířat proti týrání</a:t>
            </a:r>
          </a:p>
          <a:p>
            <a:pPr lvl="1"/>
            <a:r>
              <a:rPr lang="cs-CZ" dirty="0"/>
              <a:t>Povolení/Veterinární osvědčení</a:t>
            </a:r>
          </a:p>
          <a:p>
            <a:pPr lvl="2"/>
            <a:r>
              <a:rPr lang="cs-CZ" dirty="0"/>
              <a:t>Přeprava do 8 hodin</a:t>
            </a:r>
          </a:p>
          <a:p>
            <a:pPr lvl="2"/>
            <a:r>
              <a:rPr lang="cs-CZ" dirty="0"/>
              <a:t>Přeprava nad 8 hodin</a:t>
            </a:r>
          </a:p>
          <a:p>
            <a:r>
              <a:rPr lang="cs-CZ" dirty="0"/>
              <a:t>Usmrcování zvířat</a:t>
            </a:r>
          </a:p>
          <a:p>
            <a:pPr lvl="1"/>
            <a:r>
              <a:rPr lang="cs-CZ" dirty="0"/>
              <a:t>Obecné požadavky </a:t>
            </a:r>
            <a:r>
              <a:rPr lang="es-ES" dirty="0"/>
              <a:t>nařízení </a:t>
            </a:r>
            <a:r>
              <a:rPr lang="cs-CZ" dirty="0"/>
              <a:t>ES </a:t>
            </a:r>
            <a:r>
              <a:rPr lang="es-ES" dirty="0"/>
              <a:t>č. 1099/2009</a:t>
            </a:r>
            <a:r>
              <a:rPr lang="cs-CZ" dirty="0"/>
              <a:t> a zákona č. 246/1992 Sb.</a:t>
            </a:r>
          </a:p>
          <a:p>
            <a:pPr lvl="1"/>
            <a:r>
              <a:rPr lang="cs-CZ" dirty="0"/>
              <a:t>Požadavky na porážku hospodářských zvířat (zákon č. 166/1999 Sb.)</a:t>
            </a:r>
          </a:p>
          <a:p>
            <a:pPr lvl="2"/>
            <a:r>
              <a:rPr lang="cs-CZ" dirty="0"/>
              <a:t>usmrcení jatečného zvířete za účelem využití jeho produktů, a to způsobem, který není v rozporu s předpisy na ochranu zvířat proti týrání</a:t>
            </a:r>
          </a:p>
          <a:p>
            <a:pPr lvl="2"/>
            <a:r>
              <a:rPr lang="cs-CZ" dirty="0"/>
              <a:t>Viz dále</a:t>
            </a:r>
          </a:p>
        </p:txBody>
      </p:sp>
    </p:spTree>
    <p:extLst>
      <p:ext uri="{BB962C8B-B14F-4D97-AF65-F5344CB8AC3E}">
        <p14:creationId xmlns:p14="http://schemas.microsoft.com/office/powerpoint/2010/main" val="1669891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BEF8B-B2F0-4F3A-B210-D0ADA42AE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Porážka hospodářských zvířat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B2B32F-55E3-4175-9F63-ADDC8FD6C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Jatečná zvířata</a:t>
            </a:r>
          </a:p>
          <a:p>
            <a:pPr lvl="1"/>
            <a:r>
              <a:rPr lang="cs-CZ" dirty="0"/>
              <a:t>hospodářská zvířata, jež jsou určena k porážce a jatečnému zpracování a jejichž maso je určeno k výživě lidí</a:t>
            </a:r>
          </a:p>
          <a:p>
            <a:r>
              <a:rPr lang="cs-CZ" dirty="0"/>
              <a:t>Není-li stanoveno jinak, musí být jatečná zvířata poražena na jatkách</a:t>
            </a:r>
          </a:p>
          <a:p>
            <a:pPr lvl="1"/>
            <a:r>
              <a:rPr lang="cs-CZ" dirty="0"/>
              <a:t>Výjimka pro domácí porážku </a:t>
            </a:r>
          </a:p>
          <a:p>
            <a:r>
              <a:rPr lang="cs-CZ" dirty="0"/>
              <a:t>Povinnost chovatele dodávat na jatky pouze jatečná zvířata s pravdivě a úplně uvedenými </a:t>
            </a:r>
            <a:r>
              <a:rPr lang="cs-CZ" dirty="0">
                <a:hlinkClick r:id="rId2"/>
              </a:rPr>
              <a:t>informacemi o potravinovém řetězci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713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0C99C-EEF6-460A-A8C6-56A91B798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Welfare</a:t>
            </a:r>
            <a:r>
              <a:rPr lang="cs-CZ" dirty="0">
                <a:hlinkClick r:id="rId2"/>
              </a:rPr>
              <a:t> zvířat </a:t>
            </a:r>
            <a:r>
              <a:rPr lang="cs-CZ" dirty="0"/>
              <a:t>– ochrana zvířat proti týrání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B0786E8-07B0-41F6-B71C-75C036C26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848" y="2152601"/>
            <a:ext cx="8717763" cy="408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5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15B24-FBC7-4554-AF20-0236B5435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Welfare</a:t>
            </a:r>
            <a:r>
              <a:rPr lang="cs-CZ" dirty="0">
                <a:hlinkClick r:id="rId2"/>
              </a:rPr>
              <a:t> zvířat </a:t>
            </a:r>
            <a:r>
              <a:rPr lang="cs-CZ" dirty="0"/>
              <a:t>– ochrana zvířat proti týrání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FF353D6-1CB8-4FE9-932B-805DA2304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845" y="2008694"/>
            <a:ext cx="9905844" cy="304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804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085B4-8A6F-475B-9EFB-E2FD262C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Zdraví zvířat </a:t>
            </a:r>
            <a:r>
              <a:rPr lang="cs-CZ" dirty="0"/>
              <a:t>– obecné povinnosti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2FC6CA-7027-4E23-A134-B321DF7B8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chovat zvířata způsobem, v prostředí a podmínkách, které vyžadují jejich biologické potřeby, fyziologické funkce a zdravotní stav a předcházet poškození jejich zdraví,</a:t>
            </a:r>
          </a:p>
          <a:p>
            <a:r>
              <a:rPr lang="cs-CZ" dirty="0"/>
              <a:t>sledovat zdravotní stav zvířat, v odůvodněných případech jim včas poskytnout první pomoc a požádat o odbornou veterinární pomoc,</a:t>
            </a:r>
          </a:p>
          <a:p>
            <a:r>
              <a:rPr lang="cs-CZ" dirty="0"/>
              <a:t>bránit vzniku a šíření nákaz a jiných onemocnění zvířat a plnit povinnosti stanovené tímto zákonem nebo na jeho základě k zdolávání těchto nákaz nebo jiných onemocnění zvířat,</a:t>
            </a:r>
          </a:p>
          <a:p>
            <a:r>
              <a:rPr lang="cs-CZ" dirty="0"/>
              <a:t>podávat zvířatům léčivé přípravky, jejichž výdej je vázán na předpis veterinárního lékaře, jen podle jeho pokynů,</a:t>
            </a:r>
          </a:p>
          <a:p>
            <a:r>
              <a:rPr lang="cs-CZ" dirty="0"/>
              <a:t>dodržovat povinnosti plynoucí z předpisů Evropské unie (TSE),</a:t>
            </a:r>
          </a:p>
          <a:p>
            <a:r>
              <a:rPr lang="cs-CZ" dirty="0"/>
              <a:t>zabezpečit provádění vyšetření, zdravotních zkoušek a povinných preventivních a diagnostických úkonů v rámci veterinární kontroly zdraví, kontroly dědičnosti zdraví a kontroly pohody zvířat, a to v rozsahu a lhůtách stanovených, uchovávat jejich výsledky a na požádání je předkládat úřednímu veterinárnímu lékaři. </a:t>
            </a:r>
          </a:p>
        </p:txBody>
      </p:sp>
    </p:spTree>
    <p:extLst>
      <p:ext uri="{BB962C8B-B14F-4D97-AF65-F5344CB8AC3E}">
        <p14:creationId xmlns:p14="http://schemas.microsoft.com/office/powerpoint/2010/main" val="85185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Zemědělská výroba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rostlinná výroba </a:t>
            </a:r>
          </a:p>
          <a:p>
            <a:r>
              <a:rPr lang="cs-CZ" b="1" dirty="0"/>
              <a:t>živočišná výroba </a:t>
            </a:r>
          </a:p>
          <a:p>
            <a:r>
              <a:rPr lang="cs-CZ" dirty="0"/>
              <a:t>produkce chovných a plemenných zvířat, využití jejich genetického materiálu a získávání zárodečných produktů</a:t>
            </a:r>
          </a:p>
          <a:p>
            <a:r>
              <a:rPr lang="cs-CZ" dirty="0"/>
              <a:t>výroba osiv a sadby, školkařských výpěstků a genetického materiálu rostlin,</a:t>
            </a:r>
          </a:p>
          <a:p>
            <a:r>
              <a:rPr lang="cs-CZ" sz="1600" dirty="0"/>
              <a:t>úprava, zpracování a prodej vlastní produkce zemědělské výroby</a:t>
            </a:r>
          </a:p>
          <a:p>
            <a:r>
              <a:rPr lang="cs-CZ" sz="1600" dirty="0"/>
              <a:t>chov ryb, vodních živočichů a pěstování rostlin ve vodním útvaru povrchových vod </a:t>
            </a:r>
          </a:p>
          <a:p>
            <a:r>
              <a:rPr lang="cs-CZ" sz="1600" dirty="0"/>
              <a:t>hospodaření v lese</a:t>
            </a:r>
          </a:p>
          <a:p>
            <a:r>
              <a:rPr lang="cs-CZ" sz="1600" dirty="0"/>
              <a:t>hospodaření s vodou pro zemědělské a lesnické účely</a:t>
            </a:r>
          </a:p>
        </p:txBody>
      </p:sp>
    </p:spTree>
    <p:extLst>
      <p:ext uri="{BB962C8B-B14F-4D97-AF65-F5344CB8AC3E}">
        <p14:creationId xmlns:p14="http://schemas.microsoft.com/office/powerpoint/2010/main" val="2488868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93104-E296-4E73-B12B-AED172675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zdraví hospodářských zvířat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E8A65B-3CAE-4456-9A41-D10A47991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5204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zabezpečit v rozsahu odpovídajícím druhu zvířat, způsobu jejich chovu a ustájení čištění, dezinfekci, dezinsekci a deratizaci stájí, jiných prostorů a zařízení, v nichž jsou chována zvířata, přepravována,… </a:t>
            </a:r>
          </a:p>
          <a:p>
            <a:r>
              <a:rPr lang="cs-CZ" dirty="0"/>
              <a:t>v případě nebezpečí zavlečení nákazy nebo nemoci přenosné ze zvířat na člověka zřídit, popřípadě umístit prostředky sloužící k ochraně proti nákazám a nemocem přenosným ze zvířat na člověka a dbát o jejich řádnou funkci,</a:t>
            </a:r>
          </a:p>
          <a:p>
            <a:r>
              <a:rPr lang="cs-CZ" dirty="0"/>
              <a:t>k napájení zvířat používat vodu, která neohrožuje zdravotní stav zvířat a zdravotní nezávadnost jejich produktů, a ke krmení zvířat používat jen zdravotně nezávadná krmiva,</a:t>
            </a:r>
          </a:p>
          <a:p>
            <a:r>
              <a:rPr lang="cs-CZ" dirty="0"/>
              <a:t>podávat zvířatům pouze léčivé přípravky v souladu s pravidly pro jejich používání při poskytování veterinární péče, veterinární přípravky schválené podle tohoto zákona, doplňkové látky v souladu se zvláštními právními předpisy a dodržovat podmínky pro podávání některých látek a přípravků zvířatům, jejichž produkty jsou určeny k výživě lidí  </a:t>
            </a:r>
          </a:p>
          <a:p>
            <a:r>
              <a:rPr lang="cs-CZ" dirty="0"/>
              <a:t>nepodávat zvířatům látky a přípravky, jejichž používání u hospodářských zvířat nebo u zvířat, jejichž produkty jsou určeny k výživě lidí, není povoleno </a:t>
            </a:r>
          </a:p>
          <a:p>
            <a:r>
              <a:rPr lang="cs-CZ" dirty="0"/>
              <a:t>uvádět na trh pouze zvířata, kterým nebyly podávány nepovolené nebo zakázané látky nebo přípravky, vést záznamy o tom, kdy a které léčivé přípravky a látky, jimiž mohou být nepříznivě ovlivněny živočišné produkty, byly podány zvířatům, neprodleně předkládat tyto záznamy veterinárnímu lékaři, aby v nich zaznamenal podání léčivých přípravků zvířatům nebo očkování zvířat, uchovávat tyto záznamy nejméně po dobu 5 let a dodržovat ochranné lhůty.</a:t>
            </a:r>
          </a:p>
        </p:txBody>
      </p:sp>
    </p:spTree>
    <p:extLst>
      <p:ext uri="{BB962C8B-B14F-4D97-AF65-F5344CB8AC3E}">
        <p14:creationId xmlns:p14="http://schemas.microsoft.com/office/powerpoint/2010/main" val="1340938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774C2C-08C3-4295-B794-93E1E1E8A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Veterinární přípravky a veterinární technické prostředky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612B87-77D7-49DA-A128-FB7BE003F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Uvádět do oběhu a používat při poskytování veterinární péče je možno pouze</a:t>
            </a:r>
          </a:p>
          <a:p>
            <a:pPr lvl="1"/>
            <a:r>
              <a:rPr lang="cs-CZ" dirty="0"/>
              <a:t>a) veterinární přípravky, které byly schváleny a zapsány do Seznamu schválených veterinárních přípravků a u kterých nebyla překročena doba jejich použitelnosti,</a:t>
            </a:r>
          </a:p>
          <a:p>
            <a:pPr lvl="1"/>
            <a:r>
              <a:rPr lang="cs-CZ" dirty="0"/>
              <a:t>b) veterinární technické prostředky, u kterých nebyla překročena doba jejich použitelnosti.</a:t>
            </a:r>
          </a:p>
          <a:p>
            <a:r>
              <a:rPr lang="cs-CZ" dirty="0"/>
              <a:t>Při poskytování veterinární péče lze používat i veterinární přípravky, které jsou schválené podle předpisů Evropské unie, a zdravotnické prostředky, které jsou vhodné pro použití v rámci veterinární péče.</a:t>
            </a:r>
          </a:p>
          <a:p>
            <a:r>
              <a:rPr lang="cs-CZ" dirty="0"/>
              <a:t>Veterinární lékař může v případě ohrožení života nebo zdraví zvířete použít při poskytování veterinární péče i takový veterinární technický prostředek, který nesplňuje stanovené požadavky, a to za předpokladu, že</a:t>
            </a:r>
          </a:p>
          <a:p>
            <a:pPr lvl="1"/>
            <a:r>
              <a:rPr lang="cs-CZ" dirty="0"/>
              <a:t>a) je podrobně seznámen se zdravotním stavem zvířete, u něhož byla stanovena přesná diagnóza jeho onemocnění. To neplatí jen pro veterinární technické prostředky, které jsou určeny pro stanovení nebo potvrzení diagnózy,</a:t>
            </a:r>
          </a:p>
          <a:p>
            <a:pPr lvl="1"/>
            <a:r>
              <a:rPr lang="cs-CZ" dirty="0"/>
              <a:t>b) není možno použít jiný veterinární technický prostředek, který odpovídá stanoveným požadavkům,</a:t>
            </a:r>
          </a:p>
          <a:p>
            <a:pPr lvl="1"/>
            <a:r>
              <a:rPr lang="cs-CZ" dirty="0"/>
              <a:t>c) uvědomil Ústav o použití veterinárního technického prostředku, který nesplňuje stanovené požadavky,</a:t>
            </a:r>
          </a:p>
          <a:p>
            <a:pPr lvl="1"/>
            <a:r>
              <a:rPr lang="cs-CZ" dirty="0"/>
              <a:t>d) písemně seznámil chovatele s možnými riziky použití veterinárního technického prostředku, který nesplňuje stanovené požadavky, a chovatel dal k němu dobrovolný písemný souhlas.</a:t>
            </a:r>
          </a:p>
        </p:txBody>
      </p:sp>
    </p:spTree>
    <p:extLst>
      <p:ext uri="{BB962C8B-B14F-4D97-AF65-F5344CB8AC3E}">
        <p14:creationId xmlns:p14="http://schemas.microsoft.com/office/powerpoint/2010/main" val="292117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CD648-D237-4557-A9AC-BDD88077A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Veterinární biopreparáty a léčiva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DBCAFD-DC67-408F-8BD8-1CA649CFE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Zákon o léčivech a nařízení ES č. 726/2004</a:t>
            </a:r>
          </a:p>
          <a:p>
            <a:r>
              <a:rPr lang="cs-CZ" dirty="0"/>
              <a:t>Registrace před uvedením na trh</a:t>
            </a:r>
          </a:p>
          <a:p>
            <a:pPr lvl="1"/>
            <a:r>
              <a:rPr lang="cs-CZ" dirty="0"/>
              <a:t>Klinické hodnocení</a:t>
            </a:r>
          </a:p>
          <a:p>
            <a:pPr lvl="1"/>
            <a:r>
              <a:rPr lang="cs-CZ" dirty="0"/>
              <a:t>Vnitrostátní registrace, registrace postupem vzájemného uznávání členskými státy nebo decentralizovaným postupem</a:t>
            </a:r>
          </a:p>
          <a:p>
            <a:pPr lvl="1"/>
            <a:r>
              <a:rPr lang="cs-CZ" dirty="0"/>
              <a:t>Centralizovaná registrace na úrovni EU</a:t>
            </a:r>
          </a:p>
          <a:p>
            <a:r>
              <a:rPr lang="cs-CZ" dirty="0">
                <a:hlinkClick r:id="rId2"/>
              </a:rPr>
              <a:t>Seznam</a:t>
            </a:r>
            <a:r>
              <a:rPr lang="cs-CZ" dirty="0"/>
              <a:t>y veterinárních léčivých přípravků registrovaných v České republice a v rámci Společenství</a:t>
            </a:r>
          </a:p>
          <a:p>
            <a:r>
              <a:rPr lang="cs-CZ" dirty="0"/>
              <a:t>Aplikace</a:t>
            </a:r>
          </a:p>
          <a:p>
            <a:pPr lvl="1"/>
            <a:r>
              <a:rPr lang="cs-CZ" dirty="0"/>
              <a:t>Správná chovatelská praxe</a:t>
            </a:r>
          </a:p>
          <a:p>
            <a:pPr lvl="1"/>
            <a:r>
              <a:rPr lang="cs-CZ" dirty="0"/>
              <a:t>Veterinární lékaři</a:t>
            </a:r>
          </a:p>
          <a:p>
            <a:pPr lvl="2"/>
            <a:r>
              <a:rPr lang="cs-CZ" dirty="0">
                <a:hlinkClick r:id="rId3"/>
              </a:rPr>
              <a:t>Kaskáda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376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DA8C7-A931-4BE9-96A7-830C7478A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zvířat </a:t>
            </a:r>
            <a:br>
              <a:rPr lang="cs-CZ" dirty="0"/>
            </a:br>
            <a:r>
              <a:rPr lang="cs-CZ" dirty="0"/>
              <a:t>- předcházení nákaz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53F80F-331D-49F7-BD6B-C522BA56F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Kontrola biologické bezpečnosti</a:t>
            </a:r>
          </a:p>
          <a:p>
            <a:pPr lvl="1"/>
            <a:r>
              <a:rPr lang="cs-CZ" dirty="0"/>
              <a:t>Kontrola plnění požadavků, které se týkají zabezpečení chovu hospodářských zvířat před zavlečením a šířením nákaz</a:t>
            </a:r>
          </a:p>
          <a:p>
            <a:pPr lvl="2"/>
            <a:r>
              <a:rPr lang="cs-CZ" dirty="0"/>
              <a:t>Fyzická prohlídka chovu </a:t>
            </a:r>
          </a:p>
          <a:p>
            <a:pPr lvl="2"/>
            <a:r>
              <a:rPr lang="cs-CZ" dirty="0"/>
              <a:t>Kontrola fotodokumentace</a:t>
            </a:r>
          </a:p>
          <a:p>
            <a:pPr lvl="1"/>
            <a:r>
              <a:rPr lang="cs-CZ" dirty="0"/>
              <a:t>Kontrolované požadavky</a:t>
            </a:r>
          </a:p>
          <a:p>
            <a:pPr lvl="2"/>
            <a:r>
              <a:rPr lang="cs-CZ" dirty="0"/>
              <a:t>Viz </a:t>
            </a:r>
            <a:r>
              <a:rPr lang="cs-CZ" dirty="0">
                <a:hlinkClick r:id="rId2"/>
              </a:rPr>
              <a:t>https://www.svscr.cz/wp-content/files/zvirata/Kontrola-biologicke-bezpecnosti-letak-pro-chovatele-2016-12-08.pdf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Metodika kontroly zdraví zvířat a nařízení vakcinace</a:t>
            </a:r>
            <a:endParaRPr lang="cs-CZ" dirty="0"/>
          </a:p>
          <a:p>
            <a:pPr lvl="1"/>
            <a:r>
              <a:rPr lang="cs-CZ" dirty="0"/>
              <a:t>Seznam povinných preventivních a diagnostických úkonů k předcházení vzniku a šíření nákaz a nemocí přenosných ze zvířat na člověka, jakož i k jejich zdolávání</a:t>
            </a:r>
          </a:p>
          <a:p>
            <a:pPr lvl="1"/>
            <a:r>
              <a:rPr lang="cs-CZ" dirty="0"/>
              <a:t>Každoročně stanoví </a:t>
            </a:r>
            <a:r>
              <a:rPr lang="cs-CZ" dirty="0" err="1"/>
              <a:t>Mze</a:t>
            </a:r>
            <a:r>
              <a:rPr lang="cs-CZ" dirty="0"/>
              <a:t> ve formě opatření obecné povahy</a:t>
            </a:r>
          </a:p>
        </p:txBody>
      </p:sp>
    </p:spTree>
    <p:extLst>
      <p:ext uri="{BB962C8B-B14F-4D97-AF65-F5344CB8AC3E}">
        <p14:creationId xmlns:p14="http://schemas.microsoft.com/office/powerpoint/2010/main" val="3909704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91EEF-C786-46B7-A401-AA6108F81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Zdraví zvířat</a:t>
            </a:r>
            <a:br>
              <a:rPr lang="cs-CZ" dirty="0"/>
            </a:br>
            <a:r>
              <a:rPr lang="cs-CZ" dirty="0"/>
              <a:t>- zdolávání nákaz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AA4A5-2D8E-4967-B996-292B4B096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Povinnosti chovatele </a:t>
            </a:r>
          </a:p>
          <a:p>
            <a:pPr lvl="1"/>
            <a:r>
              <a:rPr lang="cs-CZ" dirty="0"/>
              <a:t>Ohlašovací povinnost</a:t>
            </a:r>
          </a:p>
          <a:p>
            <a:pPr lvl="2"/>
            <a:r>
              <a:rPr lang="cs-CZ" dirty="0"/>
              <a:t>Nebezpečné nákazy a nemoci přenosné ze zvířat na člověka</a:t>
            </a:r>
          </a:p>
          <a:p>
            <a:pPr lvl="1"/>
            <a:r>
              <a:rPr lang="cs-CZ" dirty="0"/>
              <a:t>Soukromý veterinární lékař </a:t>
            </a:r>
          </a:p>
          <a:p>
            <a:pPr lvl="1"/>
            <a:r>
              <a:rPr lang="cs-CZ" dirty="0"/>
              <a:t>Úřední veterinární lékař</a:t>
            </a:r>
          </a:p>
          <a:p>
            <a:r>
              <a:rPr lang="cs-CZ" dirty="0"/>
              <a:t>Krajská veterinární správa</a:t>
            </a:r>
          </a:p>
          <a:p>
            <a:pPr lvl="1"/>
            <a:r>
              <a:rPr lang="cs-CZ" dirty="0"/>
              <a:t>Mimořádná ochranná a </a:t>
            </a:r>
            <a:r>
              <a:rPr lang="cs-CZ" dirty="0" err="1"/>
              <a:t>zdolávací</a:t>
            </a:r>
            <a:r>
              <a:rPr lang="cs-CZ" dirty="0"/>
              <a:t> veterinární opatření</a:t>
            </a:r>
          </a:p>
          <a:p>
            <a:pPr lvl="1"/>
            <a:r>
              <a:rPr lang="cs-CZ" dirty="0"/>
              <a:t>Jiná opatření</a:t>
            </a:r>
          </a:p>
          <a:p>
            <a:pPr lvl="1"/>
            <a:r>
              <a:rPr lang="cs-CZ" dirty="0"/>
              <a:t>Síť </a:t>
            </a:r>
            <a:r>
              <a:rPr lang="cs-CZ" dirty="0" err="1"/>
              <a:t>epizootologického</a:t>
            </a:r>
            <a:r>
              <a:rPr lang="cs-CZ" dirty="0"/>
              <a:t> sledování skotu nebo prasat</a:t>
            </a:r>
          </a:p>
        </p:txBody>
      </p:sp>
    </p:spTree>
    <p:extLst>
      <p:ext uri="{BB962C8B-B14F-4D97-AF65-F5344CB8AC3E}">
        <p14:creationId xmlns:p14="http://schemas.microsoft.com/office/powerpoint/2010/main" val="7290394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9B272-E6F7-4F58-A8B2-9287F19B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podmíněnosti související s chovem hospodářských zvířat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D854BC-A1A6-43FD-AF4A-AEA3C6EE9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43614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Zákaz používání některých látek s hormonálním nebo </a:t>
            </a:r>
            <a:r>
              <a:rPr lang="cs-CZ" dirty="0" err="1"/>
              <a:t>tyreostatickým</a:t>
            </a:r>
            <a:r>
              <a:rPr lang="cs-CZ" dirty="0"/>
              <a:t> účinkem a beta-sympatomimetik v chovech zvířat (PPH 5)</a:t>
            </a:r>
          </a:p>
          <a:p>
            <a:r>
              <a:rPr lang="cs-CZ" dirty="0"/>
              <a:t>Označování hospodářských zvířat – prasata, skot, ovce a kozy (PPH 6, 7 a 8)</a:t>
            </a:r>
          </a:p>
          <a:p>
            <a:r>
              <a:rPr lang="cs-CZ" dirty="0"/>
              <a:t>Pravidla pro prevenci, tlumení a eradikaci některých přenosných spongiformních encefalopatií (TSE) (PPH 9)</a:t>
            </a:r>
          </a:p>
          <a:p>
            <a:r>
              <a:rPr lang="cs-CZ" dirty="0"/>
              <a:t>Minimální požadavky pro ochranu telat (PPH 11),</a:t>
            </a:r>
          </a:p>
          <a:p>
            <a:r>
              <a:rPr lang="cs-CZ" dirty="0"/>
              <a:t>Minimální požadavky pro ochranu prasat (PPH 12)</a:t>
            </a:r>
          </a:p>
          <a:p>
            <a:r>
              <a:rPr lang="cs-CZ" dirty="0"/>
              <a:t>Požadavky na ochranu zvířat chovaných pro hospodářské účely (PPH 13)</a:t>
            </a:r>
          </a:p>
          <a:p>
            <a:pPr lvl="1"/>
            <a:r>
              <a:rPr lang="cs-CZ" dirty="0"/>
              <a:t>Blíže viz vyhláška č. 48/2017 Sb.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CD06256-DDAA-49D0-9744-3A1D4CB69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43614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 nejčastěji zjišťovaným nedostatkům patří: </a:t>
            </a:r>
          </a:p>
          <a:p>
            <a:pPr lvl="1"/>
            <a:r>
              <a:rPr lang="cs-CZ" dirty="0"/>
              <a:t>nezajištění ošetření zvířat, nevedení záznamů, podávání léčivých přípravků v rozporu s právními předpisy, </a:t>
            </a:r>
          </a:p>
          <a:p>
            <a:pPr lvl="1"/>
            <a:r>
              <a:rPr lang="cs-CZ" dirty="0"/>
              <a:t>nevhodný materiál k ustájení, přítomnost ostrých předmětů, které mohou zvířatům způsobit poranění, </a:t>
            </a:r>
          </a:p>
          <a:p>
            <a:pPr lvl="1"/>
            <a:r>
              <a:rPr lang="cs-CZ" dirty="0"/>
              <a:t>nedodržení požadavků na ochranu zvířat před nepříznivými podmínkami, </a:t>
            </a:r>
          </a:p>
          <a:p>
            <a:pPr lvl="1"/>
            <a:r>
              <a:rPr lang="cs-CZ" dirty="0"/>
              <a:t>- nezajištění přístupu k napájecí vodě, nezamezení znečištění krmiv a vody.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69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BF4FD3-E59D-4F1A-BE15-5849DBEB2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a doporučené 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DC3F1D-826A-4C45-9902-705DF03F2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https://www.svscr.cz/</a:t>
            </a:r>
            <a:r>
              <a:rPr lang="cs-CZ" dirty="0"/>
              <a:t> (Státní veterinární správa)</a:t>
            </a:r>
          </a:p>
          <a:p>
            <a:r>
              <a:rPr lang="cs-CZ" dirty="0">
                <a:hlinkClick r:id="rId3"/>
              </a:rPr>
              <a:t>https://www.cmsch.cz/</a:t>
            </a:r>
            <a:r>
              <a:rPr lang="cs-CZ" dirty="0"/>
              <a:t> (Českomoravská společnost chovatelů)</a:t>
            </a:r>
          </a:p>
          <a:p>
            <a:r>
              <a:rPr lang="cs-CZ" dirty="0">
                <a:hlinkClick r:id="rId4"/>
              </a:rPr>
              <a:t>https://ec.europa.eu/food/animals_en</a:t>
            </a:r>
            <a:r>
              <a:rPr lang="cs-CZ" dirty="0"/>
              <a:t> (Evropská komise - Animal Food </a:t>
            </a:r>
            <a:r>
              <a:rPr lang="cs-CZ" dirty="0" err="1"/>
              <a:t>Safety</a:t>
            </a:r>
            <a:r>
              <a:rPr lang="cs-CZ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267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voj produkce zemÄdÄlskÃ©ho odvÄtvÃ­ vÂ letech 2000â2016 (vÂ mld.Â KÄ, bÄÅ¾nÃ© ceny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148" y="2161439"/>
            <a:ext cx="7620000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produkce zemědělského odvětví v letech 2000–2016 (v mld. Kč, běžné ceny)</a:t>
            </a:r>
            <a:br>
              <a:rPr lang="cs-CZ" dirty="0"/>
            </a:br>
            <a:r>
              <a:rPr lang="cs-CZ" sz="1800" dirty="0"/>
              <a:t>Zdroj: http://www.statistikaamy.cz/2017/03/ceskemu-zemedelstvi-se-vloni-darilo/</a:t>
            </a:r>
          </a:p>
        </p:txBody>
      </p:sp>
    </p:spTree>
    <p:extLst>
      <p:ext uri="{BB962C8B-B14F-4D97-AF65-F5344CB8AC3E}">
        <p14:creationId xmlns:p14="http://schemas.microsoft.com/office/powerpoint/2010/main" val="1448888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Živočišná výroba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0029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Chov hospodářských a jiných zvířat či živočichů za účelem získávání, zpracování a výroby živočišných produktů, </a:t>
            </a:r>
          </a:p>
          <a:p>
            <a:pPr lvl="1"/>
            <a:r>
              <a:rPr lang="cs-CZ" dirty="0"/>
              <a:t>chov hospodářských zvířat k tahu a chov sportovních a dostihových koní</a:t>
            </a:r>
          </a:p>
          <a:p>
            <a:r>
              <a:rPr lang="cs-CZ" dirty="0"/>
              <a:t>Živočišné komodity</a:t>
            </a:r>
          </a:p>
          <a:p>
            <a:pPr lvl="1"/>
            <a:r>
              <a:rPr lang="cs-CZ" dirty="0"/>
              <a:t>Skot, prasata, ovce, kozy, drůbež, koně, ryby, včely, králíci, maso, mléko, vejce, med</a:t>
            </a:r>
          </a:p>
          <a:p>
            <a:r>
              <a:rPr lang="cs-CZ" dirty="0"/>
              <a:t>Produkce chovných a plemenných zvířat, využití jejich genetického materiálu a získávání zárodečných produktů</a:t>
            </a:r>
          </a:p>
          <a:p>
            <a:r>
              <a:rPr lang="cs-CZ" dirty="0"/>
              <a:t>Veterinární péče</a:t>
            </a:r>
          </a:p>
          <a:p>
            <a:pPr lvl="1"/>
            <a:r>
              <a:rPr lang="cs-CZ" dirty="0"/>
              <a:t>Péče o zdraví zvířat a jeho ochrana, zejména předcházení vzniku a šíření nákaz a jiných onemocnění zvířat a jejich zdolávání</a:t>
            </a:r>
          </a:p>
          <a:p>
            <a:pPr lvl="1"/>
            <a:r>
              <a:rPr lang="cs-CZ" dirty="0"/>
              <a:t>Ochrana životního prostředí před nepříznivými vlivy souvisejícími s chovem zvířat, výrobou a zpracováváním živočišných produktů, jakož i ochranu zvířat a jejich produkce před riziky ze znečištěného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395899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74" y="1523999"/>
            <a:ext cx="8066693" cy="4964119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Zdroj: </a:t>
            </a:r>
            <a:r>
              <a:rPr lang="cs-CZ" dirty="0">
                <a:hlinkClick r:id="rId3"/>
              </a:rPr>
              <a:t>Veřejná databáze ČSÚ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99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FE26052-ABF6-4A53-A69D-5DCC077260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927964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8809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4335E-63AF-4219-BB95-3C1CA0FE0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rámec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6BEEC-B298-4E9D-B8BF-09D94CCB2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166/1999 Sb., o veterinární péči</a:t>
            </a:r>
          </a:p>
          <a:p>
            <a:pPr lvl="1"/>
            <a:r>
              <a:rPr lang="cs-CZ" dirty="0"/>
              <a:t>péče o zdraví zvířat a jeho ochrana</a:t>
            </a:r>
          </a:p>
          <a:p>
            <a:pPr lvl="1"/>
            <a:r>
              <a:rPr lang="cs-CZ" dirty="0"/>
              <a:t>péče o zdravotní nezávadnost živočišných produktů a krmiv</a:t>
            </a:r>
          </a:p>
          <a:p>
            <a:r>
              <a:rPr lang="cs-CZ" dirty="0"/>
              <a:t>Zákon č. 154/2000 Sb., o šlechtění, plemenitbě a evidenci hospodářských zvířat </a:t>
            </a:r>
          </a:p>
          <a:p>
            <a:pPr lvl="1"/>
            <a:r>
              <a:rPr lang="cs-CZ" dirty="0"/>
              <a:t>šlechtění a plemenitba vyjmenovaných hospodářských zvířat</a:t>
            </a:r>
          </a:p>
          <a:p>
            <a:pPr lvl="1"/>
            <a:r>
              <a:rPr lang="cs-CZ" dirty="0"/>
              <a:t>označování a evidence vybraných hospodářstvích zvířat</a:t>
            </a:r>
          </a:p>
          <a:p>
            <a:r>
              <a:rPr lang="cs-CZ" dirty="0"/>
              <a:t>Zákon č. 246/1992 Sb., na ochranu zvířat proti týrání</a:t>
            </a:r>
          </a:p>
          <a:p>
            <a:r>
              <a:rPr lang="cs-CZ" dirty="0"/>
              <a:t>Zákon č. 91/1996 Sb., o krmivech</a:t>
            </a:r>
          </a:p>
          <a:p>
            <a:r>
              <a:rPr lang="cs-CZ" dirty="0"/>
              <a:t>Nařízení ES č. 1069/2009 o vedlejších živočišných produktech</a:t>
            </a:r>
          </a:p>
        </p:txBody>
      </p:sp>
    </p:spTree>
    <p:extLst>
      <p:ext uri="{BB962C8B-B14F-4D97-AF65-F5344CB8AC3E}">
        <p14:creationId xmlns:p14="http://schemas.microsoft.com/office/powerpoint/2010/main" val="51127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47DB06-706B-4914-80B9-AF887E4CD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962619-C652-46E9-905B-A098DBFBEF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Chovatel</a:t>
            </a:r>
          </a:p>
          <a:p>
            <a:pPr lvl="1"/>
            <a:r>
              <a:rPr lang="cs-CZ" dirty="0"/>
              <a:t>každý, kdo zvíře nebo zvířata vlastní nebo drží, anebo je pověřen se o ně starat, ať již za úplatu nebo bezúplatně, a to i na přechodnou dobu</a:t>
            </a:r>
          </a:p>
          <a:p>
            <a:pPr lvl="1"/>
            <a:r>
              <a:rPr lang="cs-CZ" dirty="0"/>
              <a:t>pro účely zápisu do plemenné knihy se za chovatele považuje osoba, z jejíhož chovu zvíře pochází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334F7C4-F821-4025-A529-773BAB5258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Státní veterinární správa</a:t>
            </a:r>
          </a:p>
          <a:p>
            <a:pPr lvl="1"/>
            <a:r>
              <a:rPr lang="cs-CZ" dirty="0"/>
              <a:t>Veterinární péče</a:t>
            </a:r>
          </a:p>
          <a:p>
            <a:r>
              <a:rPr lang="cs-CZ" dirty="0"/>
              <a:t>Česká plemenářská inspekce</a:t>
            </a:r>
          </a:p>
          <a:p>
            <a:pPr lvl="1"/>
            <a:r>
              <a:rPr lang="cs-CZ" dirty="0"/>
              <a:t>Šlechtění a plemenitba</a:t>
            </a:r>
          </a:p>
          <a:p>
            <a:r>
              <a:rPr lang="cs-CZ" dirty="0"/>
              <a:t>ÚSKVBL</a:t>
            </a:r>
          </a:p>
          <a:p>
            <a:pPr lvl="1"/>
            <a:r>
              <a:rPr lang="cs-CZ" dirty="0"/>
              <a:t>Veterinární přípravky a léčiva</a:t>
            </a:r>
          </a:p>
          <a:p>
            <a:r>
              <a:rPr lang="cs-CZ" dirty="0"/>
              <a:t>Veterinární lékaři </a:t>
            </a:r>
          </a:p>
          <a:p>
            <a:pPr lvl="1"/>
            <a:r>
              <a:rPr lang="cs-CZ" dirty="0"/>
              <a:t>Úřední – soukromý – veterinární inspektor</a:t>
            </a:r>
          </a:p>
          <a:p>
            <a:r>
              <a:rPr lang="cs-CZ" dirty="0"/>
              <a:t>Ústřední kontrolní a zkušební ústav zemědělský </a:t>
            </a:r>
          </a:p>
          <a:p>
            <a:pPr lvl="1"/>
            <a:r>
              <a:rPr lang="cs-CZ" dirty="0"/>
              <a:t>Krmiva </a:t>
            </a:r>
          </a:p>
        </p:txBody>
      </p:sp>
    </p:spTree>
    <p:extLst>
      <p:ext uri="{BB962C8B-B14F-4D97-AF65-F5344CB8AC3E}">
        <p14:creationId xmlns:p14="http://schemas.microsoft.com/office/powerpoint/2010/main" val="246342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3EE7A-31A4-45A2-892A-5044E52BD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Plemenářský zákon</a:t>
            </a:r>
            <a:br>
              <a:rPr lang="cs-CZ" dirty="0"/>
            </a:br>
            <a:r>
              <a:rPr lang="cs-CZ" sz="2200" dirty="0"/>
              <a:t>→ zvelebování populací zvířat a zachování jejich genetické rozmanitosti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AED1C8-352F-4EF1-819D-07EE0DAA0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Šlechtitelská činnost a opatření</a:t>
            </a:r>
          </a:p>
          <a:p>
            <a:pPr lvl="1"/>
            <a:r>
              <a:rPr lang="cs-CZ" dirty="0"/>
              <a:t>Vyjmenovaná hospodářská zvířata</a:t>
            </a:r>
          </a:p>
          <a:p>
            <a:pPr lvl="2"/>
            <a:r>
              <a:rPr lang="cs-CZ" dirty="0"/>
              <a:t>skot, buvoli, koně, osli, prasata, ovce, kozy, drůbež, plemenné ryby a včely</a:t>
            </a:r>
          </a:p>
          <a:p>
            <a:pPr lvl="1"/>
            <a:r>
              <a:rPr lang="cs-CZ" dirty="0"/>
              <a:t>Uznaná chovatelská sdružení</a:t>
            </a:r>
          </a:p>
          <a:p>
            <a:pPr lvl="2"/>
            <a:r>
              <a:rPr lang="cs-CZ" dirty="0"/>
              <a:t>Vedení plemenářských knih pro jednotlivá plemena a plemenářských evidencí pro každé plemeno drůbeže, plemenných ryb a včel</a:t>
            </a:r>
          </a:p>
          <a:p>
            <a:pPr lvl="3"/>
            <a:r>
              <a:rPr lang="cs-CZ" dirty="0"/>
              <a:t>Speciální evidence plemenných zvířat, která obsahuje údaje o identifikaci, původu, výkonnosti, plemenné hodnotě a užití zvířat určitého plemene nebo typu a jejich přímých potomků</a:t>
            </a:r>
          </a:p>
          <a:p>
            <a:pPr lvl="2"/>
            <a:r>
              <a:rPr lang="cs-CZ" dirty="0"/>
              <a:t>Kontrola užitkovosti, výkonnostních zkoušek, výkonnostních testů, kontroly dědičnosti, posuzování vlastností, znaků a zdraví</a:t>
            </a:r>
          </a:p>
          <a:p>
            <a:pPr lvl="1"/>
            <a:r>
              <a:rPr lang="cs-CZ" dirty="0"/>
              <a:t>Uznané chovatelské podniky prasat</a:t>
            </a:r>
          </a:p>
          <a:p>
            <a:pPr lvl="2"/>
            <a:r>
              <a:rPr lang="cs-CZ" dirty="0"/>
              <a:t>Vedení chovného registru </a:t>
            </a:r>
          </a:p>
          <a:p>
            <a:pPr lvl="3"/>
            <a:r>
              <a:rPr lang="cs-CZ" dirty="0"/>
              <a:t>údaje o identifikaci a původu prasat</a:t>
            </a:r>
          </a:p>
        </p:txBody>
      </p:sp>
    </p:spTree>
    <p:extLst>
      <p:ext uri="{BB962C8B-B14F-4D97-AF65-F5344CB8AC3E}">
        <p14:creationId xmlns:p14="http://schemas.microsoft.com/office/powerpoint/2010/main" val="180557983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1361</TotalTime>
  <Words>2217</Words>
  <Application>Microsoft Office PowerPoint</Application>
  <PresentationFormat>Širokoúhlá obrazovka</PresentationFormat>
  <Paragraphs>200</Paragraphs>
  <Slides>26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Century Gothic</vt:lpstr>
      <vt:lpstr>Wingdings 3</vt:lpstr>
      <vt:lpstr>Stébla</vt:lpstr>
      <vt:lpstr>Živočišná výroba a veterinární péče.</vt:lpstr>
      <vt:lpstr>Zemědělská výroba</vt:lpstr>
      <vt:lpstr>Vývoj produkce zemědělského odvětví v letech 2000–2016 (v mld. Kč, běžné ceny) Zdroj: http://www.statistikaamy.cz/2017/03/ceskemu-zemedelstvi-se-vloni-darilo/</vt:lpstr>
      <vt:lpstr>Živočišná výroba</vt:lpstr>
      <vt:lpstr>Zdroj: Veřejná databáze ČSÚ</vt:lpstr>
      <vt:lpstr>Prezentace aplikace PowerPoint</vt:lpstr>
      <vt:lpstr>Právní rámec</vt:lpstr>
      <vt:lpstr>Subjekty </vt:lpstr>
      <vt:lpstr>Plemenářský zákon → zvelebování populací zvířat a zachování jejich genetické rozmanitosti</vt:lpstr>
      <vt:lpstr>Plemenářský zákon → označování a evidence hospodářských zvířat </vt:lpstr>
      <vt:lpstr>Ústřední evidence</vt:lpstr>
      <vt:lpstr>Chov zvířat (podnikání)</vt:lpstr>
      <vt:lpstr>Welfare zvířat – ochrana zvířat proti týrání</vt:lpstr>
      <vt:lpstr>Welfare zvířat – ochrana zvířat proti týrání</vt:lpstr>
      <vt:lpstr>Specifické požadavky</vt:lpstr>
      <vt:lpstr>Porážka hospodářských zvířat</vt:lpstr>
      <vt:lpstr>Welfare zvířat – ochrana zvířat proti týrání</vt:lpstr>
      <vt:lpstr>Welfare zvířat – ochrana zvířat proti týrání</vt:lpstr>
      <vt:lpstr>Zdraví zvířat – obecné povinnosti</vt:lpstr>
      <vt:lpstr>Ochrana zdraví hospodářských zvířat</vt:lpstr>
      <vt:lpstr>Veterinární přípravky a veterinární technické prostředky</vt:lpstr>
      <vt:lpstr>Veterinární biopreparáty a léčiva</vt:lpstr>
      <vt:lpstr>Zdraví zvířat  - předcházení nákaz</vt:lpstr>
      <vt:lpstr>Zdraví zvířat - zdolávání nákaz</vt:lpstr>
      <vt:lpstr>Pravidla podmíněnosti související s chovem hospodářských zvířat</vt:lpstr>
      <vt:lpstr>Použité a doporučené zdroje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Rostlinná výroba a rostlinolékařská péče. Živočišná výroba a veterinární péče.</dc:title>
  <dc:creator>Jana Tkáčiková</dc:creator>
  <cp:lastModifiedBy>Jana</cp:lastModifiedBy>
  <cp:revision>122</cp:revision>
  <dcterms:created xsi:type="dcterms:W3CDTF">2018-04-12T08:24:52Z</dcterms:created>
  <dcterms:modified xsi:type="dcterms:W3CDTF">2020-04-27T19:51:00Z</dcterms:modified>
</cp:coreProperties>
</file>