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8" r:id="rId4"/>
    <p:sldId id="269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tgeverijparis.nl/nl/tijdschriften-online/review-of-european-administrative-law-reala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MV858K Evropské správní právo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1. 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dirty="0" smtClean="0"/>
              <a:t>26. </a:t>
            </a:r>
            <a:r>
              <a:rPr lang="cs-CZ" dirty="0" smtClean="0"/>
              <a:t>2. </a:t>
            </a:r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7290" y="1704796"/>
            <a:ext cx="7011008" cy="411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5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Inspirační základny: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Europeizace </a:t>
            </a:r>
            <a:r>
              <a:rPr lang="cs-CZ" altLang="cs-CZ" sz="2400" b="1" dirty="0"/>
              <a:t>dobrovolná</a:t>
            </a:r>
            <a:r>
              <a:rPr lang="cs-CZ" altLang="cs-CZ" sz="2400" dirty="0"/>
              <a:t> – RE (neprávní aspekty), podobnost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Europeizace </a:t>
            </a:r>
            <a:r>
              <a:rPr lang="cs-CZ" altLang="cs-CZ" sz="2400" b="1" dirty="0"/>
              <a:t>nucená</a:t>
            </a:r>
            <a:r>
              <a:rPr lang="cs-CZ" altLang="cs-CZ" sz="2400" dirty="0"/>
              <a:t> – EU (právní aspekty – povinnost), shodnost až jednotnost, „</a:t>
            </a:r>
            <a:r>
              <a:rPr lang="cs-CZ" altLang="cs-CZ" sz="2400" i="1" dirty="0"/>
              <a:t>prohlubující se europeizace</a:t>
            </a:r>
            <a:r>
              <a:rPr lang="cs-CZ" altLang="cs-CZ" sz="2400" dirty="0"/>
              <a:t>“, vliv EU na přípravu a implementaci členskými státy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Původně bylo odlišné zaměření (lidská práva x trh)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443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Mezinárodní organizace (1949) - statut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Orgány:</a:t>
            </a:r>
            <a:r>
              <a:rPr lang="cs-CZ" altLang="cs-CZ" sz="2400" dirty="0"/>
              <a:t> Výbor ministrů, Parlamentní shromáždění, Kongres místních a regionálních samospráv (+ ESLP)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Dokumenty:</a:t>
            </a:r>
            <a:r>
              <a:rPr lang="cs-CZ" altLang="cs-CZ" sz="2400" dirty="0"/>
              <a:t> rezoluce a doporučení (pro čl. státy)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Soft-</a:t>
            </a:r>
            <a:r>
              <a:rPr lang="cs-CZ" altLang="cs-CZ" sz="2400" dirty="0" err="1"/>
              <a:t>law</a:t>
            </a:r>
            <a:r>
              <a:rPr lang="cs-CZ" altLang="cs-CZ" sz="2400" dirty="0"/>
              <a:t> (</a:t>
            </a:r>
            <a:r>
              <a:rPr lang="cs-CZ" altLang="cs-CZ" sz="2400" i="1" dirty="0"/>
              <a:t>peer </a:t>
            </a:r>
            <a:r>
              <a:rPr lang="cs-CZ" altLang="cs-CZ" sz="2400" i="1" dirty="0" err="1"/>
              <a:t>pressure</a:t>
            </a:r>
            <a:r>
              <a:rPr lang="cs-CZ" altLang="cs-CZ" sz="2400" dirty="0"/>
              <a:t>), RE si ale může vyžádat zprávu o plnění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Právní europeizace: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EÚLP (č. 209/1992 Sb.) + ESLP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ECHMS (č. 181/1999 Sb.)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ESCH (č. 14/2000 Sb.)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347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Obsahový vývoj soft-</a:t>
            </a:r>
            <a:r>
              <a:rPr lang="cs-CZ" altLang="cs-CZ" sz="2400" dirty="0" err="1"/>
              <a:t>law</a:t>
            </a:r>
            <a:r>
              <a:rPr lang="cs-CZ" altLang="cs-CZ" sz="2400" dirty="0"/>
              <a:t> RE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/>
              <a:t>70. léta, první generace – ochrana práv jednotlivců vůči správní </a:t>
            </a:r>
            <a:r>
              <a:rPr lang="cs-CZ" sz="2400" dirty="0" smtClean="0"/>
              <a:t>činnosti; </a:t>
            </a:r>
            <a:r>
              <a:rPr lang="cs-CZ" sz="2400" dirty="0"/>
              <a:t>(77) 31, (80) 2, (81) 19, (89) 8, (91) 1 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 smtClean="0"/>
              <a:t>90</a:t>
            </a:r>
            <a:r>
              <a:rPr lang="cs-CZ" sz="2400" dirty="0"/>
              <a:t>. léta, druhá generace – pozornost věnována vykonavatelům veřejné správy a úředním osobám (</a:t>
            </a:r>
            <a:r>
              <a:rPr lang="cs-CZ" sz="2400" i="1" dirty="0"/>
              <a:t>zodpovědnost a přístup k dokumentům, osobní údaje</a:t>
            </a:r>
            <a:r>
              <a:rPr lang="cs-CZ" sz="2400" dirty="0" smtClean="0"/>
              <a:t>); </a:t>
            </a:r>
            <a:r>
              <a:rPr lang="cs-CZ" sz="2400" dirty="0"/>
              <a:t>(2000) 6, (2000) 10 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/>
              <a:t>Po roce 2000, třetí generace – správní </a:t>
            </a:r>
            <a:r>
              <a:rPr lang="cs-CZ" sz="2400" dirty="0" smtClean="0"/>
              <a:t>soudnictví; </a:t>
            </a:r>
            <a:r>
              <a:rPr lang="cs-CZ" sz="2400" dirty="0"/>
              <a:t>(2001) 9, (2003) 16, (2004) 20</a:t>
            </a:r>
          </a:p>
          <a:p>
            <a:pPr marL="0" indent="0" algn="just">
              <a:lnSpc>
                <a:spcPct val="100000"/>
              </a:lnSpc>
              <a:buClr>
                <a:srgbClr val="7D1E1E"/>
              </a:buClr>
              <a:buNone/>
              <a:defRPr/>
            </a:pPr>
            <a:r>
              <a:rPr lang="cs-CZ" sz="2400" dirty="0" smtClean="0">
                <a:solidFill>
                  <a:srgbClr val="7D1E1E"/>
                </a:solidFill>
              </a:rPr>
              <a:t> </a:t>
            </a:r>
            <a:endParaRPr lang="cs-CZ" sz="2400" dirty="0">
              <a:solidFill>
                <a:srgbClr val="7D1E1E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790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/>
              <a:t>loajality</a:t>
            </a:r>
            <a:r>
              <a:rPr lang="cs-CZ" altLang="cs-CZ" sz="2400" dirty="0"/>
              <a:t> (čl. 4/3 SEU)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Implementace: a) legislativní </a:t>
            </a:r>
            <a:r>
              <a:rPr lang="cs-CZ" altLang="cs-CZ" sz="2400" dirty="0"/>
              <a:t>(přizpůsobení obsahu vnitrostátní úpravy – zákon, prováděcí předpis, </a:t>
            </a:r>
            <a:r>
              <a:rPr lang="cs-CZ" altLang="cs-CZ" sz="2400" b="1" dirty="0"/>
              <a:t>odstraňování možných rozporů</a:t>
            </a:r>
            <a:r>
              <a:rPr lang="cs-CZ" altLang="cs-CZ" sz="2400" dirty="0"/>
              <a:t>), </a:t>
            </a:r>
            <a:r>
              <a:rPr lang="cs-CZ" altLang="cs-CZ" sz="2400" b="1" dirty="0"/>
              <a:t>b) aplikační </a:t>
            </a:r>
            <a:r>
              <a:rPr lang="cs-CZ" altLang="cs-CZ" sz="2400" dirty="0"/>
              <a:t>(soudy a správní orgány,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eurokonformní</a:t>
            </a:r>
            <a:r>
              <a:rPr lang="cs-CZ" altLang="cs-CZ" sz="2400" b="1" dirty="0">
                <a:solidFill>
                  <a:srgbClr val="FF0000"/>
                </a:solidFill>
              </a:rPr>
              <a:t> výklad</a:t>
            </a:r>
            <a:r>
              <a:rPr lang="cs-CZ" altLang="cs-CZ" sz="2400" dirty="0"/>
              <a:t>, aplikační přednost aktů EU)</a:t>
            </a:r>
          </a:p>
          <a:p>
            <a:pPr algn="just"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Dopad především na </a:t>
            </a:r>
            <a:r>
              <a:rPr lang="cs-CZ" altLang="cs-CZ" sz="2400" b="1" dirty="0"/>
              <a:t>tzv. zvláštní část SP</a:t>
            </a:r>
            <a:r>
              <a:rPr lang="cs-CZ" altLang="cs-CZ" sz="2400" dirty="0"/>
              <a:t>, P/Po subjektů a správních </a:t>
            </a:r>
            <a:r>
              <a:rPr lang="cs-CZ" altLang="cs-CZ" sz="2400" dirty="0" smtClean="0"/>
              <a:t>orgánů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 smtClean="0"/>
              <a:t>Transpozice </a:t>
            </a:r>
            <a:r>
              <a:rPr lang="cs-CZ" altLang="cs-CZ" sz="2400" dirty="0" smtClean="0"/>
              <a:t>(směrnice – promítnutí) x </a:t>
            </a:r>
            <a:r>
              <a:rPr lang="cs-CZ" altLang="cs-CZ" sz="2400" b="1" dirty="0" smtClean="0"/>
              <a:t>adaptace</a:t>
            </a:r>
            <a:r>
              <a:rPr lang="cs-CZ" altLang="cs-CZ" sz="2400" dirty="0" smtClean="0"/>
              <a:t> (nařízení – přizpůsobení)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02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Obecný úvod do předmětu, podmínky pro jeho úspěšné ukončení, prameny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Pojem „evropské správní právo“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Europeizace národního (domácího) správního práva</a:t>
            </a:r>
            <a:r>
              <a:rPr lang="cs-CZ" dirty="0" smtClean="0"/>
              <a:t> a její </a:t>
            </a:r>
            <a:r>
              <a:rPr lang="cs-CZ" b="1" dirty="0" smtClean="0"/>
              <a:t>praktické projevy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Rada Evropy a Evropská unie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Ukončení předmětu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Předmět se ukončuje kolokviem. Podmínkou je, mimo absolvování výuky, zpracování seminární práce (v rozsahu </a:t>
            </a:r>
            <a:r>
              <a:rPr lang="cs-CZ" sz="2400" dirty="0" smtClean="0"/>
              <a:t>max. 8 </a:t>
            </a:r>
            <a:r>
              <a:rPr lang="cs-CZ" sz="2400" dirty="0"/>
              <a:t>stran) na zvolené téma: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sz="2400" dirty="0"/>
              <a:t>Evropeizace v daném odvětví SP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sz="2400" dirty="0"/>
              <a:t>Charakteristika vybrané agentury EU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sz="2400" dirty="0"/>
              <a:t>Volné téma (nutno předem předjednat s vyučujícím)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Vložit/Odevzdat do složky „</a:t>
            </a:r>
            <a:r>
              <a:rPr lang="cs-CZ" altLang="cs-CZ" sz="2400" dirty="0" err="1"/>
              <a:t>Odevzdávárna</a:t>
            </a:r>
            <a:r>
              <a:rPr lang="cs-CZ" altLang="cs-CZ" sz="2400" dirty="0"/>
              <a:t>“ v </a:t>
            </a:r>
            <a:r>
              <a:rPr lang="cs-CZ" altLang="cs-CZ" sz="2400" dirty="0" err="1"/>
              <a:t>ISu</a:t>
            </a:r>
            <a:r>
              <a:rPr lang="cs-CZ" altLang="cs-CZ" sz="2400" dirty="0"/>
              <a:t> </a:t>
            </a:r>
            <a:r>
              <a:rPr lang="cs-CZ" altLang="cs-CZ" sz="2400" b="1" dirty="0"/>
              <a:t>do </a:t>
            </a:r>
            <a:r>
              <a:rPr lang="cs-CZ" altLang="cs-CZ" sz="2400" b="1" dirty="0" smtClean="0"/>
              <a:t>   </a:t>
            </a: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</a:t>
            </a: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</a:t>
            </a:r>
            <a:r>
              <a:rPr lang="cs-CZ" altLang="cs-CZ" sz="2400" dirty="0"/>
              <a:t>včetně, k pozdě odevzdaným pracím nebude brán zřetel!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4353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400" dirty="0"/>
              <a:t>Anthony, G., </a:t>
            </a:r>
            <a:r>
              <a:rPr lang="cs-CZ" sz="1400" dirty="0" err="1"/>
              <a:t>Auby</a:t>
            </a:r>
            <a:r>
              <a:rPr lang="cs-CZ" sz="1400" dirty="0"/>
              <a:t>, J.B., </a:t>
            </a:r>
            <a:r>
              <a:rPr lang="cs-CZ" sz="1400" dirty="0" err="1"/>
              <a:t>Morison</a:t>
            </a:r>
            <a:r>
              <a:rPr lang="cs-CZ" sz="1400" dirty="0"/>
              <a:t>, J., </a:t>
            </a:r>
            <a:r>
              <a:rPr lang="cs-CZ" sz="1400" dirty="0" err="1"/>
              <a:t>Zwart</a:t>
            </a:r>
            <a:r>
              <a:rPr lang="cs-CZ" sz="1400" dirty="0"/>
              <a:t>, T. </a:t>
            </a:r>
            <a:r>
              <a:rPr lang="cs-CZ" sz="1400" dirty="0" err="1"/>
              <a:t>Values</a:t>
            </a:r>
            <a:r>
              <a:rPr lang="cs-CZ" sz="1400" dirty="0"/>
              <a:t> in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Law. Oxford : Hart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 err="1"/>
              <a:t>Craig</a:t>
            </a:r>
            <a:r>
              <a:rPr lang="cs-CZ" sz="1400" b="1" dirty="0"/>
              <a:t>, P. </a:t>
            </a:r>
            <a:r>
              <a:rPr lang="cs-CZ" sz="1400" dirty="0"/>
              <a:t>EU </a:t>
            </a:r>
            <a:r>
              <a:rPr lang="cs-CZ" sz="1400" dirty="0" err="1"/>
              <a:t>Administrative</a:t>
            </a:r>
            <a:r>
              <a:rPr lang="cs-CZ" sz="1400" dirty="0"/>
              <a:t> Law,. </a:t>
            </a:r>
            <a:r>
              <a:rPr lang="cs-CZ" sz="1400" dirty="0" smtClean="0"/>
              <a:t>3rd </a:t>
            </a:r>
            <a:r>
              <a:rPr lang="cs-CZ" sz="1400" dirty="0" err="1"/>
              <a:t>edition</a:t>
            </a:r>
            <a:r>
              <a:rPr lang="cs-CZ" sz="1400" dirty="0"/>
              <a:t>. Oxford: Oxford University </a:t>
            </a:r>
            <a:r>
              <a:rPr lang="cs-CZ" sz="1400" dirty="0" err="1"/>
              <a:t>Press</a:t>
            </a:r>
            <a:r>
              <a:rPr lang="cs-CZ" sz="1400" dirty="0"/>
              <a:t>, </a:t>
            </a:r>
            <a:r>
              <a:rPr lang="cs-CZ" sz="1400" dirty="0" smtClean="0"/>
              <a:t>2018.</a:t>
            </a:r>
            <a:endParaRPr lang="cs-CZ" sz="1400" dirty="0"/>
          </a:p>
          <a:p>
            <a:pPr lvl="0" algn="just">
              <a:lnSpc>
                <a:spcPct val="100000"/>
              </a:lnSpc>
            </a:pPr>
            <a:r>
              <a:rPr lang="cs-CZ" sz="1400" dirty="0"/>
              <a:t>De Graaf, K. J., </a:t>
            </a:r>
            <a:r>
              <a:rPr lang="cs-CZ" sz="1400" dirty="0" err="1"/>
              <a:t>Jans</a:t>
            </a:r>
            <a:r>
              <a:rPr lang="cs-CZ" sz="1400" dirty="0"/>
              <a:t>, J. H., </a:t>
            </a:r>
            <a:r>
              <a:rPr lang="cs-CZ" sz="1400" dirty="0" err="1"/>
              <a:t>Prechal</a:t>
            </a:r>
            <a:r>
              <a:rPr lang="cs-CZ" sz="1400" dirty="0"/>
              <a:t>, S. European </a:t>
            </a:r>
            <a:r>
              <a:rPr lang="cs-CZ" sz="1400" dirty="0" err="1"/>
              <a:t>Administrative</a:t>
            </a:r>
            <a:r>
              <a:rPr lang="cs-CZ" sz="1400" dirty="0"/>
              <a:t> Law. Top Down and </a:t>
            </a:r>
            <a:r>
              <a:rPr lang="cs-CZ" sz="1400" dirty="0" err="1"/>
              <a:t>Bottom</a:t>
            </a:r>
            <a:r>
              <a:rPr lang="cs-CZ" sz="1400" dirty="0"/>
              <a:t> Up </a:t>
            </a:r>
            <a:r>
              <a:rPr lang="cs-CZ" sz="1400" dirty="0" err="1"/>
              <a:t>proceeding</a:t>
            </a:r>
            <a:r>
              <a:rPr lang="cs-CZ" sz="1400" dirty="0"/>
              <a:t>. Groningen : Europa Law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Rowe</a:t>
            </a:r>
            <a:r>
              <a:rPr lang="cs-CZ" sz="1400" dirty="0"/>
              <a:t>, G. C., </a:t>
            </a:r>
            <a:r>
              <a:rPr lang="cs-CZ" sz="1400" dirty="0" err="1"/>
              <a:t>Turk</a:t>
            </a:r>
            <a:r>
              <a:rPr lang="cs-CZ" sz="1400" dirty="0"/>
              <a:t>, A. H., </a:t>
            </a:r>
            <a:r>
              <a:rPr lang="cs-CZ" sz="1400" dirty="0" err="1"/>
              <a:t>Administrative</a:t>
            </a:r>
            <a:r>
              <a:rPr lang="cs-CZ" sz="1400" dirty="0"/>
              <a:t> Law and </a:t>
            </a:r>
            <a:r>
              <a:rPr lang="cs-CZ" sz="1400" dirty="0" err="1"/>
              <a:t>Policy</a:t>
            </a:r>
            <a:r>
              <a:rPr lang="cs-CZ" sz="1400" dirty="0"/>
              <a:t> of </a:t>
            </a:r>
            <a:r>
              <a:rPr lang="cs-CZ" sz="1400" dirty="0" err="1"/>
              <a:t>the</a:t>
            </a:r>
            <a:r>
              <a:rPr lang="cs-CZ" sz="1400" dirty="0"/>
              <a:t> European Union. Oxford 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Governance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2006.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</a:t>
            </a:r>
            <a:r>
              <a:rPr lang="cs-CZ" sz="1400" dirty="0" err="1"/>
              <a:t>Legal</a:t>
            </a:r>
            <a:r>
              <a:rPr lang="cs-CZ" sz="1400" dirty="0"/>
              <a:t> </a:t>
            </a:r>
            <a:r>
              <a:rPr lang="cs-CZ" sz="1400" dirty="0" err="1"/>
              <a:t>challenges</a:t>
            </a:r>
            <a:r>
              <a:rPr lang="cs-CZ" sz="1400" dirty="0"/>
              <a:t> in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: </a:t>
            </a:r>
            <a:r>
              <a:rPr lang="cs-CZ" sz="1400" dirty="0" err="1"/>
              <a:t>towards</a:t>
            </a:r>
            <a:r>
              <a:rPr lang="cs-CZ" sz="1400" dirty="0"/>
              <a:t> </a:t>
            </a:r>
            <a:r>
              <a:rPr lang="cs-CZ" sz="1400" dirty="0" err="1"/>
              <a:t>an</a:t>
            </a:r>
            <a:r>
              <a:rPr lang="cs-CZ" sz="1400" dirty="0"/>
              <a:t> </a:t>
            </a:r>
            <a:r>
              <a:rPr lang="cs-CZ" sz="1400" dirty="0" err="1"/>
              <a:t>integrated</a:t>
            </a:r>
            <a:r>
              <a:rPr lang="cs-CZ" sz="1400" dirty="0"/>
              <a:t> </a:t>
            </a:r>
            <a:r>
              <a:rPr lang="cs-CZ" sz="1400" dirty="0" err="1"/>
              <a:t>administration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2009.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Chiti</a:t>
            </a:r>
            <a:r>
              <a:rPr lang="cs-CZ" sz="1400" dirty="0"/>
              <a:t>, E., </a:t>
            </a:r>
            <a:r>
              <a:rPr lang="cs-CZ" sz="1400" dirty="0" err="1"/>
              <a:t>Mattarella</a:t>
            </a:r>
            <a:r>
              <a:rPr lang="cs-CZ" sz="1400" dirty="0"/>
              <a:t>, B. G. </a:t>
            </a:r>
            <a:r>
              <a:rPr lang="cs-CZ" sz="1400" b="1" dirty="0" err="1"/>
              <a:t>Global</a:t>
            </a:r>
            <a:r>
              <a:rPr lang="cs-CZ" sz="1400" b="1" dirty="0"/>
              <a:t> </a:t>
            </a:r>
            <a:r>
              <a:rPr lang="cs-CZ" sz="1400" b="1" dirty="0" err="1"/>
              <a:t>Administrative</a:t>
            </a:r>
            <a:r>
              <a:rPr lang="cs-CZ" sz="1400" b="1" dirty="0"/>
              <a:t> Law </a:t>
            </a:r>
            <a:r>
              <a:rPr lang="cs-CZ" sz="1400" dirty="0"/>
              <a:t>and EU </a:t>
            </a:r>
            <a:r>
              <a:rPr lang="cs-CZ" sz="1400" dirty="0" err="1"/>
              <a:t>Administraive</a:t>
            </a:r>
            <a:r>
              <a:rPr lang="cs-CZ" sz="1400" dirty="0"/>
              <a:t> Law. </a:t>
            </a:r>
            <a:r>
              <a:rPr lang="cs-CZ" sz="1400" dirty="0" err="1"/>
              <a:t>Springer</a:t>
            </a:r>
            <a:r>
              <a:rPr lang="cs-CZ" sz="1400" dirty="0"/>
              <a:t>, 2011.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Košičiarová</a:t>
            </a:r>
            <a:r>
              <a:rPr lang="cs-CZ" sz="1400" dirty="0"/>
              <a:t>, S. </a:t>
            </a:r>
            <a:r>
              <a:rPr lang="cs-CZ" sz="1400" dirty="0" err="1"/>
              <a:t>Princípy</a:t>
            </a:r>
            <a:r>
              <a:rPr lang="cs-CZ" sz="1400" dirty="0"/>
              <a:t> </a:t>
            </a:r>
            <a:r>
              <a:rPr lang="cs-CZ" sz="1400" dirty="0" err="1"/>
              <a:t>dobrej</a:t>
            </a:r>
            <a:r>
              <a:rPr lang="cs-CZ" sz="1400" dirty="0"/>
              <a:t> </a:t>
            </a:r>
            <a:r>
              <a:rPr lang="cs-CZ" sz="1400" dirty="0" err="1"/>
              <a:t>verejnej</a:t>
            </a:r>
            <a:r>
              <a:rPr lang="cs-CZ" sz="1400" dirty="0"/>
              <a:t> správy a Rada </a:t>
            </a:r>
            <a:r>
              <a:rPr lang="cs-CZ" sz="1400" dirty="0" err="1"/>
              <a:t>Európy</a:t>
            </a:r>
            <a:r>
              <a:rPr lang="cs-CZ" sz="1400" dirty="0"/>
              <a:t>. 1. vyd. Bratislava: </a:t>
            </a:r>
            <a:r>
              <a:rPr lang="cs-CZ" sz="1400" dirty="0" err="1"/>
              <a:t>Iura</a:t>
            </a:r>
            <a:r>
              <a:rPr lang="cs-CZ" sz="1400" dirty="0"/>
              <a:t> </a:t>
            </a:r>
            <a:r>
              <a:rPr lang="cs-CZ" sz="1400" dirty="0" err="1"/>
              <a:t>Edition</a:t>
            </a:r>
            <a:r>
              <a:rPr lang="cs-CZ" sz="1400" dirty="0"/>
              <a:t>, 2012. 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Seerden</a:t>
            </a:r>
            <a:r>
              <a:rPr lang="cs-CZ" sz="1400" dirty="0"/>
              <a:t>, R., </a:t>
            </a:r>
            <a:r>
              <a:rPr lang="cs-CZ" sz="1400" dirty="0" err="1"/>
              <a:t>Stroink</a:t>
            </a:r>
            <a:r>
              <a:rPr lang="cs-CZ" sz="1400" dirty="0"/>
              <a:t>, F. </a:t>
            </a:r>
            <a:r>
              <a:rPr lang="cs-CZ" sz="1400" dirty="0" err="1"/>
              <a:t>Administrative</a:t>
            </a:r>
            <a:r>
              <a:rPr lang="cs-CZ" sz="1400" dirty="0"/>
              <a:t> Law of </a:t>
            </a:r>
            <a:r>
              <a:rPr lang="cs-CZ" sz="1400" dirty="0" err="1"/>
              <a:t>the</a:t>
            </a:r>
            <a:r>
              <a:rPr lang="cs-CZ" sz="1400" dirty="0"/>
              <a:t> European Union, </a:t>
            </a:r>
            <a:r>
              <a:rPr lang="cs-CZ" sz="1400" dirty="0" err="1"/>
              <a:t>its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 and </a:t>
            </a:r>
            <a:r>
              <a:rPr lang="cs-CZ" sz="1400" dirty="0" err="1"/>
              <a:t>the</a:t>
            </a:r>
            <a:r>
              <a:rPr lang="cs-CZ" sz="1400" dirty="0"/>
              <a:t> United </a:t>
            </a:r>
            <a:r>
              <a:rPr lang="cs-CZ" sz="1400" dirty="0" err="1"/>
              <a:t>States</a:t>
            </a:r>
            <a:r>
              <a:rPr lang="cs-CZ" sz="1400" dirty="0"/>
              <a:t>. Oxford : Hart, 2002.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/>
              <a:t>Schwarze, J. </a:t>
            </a:r>
            <a:r>
              <a:rPr lang="cs-CZ" sz="1400" dirty="0" err="1"/>
              <a:t>Administrative</a:t>
            </a:r>
            <a:r>
              <a:rPr lang="cs-CZ" sz="1400" dirty="0"/>
              <a:t> Law </a:t>
            </a:r>
            <a:r>
              <a:rPr lang="cs-CZ" sz="1400" dirty="0" err="1"/>
              <a:t>under</a:t>
            </a:r>
            <a:r>
              <a:rPr lang="cs-CZ" sz="1400" dirty="0"/>
              <a:t> European Influence. On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convergence</a:t>
            </a:r>
            <a:r>
              <a:rPr lang="cs-CZ" sz="1400" dirty="0"/>
              <a:t> of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las of </a:t>
            </a:r>
            <a:r>
              <a:rPr lang="cs-CZ" sz="1400" dirty="0" err="1"/>
              <a:t>the</a:t>
            </a:r>
            <a:r>
              <a:rPr lang="cs-CZ" sz="1400" dirty="0"/>
              <a:t> EU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. Baden-Baden : Nomos, 1996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Schwarze, J. </a:t>
            </a:r>
            <a:r>
              <a:rPr lang="cs-CZ" sz="1400" dirty="0" err="1"/>
              <a:t>Europäisches</a:t>
            </a:r>
            <a:r>
              <a:rPr lang="cs-CZ" sz="1400" dirty="0"/>
              <a:t> </a:t>
            </a:r>
            <a:r>
              <a:rPr lang="cs-CZ" sz="1400" dirty="0" err="1"/>
              <a:t>Verwaltungsrecht</a:t>
            </a:r>
            <a:r>
              <a:rPr lang="cs-CZ" sz="1400" dirty="0"/>
              <a:t>: </a:t>
            </a:r>
            <a:r>
              <a:rPr lang="cs-CZ" sz="1400" dirty="0" err="1"/>
              <a:t>Entstehung</a:t>
            </a:r>
            <a:r>
              <a:rPr lang="cs-CZ" sz="1400" dirty="0"/>
              <a:t> </a:t>
            </a:r>
            <a:r>
              <a:rPr lang="cs-CZ" sz="1400" dirty="0" err="1"/>
              <a:t>und</a:t>
            </a:r>
            <a:r>
              <a:rPr lang="cs-CZ" sz="1400" dirty="0"/>
              <a:t> </a:t>
            </a:r>
            <a:r>
              <a:rPr lang="cs-CZ" sz="1400" dirty="0" err="1"/>
              <a:t>Entwicklung</a:t>
            </a:r>
            <a:r>
              <a:rPr lang="cs-CZ" sz="1400" dirty="0"/>
              <a:t> </a:t>
            </a:r>
            <a:r>
              <a:rPr lang="cs-CZ" sz="1400" dirty="0" err="1"/>
              <a:t>im</a:t>
            </a:r>
            <a:r>
              <a:rPr lang="cs-CZ" sz="1400" dirty="0"/>
              <a:t> </a:t>
            </a:r>
            <a:r>
              <a:rPr lang="cs-CZ" sz="1400" dirty="0" err="1"/>
              <a:t>Rahmen</a:t>
            </a:r>
            <a:r>
              <a:rPr lang="cs-CZ" sz="1400" dirty="0"/>
              <a:t> der </a:t>
            </a:r>
            <a:r>
              <a:rPr lang="cs-CZ" sz="1400" dirty="0" err="1"/>
              <a:t>Europäischen</a:t>
            </a:r>
            <a:r>
              <a:rPr lang="cs-CZ" sz="1400" dirty="0"/>
              <a:t> </a:t>
            </a:r>
            <a:r>
              <a:rPr lang="cs-CZ" sz="1400" dirty="0" err="1"/>
              <a:t>Gemeinschaft</a:t>
            </a:r>
            <a:r>
              <a:rPr lang="cs-CZ" sz="1400" dirty="0"/>
              <a:t>. 2. </a:t>
            </a:r>
            <a:r>
              <a:rPr lang="cs-CZ" sz="1400" dirty="0" err="1"/>
              <a:t>erw</a:t>
            </a:r>
            <a:r>
              <a:rPr lang="cs-CZ" sz="1400" dirty="0"/>
              <a:t>. </a:t>
            </a:r>
            <a:r>
              <a:rPr lang="cs-CZ" sz="1400" dirty="0" err="1"/>
              <a:t>Aufl</a:t>
            </a:r>
            <a:r>
              <a:rPr lang="cs-CZ" sz="1400" dirty="0"/>
              <a:t>. Baden-Baden: Nomos, 2005.</a:t>
            </a: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0504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400" dirty="0" err="1"/>
              <a:t>Hanns</a:t>
            </a:r>
            <a:r>
              <a:rPr lang="cs-CZ" sz="1400" dirty="0"/>
              <a:t> Peter </a:t>
            </a:r>
            <a:r>
              <a:rPr lang="cs-CZ" sz="1400" dirty="0" err="1"/>
              <a:t>Nehl</a:t>
            </a:r>
            <a:r>
              <a:rPr lang="cs-CZ" sz="1400" dirty="0"/>
              <a:t>: </a:t>
            </a:r>
            <a:r>
              <a:rPr lang="cs-CZ" sz="1400" dirty="0" err="1"/>
              <a:t>Principles</a:t>
            </a:r>
            <a:r>
              <a:rPr lang="cs-CZ" sz="1400" dirty="0"/>
              <a:t> of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Procedure</a:t>
            </a:r>
            <a:r>
              <a:rPr lang="cs-CZ" sz="1400" dirty="0"/>
              <a:t> in EC Law. Hart </a:t>
            </a:r>
            <a:r>
              <a:rPr lang="cs-CZ" sz="1400" dirty="0" err="1"/>
              <a:t>Publishing</a:t>
            </a:r>
            <a:r>
              <a:rPr lang="cs-CZ" sz="1400" dirty="0"/>
              <a:t>, 1999, Oxford, ISBN 1-84113-008-7</a:t>
            </a:r>
            <a:r>
              <a:rPr lang="cs-CZ" sz="1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GB" sz="1400" dirty="0"/>
              <a:t>European Agencies. Law and Practices of Accountability/ Madalina </a:t>
            </a:r>
            <a:r>
              <a:rPr lang="en-GB" sz="1400" dirty="0" err="1"/>
              <a:t>Busuioc</a:t>
            </a:r>
            <a:r>
              <a:rPr lang="en-GB" sz="1400" dirty="0"/>
              <a:t>, Nakladatelství: Oxford University Press, 2013 </a:t>
            </a:r>
            <a:endParaRPr lang="cs-CZ" sz="1400" dirty="0" smtClean="0"/>
          </a:p>
          <a:p>
            <a:pPr>
              <a:lnSpc>
                <a:spcPct val="100000"/>
              </a:lnSpc>
            </a:pPr>
            <a:endParaRPr lang="cs-CZ" sz="1400" dirty="0"/>
          </a:p>
          <a:p>
            <a:pPr>
              <a:lnSpc>
                <a:spcPct val="100000"/>
              </a:lnSpc>
            </a:pPr>
            <a:endParaRPr lang="cs-CZ" sz="1400" dirty="0" smtClean="0"/>
          </a:p>
          <a:p>
            <a:pPr>
              <a:lnSpc>
                <a:spcPct val="100000"/>
              </a:lnSpc>
            </a:pPr>
            <a:endParaRPr lang="cs-CZ" sz="1400" dirty="0"/>
          </a:p>
          <a:p>
            <a:pPr>
              <a:lnSpc>
                <a:spcPct val="100000"/>
              </a:lnSpc>
            </a:pPr>
            <a:r>
              <a:rPr lang="en-US" sz="1400" b="1" dirty="0"/>
              <a:t>Review of </a:t>
            </a:r>
            <a:r>
              <a:rPr lang="en-US" sz="1400" b="1" dirty="0" smtClean="0"/>
              <a:t>European </a:t>
            </a:r>
            <a:r>
              <a:rPr lang="en-US" sz="1400" b="1" dirty="0"/>
              <a:t>Administrative Law (</a:t>
            </a:r>
            <a:r>
              <a:rPr lang="en-US" sz="1400" b="1" dirty="0" err="1"/>
              <a:t>REALaw</a:t>
            </a:r>
            <a:r>
              <a:rPr lang="en-US" sz="1400" b="1" dirty="0" smtClean="0"/>
              <a:t>)</a:t>
            </a:r>
            <a:endParaRPr lang="cs-CZ" sz="1400" b="1" dirty="0" smtClean="0"/>
          </a:p>
          <a:p>
            <a:pPr>
              <a:lnSpc>
                <a:spcPct val="100000"/>
              </a:lnSpc>
            </a:pPr>
            <a:r>
              <a:rPr lang="cs-CZ" sz="1400" dirty="0">
                <a:hlinkClick r:id="rId2"/>
              </a:rPr>
              <a:t>https://</a:t>
            </a:r>
            <a:r>
              <a:rPr lang="cs-CZ" sz="1400" dirty="0" smtClean="0">
                <a:hlinkClick r:id="rId2"/>
              </a:rPr>
              <a:t>www.uitgeverijparis.nl/nl/tijdschriften-online/review-of-european-administrative-law-realaw</a:t>
            </a:r>
            <a:r>
              <a:rPr lang="cs-CZ" sz="1400" dirty="0" smtClean="0"/>
              <a:t>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0107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správní právo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FF0000"/>
                </a:solidFill>
              </a:rPr>
              <a:t>SP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b="1" dirty="0">
                <a:solidFill>
                  <a:srgbClr val="FF0000"/>
                </a:solidFill>
              </a:rPr>
              <a:t>EU </a:t>
            </a:r>
            <a:r>
              <a:rPr lang="cs-CZ" sz="1800" b="1" dirty="0"/>
              <a:t>– </a:t>
            </a:r>
            <a:r>
              <a:rPr lang="cs-CZ" sz="2000" b="1" dirty="0">
                <a:solidFill>
                  <a:srgbClr val="000000"/>
                </a:solidFill>
              </a:rPr>
              <a:t>součást práva EU</a:t>
            </a:r>
            <a:r>
              <a:rPr lang="cs-CZ" sz="2000" dirty="0">
                <a:solidFill>
                  <a:srgbClr val="000000"/>
                </a:solidFill>
              </a:rPr>
              <a:t>, a) inspiruje („nuceně“) vnitrostátní právní úpravu, b) inspiruje se vnitrostátní právní úpravou; </a:t>
            </a:r>
            <a:r>
              <a:rPr lang="cs-CZ" sz="2000" b="1" dirty="0">
                <a:solidFill>
                  <a:srgbClr val="000000"/>
                </a:solidFill>
              </a:rPr>
              <a:t>právo EU + orgány EU/ vnitrostátní právo + orgány čl. států </a:t>
            </a:r>
            <a:r>
              <a:rPr lang="cs-CZ" sz="2000" dirty="0">
                <a:solidFill>
                  <a:srgbClr val="000000"/>
                </a:solidFill>
              </a:rPr>
              <a:t>(tzv. víceúrovňová správa) – přímí a nepřímí vykonavatelé, evropské sítě </a:t>
            </a:r>
            <a:r>
              <a:rPr lang="cs-CZ" sz="1800" b="1" dirty="0" smtClean="0"/>
              <a:t>vliv </a:t>
            </a:r>
            <a:r>
              <a:rPr lang="cs-CZ" sz="1800" b="1" dirty="0"/>
              <a:t>EU a práva EU</a:t>
            </a:r>
            <a:r>
              <a:rPr lang="cs-CZ" sz="1800" dirty="0"/>
              <a:t>, tzv. víceúrovňová správa (P. </a:t>
            </a:r>
            <a:r>
              <a:rPr lang="cs-CZ" sz="1800" dirty="0" err="1"/>
              <a:t>Craig</a:t>
            </a:r>
            <a:r>
              <a:rPr lang="cs-CZ" sz="1800" dirty="0"/>
              <a:t>)</a:t>
            </a:r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7D1E1E"/>
                </a:solidFill>
              </a:rPr>
              <a:t>SP</a:t>
            </a:r>
            <a:r>
              <a:rPr lang="cs-CZ" sz="1800" dirty="0">
                <a:solidFill>
                  <a:srgbClr val="7D1E1E"/>
                </a:solidFill>
              </a:rPr>
              <a:t> společného </a:t>
            </a:r>
            <a:r>
              <a:rPr lang="cs-CZ" sz="1800" b="1" dirty="0">
                <a:solidFill>
                  <a:srgbClr val="FF0000"/>
                </a:solidFill>
              </a:rPr>
              <a:t>evropského správního prostoru</a:t>
            </a:r>
            <a:r>
              <a:rPr lang="cs-CZ" sz="1800" b="1" dirty="0"/>
              <a:t> </a:t>
            </a:r>
            <a:r>
              <a:rPr lang="cs-CZ" sz="1800" dirty="0"/>
              <a:t>– spolupráce na administrativní </a:t>
            </a:r>
            <a:r>
              <a:rPr lang="cs-CZ" sz="1800" dirty="0" smtClean="0"/>
              <a:t>úrovni,</a:t>
            </a:r>
            <a:r>
              <a:rPr lang="cs-CZ" sz="1800" b="1" dirty="0" smtClean="0"/>
              <a:t> </a:t>
            </a:r>
            <a:r>
              <a:rPr lang="cs-CZ" sz="1800" b="1" dirty="0"/>
              <a:t>přeshraniční</a:t>
            </a:r>
            <a:r>
              <a:rPr lang="cs-CZ" sz="1800" dirty="0"/>
              <a:t> spolupráce</a:t>
            </a:r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FF0000"/>
                </a:solidFill>
              </a:rPr>
              <a:t>Společné principy a hodnoty, jakož i instituty SP v Evropě </a:t>
            </a:r>
            <a:r>
              <a:rPr lang="cs-CZ" sz="1800" dirty="0">
                <a:solidFill>
                  <a:srgbClr val="7D1E1E"/>
                </a:solidFill>
              </a:rPr>
              <a:t>– </a:t>
            </a:r>
            <a:r>
              <a:rPr lang="cs-CZ" sz="1800" i="1" dirty="0">
                <a:solidFill>
                  <a:srgbClr val="7D1E1E"/>
                </a:solidFill>
              </a:rPr>
              <a:t>ius </a:t>
            </a:r>
            <a:r>
              <a:rPr lang="cs-CZ" sz="1800" i="1" dirty="0" err="1">
                <a:solidFill>
                  <a:srgbClr val="7D1E1E"/>
                </a:solidFill>
              </a:rPr>
              <a:t>commune</a:t>
            </a:r>
            <a:r>
              <a:rPr lang="cs-CZ" sz="1800" i="1" dirty="0">
                <a:solidFill>
                  <a:srgbClr val="7D1E1E"/>
                </a:solidFill>
              </a:rPr>
              <a:t> </a:t>
            </a:r>
            <a:r>
              <a:rPr lang="cs-CZ" sz="1800" b="1" dirty="0"/>
              <a:t>– </a:t>
            </a:r>
            <a:r>
              <a:rPr lang="cs-CZ" sz="1800" dirty="0"/>
              <a:t>vzájemné ovlivňování, řízené/usměrňované </a:t>
            </a:r>
            <a:r>
              <a:rPr lang="cs-CZ" sz="1800" b="1" dirty="0" smtClean="0"/>
              <a:t>RE </a:t>
            </a:r>
            <a:endParaRPr lang="cs-CZ" sz="1800" b="1" i="1" dirty="0"/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1800" b="1" dirty="0" smtClean="0"/>
              <a:t>správní </a:t>
            </a:r>
            <a:r>
              <a:rPr lang="cs-CZ" sz="1800" b="1" dirty="0"/>
              <a:t>právo evropských států</a:t>
            </a:r>
            <a:endParaRPr lang="cs-CZ" sz="1800" b="1" i="1" dirty="0"/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1800" b="1" dirty="0" smtClean="0"/>
              <a:t>europeizované </a:t>
            </a:r>
            <a:r>
              <a:rPr lang="cs-CZ" sz="1800" b="1" dirty="0"/>
              <a:t>(národní) správní </a:t>
            </a:r>
            <a:r>
              <a:rPr lang="cs-CZ" sz="1800" b="1" dirty="0" smtClean="0"/>
              <a:t>právo </a:t>
            </a:r>
            <a:r>
              <a:rPr lang="cs-CZ" sz="1800" dirty="0" smtClean="0"/>
              <a:t>(poslední část přednášky)</a:t>
            </a: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9633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b="1" dirty="0">
                <a:solidFill>
                  <a:srgbClr val="FF0000"/>
                </a:solidFill>
              </a:rPr>
              <a:t>Europeizace</a:t>
            </a:r>
            <a:r>
              <a:rPr lang="cs-CZ" altLang="cs-CZ" sz="2400" dirty="0"/>
              <a:t> (evropeizace, </a:t>
            </a:r>
            <a:r>
              <a:rPr lang="cs-CZ" altLang="cs-CZ" sz="2400" dirty="0" err="1"/>
              <a:t>europeanizace</a:t>
            </a:r>
            <a:r>
              <a:rPr lang="cs-CZ" altLang="cs-CZ" sz="2400" dirty="0"/>
              <a:t>) – vnímání a přijímaní společných evropských požadavků, hodnot, trendů, norem, judikatury a jejich promítnutí do jednotlivých národních (s)právních řádů; sbližování, odstraňování rozdílů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Budování, šíření, institucionalizace formálních a neformálních pravidel, postupů, stylů, …, způsobů „jak věci dělat“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7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Pasivní</a:t>
            </a:r>
            <a:r>
              <a:rPr lang="cs-CZ" altLang="cs-CZ" sz="2400" dirty="0"/>
              <a:t> – nechat se ovlivňovat okolními evropskými právními úpravami, naplňovat požadavky práva EU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Aktivní</a:t>
            </a:r>
            <a:r>
              <a:rPr lang="cs-CZ" altLang="cs-CZ" sz="2400" dirty="0"/>
              <a:t> – ovlivňovat okolní právní úpravy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Dynamická</a:t>
            </a:r>
            <a:r>
              <a:rPr lang="cs-CZ" altLang="cs-CZ" sz="2400" dirty="0"/>
              <a:t> (proces, uskutečňování) </a:t>
            </a:r>
            <a:r>
              <a:rPr lang="cs-CZ" altLang="cs-CZ" sz="2400" b="1" dirty="0"/>
              <a:t>x statická</a:t>
            </a:r>
            <a:r>
              <a:rPr lang="cs-CZ" altLang="cs-CZ" sz="2400" dirty="0"/>
              <a:t> (výsledek)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Právní</a:t>
            </a:r>
            <a:r>
              <a:rPr lang="cs-CZ" altLang="cs-CZ" sz="2400" dirty="0"/>
              <a:t> (ovlivnění právní úpravy) </a:t>
            </a:r>
            <a:r>
              <a:rPr lang="cs-CZ" altLang="cs-CZ" sz="2400" b="1" dirty="0"/>
              <a:t>x mimoprávní</a:t>
            </a:r>
            <a:r>
              <a:rPr lang="cs-CZ" altLang="cs-CZ" sz="2400" dirty="0"/>
              <a:t> (realita, praxe, tzv. evropský pohled)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Integrační</a:t>
            </a:r>
            <a:r>
              <a:rPr lang="cs-CZ" altLang="cs-CZ" sz="2400" dirty="0"/>
              <a:t> proces do EU a RE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Regionální globalizace? – globální správní právo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Horizontální x vertikální (vzestupná a sestupná)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652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 Stejná právní úprava (harmonizace)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Stejné (sdílené) principy, hodnoty, instituty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Státy v Evropě (1.) nabízejí principy, jsou (2.) přebírány na evropské úrovni a dále (3.) distribuovány v Evropě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44507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52</TotalTime>
  <Words>1190</Words>
  <Application>Microsoft Office PowerPoint</Application>
  <PresentationFormat>Vlastní</PresentationFormat>
  <Paragraphs>112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Prezentace_MU_CZ</vt:lpstr>
      <vt:lpstr>MV858K Evropské správní právo  </vt:lpstr>
      <vt:lpstr>Program přednášky</vt:lpstr>
      <vt:lpstr>Ukončení předmětu</vt:lpstr>
      <vt:lpstr>Prameny</vt:lpstr>
      <vt:lpstr>Prameny</vt:lpstr>
      <vt:lpstr>Evropské správní právo</vt:lpstr>
      <vt:lpstr>Europeizace</vt:lpstr>
      <vt:lpstr>Europeizace</vt:lpstr>
      <vt:lpstr>Europeizace</vt:lpstr>
      <vt:lpstr>Europeizace</vt:lpstr>
      <vt:lpstr>Europeizace</vt:lpstr>
      <vt:lpstr>Rada Evropy</vt:lpstr>
      <vt:lpstr>Rada Evropy</vt:lpstr>
      <vt:lpstr>Projevy europeizace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10</cp:revision>
  <cp:lastPrinted>1601-01-01T00:00:00Z</cp:lastPrinted>
  <dcterms:created xsi:type="dcterms:W3CDTF">2019-02-27T15:02:38Z</dcterms:created>
  <dcterms:modified xsi:type="dcterms:W3CDTF">2020-02-26T13:35:36Z</dcterms:modified>
</cp:coreProperties>
</file>