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84" r:id="rId4"/>
    <p:sldId id="257" r:id="rId5"/>
    <p:sldId id="260" r:id="rId6"/>
    <p:sldId id="259" r:id="rId7"/>
    <p:sldId id="261" r:id="rId8"/>
    <p:sldId id="262" r:id="rId9"/>
    <p:sldId id="264" r:id="rId10"/>
    <p:sldId id="265" r:id="rId11"/>
    <p:sldId id="266" r:id="rId12"/>
    <p:sldId id="267" r:id="rId13"/>
    <p:sldId id="268" r:id="rId14"/>
    <p:sldId id="263" r:id="rId15"/>
    <p:sldId id="269" r:id="rId16"/>
    <p:sldId id="270" r:id="rId17"/>
    <p:sldId id="282" r:id="rId18"/>
    <p:sldId id="283" r:id="rId19"/>
    <p:sldId id="272" r:id="rId20"/>
    <p:sldId id="273" r:id="rId21"/>
    <p:sldId id="271" r:id="rId22"/>
    <p:sldId id="274" r:id="rId23"/>
    <p:sldId id="275" r:id="rId24"/>
    <p:sldId id="276" r:id="rId25"/>
    <p:sldId id="277" r:id="rId26"/>
    <p:sldId id="278" r:id="rId27"/>
    <p:sldId id="279" r:id="rId28"/>
    <p:sldId id="280" r:id="rId29"/>
    <p:sldId id="281"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111" d="100"/>
          <a:sy n="111" d="100"/>
        </p:scale>
        <p:origin x="4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3/4/20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3/4/20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3/4/20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3/4/20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r5uTJZ6JVo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tUobpL8uI1Y&amp;t=2s" TargetMode="External"/><Relationship Id="rId2" Type="http://schemas.openxmlformats.org/officeDocument/2006/relationships/hyperlink" Target="https://www.ecb.europa.eu/pub/financial-stability/fsr/html/index.en.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vRzFAvgBhU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psahnlcr-C0&amp;t=28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xC_2N0Y20qQ"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E9tKcBMBzmw" TargetMode="External"/><Relationship Id="rId2" Type="http://schemas.openxmlformats.org/officeDocument/2006/relationships/hyperlink" Target="https://www.bis.org/" TargetMode="External"/><Relationship Id="rId1" Type="http://schemas.openxmlformats.org/officeDocument/2006/relationships/slideLayout" Target="../slideLayouts/slideLayout2.xml"/><Relationship Id="rId4" Type="http://schemas.openxmlformats.org/officeDocument/2006/relationships/hyperlink" Target="https://www.youtube.com/watch?v=KpWBf3s4Np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Právo</a:t>
            </a:r>
            <a:r>
              <a:rPr lang="en-GB" dirty="0"/>
              <a:t> </a:t>
            </a:r>
            <a:r>
              <a:rPr lang="en-GB" dirty="0" err="1"/>
              <a:t>finančního</a:t>
            </a:r>
            <a:r>
              <a:rPr lang="en-GB" dirty="0"/>
              <a:t> </a:t>
            </a:r>
            <a:r>
              <a:rPr lang="en-GB" dirty="0" err="1"/>
              <a:t>trhu</a:t>
            </a:r>
            <a:r>
              <a:rPr lang="en-GB" dirty="0"/>
              <a:t> II</a:t>
            </a:r>
          </a:p>
        </p:txBody>
      </p:sp>
      <p:sp>
        <p:nvSpPr>
          <p:cNvPr id="3" name="Podnadpis 2"/>
          <p:cNvSpPr>
            <a:spLocks noGrp="1"/>
          </p:cNvSpPr>
          <p:nvPr>
            <p:ph type="subTitle" idx="1"/>
          </p:nvPr>
        </p:nvSpPr>
        <p:spPr/>
        <p:txBody>
          <a:bodyPr>
            <a:normAutofit/>
          </a:bodyPr>
          <a:lstStyle/>
          <a:p>
            <a:r>
              <a:rPr lang="en-GB" dirty="0" err="1"/>
              <a:t>Mezinárodní</a:t>
            </a:r>
            <a:r>
              <a:rPr lang="en-GB" dirty="0"/>
              <a:t> </a:t>
            </a:r>
            <a:r>
              <a:rPr lang="en-GB" dirty="0" err="1"/>
              <a:t>Regulace</a:t>
            </a:r>
            <a:r>
              <a:rPr lang="en-GB" dirty="0"/>
              <a:t> a </a:t>
            </a:r>
            <a:r>
              <a:rPr lang="en-GB" dirty="0" err="1"/>
              <a:t>Dohled</a:t>
            </a:r>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Kolegia</a:t>
            </a:r>
            <a:r>
              <a:rPr lang="en-GB" dirty="0"/>
              <a:t> </a:t>
            </a:r>
            <a:r>
              <a:rPr lang="en-GB" dirty="0" err="1"/>
              <a:t>Dohledu</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existovala již od 80 let 20 století</a:t>
            </a:r>
            <a:r>
              <a:rPr lang="en-GB" dirty="0"/>
              <a:t> </a:t>
            </a:r>
            <a:r>
              <a:rPr lang="en-GB" dirty="0" err="1"/>
              <a:t>ve</a:t>
            </a:r>
            <a:r>
              <a:rPr lang="en-GB" dirty="0"/>
              <a:t> </a:t>
            </a:r>
            <a:r>
              <a:rPr lang="en-GB" dirty="0" err="1"/>
              <a:t>formátu</a:t>
            </a:r>
            <a:r>
              <a:rPr lang="en-GB" dirty="0"/>
              <a:t> ad hoc</a:t>
            </a:r>
          </a:p>
          <a:p>
            <a:r>
              <a:rPr lang="cs-CZ" dirty="0"/>
              <a:t>zásadním krokem pro kolegia dohlížitelů byla úprava vztahů mezi domovskými a hostitelskými orgány dohledu vytvořena novelou směrnice CRD III</a:t>
            </a:r>
            <a:endParaRPr lang="en-GB" dirty="0"/>
          </a:p>
          <a:p>
            <a:pPr algn="just"/>
            <a:r>
              <a:rPr lang="cs-CZ" dirty="0"/>
              <a:t>Národní dohlížitelé úzce </a:t>
            </a:r>
            <a:r>
              <a:rPr lang="cs-CZ" dirty="0" err="1"/>
              <a:t>spoluprac</a:t>
            </a:r>
            <a:r>
              <a:rPr lang="en-GB" dirty="0" err="1"/>
              <a:t>ují</a:t>
            </a:r>
            <a:r>
              <a:rPr lang="cs-CZ" dirty="0"/>
              <a:t> v rámci těchto kolegií a ta jsou povinně zřizována pro veškeré významné finanční instituce, </a:t>
            </a:r>
            <a:endParaRPr lang="en-GB" dirty="0"/>
          </a:p>
          <a:p>
            <a:pPr lvl="1" algn="just"/>
            <a:r>
              <a:rPr lang="cs-CZ" dirty="0"/>
              <a:t>dohledový orgán, který vykonává dohled na konsolidovaném základě (vedoucí dohlížitel) nad evropskými konsolidačními celky má povinnost vytvořit kolegium dohlížitelů a informovat ESA o činnostech kolegia. Členové kolegií nejsou jen dohledové orgány, kde působí dceřiné společnosti významných finančních institucí, ale také dohledové orgány, kde působí jejich významné pobočky.</a:t>
            </a:r>
            <a:endParaRPr lang="en-GB" dirty="0"/>
          </a:p>
          <a:p>
            <a:pPr algn="just"/>
            <a:r>
              <a:rPr lang="cs-CZ" dirty="0"/>
              <a:t>Evropský konsolidační celek je skupina evropské ovládající banky a skupiny evropské finanční holdingové osoby.</a:t>
            </a:r>
            <a:endParaRPr lang="en-GB" dirty="0"/>
          </a:p>
          <a:p>
            <a:endParaRPr lang="en-GB" dirty="0"/>
          </a:p>
        </p:txBody>
      </p:sp>
    </p:spTree>
    <p:extLst>
      <p:ext uri="{BB962C8B-B14F-4D97-AF65-F5344CB8AC3E}">
        <p14:creationId xmlns:p14="http://schemas.microsoft.com/office/powerpoint/2010/main" val="2944719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Kolegia</a:t>
            </a:r>
            <a:r>
              <a:rPr lang="en-GB" dirty="0"/>
              <a:t> </a:t>
            </a:r>
            <a:r>
              <a:rPr lang="en-GB" dirty="0" err="1"/>
              <a:t>dohledu</a:t>
            </a:r>
            <a:r>
              <a:rPr lang="en-GB" dirty="0"/>
              <a:t> II</a:t>
            </a:r>
          </a:p>
        </p:txBody>
      </p:sp>
      <p:sp>
        <p:nvSpPr>
          <p:cNvPr id="3" name="Zástupný symbol pro obsah 2"/>
          <p:cNvSpPr>
            <a:spLocks noGrp="1"/>
          </p:cNvSpPr>
          <p:nvPr>
            <p:ph idx="1"/>
          </p:nvPr>
        </p:nvSpPr>
        <p:spPr/>
        <p:txBody>
          <a:bodyPr/>
          <a:lstStyle/>
          <a:p>
            <a:r>
              <a:rPr lang="en-GB" dirty="0" err="1"/>
              <a:t>Řešení</a:t>
            </a:r>
            <a:r>
              <a:rPr lang="en-GB" dirty="0"/>
              <a:t> </a:t>
            </a:r>
            <a:r>
              <a:rPr lang="en-GB" dirty="0" err="1"/>
              <a:t>sporů</a:t>
            </a:r>
            <a:r>
              <a:rPr lang="en-GB" dirty="0"/>
              <a:t> </a:t>
            </a:r>
            <a:r>
              <a:rPr lang="en-GB" dirty="0" err="1"/>
              <a:t>uvnitř</a:t>
            </a:r>
            <a:r>
              <a:rPr lang="en-GB" dirty="0"/>
              <a:t> </a:t>
            </a:r>
            <a:r>
              <a:rPr lang="en-GB" dirty="0" err="1"/>
              <a:t>kolégií</a:t>
            </a:r>
            <a:r>
              <a:rPr lang="en-GB" dirty="0"/>
              <a:t> – ESA a </a:t>
            </a:r>
            <a:r>
              <a:rPr lang="en-GB" dirty="0" err="1"/>
              <a:t>nebo</a:t>
            </a:r>
            <a:r>
              <a:rPr lang="en-GB" dirty="0"/>
              <a:t> </a:t>
            </a:r>
            <a:r>
              <a:rPr lang="en-GB" dirty="0" err="1"/>
              <a:t>Společný</a:t>
            </a:r>
            <a:r>
              <a:rPr lang="en-GB" dirty="0"/>
              <a:t> </a:t>
            </a:r>
            <a:r>
              <a:rPr lang="en-GB" dirty="0" err="1"/>
              <a:t>výbor</a:t>
            </a:r>
            <a:r>
              <a:rPr lang="en-GB" dirty="0"/>
              <a:t> </a:t>
            </a:r>
            <a:r>
              <a:rPr lang="en-GB" dirty="0" err="1"/>
              <a:t>evrospkých</a:t>
            </a:r>
            <a:r>
              <a:rPr lang="en-GB" dirty="0"/>
              <a:t> </a:t>
            </a:r>
            <a:r>
              <a:rPr lang="en-GB" dirty="0" err="1"/>
              <a:t>orgánů</a:t>
            </a:r>
            <a:r>
              <a:rPr lang="en-GB" dirty="0"/>
              <a:t> </a:t>
            </a:r>
            <a:r>
              <a:rPr lang="en-GB" dirty="0" err="1"/>
              <a:t>dohledu</a:t>
            </a:r>
            <a:endParaRPr lang="en-GB" dirty="0"/>
          </a:p>
          <a:p>
            <a:endParaRPr lang="en-GB" dirty="0"/>
          </a:p>
          <a:p>
            <a:pPr algn="just"/>
            <a:r>
              <a:rPr lang="cs-CZ" dirty="0"/>
              <a:t>Pokud tedy jeden národní dohledový orgán nesouhlasí s jednáním jiného dohledového orgánu, vstupuje do řešení těchto „sporů“ ESA, která stanoví lhůtu k mediaci a funguje jako zprostředkovatel. Pokud se dohody nedosáhne, ESA pro vyřešení sporu závazně rozhodne směrem k dohledovému orgánu a jeho povinnosti něco vykonat nebo se nějakého jednání zdržet. Pokud se však ani poté národní dohlížitel, adresát rozhodnutí orgánu ESA neřídí, může být přijato rozhodnutí směřující přímo pro danou finanční instituci</a:t>
            </a:r>
            <a:endParaRPr lang="en-GB" dirty="0"/>
          </a:p>
        </p:txBody>
      </p:sp>
    </p:spTree>
    <p:extLst>
      <p:ext uri="{BB962C8B-B14F-4D97-AF65-F5344CB8AC3E}">
        <p14:creationId xmlns:p14="http://schemas.microsoft.com/office/powerpoint/2010/main" val="2686730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MAKRO: ESBR - Frankfurt</a:t>
            </a:r>
          </a:p>
        </p:txBody>
      </p:sp>
      <p:sp>
        <p:nvSpPr>
          <p:cNvPr id="3" name="Zástupný symbol pro obsah 2"/>
          <p:cNvSpPr>
            <a:spLocks noGrp="1"/>
          </p:cNvSpPr>
          <p:nvPr>
            <p:ph idx="1"/>
          </p:nvPr>
        </p:nvSpPr>
        <p:spPr>
          <a:xfrm>
            <a:off x="2231136" y="2374084"/>
            <a:ext cx="7729728" cy="4311942"/>
          </a:xfrm>
        </p:spPr>
        <p:txBody>
          <a:bodyPr>
            <a:normAutofit fontScale="92500" lnSpcReduction="20000"/>
          </a:bodyPr>
          <a:lstStyle/>
          <a:p>
            <a:r>
              <a:rPr lang="cs-CZ" dirty="0"/>
              <a:t>skládá se z pěti útvarů (Generální rada, Řídící výbor, Poradenský vědecký výbor, Poradní technický výbor a Sekretariát). </a:t>
            </a:r>
            <a:endParaRPr lang="en-GB" dirty="0"/>
          </a:p>
          <a:p>
            <a:r>
              <a:rPr lang="cs-CZ" dirty="0"/>
              <a:t>analýza a sledování rizik s jejich včasnou identifikací. Prostředkem k tomu je možnost vydávání varování a doporučení jakožto opatření směřující ke zmírnění rizik</a:t>
            </a:r>
            <a:endParaRPr lang="en-GB" dirty="0"/>
          </a:p>
          <a:p>
            <a:pPr algn="just"/>
            <a:r>
              <a:rPr lang="cs-CZ" dirty="0"/>
              <a:t>Doporučení ESRB nejsou sice právně závazná, ale jedná se o jistou formu regulace, která disponuje mechanismy, jako jsou „konej nebo vysvětli“ (</a:t>
            </a:r>
            <a:r>
              <a:rPr lang="cs-CZ" dirty="0" err="1"/>
              <a:t>act</a:t>
            </a:r>
            <a:r>
              <a:rPr lang="cs-CZ" dirty="0"/>
              <a:t> </a:t>
            </a:r>
            <a:r>
              <a:rPr lang="cs-CZ" dirty="0" err="1"/>
              <a:t>or</a:t>
            </a:r>
            <a:r>
              <a:rPr lang="cs-CZ" dirty="0"/>
              <a:t> </a:t>
            </a:r>
            <a:r>
              <a:rPr lang="cs-CZ" dirty="0" err="1"/>
              <a:t>explain</a:t>
            </a:r>
            <a:r>
              <a:rPr lang="cs-CZ" dirty="0"/>
              <a:t>) a „</a:t>
            </a:r>
            <a:r>
              <a:rPr lang="cs-CZ" dirty="0" err="1"/>
              <a:t>naming</a:t>
            </a:r>
            <a:r>
              <a:rPr lang="cs-CZ" dirty="0"/>
              <a:t> and </a:t>
            </a:r>
            <a:r>
              <a:rPr lang="cs-CZ" dirty="0" err="1"/>
              <a:t>shaming</a:t>
            </a:r>
            <a:r>
              <a:rPr lang="cs-CZ" dirty="0"/>
              <a:t>“, které jsou zaměřeny právě na dodržování doporučení. Mechanismus „</a:t>
            </a:r>
            <a:r>
              <a:rPr lang="cs-CZ" dirty="0" err="1"/>
              <a:t>naming</a:t>
            </a:r>
            <a:r>
              <a:rPr lang="cs-CZ" dirty="0"/>
              <a:t> and </a:t>
            </a:r>
            <a:r>
              <a:rPr lang="cs-CZ" dirty="0" err="1"/>
              <a:t>shaming</a:t>
            </a:r>
            <a:r>
              <a:rPr lang="cs-CZ" dirty="0"/>
              <a:t>“ je mechanismus, který je známý z praxe OECD</a:t>
            </a:r>
            <a:r>
              <a:rPr lang="en-GB" dirty="0"/>
              <a:t> </a:t>
            </a:r>
            <a:r>
              <a:rPr lang="cs-CZ" dirty="0"/>
              <a:t>Tento mechanismus vychází z čl. 17 odst. 1 Nařízení ESRB. Adresát doporučení (Komise, jeden nebo více členských států, jeden nebo více ESA orgánů, jeden nebo více národních dohledových orgánů) je povinen informovat ESRB a Radu o přijatých opatření po obdržení doporučení nebo musí zdůvodnit svou nečinnost. Pokud ESRB není spokojena s konkrétním jednáním nebo vysvětlením, může o věci bezodkladně informovat Radu nebo ESA. </a:t>
            </a:r>
            <a:endParaRPr lang="en-GB" dirty="0"/>
          </a:p>
          <a:p>
            <a:r>
              <a:rPr lang="cs-CZ" dirty="0"/>
              <a:t>OECD tento mechanismus využívá při identifikaci daňových rájů nebo v rámci boje proti praní špinavých peněz. Viz. např. “Name and </a:t>
            </a:r>
            <a:r>
              <a:rPr lang="cs-CZ" dirty="0" err="1"/>
              <a:t>shame</a:t>
            </a:r>
            <a:r>
              <a:rPr lang="cs-CZ" dirty="0"/>
              <a:t>” </a:t>
            </a:r>
            <a:r>
              <a:rPr lang="cs-CZ" dirty="0" err="1"/>
              <a:t>can</a:t>
            </a:r>
            <a:r>
              <a:rPr lang="cs-CZ" dirty="0"/>
              <a:t> </a:t>
            </a:r>
            <a:r>
              <a:rPr lang="cs-CZ" dirty="0" err="1"/>
              <a:t>work</a:t>
            </a:r>
            <a:r>
              <a:rPr lang="cs-CZ" dirty="0"/>
              <a:t> </a:t>
            </a:r>
            <a:r>
              <a:rPr lang="cs-CZ" dirty="0" err="1"/>
              <a:t>for</a:t>
            </a:r>
            <a:r>
              <a:rPr lang="cs-CZ" dirty="0"/>
              <a:t> </a:t>
            </a:r>
            <a:r>
              <a:rPr lang="cs-CZ" dirty="0" err="1"/>
              <a:t>money</a:t>
            </a:r>
            <a:r>
              <a:rPr lang="cs-CZ" dirty="0"/>
              <a:t> </a:t>
            </a:r>
            <a:r>
              <a:rPr lang="cs-CZ" dirty="0" err="1"/>
              <a:t>laundering</a:t>
            </a:r>
            <a:r>
              <a:rPr lang="cs-CZ" dirty="0"/>
              <a:t>. </a:t>
            </a:r>
            <a:r>
              <a:rPr lang="cs-CZ" i="1" dirty="0"/>
              <a:t>OECD</a:t>
            </a:r>
            <a:endParaRPr lang="en-GB" dirty="0"/>
          </a:p>
        </p:txBody>
      </p:sp>
    </p:spTree>
    <p:extLst>
      <p:ext uri="{BB962C8B-B14F-4D97-AF65-F5344CB8AC3E}">
        <p14:creationId xmlns:p14="http://schemas.microsoft.com/office/powerpoint/2010/main" val="2051515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MIKRO - ESA</a:t>
            </a:r>
          </a:p>
        </p:txBody>
      </p:sp>
      <p:sp>
        <p:nvSpPr>
          <p:cNvPr id="3" name="Zástupný symbol pro obsah 2"/>
          <p:cNvSpPr>
            <a:spLocks noGrp="1"/>
          </p:cNvSpPr>
          <p:nvPr>
            <p:ph idx="1"/>
          </p:nvPr>
        </p:nvSpPr>
        <p:spPr/>
        <p:txBody>
          <a:bodyPr/>
          <a:lstStyle/>
          <a:p>
            <a:pPr algn="ctr"/>
            <a:endParaRPr lang="en-GB"/>
          </a:p>
          <a:p>
            <a:pPr algn="ctr"/>
            <a:r>
              <a:rPr lang="en-GB"/>
              <a:t>Board </a:t>
            </a:r>
            <a:r>
              <a:rPr lang="en-GB" dirty="0"/>
              <a:t>of appeal</a:t>
            </a:r>
          </a:p>
          <a:p>
            <a:pPr algn="ctr"/>
            <a:r>
              <a:rPr lang="en-GB" dirty="0"/>
              <a:t>Joint Committee</a:t>
            </a:r>
          </a:p>
          <a:p>
            <a:pPr algn="ctr"/>
            <a:r>
              <a:rPr lang="en-GB" dirty="0"/>
              <a:t>EBA – EIOPA - ESMA</a:t>
            </a:r>
          </a:p>
        </p:txBody>
      </p:sp>
    </p:spTree>
    <p:extLst>
      <p:ext uri="{BB962C8B-B14F-4D97-AF65-F5344CB8AC3E}">
        <p14:creationId xmlns:p14="http://schemas.microsoft.com/office/powerpoint/2010/main" val="12278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EU agencies</a:t>
            </a:r>
          </a:p>
        </p:txBody>
      </p:sp>
      <p:sp>
        <p:nvSpPr>
          <p:cNvPr id="3" name="Zástupný symbol pro obsah 2"/>
          <p:cNvSpPr>
            <a:spLocks noGrp="1"/>
          </p:cNvSpPr>
          <p:nvPr>
            <p:ph idx="1"/>
          </p:nvPr>
        </p:nvSpPr>
        <p:spPr>
          <a:xfrm>
            <a:off x="2231136" y="2273417"/>
            <a:ext cx="7729728" cy="3850545"/>
          </a:xfrm>
        </p:spPr>
        <p:txBody>
          <a:bodyPr>
            <a:normAutofit lnSpcReduction="10000"/>
          </a:bodyPr>
          <a:lstStyle/>
          <a:p>
            <a:pPr lvl="1" algn="just"/>
            <a:r>
              <a:rPr lang="cs-CZ" b="1" dirty="0"/>
              <a:t>Evropský výbor pro systémová rizika (</a:t>
            </a:r>
            <a:r>
              <a:rPr lang="cs-CZ" b="1" dirty="0" err="1"/>
              <a:t>European</a:t>
            </a:r>
            <a:r>
              <a:rPr lang="cs-CZ" b="1" dirty="0"/>
              <a:t> </a:t>
            </a:r>
            <a:r>
              <a:rPr lang="cs-CZ" b="1" dirty="0" err="1"/>
              <a:t>Systemic</a:t>
            </a:r>
            <a:r>
              <a:rPr lang="cs-CZ" b="1" dirty="0"/>
              <a:t> Risk </a:t>
            </a:r>
            <a:r>
              <a:rPr lang="cs-CZ" b="1" dirty="0" err="1"/>
              <a:t>Board</a:t>
            </a:r>
            <a:r>
              <a:rPr lang="cs-CZ" b="1" dirty="0"/>
              <a:t>, </a:t>
            </a:r>
            <a:r>
              <a:rPr lang="cs-CZ" dirty="0"/>
              <a:t>ESRB) obezřetnostní dohled z makroekonomického pohledu. </a:t>
            </a:r>
            <a:r>
              <a:rPr lang="cs-CZ" dirty="0" err="1"/>
              <a:t>Naming</a:t>
            </a:r>
            <a:r>
              <a:rPr lang="cs-CZ" dirty="0"/>
              <a:t> and </a:t>
            </a:r>
            <a:r>
              <a:rPr lang="cs-CZ" dirty="0" err="1"/>
              <a:t>shaming</a:t>
            </a:r>
            <a:r>
              <a:rPr lang="cs-CZ" dirty="0"/>
              <a:t>, nikoliv závazné rozhodnutí. Problém nezjištěných rizik, nebo na druhé straně falešných varování -&gt; pokles reputace. </a:t>
            </a:r>
            <a:endParaRPr lang="cs-CZ" altLang="cs-CZ" dirty="0"/>
          </a:p>
          <a:p>
            <a:pPr lvl="1" algn="just"/>
            <a:r>
              <a:rPr lang="cs-CZ" altLang="cs-CZ" dirty="0"/>
              <a:t>Výbor evropských orgánů bankovního dohledu (CEBS) nahrazený </a:t>
            </a:r>
            <a:r>
              <a:rPr lang="cs-CZ" altLang="cs-CZ" b="1" dirty="0"/>
              <a:t>Evropským orgánem pro bankovnictví </a:t>
            </a:r>
            <a:r>
              <a:rPr lang="cs-CZ" altLang="cs-CZ" dirty="0"/>
              <a:t>(</a:t>
            </a:r>
            <a:r>
              <a:rPr lang="cs-CZ" altLang="cs-CZ" dirty="0" err="1"/>
              <a:t>European</a:t>
            </a:r>
            <a:r>
              <a:rPr lang="cs-CZ" altLang="cs-CZ" dirty="0"/>
              <a:t> Banking </a:t>
            </a:r>
            <a:r>
              <a:rPr lang="cs-CZ" altLang="cs-CZ" dirty="0" err="1"/>
              <a:t>Authority</a:t>
            </a:r>
            <a:r>
              <a:rPr lang="cs-CZ" altLang="cs-CZ" dirty="0"/>
              <a:t>, EBA), </a:t>
            </a:r>
          </a:p>
          <a:p>
            <a:pPr lvl="1" algn="just"/>
            <a:r>
              <a:rPr lang="cs-CZ" altLang="cs-CZ" dirty="0"/>
              <a:t>Výbor evropských dozorových orgánů nad kapitálovým trhem (CESR) </a:t>
            </a:r>
            <a:r>
              <a:rPr lang="cs-CZ" altLang="cs-CZ" b="1" dirty="0"/>
              <a:t>Evropským orgánem pro </a:t>
            </a:r>
            <a:r>
              <a:rPr lang="en-US" altLang="cs-CZ" b="1" dirty="0" err="1"/>
              <a:t>cenné</a:t>
            </a:r>
            <a:r>
              <a:rPr lang="en-US" altLang="cs-CZ" b="1" dirty="0"/>
              <a:t> </a:t>
            </a:r>
            <a:r>
              <a:rPr lang="en-US" altLang="cs-CZ" b="1" dirty="0" err="1"/>
              <a:t>papíry</a:t>
            </a:r>
            <a:r>
              <a:rPr lang="en-US" altLang="cs-CZ" b="1" dirty="0"/>
              <a:t> a </a:t>
            </a:r>
            <a:r>
              <a:rPr lang="en-US" altLang="cs-CZ" b="1" dirty="0" err="1"/>
              <a:t>trhy</a:t>
            </a:r>
            <a:r>
              <a:rPr lang="en-US" altLang="cs-CZ" b="1" dirty="0"/>
              <a:t> (European Securities and Markets Authority, ESMA) a</a:t>
            </a:r>
            <a:endParaRPr lang="cs-CZ" altLang="cs-CZ" b="1" dirty="0"/>
          </a:p>
          <a:p>
            <a:pPr lvl="1" algn="just"/>
            <a:r>
              <a:rPr lang="cs-CZ" altLang="cs-CZ" dirty="0"/>
              <a:t>Výbor evropských dozorových orgánů nad pojišťovnami a zaměstnaneckými penzijními fondy (CEIOPS) nahrazený </a:t>
            </a:r>
            <a:r>
              <a:rPr lang="cs-CZ" altLang="cs-CZ" b="1" dirty="0"/>
              <a:t>Evropským orgánem pro pojišťovnictví a zaměstnanecké penzijní pojištění (EIOPA)</a:t>
            </a:r>
          </a:p>
          <a:p>
            <a:pPr marL="228600" lvl="1" indent="0" algn="just">
              <a:buNone/>
            </a:pPr>
            <a:r>
              <a:rPr lang="cs-CZ" altLang="cs-CZ" b="1" dirty="0"/>
              <a:t>EU </a:t>
            </a:r>
            <a:r>
              <a:rPr lang="cs-CZ" altLang="cs-CZ" b="1" dirty="0" err="1"/>
              <a:t>agencies</a:t>
            </a:r>
            <a:r>
              <a:rPr lang="cs-CZ" altLang="cs-CZ" b="1" dirty="0"/>
              <a:t>:</a:t>
            </a:r>
          </a:p>
          <a:p>
            <a:pPr marL="228600" lvl="1" indent="0" algn="just">
              <a:buNone/>
            </a:pPr>
            <a:r>
              <a:rPr lang="cs-CZ" altLang="cs-CZ" dirty="0">
                <a:hlinkClick r:id="rId2"/>
              </a:rPr>
              <a:t>https://www.youtube.com/watch?v=r5uTJZ6JVoY</a:t>
            </a:r>
            <a:endParaRPr lang="cs-CZ" altLang="cs-CZ" dirty="0"/>
          </a:p>
          <a:p>
            <a:pPr marL="228600" lvl="1" indent="0" algn="just">
              <a:buNone/>
            </a:pPr>
            <a:endParaRPr lang="cs-CZ" altLang="cs-CZ" dirty="0"/>
          </a:p>
          <a:p>
            <a:endParaRPr lang="en-GB" dirty="0"/>
          </a:p>
        </p:txBody>
      </p:sp>
    </p:spTree>
    <p:extLst>
      <p:ext uri="{BB962C8B-B14F-4D97-AF65-F5344CB8AC3E}">
        <p14:creationId xmlns:p14="http://schemas.microsoft.com/office/powerpoint/2010/main" val="124020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470048-D86F-F34D-B068-583CD6409CD1}"/>
              </a:ext>
            </a:extLst>
          </p:cNvPr>
          <p:cNvSpPr>
            <a:spLocks noGrp="1"/>
          </p:cNvSpPr>
          <p:nvPr>
            <p:ph type="title"/>
          </p:nvPr>
        </p:nvSpPr>
        <p:spPr/>
        <p:txBody>
          <a:bodyPr/>
          <a:lstStyle/>
          <a:p>
            <a:r>
              <a:rPr lang="cs-CZ" dirty="0"/>
              <a:t>Úkol</a:t>
            </a:r>
          </a:p>
        </p:txBody>
      </p:sp>
      <p:sp>
        <p:nvSpPr>
          <p:cNvPr id="3" name="Zástupný obsah 2">
            <a:extLst>
              <a:ext uri="{FF2B5EF4-FFF2-40B4-BE49-F238E27FC236}">
                <a16:creationId xmlns:a16="http://schemas.microsoft.com/office/drawing/2014/main" id="{0F2A2107-16DD-8247-96F9-C03BEFF769DB}"/>
              </a:ext>
            </a:extLst>
          </p:cNvPr>
          <p:cNvSpPr>
            <a:spLocks noGrp="1"/>
          </p:cNvSpPr>
          <p:nvPr>
            <p:ph idx="1"/>
          </p:nvPr>
        </p:nvSpPr>
        <p:spPr/>
        <p:txBody>
          <a:bodyPr/>
          <a:lstStyle/>
          <a:p>
            <a:r>
              <a:rPr lang="cs-CZ" dirty="0"/>
              <a:t>Vymezte základní úlohu a roli Bank </a:t>
            </a:r>
            <a:r>
              <a:rPr lang="cs-CZ" dirty="0" err="1"/>
              <a:t>for</a:t>
            </a:r>
            <a:r>
              <a:rPr lang="cs-CZ" dirty="0"/>
              <a:t> International </a:t>
            </a:r>
            <a:r>
              <a:rPr lang="cs-CZ" dirty="0" err="1"/>
              <a:t>Settlements</a:t>
            </a:r>
            <a:endParaRPr lang="cs-CZ" dirty="0"/>
          </a:p>
          <a:p>
            <a:r>
              <a:rPr lang="cs-CZ" dirty="0"/>
              <a:t>a</a:t>
            </a:r>
          </a:p>
          <a:p>
            <a:r>
              <a:rPr lang="cs-CZ" dirty="0" err="1"/>
              <a:t>Financial</a:t>
            </a:r>
            <a:r>
              <a:rPr lang="cs-CZ" dirty="0"/>
              <a:t> stability </a:t>
            </a:r>
            <a:r>
              <a:rPr lang="cs-CZ" dirty="0" err="1"/>
              <a:t>board</a:t>
            </a:r>
            <a:endParaRPr lang="cs-CZ" dirty="0"/>
          </a:p>
        </p:txBody>
      </p:sp>
    </p:spTree>
    <p:extLst>
      <p:ext uri="{BB962C8B-B14F-4D97-AF65-F5344CB8AC3E}">
        <p14:creationId xmlns:p14="http://schemas.microsoft.com/office/powerpoint/2010/main" val="1663226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19CFF-C6CB-8840-9660-EF0A910357AB}"/>
              </a:ext>
            </a:extLst>
          </p:cNvPr>
          <p:cNvSpPr>
            <a:spLocks noGrp="1"/>
          </p:cNvSpPr>
          <p:nvPr>
            <p:ph type="title"/>
          </p:nvPr>
        </p:nvSpPr>
        <p:spPr>
          <a:solidFill>
            <a:schemeClr val="accent4">
              <a:lumMod val="60000"/>
              <a:lumOff val="40000"/>
            </a:schemeClr>
          </a:solidFill>
        </p:spPr>
        <p:txBody>
          <a:bodyPr/>
          <a:lstStyle/>
          <a:p>
            <a:r>
              <a:rPr lang="cs-CZ" dirty="0"/>
              <a:t>Evropská centrální banka – finanční trh</a:t>
            </a:r>
          </a:p>
        </p:txBody>
      </p:sp>
      <p:sp>
        <p:nvSpPr>
          <p:cNvPr id="3" name="Zástupný obsah 2">
            <a:extLst>
              <a:ext uri="{FF2B5EF4-FFF2-40B4-BE49-F238E27FC236}">
                <a16:creationId xmlns:a16="http://schemas.microsoft.com/office/drawing/2014/main" id="{3F99A48C-46CE-BF48-B1F3-6438E62182F4}"/>
              </a:ext>
            </a:extLst>
          </p:cNvPr>
          <p:cNvSpPr>
            <a:spLocks noGrp="1"/>
          </p:cNvSpPr>
          <p:nvPr>
            <p:ph idx="1"/>
          </p:nvPr>
        </p:nvSpPr>
        <p:spPr>
          <a:xfrm>
            <a:off x="2231136" y="2326512"/>
            <a:ext cx="7729728" cy="3413516"/>
          </a:xfrm>
        </p:spPr>
        <p:txBody>
          <a:bodyPr/>
          <a:lstStyle/>
          <a:p>
            <a:r>
              <a:rPr lang="cs-CZ" dirty="0"/>
              <a:t>Celkem ECB zahrnuje 13 výborů, které se starají o jednotlivé úkoly a souvislost s finančním trhem a dohledem nad ním mají dvě oblasti.</a:t>
            </a:r>
          </a:p>
          <a:p>
            <a:r>
              <a:rPr lang="cs-CZ" dirty="0"/>
              <a:t>-	Výbor pro finanční stabilitu</a:t>
            </a:r>
          </a:p>
          <a:p>
            <a:r>
              <a:rPr lang="cs-CZ" dirty="0"/>
              <a:t>-	Výbor pro platební styk a zúčtování</a:t>
            </a:r>
          </a:p>
          <a:p>
            <a:pPr marL="0" indent="0">
              <a:buNone/>
            </a:pPr>
            <a:endParaRPr lang="cs-CZ" b="1" dirty="0"/>
          </a:p>
          <a:p>
            <a:pPr marL="0" indent="0">
              <a:buNone/>
            </a:pPr>
            <a:r>
              <a:rPr lang="cs-CZ" b="1" dirty="0"/>
              <a:t>Finanční stabilita</a:t>
            </a:r>
          </a:p>
          <a:p>
            <a:pPr marL="0" indent="0">
              <a:buNone/>
            </a:pPr>
            <a:r>
              <a:rPr lang="cs-CZ" dirty="0">
                <a:hlinkClick r:id="rId2"/>
              </a:rPr>
              <a:t>https://www.ecb.europa.eu/pub/financial-stability/fsr/html/index.en.html</a:t>
            </a:r>
            <a:endParaRPr lang="cs-CZ" dirty="0"/>
          </a:p>
          <a:p>
            <a:pPr marL="0" indent="0">
              <a:buNone/>
            </a:pPr>
            <a:r>
              <a:rPr lang="cs-CZ" dirty="0">
                <a:hlinkClick r:id="rId3"/>
              </a:rPr>
              <a:t>https://www.youtube.com/watch?v=tUobpL8uI1Y&amp;t=2s</a:t>
            </a:r>
            <a:endParaRPr lang="cs-CZ" dirty="0"/>
          </a:p>
        </p:txBody>
      </p:sp>
    </p:spTree>
    <p:extLst>
      <p:ext uri="{BB962C8B-B14F-4D97-AF65-F5344CB8AC3E}">
        <p14:creationId xmlns:p14="http://schemas.microsoft.com/office/powerpoint/2010/main" val="135740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3C432C-5D0B-AE49-AD57-293BEDD7240A}"/>
              </a:ext>
            </a:extLst>
          </p:cNvPr>
          <p:cNvSpPr>
            <a:spLocks noGrp="1"/>
          </p:cNvSpPr>
          <p:nvPr>
            <p:ph type="title"/>
          </p:nvPr>
        </p:nvSpPr>
        <p:spPr/>
        <p:txBody>
          <a:bodyPr/>
          <a:lstStyle/>
          <a:p>
            <a:r>
              <a:rPr lang="cs-CZ" dirty="0"/>
              <a:t>Finanční stabilita</a:t>
            </a:r>
          </a:p>
        </p:txBody>
      </p:sp>
      <p:sp>
        <p:nvSpPr>
          <p:cNvPr id="3" name="Zástupný obsah 2">
            <a:extLst>
              <a:ext uri="{FF2B5EF4-FFF2-40B4-BE49-F238E27FC236}">
                <a16:creationId xmlns:a16="http://schemas.microsoft.com/office/drawing/2014/main" id="{6A7F43A3-FCA8-204A-9FF9-CB209D267FA2}"/>
              </a:ext>
            </a:extLst>
          </p:cNvPr>
          <p:cNvSpPr>
            <a:spLocks noGrp="1"/>
          </p:cNvSpPr>
          <p:nvPr>
            <p:ph idx="1"/>
          </p:nvPr>
        </p:nvSpPr>
        <p:spPr/>
        <p:txBody>
          <a:bodyPr/>
          <a:lstStyle/>
          <a:p>
            <a:pPr fontAlgn="base"/>
            <a:r>
              <a:rPr lang="cs-CZ" i="1" dirty="0"/>
              <a:t>Finanční stabilitu lze vymezit jako stav, v němž je finanční systém – složený z finančních zprostředkovatelů, trhů a tržních infrastruktur – schopen odolávat otřesům a důsledkům korekce finančních nerovnováh.</a:t>
            </a:r>
          </a:p>
          <a:p>
            <a:pPr fontAlgn="base"/>
            <a:r>
              <a:rPr lang="cs-CZ" i="1" dirty="0"/>
              <a:t>Sníží se tak možnost poruch v procesu finančního zprostředkování, které jsou natolik závažné, že nepříznivě ovlivní reálnou hospodářskou aktivitu.</a:t>
            </a:r>
          </a:p>
          <a:p>
            <a:endParaRPr lang="cs-CZ" dirty="0"/>
          </a:p>
          <a:p>
            <a:r>
              <a:rPr lang="cs-CZ" dirty="0"/>
              <a:t>lidé mají nadále přístup ke svým bankovním účtům, podniky mohou provádět i přijímat platby, investoři dále obchodovat a banky se mohou refinancovat prostřednictvím půjček od jiných bank, případně od banky centrální.</a:t>
            </a:r>
          </a:p>
        </p:txBody>
      </p:sp>
    </p:spTree>
    <p:extLst>
      <p:ext uri="{BB962C8B-B14F-4D97-AF65-F5344CB8AC3E}">
        <p14:creationId xmlns:p14="http://schemas.microsoft.com/office/powerpoint/2010/main" val="2182494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F8085B-E3F8-FE40-AD18-F6CA57DC727F}"/>
              </a:ext>
            </a:extLst>
          </p:cNvPr>
          <p:cNvSpPr>
            <a:spLocks noGrp="1"/>
          </p:cNvSpPr>
          <p:nvPr>
            <p:ph type="title"/>
          </p:nvPr>
        </p:nvSpPr>
        <p:spPr/>
        <p:txBody>
          <a:bodyPr/>
          <a:lstStyle/>
          <a:p>
            <a:r>
              <a:rPr lang="cs-CZ" dirty="0"/>
              <a:t>Finanční stabilita</a:t>
            </a:r>
          </a:p>
        </p:txBody>
      </p:sp>
      <p:sp>
        <p:nvSpPr>
          <p:cNvPr id="3" name="Zástupný obsah 2">
            <a:extLst>
              <a:ext uri="{FF2B5EF4-FFF2-40B4-BE49-F238E27FC236}">
                <a16:creationId xmlns:a16="http://schemas.microsoft.com/office/drawing/2014/main" id="{6400A403-C285-BE4C-8538-3A529AB8996C}"/>
              </a:ext>
            </a:extLst>
          </p:cNvPr>
          <p:cNvSpPr>
            <a:spLocks noGrp="1"/>
          </p:cNvSpPr>
          <p:nvPr>
            <p:ph idx="1"/>
          </p:nvPr>
        </p:nvSpPr>
        <p:spPr>
          <a:xfrm>
            <a:off x="2231136" y="2638041"/>
            <a:ext cx="7729728" cy="3913229"/>
          </a:xfrm>
          <a:solidFill>
            <a:schemeClr val="accent1">
              <a:lumMod val="20000"/>
              <a:lumOff val="80000"/>
            </a:schemeClr>
          </a:solidFill>
        </p:spPr>
        <p:txBody>
          <a:bodyPr>
            <a:normAutofit lnSpcReduction="10000"/>
          </a:bodyPr>
          <a:lstStyle/>
          <a:p>
            <a:r>
              <a:rPr lang="cs-CZ" dirty="0"/>
              <a:t>Úkoly a role ECB</a:t>
            </a:r>
          </a:p>
          <a:p>
            <a:endParaRPr lang="cs-CZ" dirty="0">
              <a:hlinkClick r:id="rId2"/>
            </a:endParaRPr>
          </a:p>
          <a:p>
            <a:endParaRPr lang="cs-CZ" dirty="0">
              <a:hlinkClick r:id="rId2"/>
            </a:endParaRPr>
          </a:p>
          <a:p>
            <a:endParaRPr lang="cs-CZ" dirty="0">
              <a:hlinkClick r:id="rId2"/>
            </a:endParaRPr>
          </a:p>
          <a:p>
            <a:endParaRPr lang="cs-CZ" dirty="0">
              <a:hlinkClick r:id="rId2"/>
            </a:endParaRPr>
          </a:p>
          <a:p>
            <a:endParaRPr lang="cs-CZ" dirty="0">
              <a:hlinkClick r:id="rId2"/>
            </a:endParaRPr>
          </a:p>
          <a:p>
            <a:endParaRPr lang="cs-CZ" dirty="0">
              <a:hlinkClick r:id="rId2"/>
            </a:endParaRPr>
          </a:p>
          <a:p>
            <a:endParaRPr lang="cs-CZ" dirty="0">
              <a:hlinkClick r:id="rId2"/>
            </a:endParaRPr>
          </a:p>
          <a:p>
            <a:endParaRPr lang="cs-CZ" dirty="0">
              <a:hlinkClick r:id="rId2"/>
            </a:endParaRPr>
          </a:p>
          <a:p>
            <a:r>
              <a:rPr lang="cs-CZ" dirty="0">
                <a:hlinkClick r:id="rId2"/>
              </a:rPr>
              <a:t>https://www.youtube.com/watch?v=vRzFAvgBhU0</a:t>
            </a:r>
            <a:endParaRPr lang="cs-CZ" dirty="0"/>
          </a:p>
        </p:txBody>
      </p:sp>
      <p:sp>
        <p:nvSpPr>
          <p:cNvPr id="4" name="Ovál 3">
            <a:extLst>
              <a:ext uri="{FF2B5EF4-FFF2-40B4-BE49-F238E27FC236}">
                <a16:creationId xmlns:a16="http://schemas.microsoft.com/office/drawing/2014/main" id="{ACED1F7B-B3C7-8A44-B6CE-3EACB0744712}"/>
              </a:ext>
            </a:extLst>
          </p:cNvPr>
          <p:cNvSpPr/>
          <p:nvPr/>
        </p:nvSpPr>
        <p:spPr>
          <a:xfrm>
            <a:off x="4000982" y="2927394"/>
            <a:ext cx="4190035" cy="25232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a:extLst>
              <a:ext uri="{FF2B5EF4-FFF2-40B4-BE49-F238E27FC236}">
                <a16:creationId xmlns:a16="http://schemas.microsoft.com/office/drawing/2014/main" id="{958F0EAF-0E35-FF45-968F-B40EBE6C3E07}"/>
              </a:ext>
            </a:extLst>
          </p:cNvPr>
          <p:cNvSpPr/>
          <p:nvPr/>
        </p:nvSpPr>
        <p:spPr>
          <a:xfrm>
            <a:off x="4571999" y="4073288"/>
            <a:ext cx="3048000" cy="1377387"/>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Bankovní dohled</a:t>
            </a:r>
          </a:p>
        </p:txBody>
      </p:sp>
      <p:sp>
        <p:nvSpPr>
          <p:cNvPr id="6" name="TextovéPole 5">
            <a:extLst>
              <a:ext uri="{FF2B5EF4-FFF2-40B4-BE49-F238E27FC236}">
                <a16:creationId xmlns:a16="http://schemas.microsoft.com/office/drawing/2014/main" id="{34C5BD39-1419-6845-A3F2-3B35D133738F}"/>
              </a:ext>
            </a:extLst>
          </p:cNvPr>
          <p:cNvSpPr txBox="1"/>
          <p:nvPr/>
        </p:nvSpPr>
        <p:spPr>
          <a:xfrm>
            <a:off x="4884516" y="3298785"/>
            <a:ext cx="2314937" cy="369332"/>
          </a:xfrm>
          <a:prstGeom prst="rect">
            <a:avLst/>
          </a:prstGeom>
          <a:noFill/>
        </p:spPr>
        <p:txBody>
          <a:bodyPr wrap="square" rtlCol="0">
            <a:spAutoFit/>
          </a:bodyPr>
          <a:lstStyle/>
          <a:p>
            <a:pPr algn="ctr"/>
            <a:r>
              <a:rPr lang="cs-CZ" dirty="0"/>
              <a:t>Finanční stabilita</a:t>
            </a:r>
          </a:p>
        </p:txBody>
      </p:sp>
      <p:sp>
        <p:nvSpPr>
          <p:cNvPr id="8" name="Ovál 7">
            <a:extLst>
              <a:ext uri="{FF2B5EF4-FFF2-40B4-BE49-F238E27FC236}">
                <a16:creationId xmlns:a16="http://schemas.microsoft.com/office/drawing/2014/main" id="{2D389F1A-9E14-7942-8043-6808F48CE858}"/>
              </a:ext>
            </a:extLst>
          </p:cNvPr>
          <p:cNvSpPr/>
          <p:nvPr/>
        </p:nvSpPr>
        <p:spPr>
          <a:xfrm>
            <a:off x="2231136" y="3668117"/>
            <a:ext cx="1769846" cy="1782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Měnová politika</a:t>
            </a:r>
          </a:p>
        </p:txBody>
      </p:sp>
      <p:sp>
        <p:nvSpPr>
          <p:cNvPr id="9" name="Ovál 8">
            <a:extLst>
              <a:ext uri="{FF2B5EF4-FFF2-40B4-BE49-F238E27FC236}">
                <a16:creationId xmlns:a16="http://schemas.microsoft.com/office/drawing/2014/main" id="{B424709D-78A5-D449-9010-B7063EFF370D}"/>
              </a:ext>
            </a:extLst>
          </p:cNvPr>
          <p:cNvSpPr/>
          <p:nvPr/>
        </p:nvSpPr>
        <p:spPr>
          <a:xfrm>
            <a:off x="8082987" y="2579111"/>
            <a:ext cx="1689904" cy="1330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Devizové rezervy</a:t>
            </a:r>
          </a:p>
        </p:txBody>
      </p:sp>
      <p:sp>
        <p:nvSpPr>
          <p:cNvPr id="10" name="Ovál 9">
            <a:extLst>
              <a:ext uri="{FF2B5EF4-FFF2-40B4-BE49-F238E27FC236}">
                <a16:creationId xmlns:a16="http://schemas.microsoft.com/office/drawing/2014/main" id="{A3AB0833-72B7-DA49-A1F0-FACA18EF301D}"/>
              </a:ext>
            </a:extLst>
          </p:cNvPr>
          <p:cNvSpPr/>
          <p:nvPr/>
        </p:nvSpPr>
        <p:spPr>
          <a:xfrm>
            <a:off x="8035185" y="4761981"/>
            <a:ext cx="1576510" cy="11733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Bankovky</a:t>
            </a:r>
          </a:p>
        </p:txBody>
      </p:sp>
      <p:sp>
        <p:nvSpPr>
          <p:cNvPr id="11" name="Ovál 10">
            <a:extLst>
              <a:ext uri="{FF2B5EF4-FFF2-40B4-BE49-F238E27FC236}">
                <a16:creationId xmlns:a16="http://schemas.microsoft.com/office/drawing/2014/main" id="{837DCF26-4CAD-934C-8A4A-4F2580D9A573}"/>
              </a:ext>
            </a:extLst>
          </p:cNvPr>
          <p:cNvSpPr/>
          <p:nvPr/>
        </p:nvSpPr>
        <p:spPr>
          <a:xfrm>
            <a:off x="3515598" y="5282899"/>
            <a:ext cx="1576510" cy="7407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Platební styk</a:t>
            </a:r>
          </a:p>
        </p:txBody>
      </p:sp>
    </p:spTree>
    <p:extLst>
      <p:ext uri="{BB962C8B-B14F-4D97-AF65-F5344CB8AC3E}">
        <p14:creationId xmlns:p14="http://schemas.microsoft.com/office/powerpoint/2010/main" val="3110606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557F7E-A4B1-9E47-A025-9165B75CBDED}"/>
              </a:ext>
            </a:extLst>
          </p:cNvPr>
          <p:cNvSpPr>
            <a:spLocks noGrp="1"/>
          </p:cNvSpPr>
          <p:nvPr>
            <p:ph type="title"/>
          </p:nvPr>
        </p:nvSpPr>
        <p:spPr/>
        <p:txBody>
          <a:bodyPr/>
          <a:lstStyle/>
          <a:p>
            <a:r>
              <a:rPr lang="cs-CZ" dirty="0"/>
              <a:t>Evropský Bankovní dohled</a:t>
            </a:r>
          </a:p>
        </p:txBody>
      </p:sp>
      <p:sp>
        <p:nvSpPr>
          <p:cNvPr id="3" name="Zástupný obsah 2">
            <a:extLst>
              <a:ext uri="{FF2B5EF4-FFF2-40B4-BE49-F238E27FC236}">
                <a16:creationId xmlns:a16="http://schemas.microsoft.com/office/drawing/2014/main" id="{6BE37980-31C6-D348-A30E-1EC04628D299}"/>
              </a:ext>
            </a:extLst>
          </p:cNvPr>
          <p:cNvSpPr>
            <a:spLocks noGrp="1"/>
          </p:cNvSpPr>
          <p:nvPr>
            <p:ph idx="1"/>
          </p:nvPr>
        </p:nvSpPr>
        <p:spPr/>
        <p:txBody>
          <a:bodyPr>
            <a:normAutofit fontScale="92500" lnSpcReduction="10000"/>
          </a:bodyPr>
          <a:lstStyle/>
          <a:p>
            <a:r>
              <a:rPr lang="cs-CZ" b="1" dirty="0"/>
              <a:t>Bankovní Unie</a:t>
            </a:r>
          </a:p>
          <a:p>
            <a:r>
              <a:rPr lang="cs-CZ" dirty="0"/>
              <a:t>Reforma systému dohledu pokračuje druhým krokem</a:t>
            </a:r>
            <a:r>
              <a:rPr lang="en-GB" dirty="0"/>
              <a:t> (</a:t>
            </a:r>
            <a:r>
              <a:rPr lang="en-GB" dirty="0" err="1"/>
              <a:t>první</a:t>
            </a:r>
            <a:r>
              <a:rPr lang="en-GB" dirty="0"/>
              <a:t> </a:t>
            </a:r>
            <a:r>
              <a:rPr lang="en-GB" dirty="0" err="1"/>
              <a:t>krok</a:t>
            </a:r>
            <a:r>
              <a:rPr lang="en-GB" dirty="0"/>
              <a:t> </a:t>
            </a:r>
            <a:r>
              <a:rPr lang="cs-CZ" dirty="0"/>
              <a:t>byl učiněn </a:t>
            </a:r>
            <a:r>
              <a:rPr lang="cs-CZ" dirty="0" err="1"/>
              <a:t>Larosiérovou</a:t>
            </a:r>
            <a:r>
              <a:rPr lang="cs-CZ" dirty="0"/>
              <a:t> zprávou</a:t>
            </a:r>
            <a:r>
              <a:rPr lang="en-GB" dirty="0"/>
              <a:t>)</a:t>
            </a:r>
            <a:r>
              <a:rPr lang="cs-CZ" dirty="0"/>
              <a:t>, ve kterém již dochází k formování přímého dohledu realizovaného na evropské úrovni, což je označováno jako Bankovní unie.  </a:t>
            </a:r>
            <a:endParaRPr lang="en-GB" dirty="0"/>
          </a:p>
          <a:p>
            <a:pPr marL="0" indent="0">
              <a:buNone/>
            </a:pPr>
            <a:endParaRPr lang="en-GB" dirty="0"/>
          </a:p>
          <a:p>
            <a:r>
              <a:rPr lang="cs-CZ" dirty="0"/>
              <a:t>Bankovní unie je ve své podstatě integrovaný finanční rámec spočívající na třech základních pilířích. Tím prvním je a) </a:t>
            </a:r>
            <a:r>
              <a:rPr lang="cs-CZ" i="1" dirty="0"/>
              <a:t>Jednotný mechanismus dohledu – Single </a:t>
            </a:r>
            <a:r>
              <a:rPr lang="cs-CZ" i="1" dirty="0" err="1"/>
              <a:t>Supervisory</a:t>
            </a:r>
            <a:r>
              <a:rPr lang="cs-CZ" i="1" dirty="0"/>
              <a:t> </a:t>
            </a:r>
            <a:r>
              <a:rPr lang="cs-CZ" i="1" dirty="0" err="1"/>
              <a:t>Mechanism</a:t>
            </a:r>
            <a:r>
              <a:rPr lang="cs-CZ" i="1" dirty="0"/>
              <a:t> (</a:t>
            </a:r>
            <a:r>
              <a:rPr lang="cs-CZ" dirty="0"/>
              <a:t>dále také jen jako </a:t>
            </a:r>
            <a:r>
              <a:rPr lang="cs-CZ" i="1" dirty="0"/>
              <a:t>„SSM“)</a:t>
            </a:r>
            <a:r>
              <a:rPr lang="cs-CZ" dirty="0"/>
              <a:t>, druhým je b) </a:t>
            </a:r>
            <a:r>
              <a:rPr lang="cs-CZ" i="1" dirty="0"/>
              <a:t>Jednotný mechanismus řešení problémů</a:t>
            </a:r>
            <a:r>
              <a:rPr lang="cs-CZ" dirty="0"/>
              <a:t> - </a:t>
            </a:r>
            <a:r>
              <a:rPr lang="cs-CZ" i="1" dirty="0"/>
              <a:t>Single </a:t>
            </a:r>
            <a:r>
              <a:rPr lang="cs-CZ" i="1" dirty="0" err="1"/>
              <a:t>Resolution</a:t>
            </a:r>
            <a:r>
              <a:rPr lang="cs-CZ" i="1" dirty="0"/>
              <a:t> </a:t>
            </a:r>
            <a:r>
              <a:rPr lang="cs-CZ" i="1" dirty="0" err="1"/>
              <a:t>Mechanism</a:t>
            </a:r>
            <a:r>
              <a:rPr lang="cs-CZ" dirty="0"/>
              <a:t> (dále také jen jako „</a:t>
            </a:r>
            <a:r>
              <a:rPr lang="cs-CZ" i="1" dirty="0"/>
              <a:t>SRM</a:t>
            </a:r>
            <a:r>
              <a:rPr lang="cs-CZ" dirty="0"/>
              <a:t>“) a c) </a:t>
            </a:r>
            <a:r>
              <a:rPr lang="cs-CZ" i="1" dirty="0"/>
              <a:t>Společný systém ochrany vkladů – </a:t>
            </a:r>
            <a:r>
              <a:rPr lang="cs-CZ" i="1" dirty="0" err="1"/>
              <a:t>Common</a:t>
            </a:r>
            <a:r>
              <a:rPr lang="cs-CZ" i="1" dirty="0"/>
              <a:t> Deposit </a:t>
            </a:r>
            <a:r>
              <a:rPr lang="cs-CZ" i="1" dirty="0" err="1"/>
              <a:t>Guarantee</a:t>
            </a:r>
            <a:r>
              <a:rPr lang="cs-CZ" i="1" dirty="0"/>
              <a:t> </a:t>
            </a:r>
            <a:r>
              <a:rPr lang="cs-CZ" i="1" dirty="0" err="1"/>
              <a:t>Schemes</a:t>
            </a:r>
            <a:r>
              <a:rPr lang="cs-CZ" i="1" dirty="0"/>
              <a:t> </a:t>
            </a:r>
            <a:r>
              <a:rPr lang="cs-CZ" dirty="0"/>
              <a:t>(dále také jen jako „</a:t>
            </a:r>
            <a:r>
              <a:rPr lang="cs-CZ" i="1" dirty="0"/>
              <a:t>CDGS</a:t>
            </a:r>
            <a:r>
              <a:rPr lang="cs-CZ" dirty="0"/>
              <a:t>“), jež vycházejí z několika Evropských směrnic a Nařízení</a:t>
            </a:r>
            <a:endParaRPr lang="en-GB" dirty="0"/>
          </a:p>
          <a:p>
            <a:endParaRPr lang="cs-CZ" dirty="0"/>
          </a:p>
        </p:txBody>
      </p:sp>
    </p:spTree>
    <p:extLst>
      <p:ext uri="{BB962C8B-B14F-4D97-AF65-F5344CB8AC3E}">
        <p14:creationId xmlns:p14="http://schemas.microsoft.com/office/powerpoint/2010/main" val="3908434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Regulace</a:t>
            </a:r>
            <a:r>
              <a:rPr lang="en-GB" dirty="0"/>
              <a:t> / </a:t>
            </a:r>
            <a:r>
              <a:rPr lang="en-GB" dirty="0" err="1"/>
              <a:t>Dohled</a:t>
            </a:r>
            <a:r>
              <a:rPr lang="en-GB" dirty="0"/>
              <a:t> / </a:t>
            </a:r>
            <a:r>
              <a:rPr lang="en-GB" dirty="0" err="1"/>
              <a:t>Dozor</a:t>
            </a:r>
            <a:endParaRPr lang="en-GB" dirty="0"/>
          </a:p>
        </p:txBody>
      </p:sp>
      <p:sp>
        <p:nvSpPr>
          <p:cNvPr id="3" name="Zástupný symbol pro obsah 2"/>
          <p:cNvSpPr>
            <a:spLocks noGrp="1"/>
          </p:cNvSpPr>
          <p:nvPr>
            <p:ph idx="1"/>
          </p:nvPr>
        </p:nvSpPr>
        <p:spPr>
          <a:xfrm>
            <a:off x="1228299" y="2281806"/>
            <a:ext cx="10304059" cy="4883269"/>
          </a:xfrm>
        </p:spPr>
        <p:txBody>
          <a:bodyPr>
            <a:normAutofit/>
          </a:bodyPr>
          <a:lstStyle/>
          <a:p>
            <a:r>
              <a:rPr lang="cs-CZ" altLang="cs-CZ" b="1" dirty="0"/>
              <a:t>Regulaci (</a:t>
            </a:r>
            <a:r>
              <a:rPr lang="cs-CZ" altLang="cs-CZ" b="1" dirty="0" err="1"/>
              <a:t>regulation</a:t>
            </a:r>
            <a:r>
              <a:rPr lang="cs-CZ" altLang="cs-CZ" b="1" dirty="0"/>
              <a:t>) chápeme jako stanovení určitých podmínek a pravidel </a:t>
            </a:r>
            <a:r>
              <a:rPr lang="cs-CZ" altLang="cs-CZ" dirty="0"/>
              <a:t>podnikání na příslušném úseku regulace. Tato pravidla mohou být zakotvena nejen v zákonných normách a podzákonných normách324 národního práva, ale také v právu evropském a mezinárodním.</a:t>
            </a:r>
          </a:p>
          <a:p>
            <a:r>
              <a:rPr lang="cs-CZ" altLang="cs-CZ" b="1" dirty="0"/>
              <a:t>Kontrola </a:t>
            </a:r>
            <a:r>
              <a:rPr lang="cs-CZ" altLang="cs-CZ" dirty="0"/>
              <a:t>je obecným pojmem, který v sobě zahrnuje Dohled i Dozor.</a:t>
            </a:r>
          </a:p>
          <a:p>
            <a:r>
              <a:rPr lang="cs-CZ" altLang="cs-CZ" b="1" dirty="0"/>
              <a:t>Dohled/supervize (</a:t>
            </a:r>
            <a:r>
              <a:rPr lang="cs-CZ" altLang="cs-CZ" b="1" dirty="0" err="1"/>
              <a:t>supervision</a:t>
            </a:r>
            <a:r>
              <a:rPr lang="cs-CZ" altLang="cs-CZ" b="1" dirty="0"/>
              <a:t>) nad finančním systémem pak představuje kontrolu </a:t>
            </a:r>
            <a:r>
              <a:rPr lang="cs-CZ" altLang="cs-CZ" dirty="0"/>
              <a:t>dodržování pravidel činnosti, včetně případného vyvozování sankcí při neplnění pravidel a to nikoliv státem, ale institucí, na kterou je tato pravomoc přenesena - ČNB</a:t>
            </a:r>
          </a:p>
          <a:p>
            <a:r>
              <a:rPr lang="cs-CZ" altLang="cs-CZ" b="1" dirty="0"/>
              <a:t>Dozor</a:t>
            </a:r>
            <a:r>
              <a:rPr lang="cs-CZ" altLang="cs-CZ" dirty="0"/>
              <a:t> – vykonávaná kontrola státem, či jeho orgány</a:t>
            </a:r>
          </a:p>
          <a:p>
            <a:endParaRPr lang="cs-CZ" altLang="cs-CZ" dirty="0"/>
          </a:p>
          <a:p>
            <a:r>
              <a:rPr lang="cs-CZ" altLang="cs-CZ" u="sng" dirty="0"/>
              <a:t>NA FINANČNÍM TRHU mluvíme tedy zejména o DOHLEDU</a:t>
            </a:r>
          </a:p>
          <a:p>
            <a:pPr marL="0" indent="0">
              <a:buNone/>
            </a:pPr>
            <a:r>
              <a:rPr lang="en-GB" dirty="0">
                <a:hlinkClick r:id="rId2"/>
              </a:rPr>
              <a:t>https://www.youtube.com/watch?v=psahnlcr-C0&amp;t=28s</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9705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Schema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err="1"/>
              <a:t>Pilíř</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err="1"/>
              <a:t>Pilíř</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err="1"/>
              <a:t>Pilíř</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3639327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C4684A-CA71-5946-BA5E-984BFE7E5880}"/>
              </a:ext>
            </a:extLst>
          </p:cNvPr>
          <p:cNvSpPr>
            <a:spLocks noGrp="1"/>
          </p:cNvSpPr>
          <p:nvPr>
            <p:ph type="title"/>
          </p:nvPr>
        </p:nvSpPr>
        <p:spPr/>
        <p:txBody>
          <a:bodyPr/>
          <a:lstStyle/>
          <a:p>
            <a:r>
              <a:rPr lang="cs-CZ" dirty="0"/>
              <a:t>SSM – jednotný systém dohledu</a:t>
            </a:r>
          </a:p>
        </p:txBody>
      </p:sp>
      <p:sp>
        <p:nvSpPr>
          <p:cNvPr id="3" name="Zástupný obsah 2">
            <a:extLst>
              <a:ext uri="{FF2B5EF4-FFF2-40B4-BE49-F238E27FC236}">
                <a16:creationId xmlns:a16="http://schemas.microsoft.com/office/drawing/2014/main" id="{2EC28220-1D56-9040-881C-CF80F1FC0CD0}"/>
              </a:ext>
            </a:extLst>
          </p:cNvPr>
          <p:cNvSpPr>
            <a:spLocks noGrp="1"/>
          </p:cNvSpPr>
          <p:nvPr>
            <p:ph idx="1"/>
          </p:nvPr>
        </p:nvSpPr>
        <p:spPr/>
        <p:txBody>
          <a:bodyPr/>
          <a:lstStyle/>
          <a:p>
            <a:r>
              <a:rPr lang="cs-CZ" dirty="0">
                <a:hlinkClick r:id="rId2"/>
              </a:rPr>
              <a:t>https://www.youtube.com/watch?v=xC_2N0Y20qQ</a:t>
            </a:r>
            <a:endParaRPr lang="cs-CZ" dirty="0"/>
          </a:p>
          <a:p>
            <a:endParaRPr lang="cs-CZ" dirty="0"/>
          </a:p>
          <a:p>
            <a:r>
              <a:rPr lang="cs-CZ" b="1" dirty="0"/>
              <a:t>Makro obezřetnostní rizika</a:t>
            </a:r>
          </a:p>
          <a:p>
            <a:pPr fontAlgn="base"/>
            <a:r>
              <a:rPr lang="cs-CZ" dirty="0"/>
              <a:t>Vznik majetkových cenových bublin. Rostou-li ceny majetku, jako jsou nemovitosti, vysoko nad jeho vnitřní hodnotu, vzniká rizikem náhlého pádu uvedených cen nebezpečí</a:t>
            </a:r>
          </a:p>
          <a:p>
            <a:pPr fontAlgn="base"/>
            <a:r>
              <a:rPr lang="cs-CZ" dirty="0"/>
              <a:t>Nadměrné riskování bank</a:t>
            </a:r>
          </a:p>
          <a:p>
            <a:pPr fontAlgn="base"/>
            <a:r>
              <a:rPr lang="cs-CZ" dirty="0"/>
              <a:t>Nadměrné zadlužení podniků nebo domácností</a:t>
            </a:r>
          </a:p>
          <a:p>
            <a:pPr lvl="1"/>
            <a:endParaRPr lang="cs-CZ" dirty="0"/>
          </a:p>
        </p:txBody>
      </p:sp>
    </p:spTree>
    <p:extLst>
      <p:ext uri="{BB962C8B-B14F-4D97-AF65-F5344CB8AC3E}">
        <p14:creationId xmlns:p14="http://schemas.microsoft.com/office/powerpoint/2010/main" val="2582974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EU</a:t>
            </a:r>
          </a:p>
        </p:txBody>
      </p:sp>
      <p:sp>
        <p:nvSpPr>
          <p:cNvPr id="3" name="Zástupný symbol pro obsah 2"/>
          <p:cNvSpPr>
            <a:spLocks noGrp="1"/>
          </p:cNvSpPr>
          <p:nvPr>
            <p:ph idx="1"/>
          </p:nvPr>
        </p:nvSpPr>
        <p:spPr/>
        <p:txBody>
          <a:bodyPr/>
          <a:lstStyle/>
          <a:p>
            <a:r>
              <a:rPr lang="cs-CZ" dirty="0"/>
              <a:t>Nařízení Evropského parlamentu a Rady (EU) č. 1024/2013 z 15. října 2013, kterým se Evropské centrální bance svěřují zvláštní úkoly týkající se politik, které se vztahují k obezřetnostnímu dohledu nad úvěrovými institucemi, které zřizuje jednotný mechanismus dohledu (dále také jen jako „</a:t>
            </a:r>
            <a:r>
              <a:rPr lang="cs-CZ" b="1" i="1" dirty="0"/>
              <a:t>Nařízení SSM</a:t>
            </a:r>
            <a:r>
              <a:rPr lang="cs-CZ" dirty="0"/>
              <a:t>“)</a:t>
            </a:r>
            <a:endParaRPr lang="en-GB" dirty="0"/>
          </a:p>
          <a:p>
            <a:endParaRPr lang="en-GB" dirty="0"/>
          </a:p>
          <a:p>
            <a:r>
              <a:rPr lang="cs-CZ" dirty="0"/>
              <a:t>vychází z článku 127(6) TFEU, který v rámci Maastrichtské dohody umožňoval přidělení dohledové odpovědnosti ECB</a:t>
            </a:r>
            <a:r>
              <a:rPr lang="en-GB" dirty="0"/>
              <a:t> (</a:t>
            </a:r>
            <a:r>
              <a:rPr lang="cs-CZ" i="1" dirty="0"/>
              <a:t>Tento článek TFEU byl reálně poprvé použit až jako legislativní základ pro vznik ESRB v roce 2011</a:t>
            </a:r>
            <a:r>
              <a:rPr lang="en-GB" dirty="0"/>
              <a:t>)</a:t>
            </a:r>
          </a:p>
        </p:txBody>
      </p:sp>
    </p:spTree>
    <p:extLst>
      <p:ext uri="{BB962C8B-B14F-4D97-AF65-F5344CB8AC3E}">
        <p14:creationId xmlns:p14="http://schemas.microsoft.com/office/powerpoint/2010/main" val="3658421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098957" y="2256639"/>
            <a:ext cx="9798341" cy="4244829"/>
          </a:xfrm>
        </p:spPr>
        <p:txBody>
          <a:bodyPr>
            <a:normAutofit/>
          </a:bodyPr>
          <a:lstStyle/>
          <a:p>
            <a:r>
              <a:rPr lang="cs-CZ" dirty="0"/>
              <a:t>Návrh SSM předpokládal, že kompletní bankovní systém států eurozóny bude realizován pod přímým dohledem ECB, což ale bylo pro většinu členských států neakceptovatelné</a:t>
            </a:r>
            <a:endParaRPr lang="en-GB" dirty="0"/>
          </a:p>
          <a:p>
            <a:r>
              <a:rPr lang="cs-CZ" dirty="0"/>
              <a:t>přímý dohled ECB je realizován „jen“ nad systémově důležitými finančními institucemi, resp. významnými úvěrovými institucemi (bankami), které však stejně pokrývají téměř 82% bankovních aktiv států eurozóny prostřednictvím 129 bankovních skupin</a:t>
            </a:r>
            <a:r>
              <a:rPr lang="en-GB" dirty="0"/>
              <a:t>.</a:t>
            </a:r>
          </a:p>
          <a:p>
            <a:r>
              <a:rPr lang="cs-CZ" dirty="0"/>
              <a:t>Významnost obecně vyhází z velikosti banky – výše aktiv, důležitosti banky pro ekonomiku EU nebo členského státu, významností přeshraničních aktivit a dalších.</a:t>
            </a:r>
            <a:endParaRPr lang="en-GB" dirty="0"/>
          </a:p>
          <a:p>
            <a:endParaRPr lang="en-GB" dirty="0"/>
          </a:p>
        </p:txBody>
      </p:sp>
    </p:spTree>
    <p:extLst>
      <p:ext uri="{BB962C8B-B14F-4D97-AF65-F5344CB8AC3E}">
        <p14:creationId xmlns:p14="http://schemas.microsoft.com/office/powerpoint/2010/main" val="2286509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2231136" y="2638044"/>
            <a:ext cx="7729728" cy="3603365"/>
          </a:xfrm>
        </p:spPr>
        <p:txBody>
          <a:bodyPr>
            <a:normAutofit fontScale="85000" lnSpcReduction="20000"/>
          </a:bodyPr>
          <a:lstStyle/>
          <a:p>
            <a:r>
              <a:rPr lang="cs-CZ" dirty="0"/>
              <a:t>Konkrétně bude přímý dohled nad bankou realizován v případě, kdy dojde k naplnění alespoň jednoho z těchto kritérií: </a:t>
            </a:r>
            <a:endParaRPr lang="en-GB" dirty="0"/>
          </a:p>
          <a:p>
            <a:pPr marL="0" indent="0">
              <a:buNone/>
            </a:pPr>
            <a:r>
              <a:rPr lang="cs-CZ" dirty="0"/>
              <a:t>celková výše aktiv je alespoň 30 mld. EUR; </a:t>
            </a:r>
            <a:endParaRPr lang="en-GB" dirty="0"/>
          </a:p>
          <a:p>
            <a:pPr marL="0" indent="0">
              <a:buNone/>
            </a:pPr>
            <a:r>
              <a:rPr lang="cs-CZ" dirty="0"/>
              <a:t>podíl celkových aktiv na HDP člena EU je větší než 20 % – neplatí, pokud bude celková výše aktiv nižší než 5 mld. EUR; po přechozí notifikaci národního orgánu dohledu ECB určí, že banka je významná; </a:t>
            </a:r>
            <a:endParaRPr lang="en-GB" dirty="0"/>
          </a:p>
          <a:p>
            <a:pPr marL="0" indent="0">
              <a:buNone/>
            </a:pPr>
            <a:r>
              <a:rPr lang="cs-CZ" dirty="0"/>
              <a:t>ECB z vlastní iniciativy určí, že banka je významná, pokud má banka dceřiné společnosti ve více státech EU a přeshraniční aktiva nebo závazky tvoří významnou část celkových aktiv nebo závazků; obdržela nebo požádala o finanční podporu od EFSF nebo ESM; </a:t>
            </a:r>
            <a:endParaRPr lang="en-GB" dirty="0"/>
          </a:p>
          <a:p>
            <a:pPr marL="0" indent="0">
              <a:buNone/>
            </a:pPr>
            <a:r>
              <a:rPr lang="cs-CZ" dirty="0"/>
              <a:t>bez ohledu na kritéria výše, vždy tři největší banky v každém členském státě.</a:t>
            </a:r>
            <a:endParaRPr lang="en-GB" dirty="0"/>
          </a:p>
          <a:p>
            <a:pPr marL="0" indent="0" algn="just">
              <a:buNone/>
            </a:pPr>
            <a:endParaRPr lang="en-GB" dirty="0"/>
          </a:p>
          <a:p>
            <a:pPr marL="0" indent="0" algn="just">
              <a:buNone/>
            </a:pPr>
            <a:r>
              <a:rPr lang="cs-CZ" dirty="0"/>
              <a:t>Podle souhrnných aktiv je z těchto bank okolo 32% Francouzských, 22% Německých, 14% Španělských, 10% Italských i Holandských a 13% z ostatních členských států eurozóny. </a:t>
            </a:r>
            <a:br>
              <a:rPr lang="cs-CZ" dirty="0"/>
            </a:br>
            <a:r>
              <a:rPr lang="cs-CZ" dirty="0"/>
              <a:t>Z těch méně významných banky, kterých  je 3520 je nejvíce Německých (48%, počtem 1688), Rakouských (16%) a Italských (15 %). </a:t>
            </a:r>
            <a:endParaRPr lang="en-GB" dirty="0"/>
          </a:p>
          <a:p>
            <a:endParaRPr lang="en-GB" dirty="0"/>
          </a:p>
        </p:txBody>
      </p:sp>
    </p:spTree>
    <p:extLst>
      <p:ext uri="{BB962C8B-B14F-4D97-AF65-F5344CB8AC3E}">
        <p14:creationId xmlns:p14="http://schemas.microsoft.com/office/powerpoint/2010/main" val="1908601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736521" y="2153412"/>
            <a:ext cx="8699383" cy="4297722"/>
          </a:xfrm>
        </p:spPr>
        <p:txBody>
          <a:bodyPr/>
          <a:lstStyle/>
          <a:p>
            <a:r>
              <a:rPr lang="cs-CZ" dirty="0"/>
              <a:t>Evropské záchranné fondy mají poskytovat pomoc bankám v potížích přímo a ECB přebírá zásadní pravomoci v oblasti dohledu, jako jsou </a:t>
            </a:r>
            <a:endParaRPr lang="en-GB" dirty="0"/>
          </a:p>
          <a:p>
            <a:pPr marL="0" indent="0">
              <a:buNone/>
            </a:pPr>
            <a:r>
              <a:rPr lang="en-GB" dirty="0"/>
              <a:t>-	</a:t>
            </a:r>
            <a:r>
              <a:rPr lang="cs-CZ" dirty="0"/>
              <a:t>licencování (a odnětí licencí), dohlížení nad rizikovými operacemi, dále může </a:t>
            </a:r>
            <a:r>
              <a:rPr lang="en-GB" dirty="0"/>
              <a:t>	</a:t>
            </a:r>
            <a:r>
              <a:rPr lang="cs-CZ" dirty="0"/>
              <a:t>vydávat směrnice a přijímat doporučení, vydávat závazná rozhodnutí spojené </a:t>
            </a:r>
            <a:r>
              <a:rPr lang="en-GB" dirty="0"/>
              <a:t>	</a:t>
            </a:r>
            <a:r>
              <a:rPr lang="cs-CZ" dirty="0"/>
              <a:t>s efektivním dohledem, sledovat a vynucovat dodržování kapitálových a </a:t>
            </a:r>
            <a:r>
              <a:rPr lang="en-GB" dirty="0"/>
              <a:t>	</a:t>
            </a:r>
            <a:r>
              <a:rPr lang="cs-CZ" dirty="0"/>
              <a:t>souvisejících požadavků na banky podle CRD směrnic, provádět dohled na </a:t>
            </a:r>
            <a:r>
              <a:rPr lang="en-GB" dirty="0"/>
              <a:t>	</a:t>
            </a:r>
            <a:r>
              <a:rPr lang="cs-CZ" dirty="0"/>
              <a:t>konsolidovaném základě, podílí se na doplňkovém dozoru nad finančními </a:t>
            </a:r>
            <a:r>
              <a:rPr lang="en-GB" dirty="0"/>
              <a:t>	</a:t>
            </a:r>
            <a:r>
              <a:rPr lang="cs-CZ" dirty="0"/>
              <a:t>konglomeráty. </a:t>
            </a:r>
            <a:endParaRPr lang="en-GB" dirty="0"/>
          </a:p>
          <a:p>
            <a:r>
              <a:rPr lang="cs-CZ" dirty="0"/>
              <a:t>ECB také disponuje relativně širokou škálou investigativních kompetencí a může ukládat administrativní sankce za účelem plnění úkolů jí svěřených, posuzuje fúze a akvizice týkající se úvěrových institucí.</a:t>
            </a:r>
            <a:r>
              <a:rPr lang="en-GB" dirty="0"/>
              <a:t> </a:t>
            </a:r>
          </a:p>
        </p:txBody>
      </p:sp>
    </p:spTree>
    <p:extLst>
      <p:ext uri="{BB962C8B-B14F-4D97-AF65-F5344CB8AC3E}">
        <p14:creationId xmlns:p14="http://schemas.microsoft.com/office/powerpoint/2010/main" val="2361692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a:t>
            </a:r>
            <a:r>
              <a:rPr lang="en-GB" dirty="0"/>
              <a:t> </a:t>
            </a:r>
            <a:r>
              <a:rPr lang="en-GB" dirty="0" err="1"/>
              <a:t>nad</a:t>
            </a:r>
            <a:r>
              <a:rPr lang="en-GB" dirty="0"/>
              <a:t> </a:t>
            </a:r>
            <a:r>
              <a:rPr lang="en-GB" dirty="0" err="1"/>
              <a:t>ostatními</a:t>
            </a:r>
            <a:r>
              <a:rPr lang="en-GB" dirty="0"/>
              <a:t> </a:t>
            </a:r>
            <a:r>
              <a:rPr lang="en-GB" dirty="0" err="1"/>
              <a:t>bankami</a:t>
            </a:r>
            <a:endParaRPr lang="en-GB" dirty="0"/>
          </a:p>
        </p:txBody>
      </p:sp>
      <p:sp>
        <p:nvSpPr>
          <p:cNvPr id="3" name="Zástupný symbol pro obsah 2"/>
          <p:cNvSpPr>
            <a:spLocks noGrp="1"/>
          </p:cNvSpPr>
          <p:nvPr>
            <p:ph idx="1"/>
          </p:nvPr>
        </p:nvSpPr>
        <p:spPr/>
        <p:txBody>
          <a:bodyPr/>
          <a:lstStyle/>
          <a:p>
            <a:r>
              <a:rPr lang="cs-CZ" dirty="0"/>
              <a:t>Výkon dohledu nad ostatními bankami bude vykonáván národními dohlížiteli s možností atrakce výkonu takového dohledu směrem k ECB, pokud ta to zná za vhodné</a:t>
            </a:r>
            <a:endParaRPr lang="en-GB" dirty="0"/>
          </a:p>
          <a:p>
            <a:pPr algn="just"/>
            <a:r>
              <a:rPr lang="cs-CZ" dirty="0"/>
              <a:t>Národní orgány dohledu mají svěřený výkon těch méně podstatných dohledových úkolů, jako je každodenní dohled, ochrana spotřebitelů, dohled nad agendou praní špinavých peněz, platebními službami, zřizování poboček bank ze třetích zemí s tím, že budou mít povinnost podřizovat se směrnicím a doporučením ECB</a:t>
            </a:r>
            <a:endParaRPr lang="en-GB" dirty="0"/>
          </a:p>
        </p:txBody>
      </p:sp>
    </p:spTree>
    <p:extLst>
      <p:ext uri="{BB962C8B-B14F-4D97-AF65-F5344CB8AC3E}">
        <p14:creationId xmlns:p14="http://schemas.microsoft.com/office/powerpoint/2010/main" val="2665604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r>
              <a:rPr lang="en-GB" dirty="0"/>
              <a:t> </a:t>
            </a:r>
            <a:r>
              <a:rPr lang="en-GB" dirty="0" err="1"/>
              <a:t>dohledu</a:t>
            </a:r>
            <a:r>
              <a:rPr lang="en-GB" dirty="0"/>
              <a:t> v </a:t>
            </a:r>
            <a:r>
              <a:rPr lang="en-GB" dirty="0" err="1"/>
              <a:t>rámci</a:t>
            </a:r>
            <a:r>
              <a:rPr lang="en-GB" dirty="0"/>
              <a:t> ECB</a:t>
            </a:r>
          </a:p>
        </p:txBody>
      </p:sp>
      <p:sp>
        <p:nvSpPr>
          <p:cNvPr id="3" name="Zástupný symbol pro obsah 2"/>
          <p:cNvSpPr>
            <a:spLocks noGrp="1"/>
          </p:cNvSpPr>
          <p:nvPr>
            <p:ph idx="1"/>
          </p:nvPr>
        </p:nvSpPr>
        <p:spPr>
          <a:xfrm>
            <a:off x="2231136" y="2638044"/>
            <a:ext cx="7729728" cy="3863424"/>
          </a:xfrm>
        </p:spPr>
        <p:txBody>
          <a:bodyPr>
            <a:normAutofit/>
          </a:bodyPr>
          <a:lstStyle/>
          <a:p>
            <a:r>
              <a:rPr lang="cs-CZ" dirty="0"/>
              <a:t>výkonný orgán k plnění úkolů v rámci SSM byl nově zřízen </a:t>
            </a:r>
            <a:r>
              <a:rPr lang="cs-CZ" dirty="0" err="1"/>
              <a:t>Supervisory</a:t>
            </a:r>
            <a:r>
              <a:rPr lang="cs-CZ" dirty="0"/>
              <a:t> </a:t>
            </a:r>
            <a:r>
              <a:rPr lang="cs-CZ" dirty="0" err="1"/>
              <a:t>Board</a:t>
            </a:r>
            <a:r>
              <a:rPr lang="cs-CZ" dirty="0"/>
              <a:t> vytvořen v rámci ECB, aby sloužil jako hlavní rozhodovací orgán SSM, podporován zcela novou administrativní organizací</a:t>
            </a:r>
            <a:endParaRPr lang="en-GB" dirty="0"/>
          </a:p>
          <a:p>
            <a:r>
              <a:rPr lang="cs-CZ" dirty="0"/>
              <a:t>Konečná rozhodovací pravomoc v rámci SSM však přísluší Radě guvernérů ECB a to v souladu se Smlouvou o fungování EU (TFEU)</a:t>
            </a:r>
            <a:endParaRPr lang="en-GB" dirty="0"/>
          </a:p>
          <a:p>
            <a:r>
              <a:rPr lang="cs-CZ" dirty="0" err="1"/>
              <a:t>Supervisory</a:t>
            </a:r>
            <a:r>
              <a:rPr lang="cs-CZ" dirty="0"/>
              <a:t> </a:t>
            </a:r>
            <a:r>
              <a:rPr lang="cs-CZ" dirty="0" err="1"/>
              <a:t>Board</a:t>
            </a:r>
            <a:r>
              <a:rPr lang="cs-CZ" dirty="0"/>
              <a:t> nemá rozhodovací pravomoc jako takovou, ale jedná se spíše o přípravné práce v dohledových otázkách ECB a návrhy předloh rozhodnutí pro Radu guvernérů ECB</a:t>
            </a:r>
            <a:r>
              <a:rPr lang="en-GB" dirty="0"/>
              <a:t>.</a:t>
            </a:r>
          </a:p>
        </p:txBody>
      </p:sp>
    </p:spTree>
    <p:extLst>
      <p:ext uri="{BB962C8B-B14F-4D97-AF65-F5344CB8AC3E}">
        <p14:creationId xmlns:p14="http://schemas.microsoft.com/office/powerpoint/2010/main" val="1691943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Supervisory board</a:t>
            </a:r>
          </a:p>
        </p:txBody>
      </p:sp>
      <p:sp>
        <p:nvSpPr>
          <p:cNvPr id="3" name="Zástupný symbol pro obsah 2"/>
          <p:cNvSpPr>
            <a:spLocks noGrp="1"/>
          </p:cNvSpPr>
          <p:nvPr>
            <p:ph idx="1"/>
          </p:nvPr>
        </p:nvSpPr>
        <p:spPr>
          <a:xfrm>
            <a:off x="2231136" y="2638044"/>
            <a:ext cx="7729728" cy="3662088"/>
          </a:xfrm>
        </p:spPr>
        <p:txBody>
          <a:bodyPr>
            <a:normAutofit fontScale="92500" lnSpcReduction="10000"/>
          </a:bodyPr>
          <a:lstStyle/>
          <a:p>
            <a:r>
              <a:rPr lang="cs-CZ" dirty="0"/>
              <a:t>jakožto součást ECB sídlí ve Frankfurtu nad Mohanem, avšak v jiné budově než zbylá část ECB, což je samozřejmě také jistá forma prezentování oddělenosti tohoto útvaru od zbytku ECB. </a:t>
            </a:r>
            <a:r>
              <a:rPr lang="cs-CZ" dirty="0" err="1"/>
              <a:t>Supervisory</a:t>
            </a:r>
            <a:r>
              <a:rPr lang="cs-CZ" dirty="0"/>
              <a:t> </a:t>
            </a:r>
            <a:r>
              <a:rPr lang="cs-CZ" dirty="0" err="1"/>
              <a:t>Board</a:t>
            </a:r>
            <a:r>
              <a:rPr lang="cs-CZ" dirty="0"/>
              <a:t> je obsazen předsedou, místopředsedou, čtyřmi zástupci ECB a po jednom zástupci zde má dohlížitelský orgán každého participujícího členského státu, v současnosti je jich 19</a:t>
            </a:r>
            <a:endParaRPr lang="en-GB" i="1" dirty="0"/>
          </a:p>
          <a:p>
            <a:r>
              <a:rPr lang="cs-CZ" i="1" dirty="0"/>
              <a:t>Předsedkyní</a:t>
            </a:r>
            <a:r>
              <a:rPr lang="en-GB" i="1" dirty="0"/>
              <a:t> </a:t>
            </a:r>
            <a:r>
              <a:rPr lang="en-GB" i="1" dirty="0" err="1"/>
              <a:t>je</a:t>
            </a:r>
            <a:r>
              <a:rPr lang="cs-CZ" i="1" dirty="0"/>
              <a:t> Daniele </a:t>
            </a:r>
            <a:r>
              <a:rPr lang="cs-CZ" i="1" dirty="0" err="1"/>
              <a:t>Nouy</a:t>
            </a:r>
            <a:r>
              <a:rPr lang="cs-CZ" i="1" dirty="0"/>
              <a:t>, bývalá generální tajemníce Francouzského dohledového orgánu (ACPR), místopředsedou je Sabine </a:t>
            </a:r>
            <a:r>
              <a:rPr lang="cs-CZ" i="1" dirty="0" err="1"/>
              <a:t>Lautenschläger</a:t>
            </a:r>
            <a:r>
              <a:rPr lang="cs-CZ" i="1" dirty="0"/>
              <a:t>, která je také členkou výkonné rady ECB a dalšími členy jsou </a:t>
            </a:r>
            <a:r>
              <a:rPr lang="cs-CZ" i="1" dirty="0" err="1"/>
              <a:t>Ignazio</a:t>
            </a:r>
            <a:r>
              <a:rPr lang="cs-CZ" i="1" dirty="0"/>
              <a:t> </a:t>
            </a:r>
            <a:r>
              <a:rPr lang="cs-CZ" i="1" dirty="0" err="1"/>
              <a:t>Angeloni</a:t>
            </a:r>
            <a:r>
              <a:rPr lang="cs-CZ" i="1" dirty="0"/>
              <a:t>, Luc </a:t>
            </a:r>
            <a:r>
              <a:rPr lang="cs-CZ" i="1" dirty="0" err="1"/>
              <a:t>Coene</a:t>
            </a:r>
            <a:r>
              <a:rPr lang="cs-CZ" i="1" dirty="0"/>
              <a:t>, Julie </a:t>
            </a:r>
            <a:r>
              <a:rPr lang="cs-CZ" i="1" dirty="0" err="1"/>
              <a:t>Dickson</a:t>
            </a:r>
            <a:r>
              <a:rPr lang="cs-CZ" i="1" dirty="0"/>
              <a:t> and </a:t>
            </a:r>
            <a:r>
              <a:rPr lang="cs-CZ" i="1" dirty="0" err="1"/>
              <a:t>Sirkka</a:t>
            </a:r>
            <a:r>
              <a:rPr lang="cs-CZ" i="1" dirty="0"/>
              <a:t> </a:t>
            </a:r>
            <a:r>
              <a:rPr lang="cs-CZ" i="1" dirty="0" err="1"/>
              <a:t>Hämäläinen</a:t>
            </a:r>
            <a:r>
              <a:rPr lang="cs-CZ" i="1" dirty="0"/>
              <a:t>. </a:t>
            </a:r>
            <a:endParaRPr lang="en-GB" i="1" dirty="0"/>
          </a:p>
          <a:p>
            <a:r>
              <a:rPr lang="cs-CZ" dirty="0"/>
              <a:t>Významnou roli v rámci SSM má také EBA, která zajišťuje účinné a důsledné provádění jednotného souboru pravidel v bankovním sektoru. Podílí se také na přípravě zátěžových testů bank, které provádí ECB, neboť zajišťuje koordinaci zátěžového testování v celé EU</a:t>
            </a:r>
            <a:endParaRPr lang="en-GB" i="1" dirty="0"/>
          </a:p>
          <a:p>
            <a:endParaRPr lang="en-GB" dirty="0"/>
          </a:p>
        </p:txBody>
      </p:sp>
    </p:spTree>
    <p:extLst>
      <p:ext uri="{BB962C8B-B14F-4D97-AF65-F5344CB8AC3E}">
        <p14:creationId xmlns:p14="http://schemas.microsoft.com/office/powerpoint/2010/main" val="438127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02B5DE-1A5F-FB47-A32C-9DA3AF156904}"/>
              </a:ext>
            </a:extLst>
          </p:cNvPr>
          <p:cNvSpPr>
            <a:spLocks noGrp="1"/>
          </p:cNvSpPr>
          <p:nvPr>
            <p:ph type="title"/>
          </p:nvPr>
        </p:nvSpPr>
        <p:spPr/>
        <p:txBody>
          <a:bodyPr/>
          <a:lstStyle/>
          <a:p>
            <a:r>
              <a:rPr lang="cs-CZ" dirty="0"/>
              <a:t>Nastavení kapitálových rezerv - regulace</a:t>
            </a:r>
          </a:p>
        </p:txBody>
      </p:sp>
      <p:sp>
        <p:nvSpPr>
          <p:cNvPr id="3" name="Zástupný obsah 2">
            <a:extLst>
              <a:ext uri="{FF2B5EF4-FFF2-40B4-BE49-F238E27FC236}">
                <a16:creationId xmlns:a16="http://schemas.microsoft.com/office/drawing/2014/main" id="{EA6A9D82-C48A-554F-B261-8DF9F04490EA}"/>
              </a:ext>
            </a:extLst>
          </p:cNvPr>
          <p:cNvSpPr>
            <a:spLocks noGrp="1"/>
          </p:cNvSpPr>
          <p:nvPr>
            <p:ph idx="1"/>
          </p:nvPr>
        </p:nvSpPr>
        <p:spPr/>
        <p:txBody>
          <a:bodyPr/>
          <a:lstStyle/>
          <a:p>
            <a:r>
              <a:rPr lang="cs-CZ" dirty="0" err="1"/>
              <a:t>Capital</a:t>
            </a:r>
            <a:r>
              <a:rPr lang="cs-CZ" dirty="0"/>
              <a:t> </a:t>
            </a:r>
            <a:r>
              <a:rPr lang="cs-CZ" dirty="0" err="1"/>
              <a:t>Buffers</a:t>
            </a:r>
            <a:endParaRPr lang="cs-CZ" dirty="0"/>
          </a:p>
          <a:p>
            <a:endParaRPr lang="cs-CZ" dirty="0"/>
          </a:p>
          <a:p>
            <a:pPr lvl="0"/>
            <a:r>
              <a:rPr lang="cs-CZ" b="1" dirty="0"/>
              <a:t>bezpečnostní kapitálová rezerva,</a:t>
            </a:r>
            <a:endParaRPr lang="cs-CZ" dirty="0"/>
          </a:p>
          <a:p>
            <a:pPr lvl="0"/>
            <a:r>
              <a:rPr lang="cs-CZ" b="1" dirty="0" err="1"/>
              <a:t>proticyklická</a:t>
            </a:r>
            <a:r>
              <a:rPr lang="cs-CZ" b="1" dirty="0"/>
              <a:t> kapitálová rezerva,</a:t>
            </a:r>
            <a:endParaRPr lang="cs-CZ" dirty="0"/>
          </a:p>
          <a:p>
            <a:pPr lvl="0"/>
            <a:r>
              <a:rPr lang="cs-CZ" b="1" dirty="0"/>
              <a:t>kapitálová rezerva ke krytí systémového rizika,</a:t>
            </a:r>
            <a:endParaRPr lang="cs-CZ" dirty="0"/>
          </a:p>
          <a:p>
            <a:pPr lvl="0"/>
            <a:r>
              <a:rPr lang="cs-CZ" b="1" dirty="0"/>
              <a:t>kapitálová rezerva pro globální systémově významnou instituci,</a:t>
            </a:r>
            <a:endParaRPr lang="cs-CZ" dirty="0"/>
          </a:p>
          <a:p>
            <a:r>
              <a:rPr lang="cs-CZ" b="1" dirty="0"/>
              <a:t>kapitálová rezerva pro jinou systémově významnou instituci.</a:t>
            </a:r>
            <a:r>
              <a:rPr lang="cs-CZ" dirty="0"/>
              <a:t> </a:t>
            </a:r>
          </a:p>
        </p:txBody>
      </p:sp>
    </p:spTree>
    <p:extLst>
      <p:ext uri="{BB962C8B-B14F-4D97-AF65-F5344CB8AC3E}">
        <p14:creationId xmlns:p14="http://schemas.microsoft.com/office/powerpoint/2010/main" val="356026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0EBA9-7879-2E48-832C-0B94F561198B}"/>
              </a:ext>
            </a:extLst>
          </p:cNvPr>
          <p:cNvSpPr>
            <a:spLocks noGrp="1"/>
          </p:cNvSpPr>
          <p:nvPr>
            <p:ph type="title"/>
          </p:nvPr>
        </p:nvSpPr>
        <p:spPr/>
        <p:txBody>
          <a:bodyPr/>
          <a:lstStyle/>
          <a:p>
            <a:r>
              <a:rPr lang="cs-CZ" dirty="0"/>
              <a:t>Bank </a:t>
            </a:r>
            <a:r>
              <a:rPr lang="cs-CZ" dirty="0" err="1"/>
              <a:t>for</a:t>
            </a:r>
            <a:r>
              <a:rPr lang="cs-CZ" dirty="0"/>
              <a:t> International </a:t>
            </a:r>
            <a:r>
              <a:rPr lang="cs-CZ" dirty="0" err="1"/>
              <a:t>Settlements</a:t>
            </a:r>
            <a:endParaRPr lang="cs-CZ" dirty="0"/>
          </a:p>
        </p:txBody>
      </p:sp>
      <p:sp>
        <p:nvSpPr>
          <p:cNvPr id="3" name="Zástupný obsah 2">
            <a:extLst>
              <a:ext uri="{FF2B5EF4-FFF2-40B4-BE49-F238E27FC236}">
                <a16:creationId xmlns:a16="http://schemas.microsoft.com/office/drawing/2014/main" id="{D9354C91-6B6F-D948-927D-58EDCF225696}"/>
              </a:ext>
            </a:extLst>
          </p:cNvPr>
          <p:cNvSpPr>
            <a:spLocks noGrp="1"/>
          </p:cNvSpPr>
          <p:nvPr>
            <p:ph idx="1"/>
          </p:nvPr>
        </p:nvSpPr>
        <p:spPr/>
        <p:txBody>
          <a:bodyPr/>
          <a:lstStyle/>
          <a:p>
            <a:r>
              <a:rPr lang="cs-CZ" dirty="0"/>
              <a:t>Několik výborů důležitých pro oblast globálního finančního trhu</a:t>
            </a:r>
          </a:p>
        </p:txBody>
      </p:sp>
    </p:spTree>
    <p:extLst>
      <p:ext uri="{BB962C8B-B14F-4D97-AF65-F5344CB8AC3E}">
        <p14:creationId xmlns:p14="http://schemas.microsoft.com/office/powerpoint/2010/main" val="3993147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94A8F-9956-1544-9D2C-8780D4C58E1E}"/>
              </a:ext>
            </a:extLst>
          </p:cNvPr>
          <p:cNvSpPr>
            <a:spLocks noGrp="1"/>
          </p:cNvSpPr>
          <p:nvPr>
            <p:ph type="title"/>
          </p:nvPr>
        </p:nvSpPr>
        <p:spPr/>
        <p:txBody>
          <a:bodyPr/>
          <a:lstStyle/>
          <a:p>
            <a:r>
              <a:rPr lang="cs-CZ" dirty="0"/>
              <a:t>Struktura kapitálu</a:t>
            </a:r>
          </a:p>
        </p:txBody>
      </p:sp>
      <p:pic>
        <p:nvPicPr>
          <p:cNvPr id="4" name="Picture 2">
            <a:extLst>
              <a:ext uri="{FF2B5EF4-FFF2-40B4-BE49-F238E27FC236}">
                <a16:creationId xmlns:a16="http://schemas.microsoft.com/office/drawing/2014/main" id="{1A326EAB-87B2-8A41-B03D-AA9D992D2AA5}"/>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1137" y="2153412"/>
            <a:ext cx="7815688" cy="3586989"/>
          </a:xfrm>
          <a:prstGeom prst="rect">
            <a:avLst/>
          </a:prstGeom>
          <a:noFill/>
          <a:ln>
            <a:noFill/>
          </a:ln>
        </p:spPr>
      </p:pic>
    </p:spTree>
    <p:extLst>
      <p:ext uri="{BB962C8B-B14F-4D97-AF65-F5344CB8AC3E}">
        <p14:creationId xmlns:p14="http://schemas.microsoft.com/office/powerpoint/2010/main" val="3348025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9D689B-0C83-CB44-B736-6A0FE30CEEE0}"/>
              </a:ext>
            </a:extLst>
          </p:cNvPr>
          <p:cNvSpPr>
            <a:spLocks noGrp="1"/>
          </p:cNvSpPr>
          <p:nvPr>
            <p:ph type="title"/>
          </p:nvPr>
        </p:nvSpPr>
        <p:spPr>
          <a:xfrm>
            <a:off x="2231135" y="335666"/>
            <a:ext cx="7746241" cy="1817746"/>
          </a:xfrm>
        </p:spPr>
        <p:txBody>
          <a:bodyPr>
            <a:normAutofit fontScale="90000"/>
          </a:bodyPr>
          <a:lstStyle/>
          <a:p>
            <a:r>
              <a:rPr lang="cs-CZ" sz="2200" dirty="0"/>
              <a:t>Obchodníci s cennými papíry</a:t>
            </a:r>
            <a:br>
              <a:rPr lang="cs-CZ" sz="2200" dirty="0"/>
            </a:br>
            <a:r>
              <a:rPr lang="cs-CZ" sz="2200" dirty="0" err="1"/>
              <a:t>x</a:t>
            </a:r>
            <a:br>
              <a:rPr lang="cs-CZ" sz="2200" dirty="0"/>
            </a:br>
            <a:r>
              <a:rPr lang="cs-CZ" sz="2200" dirty="0"/>
              <a:t>Banky</a:t>
            </a:r>
            <a:br>
              <a:rPr lang="cs-CZ" dirty="0"/>
            </a:br>
            <a:br>
              <a:rPr lang="cs-CZ" dirty="0"/>
            </a:br>
            <a:r>
              <a:rPr lang="cs-CZ" sz="2000" dirty="0"/>
              <a:t>V oblasti kapitálových požadavků</a:t>
            </a:r>
            <a:br>
              <a:rPr lang="cs-CZ" dirty="0"/>
            </a:br>
            <a:endParaRPr lang="cs-CZ" dirty="0"/>
          </a:p>
        </p:txBody>
      </p:sp>
      <p:sp>
        <p:nvSpPr>
          <p:cNvPr id="3" name="Zástupný obsah 2">
            <a:extLst>
              <a:ext uri="{FF2B5EF4-FFF2-40B4-BE49-F238E27FC236}">
                <a16:creationId xmlns:a16="http://schemas.microsoft.com/office/drawing/2014/main" id="{39469F99-B199-384D-A22D-F70169B5E3E9}"/>
              </a:ext>
            </a:extLst>
          </p:cNvPr>
          <p:cNvSpPr>
            <a:spLocks noGrp="1"/>
          </p:cNvSpPr>
          <p:nvPr>
            <p:ph sz="half" idx="1"/>
          </p:nvPr>
        </p:nvSpPr>
        <p:spPr/>
        <p:txBody>
          <a:bodyPr>
            <a:normAutofit/>
          </a:bodyPr>
          <a:lstStyle/>
          <a:p>
            <a:r>
              <a:rPr lang="cs-CZ" u="sng" dirty="0"/>
              <a:t>Banky</a:t>
            </a:r>
          </a:p>
          <a:p>
            <a:r>
              <a:rPr lang="cs-CZ" dirty="0"/>
              <a:t>Bezpečnostní KR – ANO 2,5%</a:t>
            </a:r>
          </a:p>
          <a:p>
            <a:r>
              <a:rPr lang="cs-CZ" dirty="0" err="1"/>
              <a:t>Proticyklická</a:t>
            </a:r>
            <a:r>
              <a:rPr lang="cs-CZ" dirty="0"/>
              <a:t> – ANO 1,75% (bude 2%)</a:t>
            </a:r>
          </a:p>
          <a:p>
            <a:r>
              <a:rPr lang="cs-CZ" dirty="0"/>
              <a:t>Systémové riziko – ANO – 5 bank</a:t>
            </a:r>
          </a:p>
          <a:p>
            <a:r>
              <a:rPr lang="cs-CZ" dirty="0"/>
              <a:t>GSVI – NE</a:t>
            </a:r>
          </a:p>
          <a:p>
            <a:r>
              <a:rPr lang="cs-CZ" dirty="0"/>
              <a:t>JSVI - NE</a:t>
            </a:r>
          </a:p>
          <a:p>
            <a:endParaRPr lang="cs-CZ" dirty="0"/>
          </a:p>
          <a:p>
            <a:endParaRPr lang="cs-CZ" dirty="0"/>
          </a:p>
          <a:p>
            <a:endParaRPr lang="cs-CZ" dirty="0"/>
          </a:p>
        </p:txBody>
      </p:sp>
      <p:sp>
        <p:nvSpPr>
          <p:cNvPr id="4" name="Zástupný obsah 3">
            <a:extLst>
              <a:ext uri="{FF2B5EF4-FFF2-40B4-BE49-F238E27FC236}">
                <a16:creationId xmlns:a16="http://schemas.microsoft.com/office/drawing/2014/main" id="{00740827-FB2F-7A4A-B3F1-9E4B42E4BEC6}"/>
              </a:ext>
            </a:extLst>
          </p:cNvPr>
          <p:cNvSpPr>
            <a:spLocks noGrp="1"/>
          </p:cNvSpPr>
          <p:nvPr>
            <p:ph sz="half" idx="2"/>
          </p:nvPr>
        </p:nvSpPr>
        <p:spPr/>
        <p:txBody>
          <a:bodyPr>
            <a:normAutofit/>
          </a:bodyPr>
          <a:lstStyle/>
          <a:p>
            <a:r>
              <a:rPr lang="cs-CZ" u="sng" dirty="0"/>
              <a:t>Obchodníci s cennými papíry</a:t>
            </a:r>
          </a:p>
          <a:p>
            <a:r>
              <a:rPr lang="cs-CZ" dirty="0"/>
              <a:t>Bezpečnostní KR – NE</a:t>
            </a:r>
          </a:p>
          <a:p>
            <a:r>
              <a:rPr lang="cs-CZ" dirty="0" err="1"/>
              <a:t>Proticyklická</a:t>
            </a:r>
            <a:r>
              <a:rPr lang="cs-CZ" dirty="0"/>
              <a:t> – NE</a:t>
            </a:r>
          </a:p>
          <a:p>
            <a:r>
              <a:rPr lang="cs-CZ" dirty="0"/>
              <a:t>Systémové riziko – NE</a:t>
            </a:r>
          </a:p>
          <a:p>
            <a:r>
              <a:rPr lang="cs-CZ" dirty="0"/>
              <a:t>GSVI – NE</a:t>
            </a:r>
          </a:p>
          <a:p>
            <a:r>
              <a:rPr lang="cs-CZ" dirty="0"/>
              <a:t>JSVI - NE</a:t>
            </a:r>
          </a:p>
        </p:txBody>
      </p:sp>
    </p:spTree>
    <p:extLst>
      <p:ext uri="{BB962C8B-B14F-4D97-AF65-F5344CB8AC3E}">
        <p14:creationId xmlns:p14="http://schemas.microsoft.com/office/powerpoint/2010/main" val="11721351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4DFB2C9-0134-094D-B3AD-DD01D99DAB97}"/>
              </a:ext>
            </a:extLst>
          </p:cNvPr>
          <p:cNvSpPr>
            <a:spLocks noGrp="1"/>
          </p:cNvSpPr>
          <p:nvPr>
            <p:ph type="title"/>
          </p:nvPr>
        </p:nvSpPr>
        <p:spPr/>
        <p:txBody>
          <a:bodyPr/>
          <a:lstStyle/>
          <a:p>
            <a:r>
              <a:rPr lang="cs-CZ" dirty="0" err="1"/>
              <a:t>Tier</a:t>
            </a:r>
            <a:r>
              <a:rPr lang="cs-CZ" dirty="0"/>
              <a:t> 1</a:t>
            </a:r>
          </a:p>
        </p:txBody>
      </p:sp>
      <p:sp>
        <p:nvSpPr>
          <p:cNvPr id="6" name="Zástupný obsah 5">
            <a:extLst>
              <a:ext uri="{FF2B5EF4-FFF2-40B4-BE49-F238E27FC236}">
                <a16:creationId xmlns:a16="http://schemas.microsoft.com/office/drawing/2014/main" id="{072A0FB6-B164-A34A-95C2-64A298F0FE43}"/>
              </a:ext>
            </a:extLst>
          </p:cNvPr>
          <p:cNvSpPr>
            <a:spLocks noGrp="1"/>
          </p:cNvSpPr>
          <p:nvPr>
            <p:ph idx="1"/>
          </p:nvPr>
        </p:nvSpPr>
        <p:spPr/>
        <p:txBody>
          <a:bodyPr/>
          <a:lstStyle/>
          <a:p>
            <a:r>
              <a:rPr lang="cs-CZ" dirty="0" err="1"/>
              <a:t>Tier</a:t>
            </a:r>
            <a:r>
              <a:rPr lang="cs-CZ" dirty="0"/>
              <a:t> 1 je část kapitálu, která představuje součet </a:t>
            </a:r>
          </a:p>
          <a:p>
            <a:r>
              <a:rPr lang="cs-CZ" dirty="0"/>
              <a:t>splaceného základního kapitálu zapsaného v obchodním rejstříku, </a:t>
            </a:r>
          </a:p>
          <a:p>
            <a:r>
              <a:rPr lang="cs-CZ" dirty="0"/>
              <a:t>splacené emisní ážio, </a:t>
            </a:r>
          </a:p>
          <a:p>
            <a:r>
              <a:rPr lang="cs-CZ" dirty="0"/>
              <a:t>povinné rezervní fondy, ostatní rezervní fondy ze zisku (bez účel. vytvořených),</a:t>
            </a:r>
          </a:p>
          <a:p>
            <a:r>
              <a:rPr lang="cs-CZ" dirty="0"/>
              <a:t>nerozdělený zisk z předchozích období po zdanění, </a:t>
            </a:r>
          </a:p>
          <a:p>
            <a:r>
              <a:rPr lang="cs-CZ"/>
              <a:t>zisk </a:t>
            </a:r>
            <a:r>
              <a:rPr lang="cs-CZ" dirty="0"/>
              <a:t>ve schvalovacím řízení snížený o předpokládané </a:t>
            </a:r>
            <a:r>
              <a:rPr lang="cs-CZ"/>
              <a:t>dividendy,</a:t>
            </a:r>
          </a:p>
          <a:p>
            <a:r>
              <a:rPr lang="cs-CZ"/>
              <a:t> </a:t>
            </a:r>
            <a:r>
              <a:rPr lang="cs-CZ" dirty="0"/>
              <a:t>zisk běžného období snížený o předpokládané dividendy a snížený o odečitatelné položky.</a:t>
            </a:r>
          </a:p>
          <a:p>
            <a:endParaRPr lang="cs-CZ" dirty="0"/>
          </a:p>
        </p:txBody>
      </p:sp>
    </p:spTree>
    <p:extLst>
      <p:ext uri="{BB962C8B-B14F-4D97-AF65-F5344CB8AC3E}">
        <p14:creationId xmlns:p14="http://schemas.microsoft.com/office/powerpoint/2010/main" val="20692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40000"/>
              <a:lumOff val="60000"/>
            </a:schemeClr>
          </a:solidFill>
        </p:spPr>
        <p:txBody>
          <a:bodyPr/>
          <a:lstStyle/>
          <a:p>
            <a:r>
              <a:rPr lang="en-GB" dirty="0" err="1"/>
              <a:t>Mezinárodní</a:t>
            </a:r>
            <a:r>
              <a:rPr lang="en-GB" dirty="0"/>
              <a:t> </a:t>
            </a:r>
            <a:r>
              <a:rPr lang="en-GB" dirty="0" err="1"/>
              <a:t>dohled</a:t>
            </a:r>
            <a:r>
              <a:rPr lang="en-GB" dirty="0"/>
              <a:t> </a:t>
            </a:r>
          </a:p>
        </p:txBody>
      </p:sp>
      <p:sp>
        <p:nvSpPr>
          <p:cNvPr id="3" name="Zástupný symbol pro obsah 2"/>
          <p:cNvSpPr>
            <a:spLocks noGrp="1"/>
          </p:cNvSpPr>
          <p:nvPr>
            <p:ph idx="1"/>
          </p:nvPr>
        </p:nvSpPr>
        <p:spPr>
          <a:xfrm>
            <a:off x="2231136" y="2365695"/>
            <a:ext cx="7729728" cy="4492305"/>
          </a:xfrm>
        </p:spPr>
        <p:txBody>
          <a:bodyPr>
            <a:normAutofit fontScale="85000" lnSpcReduction="20000"/>
          </a:bodyPr>
          <a:lstStyle/>
          <a:p>
            <a:r>
              <a:rPr lang="cs-CZ" altLang="cs-CZ" dirty="0"/>
              <a:t>Systém tří tzv. „</a:t>
            </a:r>
            <a:r>
              <a:rPr lang="cs-CZ" altLang="cs-CZ" dirty="0" err="1"/>
              <a:t>Core</a:t>
            </a:r>
            <a:r>
              <a:rPr lang="cs-CZ" altLang="cs-CZ" dirty="0"/>
              <a:t> </a:t>
            </a:r>
            <a:r>
              <a:rPr lang="cs-CZ" altLang="cs-CZ" dirty="0" err="1"/>
              <a:t>principles</a:t>
            </a:r>
            <a:r>
              <a:rPr lang="cs-CZ" altLang="cs-CZ" dirty="0"/>
              <a:t>“</a:t>
            </a:r>
          </a:p>
          <a:p>
            <a:pPr lvl="1"/>
            <a:r>
              <a:rPr lang="cs-CZ" altLang="cs-CZ" sz="2000" b="1" dirty="0"/>
              <a:t>Basilejský výbor pro bankovní dohled (BCB</a:t>
            </a:r>
            <a:r>
              <a:rPr lang="en-GB" altLang="cs-CZ" sz="2000" b="1" dirty="0"/>
              <a:t>S</a:t>
            </a:r>
            <a:r>
              <a:rPr lang="cs-CZ" altLang="cs-CZ" sz="2000" b="1" dirty="0"/>
              <a:t>)  - jeden z výboru BIS</a:t>
            </a:r>
            <a:br>
              <a:rPr lang="cs-CZ" altLang="cs-CZ" sz="2000" b="1" dirty="0"/>
            </a:br>
            <a:r>
              <a:rPr lang="cs-CZ" sz="1400" dirty="0">
                <a:hlinkClick r:id="rId2"/>
              </a:rPr>
              <a:t>https://www.bis.org/</a:t>
            </a:r>
            <a:br>
              <a:rPr lang="cs-CZ" sz="1400" dirty="0"/>
            </a:br>
            <a:br>
              <a:rPr lang="cs-CZ" sz="1400" dirty="0"/>
            </a:br>
            <a:r>
              <a:rPr lang="en-GB" altLang="cs-CZ" sz="2000" b="1" dirty="0">
                <a:hlinkClick r:id="rId3"/>
              </a:rPr>
              <a:t>https://www.youtube.com/watch?v=E9tKcBMBzmw</a:t>
            </a:r>
            <a:endParaRPr lang="en-GB" altLang="cs-CZ" sz="2000" b="1" dirty="0"/>
          </a:p>
          <a:p>
            <a:pPr lvl="1"/>
            <a:r>
              <a:rPr lang="en-GB" altLang="cs-CZ" sz="2000" b="1" dirty="0">
                <a:hlinkClick r:id="rId4"/>
              </a:rPr>
              <a:t>https://www.youtube.com/watch?v=KpWBf3s4NpI</a:t>
            </a:r>
            <a:endParaRPr lang="en-GB" altLang="cs-CZ" sz="2000" b="1" dirty="0"/>
          </a:p>
          <a:p>
            <a:pPr lvl="1"/>
            <a:endParaRPr lang="en-GB" altLang="cs-CZ" sz="2000" b="1" dirty="0"/>
          </a:p>
          <a:p>
            <a:pPr marL="228600" lvl="1" indent="0">
              <a:buNone/>
            </a:pPr>
            <a:r>
              <a:rPr lang="cs-CZ" altLang="cs-CZ" sz="1900" b="1" dirty="0"/>
              <a:t>a </a:t>
            </a:r>
            <a:r>
              <a:rPr lang="cs-CZ" altLang="cs-CZ" sz="1900" dirty="0"/>
              <a:t>Klíčové principy pro efektivní bankovní regulaci</a:t>
            </a:r>
            <a:r>
              <a:rPr lang="en-GB" altLang="cs-CZ" sz="1900" dirty="0"/>
              <a:t>, Financial stability institute</a:t>
            </a:r>
            <a:endParaRPr lang="cs-CZ" altLang="cs-CZ" sz="1900" dirty="0"/>
          </a:p>
          <a:p>
            <a:pPr lvl="2"/>
            <a:r>
              <a:rPr lang="en-US" altLang="cs-CZ" dirty="0"/>
              <a:t>+ Financial Stability Board - monitor</a:t>
            </a:r>
            <a:r>
              <a:rPr lang="cs-CZ" altLang="cs-CZ" dirty="0" err="1"/>
              <a:t>uje</a:t>
            </a:r>
            <a:r>
              <a:rPr lang="en-US" altLang="cs-CZ" dirty="0"/>
              <a:t> a </a:t>
            </a:r>
            <a:r>
              <a:rPr lang="en-US" altLang="cs-CZ" dirty="0" err="1"/>
              <a:t>dává</a:t>
            </a:r>
            <a:r>
              <a:rPr lang="en-US" altLang="cs-CZ" dirty="0"/>
              <a:t> </a:t>
            </a:r>
            <a:r>
              <a:rPr lang="en-US" altLang="cs-CZ" dirty="0" err="1"/>
              <a:t>doporučení</a:t>
            </a:r>
            <a:r>
              <a:rPr lang="en-US" altLang="cs-CZ" dirty="0"/>
              <a:t> </a:t>
            </a:r>
            <a:r>
              <a:rPr lang="en-US" altLang="cs-CZ" dirty="0" err="1"/>
              <a:t>týkající</a:t>
            </a:r>
            <a:r>
              <a:rPr lang="en-US" altLang="cs-CZ" dirty="0"/>
              <a:t> se </a:t>
            </a:r>
            <a:r>
              <a:rPr lang="en-US" altLang="cs-CZ" dirty="0" err="1"/>
              <a:t>globálního</a:t>
            </a:r>
            <a:r>
              <a:rPr lang="en-US" altLang="cs-CZ" dirty="0"/>
              <a:t> </a:t>
            </a:r>
            <a:r>
              <a:rPr lang="en-US" altLang="cs-CZ" dirty="0" err="1"/>
              <a:t>finančního</a:t>
            </a:r>
            <a:r>
              <a:rPr lang="en-US" altLang="cs-CZ" dirty="0"/>
              <a:t> </a:t>
            </a:r>
            <a:r>
              <a:rPr lang="en-US" altLang="cs-CZ" dirty="0" err="1"/>
              <a:t>systému</a:t>
            </a:r>
            <a:r>
              <a:rPr lang="en-US" altLang="cs-CZ" dirty="0"/>
              <a:t>. </a:t>
            </a:r>
            <a:r>
              <a:rPr lang="cs-CZ" altLang="cs-CZ" dirty="0"/>
              <a:t>P</a:t>
            </a:r>
            <a:r>
              <a:rPr lang="en-US" altLang="cs-CZ" dirty="0" err="1"/>
              <a:t>odporuje</a:t>
            </a:r>
            <a:r>
              <a:rPr lang="en-US" altLang="cs-CZ" dirty="0"/>
              <a:t> </a:t>
            </a:r>
            <a:r>
              <a:rPr lang="en-US" altLang="cs-CZ" dirty="0" err="1"/>
              <a:t>mezinárodní</a:t>
            </a:r>
            <a:r>
              <a:rPr lang="en-US" altLang="cs-CZ" dirty="0"/>
              <a:t> </a:t>
            </a:r>
            <a:r>
              <a:rPr lang="en-US" altLang="cs-CZ" dirty="0" err="1"/>
              <a:t>finanční</a:t>
            </a:r>
            <a:r>
              <a:rPr lang="en-US" altLang="cs-CZ" dirty="0"/>
              <a:t> </a:t>
            </a:r>
            <a:r>
              <a:rPr lang="en-US" altLang="cs-CZ" dirty="0" err="1"/>
              <a:t>stabilitu</a:t>
            </a:r>
            <a:r>
              <a:rPr lang="en-US" altLang="cs-CZ" dirty="0"/>
              <a:t>.</a:t>
            </a:r>
          </a:p>
          <a:p>
            <a:pPr lvl="1"/>
            <a:r>
              <a:rPr lang="cs-CZ" altLang="cs-CZ" sz="2000" b="1" dirty="0"/>
              <a:t>Mezinárodní asociace orgánů dohledů v pojišťovnictví a (IAIS) a </a:t>
            </a:r>
            <a:r>
              <a:rPr lang="cs-CZ" altLang="cs-CZ" sz="2000" dirty="0"/>
              <a:t>Klíčové principy pojišťovnictví</a:t>
            </a:r>
            <a:endParaRPr lang="cs-CZ" altLang="cs-CZ" sz="2000" b="1" dirty="0"/>
          </a:p>
          <a:p>
            <a:pPr lvl="1"/>
            <a:r>
              <a:rPr lang="cs-CZ" altLang="cs-CZ" sz="2000" b="1" dirty="0"/>
              <a:t>Mezinárodní organizace komisí pro cenné papíry (IOSCO) a</a:t>
            </a:r>
            <a:r>
              <a:rPr lang="cs-CZ" altLang="cs-CZ" sz="2000" dirty="0"/>
              <a:t> Cíle a principy pro oblast kapitálových trhů a jejich regulace</a:t>
            </a:r>
          </a:p>
          <a:p>
            <a:r>
              <a:rPr lang="cs-CZ" altLang="cs-CZ" dirty="0"/>
              <a:t>Napříč spektrem </a:t>
            </a:r>
          </a:p>
          <a:p>
            <a:pPr lvl="1"/>
            <a:r>
              <a:rPr lang="cs-CZ" altLang="cs-CZ" b="1" dirty="0"/>
              <a:t>Finančně-akční výbor proti praní špinavých peněz </a:t>
            </a:r>
            <a:r>
              <a:rPr lang="cs-CZ" altLang="cs-CZ" dirty="0"/>
              <a:t>(FATF) a jeho 40 doporučení</a:t>
            </a:r>
          </a:p>
          <a:p>
            <a:pPr marL="0" indent="0">
              <a:buNone/>
            </a:pPr>
            <a:endParaRPr lang="en-GB" dirty="0"/>
          </a:p>
        </p:txBody>
      </p:sp>
    </p:spTree>
    <p:extLst>
      <p:ext uri="{BB962C8B-B14F-4D97-AF65-F5344CB8AC3E}">
        <p14:creationId xmlns:p14="http://schemas.microsoft.com/office/powerpoint/2010/main" val="4068565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BCB</a:t>
            </a:r>
            <a:r>
              <a:rPr lang="en-GB" altLang="cs-CZ" b="1" dirty="0"/>
              <a:t>S a FSB -&gt; G-SIB</a:t>
            </a:r>
            <a:endParaRPr lang="en-GB" dirty="0"/>
          </a:p>
        </p:txBody>
      </p:sp>
      <p:sp>
        <p:nvSpPr>
          <p:cNvPr id="3" name="Zástupný symbol pro obsah 2"/>
          <p:cNvSpPr>
            <a:spLocks noGrp="1"/>
          </p:cNvSpPr>
          <p:nvPr>
            <p:ph idx="1"/>
          </p:nvPr>
        </p:nvSpPr>
        <p:spPr>
          <a:xfrm>
            <a:off x="2231136" y="2306972"/>
            <a:ext cx="7729728" cy="4362276"/>
          </a:xfrm>
        </p:spPr>
        <p:txBody>
          <a:bodyPr>
            <a:normAutofit/>
          </a:bodyPr>
          <a:lstStyle/>
          <a:p>
            <a:r>
              <a:rPr lang="cs-CZ" dirty="0" err="1"/>
              <a:t>Global</a:t>
            </a:r>
            <a:r>
              <a:rPr lang="cs-CZ" dirty="0"/>
              <a:t> </a:t>
            </a:r>
            <a:r>
              <a:rPr lang="cs-CZ" dirty="0" err="1"/>
              <a:t>systemically</a:t>
            </a:r>
            <a:r>
              <a:rPr lang="cs-CZ" dirty="0"/>
              <a:t> </a:t>
            </a:r>
            <a:r>
              <a:rPr lang="cs-CZ" dirty="0" err="1"/>
              <a:t>important</a:t>
            </a:r>
            <a:r>
              <a:rPr lang="cs-CZ" dirty="0"/>
              <a:t> </a:t>
            </a:r>
            <a:r>
              <a:rPr lang="cs-CZ" dirty="0" err="1"/>
              <a:t>banks</a:t>
            </a:r>
            <a:endParaRPr lang="cs-CZ" dirty="0"/>
          </a:p>
          <a:p>
            <a:pPr marL="114300" indent="0">
              <a:buNone/>
            </a:pPr>
            <a:r>
              <a:rPr lang="cs-CZ" sz="900" dirty="0"/>
              <a:t>http://www.financialstabilityboard.org/wp-content/uploads/r_141106b.pdf</a:t>
            </a:r>
          </a:p>
          <a:p>
            <a:pPr marL="114300" indent="0" algn="just">
              <a:buNone/>
            </a:pPr>
            <a:r>
              <a:rPr lang="cs-CZ" dirty="0"/>
              <a:t>- </a:t>
            </a:r>
            <a:r>
              <a:rPr lang="cs-CZ" dirty="0" err="1"/>
              <a:t>total</a:t>
            </a:r>
            <a:r>
              <a:rPr lang="cs-CZ" dirty="0"/>
              <a:t> </a:t>
            </a:r>
            <a:r>
              <a:rPr lang="cs-CZ" dirty="0" err="1"/>
              <a:t>loss-absorbing</a:t>
            </a:r>
            <a:r>
              <a:rPr lang="cs-CZ" dirty="0"/>
              <a:t> </a:t>
            </a:r>
            <a:r>
              <a:rPr lang="cs-CZ" dirty="0" err="1"/>
              <a:t>capacity</a:t>
            </a:r>
            <a:r>
              <a:rPr lang="cs-CZ" dirty="0"/>
              <a:t> (TLAC) – Pravidlo kapitálové přiměřenosti – pomáhá budovat vyšší kapitálové rezervy </a:t>
            </a:r>
            <a:r>
              <a:rPr lang="en-US" dirty="0"/>
              <a:t> </a:t>
            </a:r>
            <a:r>
              <a:rPr lang="en-US" dirty="0" err="1"/>
              <a:t>za</a:t>
            </a:r>
            <a:r>
              <a:rPr lang="en-US" dirty="0"/>
              <a:t> </a:t>
            </a:r>
            <a:r>
              <a:rPr lang="en-US" dirty="0" err="1"/>
              <a:t>účelem</a:t>
            </a:r>
            <a:r>
              <a:rPr lang="en-US" dirty="0"/>
              <a:t> </a:t>
            </a:r>
            <a:r>
              <a:rPr lang="en-US" dirty="0" err="1"/>
              <a:t>připravenosti</a:t>
            </a:r>
            <a:r>
              <a:rPr lang="en-US" dirty="0"/>
              <a:t> </a:t>
            </a:r>
            <a:r>
              <a:rPr lang="en-US" dirty="0" err="1"/>
              <a:t>reagovat</a:t>
            </a:r>
            <a:r>
              <a:rPr lang="en-US" dirty="0"/>
              <a:t> </a:t>
            </a:r>
            <a:r>
              <a:rPr lang="en-US" dirty="0" err="1"/>
              <a:t>na</a:t>
            </a:r>
            <a:r>
              <a:rPr lang="en-US" dirty="0"/>
              <a:t> </a:t>
            </a:r>
            <a:r>
              <a:rPr lang="en-US" dirty="0" err="1"/>
              <a:t>krizové</a:t>
            </a:r>
            <a:r>
              <a:rPr lang="en-US" dirty="0"/>
              <a:t> </a:t>
            </a:r>
            <a:r>
              <a:rPr lang="en-US" dirty="0" err="1"/>
              <a:t>situace</a:t>
            </a:r>
            <a:endParaRPr lang="cs-CZ" dirty="0"/>
          </a:p>
          <a:p>
            <a:pPr marL="114300" indent="0">
              <a:buNone/>
            </a:pPr>
            <a:endParaRPr lang="cs-CZ" dirty="0"/>
          </a:p>
          <a:p>
            <a:pPr marL="114300" indent="0">
              <a:buNone/>
            </a:pPr>
            <a:r>
              <a:rPr lang="cs-CZ" b="1" dirty="0"/>
              <a:t>? </a:t>
            </a:r>
            <a:r>
              <a:rPr lang="cs-CZ" b="1" dirty="0" err="1"/>
              <a:t>Přeregulace</a:t>
            </a:r>
            <a:r>
              <a:rPr lang="cs-CZ" b="1" dirty="0"/>
              <a:t> - OVERKILL ?</a:t>
            </a:r>
            <a:r>
              <a:rPr lang="cs-CZ" dirty="0"/>
              <a:t>  Pro GSIB, které jsou také EU významné banky a to kvůli novému robustnímu MREL (Minimum </a:t>
            </a:r>
            <a:r>
              <a:rPr lang="cs-CZ" dirty="0" err="1"/>
              <a:t>Requirement</a:t>
            </a:r>
            <a:r>
              <a:rPr lang="cs-CZ" dirty="0"/>
              <a:t> </a:t>
            </a:r>
            <a:r>
              <a:rPr lang="cs-CZ" dirty="0" err="1"/>
              <a:t>for</a:t>
            </a:r>
            <a:r>
              <a:rPr lang="cs-CZ" dirty="0"/>
              <a:t> </a:t>
            </a:r>
            <a:r>
              <a:rPr lang="cs-CZ" dirty="0" err="1"/>
              <a:t>own</a:t>
            </a:r>
            <a:r>
              <a:rPr lang="cs-CZ" dirty="0"/>
              <a:t> </a:t>
            </a:r>
            <a:r>
              <a:rPr lang="cs-CZ" dirty="0" err="1"/>
              <a:t>funds</a:t>
            </a:r>
            <a:r>
              <a:rPr lang="cs-CZ" dirty="0"/>
              <a:t> and </a:t>
            </a:r>
            <a:r>
              <a:rPr lang="cs-CZ" dirty="0" err="1"/>
              <a:t>Eligible</a:t>
            </a:r>
            <a:r>
              <a:rPr lang="cs-CZ" dirty="0"/>
              <a:t> </a:t>
            </a:r>
            <a:r>
              <a:rPr lang="cs-CZ" dirty="0" err="1"/>
              <a:t>Liabilities</a:t>
            </a:r>
            <a:r>
              <a:rPr lang="cs-CZ" dirty="0"/>
              <a:t> od roku 2019). MREL je založen na stejném principu, ale trochu jinak se vypočítává.</a:t>
            </a:r>
          </a:p>
          <a:p>
            <a:endParaRPr lang="en-GB" dirty="0"/>
          </a:p>
        </p:txBody>
      </p:sp>
    </p:spTree>
    <p:extLst>
      <p:ext uri="{BB962C8B-B14F-4D97-AF65-F5344CB8AC3E}">
        <p14:creationId xmlns:p14="http://schemas.microsoft.com/office/powerpoint/2010/main" val="34928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zvýšené</a:t>
            </a:r>
            <a:r>
              <a:rPr lang="en-GB" dirty="0"/>
              <a:t> </a:t>
            </a:r>
            <a:r>
              <a:rPr lang="en-GB" dirty="0" err="1"/>
              <a:t>regulace</a:t>
            </a:r>
            <a:r>
              <a:rPr lang="en-GB" dirty="0"/>
              <a:t> a </a:t>
            </a:r>
            <a:r>
              <a:rPr lang="en-GB" dirty="0" err="1"/>
              <a:t>dohledu</a:t>
            </a:r>
            <a:endParaRPr lang="en-GB" dirty="0"/>
          </a:p>
        </p:txBody>
      </p:sp>
      <p:sp>
        <p:nvSpPr>
          <p:cNvPr id="3" name="Zástupný symbol pro obsah 2"/>
          <p:cNvSpPr>
            <a:spLocks noGrp="1"/>
          </p:cNvSpPr>
          <p:nvPr>
            <p:ph idx="1"/>
          </p:nvPr>
        </p:nvSpPr>
        <p:spPr>
          <a:xfrm>
            <a:off x="2231136" y="2290194"/>
            <a:ext cx="7729728" cy="4362276"/>
          </a:xfrm>
        </p:spPr>
        <p:txBody>
          <a:bodyPr>
            <a:normAutofit fontScale="92500" lnSpcReduction="20000"/>
          </a:bodyPr>
          <a:lstStyle/>
          <a:p>
            <a:pPr>
              <a:buFont typeface="Wingdings" pitchFamily="2" charset="2"/>
              <a:buChar char="§"/>
            </a:pPr>
            <a:r>
              <a:rPr lang="cs-CZ" altLang="cs-CZ" b="1" dirty="0"/>
              <a:t>SYSTEMIC REGULATION and SUPERVISION - systémové riziko,</a:t>
            </a:r>
          </a:p>
          <a:p>
            <a:pPr marL="0" indent="0">
              <a:buNone/>
            </a:pPr>
            <a:endParaRPr lang="cs-CZ" altLang="cs-CZ" b="1" dirty="0"/>
          </a:p>
          <a:p>
            <a:pPr>
              <a:buFont typeface="Wingdings" pitchFamily="2" charset="2"/>
              <a:buChar char="§"/>
            </a:pPr>
            <a:r>
              <a:rPr lang="cs-CZ" altLang="cs-CZ" b="1" dirty="0"/>
              <a:t>CONSUMER PROTECTION - riziko zneužití trhů (market abuse),</a:t>
            </a:r>
          </a:p>
          <a:p>
            <a:pPr>
              <a:buFont typeface="Wingdings" pitchFamily="2" charset="2"/>
              <a:buChar char="§"/>
            </a:pPr>
            <a:endParaRPr lang="cs-CZ" altLang="cs-CZ" b="1" dirty="0"/>
          </a:p>
          <a:p>
            <a:pPr>
              <a:buFont typeface="Wingdings" pitchFamily="2" charset="2"/>
              <a:buChar char="§"/>
            </a:pPr>
            <a:r>
              <a:rPr lang="cs-CZ" altLang="cs-CZ" b="1" dirty="0"/>
              <a:t>PRUDENTIAL REGULATION and SUPERVISION - regulace obezřetného podnikání finančních institucí a dohled nad nimi </a:t>
            </a:r>
          </a:p>
          <a:p>
            <a:pPr>
              <a:buFont typeface="Wingdings" pitchFamily="2" charset="2"/>
              <a:buChar char="§"/>
            </a:pPr>
            <a:endParaRPr lang="cs-CZ" altLang="cs-CZ" b="1" dirty="0"/>
          </a:p>
          <a:p>
            <a:pPr>
              <a:buFont typeface="Wingdings" pitchFamily="2" charset="2"/>
              <a:buChar char="§"/>
            </a:pPr>
            <a:r>
              <a:rPr lang="cs-CZ" altLang="cs-CZ" b="1" dirty="0"/>
              <a:t>zneužití dominantního postavení  </a:t>
            </a:r>
          </a:p>
          <a:p>
            <a:pPr>
              <a:buFont typeface="Wingdings" pitchFamily="2" charset="2"/>
              <a:buChar char="§"/>
            </a:pPr>
            <a:r>
              <a:rPr lang="cs-CZ" altLang="cs-CZ" b="1" dirty="0"/>
              <a:t>asymetrie informací</a:t>
            </a:r>
          </a:p>
          <a:p>
            <a:endParaRPr lang="cs-CZ" altLang="cs-CZ" b="1" dirty="0"/>
          </a:p>
          <a:p>
            <a:pPr marL="0" indent="0">
              <a:buNone/>
            </a:pPr>
            <a:r>
              <a:rPr lang="cs-CZ" altLang="cs-CZ" dirty="0"/>
              <a:t>K těmto tržním selháním lze přičlenit ještě další důvodu, a to </a:t>
            </a:r>
          </a:p>
          <a:p>
            <a:pPr>
              <a:buFont typeface="Wingdings" pitchFamily="2" charset="2"/>
              <a:buChar char="§"/>
            </a:pPr>
            <a:r>
              <a:rPr lang="cs-CZ" altLang="cs-CZ" b="1" dirty="0"/>
              <a:t>riziko trestněprávní, zejména ve smyslu legalizace výnosů z trestné činnosti.</a:t>
            </a:r>
            <a:endParaRPr lang="cs-CZ" altLang="cs-CZ" dirty="0"/>
          </a:p>
          <a:p>
            <a:endParaRPr lang="en-GB" dirty="0"/>
          </a:p>
        </p:txBody>
      </p:sp>
    </p:spTree>
    <p:extLst>
      <p:ext uri="{BB962C8B-B14F-4D97-AF65-F5344CB8AC3E}">
        <p14:creationId xmlns:p14="http://schemas.microsoft.com/office/powerpoint/2010/main" val="3529684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Evropská</a:t>
            </a:r>
            <a:r>
              <a:rPr lang="en-GB" dirty="0"/>
              <a:t> </a:t>
            </a:r>
            <a:r>
              <a:rPr lang="en-GB" dirty="0" err="1"/>
              <a:t>regulace</a:t>
            </a:r>
            <a:r>
              <a:rPr lang="en-GB" dirty="0"/>
              <a:t> a </a:t>
            </a:r>
            <a:r>
              <a:rPr lang="en-GB" dirty="0" err="1"/>
              <a:t>dohled</a:t>
            </a:r>
            <a:endParaRPr lang="en-GB" dirty="0"/>
          </a:p>
        </p:txBody>
      </p:sp>
      <p:sp>
        <p:nvSpPr>
          <p:cNvPr id="3" name="Zástupný symbol pro obsah 2"/>
          <p:cNvSpPr>
            <a:spLocks noGrp="1"/>
          </p:cNvSpPr>
          <p:nvPr>
            <p:ph idx="1"/>
          </p:nvPr>
        </p:nvSpPr>
        <p:spPr/>
        <p:txBody>
          <a:bodyPr/>
          <a:lstStyle/>
          <a:p>
            <a:pPr marL="0" indent="0">
              <a:buNone/>
            </a:pPr>
            <a:r>
              <a:rPr lang="cs-CZ" dirty="0"/>
              <a:t>Obecně k regulaci v rámci EU</a:t>
            </a:r>
          </a:p>
          <a:p>
            <a:r>
              <a:rPr lang="cs-CZ" dirty="0"/>
              <a:t>Primární prameny</a:t>
            </a:r>
          </a:p>
          <a:p>
            <a:r>
              <a:rPr lang="cs-CZ" dirty="0"/>
              <a:t>Sekundární prameny</a:t>
            </a:r>
          </a:p>
          <a:p>
            <a:pPr lvl="1"/>
            <a:r>
              <a:rPr lang="cs-CZ" dirty="0"/>
              <a:t>Směrnice</a:t>
            </a:r>
          </a:p>
          <a:p>
            <a:pPr lvl="1"/>
            <a:r>
              <a:rPr lang="cs-CZ" dirty="0"/>
              <a:t>Nařízení</a:t>
            </a:r>
          </a:p>
          <a:p>
            <a:r>
              <a:rPr lang="cs-CZ" dirty="0"/>
              <a:t>Judikatura ESD</a:t>
            </a:r>
          </a:p>
          <a:p>
            <a:endParaRPr lang="en-GB" dirty="0"/>
          </a:p>
        </p:txBody>
      </p:sp>
    </p:spTree>
    <p:extLst>
      <p:ext uri="{BB962C8B-B14F-4D97-AF65-F5344CB8AC3E}">
        <p14:creationId xmlns:p14="http://schemas.microsoft.com/office/powerpoint/2010/main" val="41906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Hlavní</a:t>
            </a:r>
            <a:r>
              <a:rPr lang="en-GB" dirty="0"/>
              <a:t> </a:t>
            </a:r>
            <a:r>
              <a:rPr lang="en-GB" dirty="0" err="1"/>
              <a:t>oblasti</a:t>
            </a:r>
            <a:r>
              <a:rPr lang="en-GB" dirty="0"/>
              <a:t> </a:t>
            </a:r>
            <a:r>
              <a:rPr lang="en-GB" dirty="0" err="1"/>
              <a:t>harmonizace</a:t>
            </a:r>
            <a:endParaRPr lang="en-GB" dirty="0"/>
          </a:p>
        </p:txBody>
      </p:sp>
      <p:sp>
        <p:nvSpPr>
          <p:cNvPr id="3" name="Zástupný symbol pro obsah 2"/>
          <p:cNvSpPr>
            <a:spLocks noGrp="1"/>
          </p:cNvSpPr>
          <p:nvPr>
            <p:ph idx="1"/>
          </p:nvPr>
        </p:nvSpPr>
        <p:spPr/>
        <p:txBody>
          <a:bodyPr/>
          <a:lstStyle/>
          <a:p>
            <a:r>
              <a:rPr lang="cs-CZ" dirty="0"/>
              <a:t>Poskytování finančních služeb</a:t>
            </a:r>
          </a:p>
          <a:p>
            <a:r>
              <a:rPr lang="cs-CZ" dirty="0"/>
              <a:t>Regulace a dohled nad finančními trhy</a:t>
            </a:r>
          </a:p>
          <a:p>
            <a:r>
              <a:rPr lang="cs-CZ" dirty="0"/>
              <a:t>Měnová regulace</a:t>
            </a:r>
          </a:p>
          <a:p>
            <a:pPr marL="0" indent="0">
              <a:buNone/>
            </a:pPr>
            <a:endParaRPr lang="en-GB" dirty="0"/>
          </a:p>
        </p:txBody>
      </p:sp>
    </p:spTree>
    <p:extLst>
      <p:ext uri="{BB962C8B-B14F-4D97-AF65-F5344CB8AC3E}">
        <p14:creationId xmlns:p14="http://schemas.microsoft.com/office/powerpoint/2010/main" val="311312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a:t>
            </a:r>
            <a:r>
              <a:rPr lang="en-GB" dirty="0"/>
              <a:t> </a:t>
            </a:r>
            <a:r>
              <a:rPr lang="en-GB" dirty="0" err="1"/>
              <a:t>nad</a:t>
            </a:r>
            <a:r>
              <a:rPr lang="en-GB" dirty="0"/>
              <a:t> </a:t>
            </a:r>
            <a:r>
              <a:rPr lang="en-GB" dirty="0" err="1"/>
              <a:t>konglomerÁTY</a:t>
            </a:r>
            <a:endParaRPr lang="en-GB" dirty="0"/>
          </a:p>
        </p:txBody>
      </p:sp>
      <p:sp>
        <p:nvSpPr>
          <p:cNvPr id="3" name="Zástupný symbol pro obsah 2"/>
          <p:cNvSpPr>
            <a:spLocks noGrp="1"/>
          </p:cNvSpPr>
          <p:nvPr>
            <p:ph idx="1"/>
          </p:nvPr>
        </p:nvSpPr>
        <p:spPr>
          <a:xfrm>
            <a:off x="2231136" y="2153412"/>
            <a:ext cx="7729728" cy="4457113"/>
          </a:xfrm>
        </p:spPr>
        <p:txBody>
          <a:bodyPr/>
          <a:lstStyle/>
          <a:p>
            <a:pPr algn="just"/>
            <a:r>
              <a:rPr lang="cs-CZ" dirty="0"/>
              <a:t>Systém obezřetného dohledu v rámci (nejen) Evropské unie je založen na principu tzv. domovské země, kdy dohled nad mezinárodně působící finanční institucí je prováděn prostřednictvím orgánu dohledu domovské země, tedy země registrace/licence mateřské finanční instituce, oproti jejím pobočkám zřizovaným v jiných státech – hostitelských</a:t>
            </a:r>
            <a:endParaRPr lang="en-GB" dirty="0"/>
          </a:p>
          <a:p>
            <a:endParaRPr lang="en-GB" dirty="0"/>
          </a:p>
          <a:p>
            <a:pPr algn="just"/>
            <a:r>
              <a:rPr lang="cs-CZ" dirty="0"/>
              <a:t>finanční instituce</a:t>
            </a:r>
            <a:r>
              <a:rPr lang="en-GB" dirty="0"/>
              <a:t> </a:t>
            </a:r>
            <a:r>
              <a:rPr lang="en-GB" dirty="0" err="1"/>
              <a:t>mohou</a:t>
            </a:r>
            <a:r>
              <a:rPr lang="cs-CZ" dirty="0"/>
              <a:t> otevírat a provozovat pobočky bez právní subjektivity v jiných zemích EU, aniž by k tomu potřebovaly souhlas nebo povolení hostitelského státu</a:t>
            </a:r>
            <a:r>
              <a:rPr lang="en-GB" dirty="0"/>
              <a:t> – </a:t>
            </a:r>
            <a:r>
              <a:rPr lang="en-GB" dirty="0" err="1"/>
              <a:t>evropský</a:t>
            </a:r>
            <a:r>
              <a:rPr lang="en-GB" dirty="0"/>
              <a:t> pas.</a:t>
            </a:r>
          </a:p>
        </p:txBody>
      </p:sp>
    </p:spTree>
    <p:extLst>
      <p:ext uri="{BB962C8B-B14F-4D97-AF65-F5344CB8AC3E}">
        <p14:creationId xmlns:p14="http://schemas.microsoft.com/office/powerpoint/2010/main" val="37446190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1442</TotalTime>
  <Words>2559</Words>
  <Application>Microsoft Macintosh PowerPoint</Application>
  <PresentationFormat>Širokoúhlá obrazovka</PresentationFormat>
  <Paragraphs>200</Paragraphs>
  <Slides>32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32</vt:i4>
      </vt:variant>
    </vt:vector>
  </HeadingPairs>
  <TitlesOfParts>
    <vt:vector size="36" baseType="lpstr">
      <vt:lpstr>Arial</vt:lpstr>
      <vt:lpstr>Gill Sans MT</vt:lpstr>
      <vt:lpstr>Wingdings</vt:lpstr>
      <vt:lpstr>Balík</vt:lpstr>
      <vt:lpstr>Právo finančního trhu II</vt:lpstr>
      <vt:lpstr>Regulace / Dohled / Dozor</vt:lpstr>
      <vt:lpstr>Bank for International Settlements</vt:lpstr>
      <vt:lpstr>Mezinárodní dohled </vt:lpstr>
      <vt:lpstr>BCBS a FSB -&gt; G-SIB</vt:lpstr>
      <vt:lpstr>Důvody zvýšené regulace a dohledu</vt:lpstr>
      <vt:lpstr>Evropská regulace a dohled</vt:lpstr>
      <vt:lpstr>Hlavní oblasti harmonizace</vt:lpstr>
      <vt:lpstr>Dohled nad konglomerÁTY</vt:lpstr>
      <vt:lpstr>Kolegia Dohledu</vt:lpstr>
      <vt:lpstr>Kolegia dohledu II</vt:lpstr>
      <vt:lpstr>MAKRO: ESBR - Frankfurt</vt:lpstr>
      <vt:lpstr>MIKRO - ESA</vt:lpstr>
      <vt:lpstr>EU agencies</vt:lpstr>
      <vt:lpstr>Úkol</vt:lpstr>
      <vt:lpstr>Evropská centrální banka – finanční trh</vt:lpstr>
      <vt:lpstr>Finanční stabilita</vt:lpstr>
      <vt:lpstr>Finanční stabilita</vt:lpstr>
      <vt:lpstr>Evropský Bankovní dohled</vt:lpstr>
      <vt:lpstr>Schema Bankovní unie</vt:lpstr>
      <vt:lpstr>SSM – jednotný systém dohledu</vt:lpstr>
      <vt:lpstr>Právní rámEc EU</vt:lpstr>
      <vt:lpstr>Jednotný dohled</vt:lpstr>
      <vt:lpstr>Jednotný dohled</vt:lpstr>
      <vt:lpstr>Jednotný dohled</vt:lpstr>
      <vt:lpstr>Dohled nad ostatními bankami</vt:lpstr>
      <vt:lpstr>Struktura dohledu v rámci ECB</vt:lpstr>
      <vt:lpstr>Supervisory board</vt:lpstr>
      <vt:lpstr>Nastavení kapitálových rezerv - regulace</vt:lpstr>
      <vt:lpstr>Struktura kapitálu</vt:lpstr>
      <vt:lpstr>Obchodníci s cennými papíry x Banky  V oblasti kapitálových požadavků </vt:lpstr>
      <vt:lpstr>Tier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92</cp:revision>
  <dcterms:created xsi:type="dcterms:W3CDTF">2016-10-09T11:29:16Z</dcterms:created>
  <dcterms:modified xsi:type="dcterms:W3CDTF">2020-03-04T19:54:58Z</dcterms:modified>
</cp:coreProperties>
</file>