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57" r:id="rId11"/>
    <p:sldId id="258" r:id="rId12"/>
    <p:sldId id="259" r:id="rId13"/>
    <p:sldId id="260" r:id="rId14"/>
    <p:sldId id="261" r:id="rId15"/>
    <p:sldId id="285" r:id="rId16"/>
    <p:sldId id="262" r:id="rId17"/>
    <p:sldId id="263" r:id="rId18"/>
    <p:sldId id="286" r:id="rId19"/>
    <p:sldId id="283" r:id="rId20"/>
    <p:sldId id="287" r:id="rId21"/>
    <p:sldId id="284" r:id="rId22"/>
    <p:sldId id="277" r:id="rId23"/>
    <p:sldId id="278" r:id="rId24"/>
    <p:sldId id="279" r:id="rId25"/>
    <p:sldId id="280" r:id="rId26"/>
    <p:sldId id="281" r:id="rId27"/>
    <p:sldId id="272" r:id="rId28"/>
    <p:sldId id="275" r:id="rId29"/>
    <p:sldId id="273" r:id="rId30"/>
    <p:sldId id="274" r:id="rId31"/>
    <p:sldId id="276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142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1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4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0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99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8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9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9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BCB7F-E975-CA47-9DFD-32256D05DE2C}" type="datetimeFigureOut">
              <a:rPr lang="en-US" smtClean="0"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15C23-6A69-714A-886D-2B6D69359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1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atarina.kolbenhayerova@gmai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nb.cz/cs/dohled-financni-trh/legislativni-zakladna/platebni-instituce-a-instituce-elektronickych-penez/" TargetMode="External"/><Relationship Id="rId3" Type="http://schemas.openxmlformats.org/officeDocument/2006/relationships/hyperlink" Target="https://www.cnb.cz/cs/dohled-financni-trh/legislativni-zakladna/platebni-instituce-a-instituce-elektronickych-penez/metodicke-a-vykladove-material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ba.europa.eu/sites/default/documents/files/documents/10180/2015792/39944b74-ee4a-4d9f-a24b-7e93072f10e9/Guidelines%20on%20Authorisations%20of%20Payment%20Institutions%20(EBA-GL-2017-09)_CS.pdf" TargetMode="External"/><Relationship Id="rId4" Type="http://schemas.openxmlformats.org/officeDocument/2006/relationships/hyperlink" Target="https://eba.europa.eu/sites/default/documents/files/documents/10180/1956339/9d9d4847-6212-4045-9bcd-24c946d89e56/Guidelines%20on%20PII%20under%20PSD2%20(EBA-GL-2017-08)_C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ba.europa.eu/sites/default/documents/files/documents/10180/2761380/2b525e62-d8d7-4cc0-bd02-08f87a114f8a/EBA%20revised%20Guidelines%20on%20outsourcing_C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3051" y="3620351"/>
            <a:ext cx="5982051" cy="139629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PrF:NF202Zk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finančního</a:t>
            </a:r>
            <a:r>
              <a:rPr lang="en-US" dirty="0" smtClean="0"/>
              <a:t> </a:t>
            </a:r>
            <a:r>
              <a:rPr lang="en-US" dirty="0" err="1" smtClean="0"/>
              <a:t>trhu</a:t>
            </a:r>
            <a:r>
              <a:rPr lang="en-US" dirty="0" smtClean="0"/>
              <a:t> II</a:t>
            </a:r>
          </a:p>
          <a:p>
            <a:r>
              <a:rPr lang="en-US" dirty="0" smtClean="0"/>
              <a:t>19. 3. 2020</a:t>
            </a:r>
          </a:p>
        </p:txBody>
      </p:sp>
    </p:spTree>
    <p:extLst>
      <p:ext uri="{BB962C8B-B14F-4D97-AF65-F5344CB8AC3E}">
        <p14:creationId xmlns:p14="http://schemas.microsoft.com/office/powerpoint/2010/main" val="965384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to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Souhrnné</a:t>
            </a:r>
            <a:r>
              <a:rPr lang="en-US" dirty="0" smtClean="0"/>
              <a:t> </a:t>
            </a:r>
            <a:r>
              <a:rPr lang="en-US" dirty="0" err="1" smtClean="0"/>
              <a:t>označení</a:t>
            </a:r>
            <a:r>
              <a:rPr lang="en-US" dirty="0" smtClean="0"/>
              <a:t> </a:t>
            </a:r>
            <a:r>
              <a:rPr lang="en-US" b="1" dirty="0" err="1" smtClean="0"/>
              <a:t>platební</a:t>
            </a:r>
            <a:r>
              <a:rPr lang="en-US" b="1" dirty="0" smtClean="0"/>
              <a:t> </a:t>
            </a:r>
            <a:r>
              <a:rPr lang="en-US" b="1" dirty="0" err="1" smtClean="0"/>
              <a:t>styk</a:t>
            </a:r>
            <a:endParaRPr lang="en-US" b="1" dirty="0"/>
          </a:p>
          <a:p>
            <a:pPr lvl="1"/>
            <a:r>
              <a:rPr lang="en-US" dirty="0" err="1" smtClean="0"/>
              <a:t>hotovostní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styk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 err="1" smtClean="0"/>
              <a:t>bezhotovostní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styk</a:t>
            </a:r>
            <a:endParaRPr lang="en-US" dirty="0" smtClean="0"/>
          </a:p>
          <a:p>
            <a:pPr lvl="1"/>
            <a:r>
              <a:rPr lang="en-US" dirty="0" err="1" smtClean="0"/>
              <a:t>Tuzemský</a:t>
            </a:r>
            <a:r>
              <a:rPr lang="en-US" dirty="0" smtClean="0"/>
              <a:t> x </a:t>
            </a:r>
            <a:r>
              <a:rPr lang="en-US" dirty="0" err="1" smtClean="0"/>
              <a:t>zahraniční</a:t>
            </a:r>
            <a:r>
              <a:rPr lang="en-US" dirty="0" smtClean="0"/>
              <a:t> x </a:t>
            </a:r>
            <a:r>
              <a:rPr lang="en-US" dirty="0" err="1" smtClean="0"/>
              <a:t>přeshraniční</a:t>
            </a:r>
            <a:endParaRPr lang="en-US" dirty="0" smtClean="0"/>
          </a:p>
          <a:p>
            <a:pPr lvl="1"/>
            <a:r>
              <a:rPr lang="en-US" dirty="0" err="1" smtClean="0"/>
              <a:t>Přednostní</a:t>
            </a:r>
            <a:r>
              <a:rPr lang="en-US" dirty="0" smtClean="0"/>
              <a:t> (</a:t>
            </a:r>
            <a:r>
              <a:rPr lang="en-US" dirty="0" err="1" smtClean="0"/>
              <a:t>expresní</a:t>
            </a:r>
            <a:r>
              <a:rPr lang="en-US" dirty="0" smtClean="0"/>
              <a:t>) </a:t>
            </a:r>
            <a:r>
              <a:rPr lang="en-US" dirty="0" err="1" smtClean="0"/>
              <a:t>platby</a:t>
            </a:r>
            <a:r>
              <a:rPr lang="en-US" dirty="0" smtClean="0"/>
              <a:t> x </a:t>
            </a:r>
            <a:r>
              <a:rPr lang="en-US" dirty="0" err="1" smtClean="0"/>
              <a:t>standarní</a:t>
            </a:r>
            <a:r>
              <a:rPr lang="en-US" dirty="0" smtClean="0"/>
              <a:t> </a:t>
            </a:r>
            <a:r>
              <a:rPr lang="en-US" dirty="0" err="1" smtClean="0"/>
              <a:t>platby</a:t>
            </a:r>
            <a:endParaRPr lang="en-US" dirty="0" smtClean="0"/>
          </a:p>
          <a:p>
            <a:pPr lvl="1"/>
            <a:r>
              <a:rPr lang="en-US" dirty="0" err="1" smtClean="0"/>
              <a:t>Hladké</a:t>
            </a:r>
            <a:r>
              <a:rPr lang="en-US" dirty="0" smtClean="0"/>
              <a:t> </a:t>
            </a:r>
            <a:r>
              <a:rPr lang="en-US" dirty="0" err="1" smtClean="0"/>
              <a:t>platby</a:t>
            </a:r>
            <a:r>
              <a:rPr lang="en-US" dirty="0" smtClean="0"/>
              <a:t> x </a:t>
            </a:r>
            <a:r>
              <a:rPr lang="en-US" dirty="0" err="1" smtClean="0"/>
              <a:t>dokumentární</a:t>
            </a:r>
            <a:r>
              <a:rPr lang="en-US" dirty="0" smtClean="0"/>
              <a:t> </a:t>
            </a:r>
            <a:r>
              <a:rPr lang="en-US" dirty="0" err="1" smtClean="0"/>
              <a:t>platby</a:t>
            </a:r>
            <a:r>
              <a:rPr lang="en-US" dirty="0" smtClean="0"/>
              <a:t> (</a:t>
            </a:r>
            <a:r>
              <a:rPr lang="en-US" dirty="0" err="1" smtClean="0"/>
              <a:t>vazba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průvodní</a:t>
            </a:r>
            <a:r>
              <a:rPr lang="en-US" dirty="0" smtClean="0"/>
              <a:t> </a:t>
            </a:r>
            <a:r>
              <a:rPr lang="en-US" dirty="0" err="1" smtClean="0"/>
              <a:t>dokumenty</a:t>
            </a:r>
            <a:r>
              <a:rPr lang="en-US" dirty="0" smtClean="0"/>
              <a:t>, </a:t>
            </a:r>
            <a:r>
              <a:rPr lang="en-US" dirty="0" err="1" smtClean="0"/>
              <a:t>případně</a:t>
            </a:r>
            <a:r>
              <a:rPr lang="en-US" dirty="0" smtClean="0"/>
              <a:t> </a:t>
            </a:r>
            <a:r>
              <a:rPr lang="en-US" dirty="0" err="1" smtClean="0"/>
              <a:t>bankovní</a:t>
            </a:r>
            <a:r>
              <a:rPr lang="en-US" dirty="0" smtClean="0"/>
              <a:t> </a:t>
            </a:r>
            <a:r>
              <a:rPr lang="en-US" dirty="0" err="1" smtClean="0"/>
              <a:t>závazek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Závazkový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styk</a:t>
            </a:r>
            <a:r>
              <a:rPr lang="en-US" dirty="0" smtClean="0"/>
              <a:t> (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vstupuje</a:t>
            </a:r>
            <a:r>
              <a:rPr lang="en-US" dirty="0" smtClean="0"/>
              <a:t> </a:t>
            </a:r>
            <a:r>
              <a:rPr lang="en-US" dirty="0" err="1" smtClean="0"/>
              <a:t>vedle</a:t>
            </a:r>
            <a:r>
              <a:rPr lang="en-US" dirty="0" smtClean="0"/>
              <a:t> </a:t>
            </a:r>
            <a:r>
              <a:rPr lang="en-US" dirty="0" err="1" smtClean="0"/>
              <a:t>klienta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namísto</a:t>
            </a:r>
            <a:r>
              <a:rPr lang="en-US" dirty="0" smtClean="0"/>
              <a:t> </a:t>
            </a:r>
            <a:r>
              <a:rPr lang="en-US" dirty="0" err="1" smtClean="0"/>
              <a:t>něj</a:t>
            </a:r>
            <a:r>
              <a:rPr lang="en-US" dirty="0" smtClean="0"/>
              <a:t> do </a:t>
            </a:r>
            <a:r>
              <a:rPr lang="en-US" dirty="0" err="1" smtClean="0"/>
              <a:t>závazků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realizaci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nástroje</a:t>
            </a:r>
            <a:r>
              <a:rPr lang="en-US" dirty="0" smtClean="0"/>
              <a:t>) x </a:t>
            </a:r>
            <a:r>
              <a:rPr lang="en-US" dirty="0" err="1" smtClean="0"/>
              <a:t>bezzávazkový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styk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9376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Definice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370/2017 Sb.,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 smtClean="0"/>
          </a:p>
          <a:p>
            <a:r>
              <a:rPr lang="en-US" dirty="0" err="1" smtClean="0"/>
              <a:t>Regulace</a:t>
            </a:r>
            <a:r>
              <a:rPr lang="en-US" dirty="0" smtClean="0"/>
              <a:t> </a:t>
            </a:r>
            <a:r>
              <a:rPr lang="en-US" dirty="0" err="1" smtClean="0"/>
              <a:t>bezhotostního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 smtClean="0"/>
          </a:p>
          <a:p>
            <a:r>
              <a:rPr lang="en-US" dirty="0" smtClean="0"/>
              <a:t>§ 3 </a:t>
            </a:r>
            <a:r>
              <a:rPr lang="en-US" dirty="0" err="1" smtClean="0"/>
              <a:t>odst</a:t>
            </a:r>
            <a:r>
              <a:rPr lang="en-US" dirty="0" smtClean="0"/>
              <a:t>. 1 </a:t>
            </a:r>
            <a:r>
              <a:rPr lang="mr-IN" dirty="0" smtClean="0"/>
              <a:t>–</a:t>
            </a:r>
            <a:r>
              <a:rPr lang="sk-SK" dirty="0" smtClean="0"/>
              <a:t> </a:t>
            </a:r>
            <a:r>
              <a:rPr lang="en-US" dirty="0" err="1" smtClean="0"/>
              <a:t>pozitivní</a:t>
            </a:r>
            <a:r>
              <a:rPr lang="en-US" dirty="0" smtClean="0"/>
              <a:t> </a:t>
            </a:r>
            <a:r>
              <a:rPr lang="en-US" dirty="0" err="1" smtClean="0"/>
              <a:t>vymezení</a:t>
            </a:r>
            <a:r>
              <a:rPr lang="en-US" dirty="0" smtClean="0"/>
              <a:t> </a:t>
            </a:r>
            <a:r>
              <a:rPr lang="en-US" dirty="0" err="1" smtClean="0"/>
              <a:t>definice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endParaRPr lang="en-US" dirty="0" smtClean="0"/>
          </a:p>
          <a:p>
            <a:r>
              <a:rPr lang="en-US" dirty="0" smtClean="0"/>
              <a:t>§ 3 </a:t>
            </a:r>
            <a:r>
              <a:rPr lang="en-US" dirty="0" err="1" smtClean="0"/>
              <a:t>odst</a:t>
            </a:r>
            <a:r>
              <a:rPr lang="en-US" dirty="0" smtClean="0"/>
              <a:t>. 3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negativní</a:t>
            </a:r>
            <a:r>
              <a:rPr lang="en-US" dirty="0" smtClean="0"/>
              <a:t> </a:t>
            </a:r>
            <a:r>
              <a:rPr lang="en-US" dirty="0" err="1" smtClean="0"/>
              <a:t>vymezení</a:t>
            </a:r>
            <a:r>
              <a:rPr lang="en-US" dirty="0" smtClean="0"/>
              <a:t> </a:t>
            </a:r>
            <a:r>
              <a:rPr lang="en-US" dirty="0" err="1" smtClean="0"/>
              <a:t>definice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89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Vložení</a:t>
            </a:r>
            <a:r>
              <a:rPr lang="en-US" dirty="0" smtClean="0"/>
              <a:t> </a:t>
            </a:r>
            <a:r>
              <a:rPr lang="en-US" dirty="0" err="1" smtClean="0"/>
              <a:t>hotovosti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účet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hotovosti</a:t>
            </a:r>
            <a:r>
              <a:rPr lang="en-US" dirty="0" smtClean="0"/>
              <a:t> z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Převod</a:t>
            </a:r>
            <a:r>
              <a:rPr lang="en-US" dirty="0" smtClean="0"/>
              <a:t> </a:t>
            </a:r>
            <a:r>
              <a:rPr lang="en-US" dirty="0" err="1" smtClean="0"/>
              <a:t>peněžních</a:t>
            </a:r>
            <a:r>
              <a:rPr lang="en-US" dirty="0" smtClean="0"/>
              <a:t> </a:t>
            </a:r>
            <a:r>
              <a:rPr lang="en-US" dirty="0" err="1" smtClean="0"/>
              <a:t>prostředků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úhrada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err="1" smtClean="0"/>
              <a:t>inkaso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příkaz</a:t>
            </a:r>
            <a:r>
              <a:rPr lang="en-US" dirty="0" smtClean="0"/>
              <a:t> </a:t>
            </a:r>
            <a:r>
              <a:rPr lang="en-US" dirty="0" err="1" smtClean="0"/>
              <a:t>udělen</a:t>
            </a:r>
            <a:r>
              <a:rPr lang="en-US" dirty="0" smtClean="0"/>
              <a:t> </a:t>
            </a:r>
            <a:r>
              <a:rPr lang="en-US" dirty="0" err="1" smtClean="0"/>
              <a:t>platebním</a:t>
            </a:r>
            <a:r>
              <a:rPr lang="en-US" dirty="0" smtClean="0"/>
              <a:t> 	</a:t>
            </a:r>
            <a:r>
              <a:rPr lang="en-US" dirty="0" err="1" smtClean="0"/>
              <a:t>prostředkem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/>
              <a:t>p</a:t>
            </a:r>
            <a:r>
              <a:rPr lang="en-US" dirty="0" err="1" smtClean="0"/>
              <a:t>latební</a:t>
            </a:r>
            <a:r>
              <a:rPr lang="en-US" dirty="0" smtClean="0"/>
              <a:t> </a:t>
            </a:r>
            <a:r>
              <a:rPr lang="en-US" dirty="0" err="1" smtClean="0"/>
              <a:t>karta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Poukazování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Služba</a:t>
            </a:r>
            <a:r>
              <a:rPr lang="en-US" dirty="0" smtClean="0"/>
              <a:t> </a:t>
            </a:r>
            <a:r>
              <a:rPr lang="en-US" dirty="0" err="1" smtClean="0"/>
              <a:t>nepřímého</a:t>
            </a:r>
            <a:r>
              <a:rPr lang="en-US" dirty="0" smtClean="0"/>
              <a:t> </a:t>
            </a:r>
            <a:r>
              <a:rPr lang="en-US" dirty="0" err="1" smtClean="0"/>
              <a:t>dání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příkazu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 err="1" smtClean="0"/>
              <a:t>Služba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nformování</a:t>
            </a:r>
            <a:r>
              <a:rPr lang="en-US" dirty="0" smtClean="0"/>
              <a:t>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113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Poskytovatelé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 (§ 5 ZPS)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Oprávněné</a:t>
            </a:r>
            <a:r>
              <a:rPr lang="en-US" dirty="0" smtClean="0"/>
              <a:t> </a:t>
            </a:r>
            <a:r>
              <a:rPr lang="en-US" dirty="0" err="1" smtClean="0"/>
              <a:t>osoby</a:t>
            </a:r>
            <a:r>
              <a:rPr lang="en-US" dirty="0" smtClean="0"/>
              <a:t> </a:t>
            </a:r>
            <a:r>
              <a:rPr lang="en-US" dirty="0" err="1" smtClean="0"/>
              <a:t>poskytovat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podnikání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Banky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Zahraniční</a:t>
            </a:r>
            <a:r>
              <a:rPr lang="en-US" dirty="0" smtClean="0"/>
              <a:t> </a:t>
            </a:r>
            <a:r>
              <a:rPr lang="en-US" dirty="0" err="1" smtClean="0"/>
              <a:t>banky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Spořitelní</a:t>
            </a:r>
            <a:r>
              <a:rPr lang="en-US" dirty="0" smtClean="0"/>
              <a:t> a </a:t>
            </a:r>
            <a:r>
              <a:rPr lang="en-US" dirty="0" err="1" smtClean="0"/>
              <a:t>úvěřní</a:t>
            </a:r>
            <a:r>
              <a:rPr lang="en-US" dirty="0" smtClean="0"/>
              <a:t> </a:t>
            </a:r>
            <a:r>
              <a:rPr lang="en-US" dirty="0" err="1" smtClean="0"/>
              <a:t>družstva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Zahraniční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Vydavatelé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Zahraniční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Poskytovatelé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Správci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Zahraniční</a:t>
            </a:r>
            <a:r>
              <a:rPr lang="en-US" dirty="0" smtClean="0"/>
              <a:t> </a:t>
            </a:r>
            <a:r>
              <a:rPr lang="en-US" dirty="0" err="1" smtClean="0"/>
              <a:t>správci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Držitel</a:t>
            </a:r>
            <a:r>
              <a:rPr lang="en-US" dirty="0" smtClean="0"/>
              <a:t> </a:t>
            </a:r>
            <a:r>
              <a:rPr lang="en-US" dirty="0" err="1" smtClean="0"/>
              <a:t>poštovní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r>
              <a:rPr lang="en-US" dirty="0" smtClean="0"/>
              <a:t>, </a:t>
            </a:r>
            <a:r>
              <a:rPr lang="en-US" dirty="0" err="1" smtClean="0"/>
              <a:t>jehož</a:t>
            </a:r>
            <a:r>
              <a:rPr lang="en-US" dirty="0" smtClean="0"/>
              <a:t> </a:t>
            </a:r>
            <a:r>
              <a:rPr lang="en-US" dirty="0" err="1" smtClean="0"/>
              <a:t>poštovní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r>
              <a:rPr lang="en-US" dirty="0" smtClean="0"/>
              <a:t> </a:t>
            </a:r>
            <a:r>
              <a:rPr lang="en-US" dirty="0" err="1" smtClean="0"/>
              <a:t>výslovně</a:t>
            </a:r>
            <a:r>
              <a:rPr lang="en-US" dirty="0" smtClean="0"/>
              <a:t> </a:t>
            </a:r>
            <a:r>
              <a:rPr lang="en-US" dirty="0" err="1" smtClean="0"/>
              <a:t>obsahuje</a:t>
            </a:r>
            <a:r>
              <a:rPr lang="en-US" dirty="0" smtClean="0"/>
              <a:t> </a:t>
            </a:r>
            <a:r>
              <a:rPr lang="en-US" dirty="0" err="1" smtClean="0"/>
              <a:t>službu</a:t>
            </a:r>
            <a:r>
              <a:rPr lang="en-US" dirty="0" smtClean="0"/>
              <a:t> </a:t>
            </a:r>
            <a:r>
              <a:rPr lang="en-US" dirty="0" err="1" smtClean="0"/>
              <a:t>dodání</a:t>
            </a:r>
            <a:r>
              <a:rPr lang="en-US" dirty="0" smtClean="0"/>
              <a:t> </a:t>
            </a:r>
            <a:r>
              <a:rPr lang="en-US" dirty="0" err="1" smtClean="0"/>
              <a:t>peněžní</a:t>
            </a:r>
            <a:r>
              <a:rPr lang="en-US" dirty="0" smtClean="0"/>
              <a:t> </a:t>
            </a:r>
            <a:r>
              <a:rPr lang="en-US" dirty="0" err="1" smtClean="0"/>
              <a:t>částky</a:t>
            </a:r>
            <a:r>
              <a:rPr lang="en-US" dirty="0" smtClean="0"/>
              <a:t> </a:t>
            </a:r>
            <a:r>
              <a:rPr lang="en-US" dirty="0" err="1" smtClean="0"/>
              <a:t>poštovním</a:t>
            </a:r>
            <a:r>
              <a:rPr lang="en-US" dirty="0" smtClean="0"/>
              <a:t> </a:t>
            </a:r>
            <a:r>
              <a:rPr lang="en-US" dirty="0" err="1" smtClean="0"/>
              <a:t>poukazem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podmínek</a:t>
            </a:r>
            <a:r>
              <a:rPr lang="en-US" dirty="0" smtClean="0"/>
              <a:t> </a:t>
            </a:r>
            <a:r>
              <a:rPr lang="en-US" dirty="0" err="1" smtClean="0"/>
              <a:t>stanovených</a:t>
            </a:r>
            <a:r>
              <a:rPr lang="en-US" dirty="0" smtClean="0"/>
              <a:t> </a:t>
            </a:r>
            <a:r>
              <a:rPr lang="en-US" dirty="0" err="1" smtClean="0"/>
              <a:t>zákonem</a:t>
            </a:r>
            <a:r>
              <a:rPr lang="en-US" dirty="0" smtClean="0"/>
              <a:t> </a:t>
            </a:r>
            <a:r>
              <a:rPr lang="en-US" dirty="0" err="1" smtClean="0"/>
              <a:t>upravujícím</a:t>
            </a:r>
            <a:r>
              <a:rPr lang="en-US" dirty="0" smtClean="0"/>
              <a:t> </a:t>
            </a:r>
            <a:r>
              <a:rPr lang="en-US" dirty="0" err="1" smtClean="0"/>
              <a:t>činnost</a:t>
            </a:r>
            <a:r>
              <a:rPr lang="en-US" dirty="0" smtClean="0"/>
              <a:t> a </a:t>
            </a:r>
            <a:r>
              <a:rPr lang="en-US" dirty="0" err="1" smtClean="0"/>
              <a:t>postavení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banky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39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lektronické</a:t>
            </a:r>
            <a:r>
              <a:rPr lang="en-US" dirty="0" smtClean="0"/>
              <a:t> </a:t>
            </a:r>
            <a:r>
              <a:rPr lang="en-US" dirty="0" err="1" smtClean="0"/>
              <a:t>peníze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Definice</a:t>
            </a:r>
            <a:r>
              <a:rPr lang="en-US" dirty="0" smtClean="0"/>
              <a:t> - § 4 ZPS</a:t>
            </a:r>
          </a:p>
          <a:p>
            <a:r>
              <a:rPr lang="en-US" dirty="0" err="1" smtClean="0"/>
              <a:t>Pohledávka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vydavatelem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endParaRPr lang="en-US" dirty="0" smtClean="0"/>
          </a:p>
          <a:p>
            <a:r>
              <a:rPr lang="en-US" dirty="0" err="1" smtClean="0"/>
              <a:t>Uchovávaná</a:t>
            </a:r>
            <a:r>
              <a:rPr lang="en-US" dirty="0" smtClean="0"/>
              <a:t> </a:t>
            </a:r>
            <a:r>
              <a:rPr lang="en-US" dirty="0" err="1" smtClean="0"/>
              <a:t>elektronicky</a:t>
            </a:r>
            <a:endParaRPr lang="en-US" dirty="0" smtClean="0"/>
          </a:p>
          <a:p>
            <a:r>
              <a:rPr lang="en-US" dirty="0" err="1" smtClean="0"/>
              <a:t>Vydávaná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 </a:t>
            </a:r>
            <a:r>
              <a:rPr lang="en-US" dirty="0" err="1" smtClean="0"/>
              <a:t>přijetí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příkazu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účelem</a:t>
            </a:r>
            <a:r>
              <a:rPr lang="en-US" dirty="0" smtClean="0"/>
              <a:t> </a:t>
            </a:r>
            <a:r>
              <a:rPr lang="en-US" dirty="0" err="1" smtClean="0"/>
              <a:t>provádění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transakcí</a:t>
            </a:r>
            <a:endParaRPr lang="en-US" dirty="0" smtClean="0"/>
          </a:p>
          <a:p>
            <a:r>
              <a:rPr lang="en-US" dirty="0" err="1" smtClean="0"/>
              <a:t>Akceptace</a:t>
            </a:r>
            <a:r>
              <a:rPr lang="en-US" dirty="0" smtClean="0"/>
              <a:t> </a:t>
            </a:r>
            <a:r>
              <a:rPr lang="en-US" dirty="0" err="1" smtClean="0"/>
              <a:t>třetími</a:t>
            </a:r>
            <a:r>
              <a:rPr lang="en-US" dirty="0" smtClean="0"/>
              <a:t> </a:t>
            </a:r>
            <a:r>
              <a:rPr lang="en-US" dirty="0" err="1" smtClean="0"/>
              <a:t>stranami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92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Elektronické</a:t>
            </a:r>
            <a:r>
              <a:rPr lang="en-US" dirty="0" smtClean="0"/>
              <a:t> </a:t>
            </a:r>
            <a:r>
              <a:rPr lang="en-US" dirty="0" err="1" smtClean="0"/>
              <a:t>peníze</a:t>
            </a:r>
            <a:r>
              <a:rPr lang="en-US" dirty="0" smtClean="0"/>
              <a:t> (EP)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Vydavatatel</a:t>
            </a:r>
            <a:r>
              <a:rPr lang="en-US" dirty="0" smtClean="0"/>
              <a:t> a </a:t>
            </a:r>
            <a:r>
              <a:rPr lang="en-US" dirty="0" err="1" smtClean="0"/>
              <a:t>držitel</a:t>
            </a:r>
            <a:r>
              <a:rPr lang="en-US" dirty="0" smtClean="0"/>
              <a:t> EP</a:t>
            </a:r>
          </a:p>
          <a:p>
            <a:r>
              <a:rPr lang="en-US" dirty="0" err="1" smtClean="0"/>
              <a:t>Smlouva</a:t>
            </a:r>
            <a:r>
              <a:rPr lang="en-US" dirty="0" smtClean="0"/>
              <a:t> o </a:t>
            </a:r>
            <a:r>
              <a:rPr lang="en-US" dirty="0" err="1" smtClean="0"/>
              <a:t>vydání</a:t>
            </a:r>
            <a:r>
              <a:rPr lang="en-US" dirty="0" smtClean="0"/>
              <a:t> EP</a:t>
            </a:r>
          </a:p>
          <a:p>
            <a:r>
              <a:rPr lang="en-US" dirty="0" err="1" smtClean="0"/>
              <a:t>Vydavatel</a:t>
            </a:r>
            <a:r>
              <a:rPr lang="en-US" dirty="0" smtClean="0"/>
              <a:t> </a:t>
            </a:r>
            <a:r>
              <a:rPr lang="en-US" dirty="0" err="1" smtClean="0"/>
              <a:t>nesmí</a:t>
            </a:r>
            <a:r>
              <a:rPr lang="en-US" dirty="0" smtClean="0"/>
              <a:t> </a:t>
            </a:r>
            <a:r>
              <a:rPr lang="en-US" dirty="0" err="1" smtClean="0"/>
              <a:t>držiteli</a:t>
            </a:r>
            <a:r>
              <a:rPr lang="en-US" dirty="0" smtClean="0"/>
              <a:t> </a:t>
            </a:r>
            <a:r>
              <a:rPr lang="en-US" dirty="0" err="1" smtClean="0"/>
              <a:t>poskytovat</a:t>
            </a:r>
            <a:r>
              <a:rPr lang="en-US" dirty="0" smtClean="0"/>
              <a:t> </a:t>
            </a:r>
            <a:r>
              <a:rPr lang="en-US" dirty="0" err="1" smtClean="0"/>
              <a:t>výhody</a:t>
            </a:r>
            <a:r>
              <a:rPr lang="en-US" dirty="0" smtClean="0"/>
              <a:t> </a:t>
            </a:r>
            <a:r>
              <a:rPr lang="en-US" dirty="0" err="1" smtClean="0"/>
              <a:t>závislé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délce</a:t>
            </a:r>
            <a:r>
              <a:rPr lang="en-US" dirty="0" smtClean="0"/>
              <a:t> </a:t>
            </a:r>
            <a:r>
              <a:rPr lang="en-US" dirty="0" err="1" smtClean="0"/>
              <a:t>doby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kterou</a:t>
            </a:r>
            <a:r>
              <a:rPr lang="en-US" dirty="0" smtClean="0"/>
              <a:t> </a:t>
            </a:r>
            <a:r>
              <a:rPr lang="en-US" dirty="0" err="1" smtClean="0"/>
              <a:t>držiteli</a:t>
            </a:r>
            <a:r>
              <a:rPr lang="en-US" dirty="0" smtClean="0"/>
              <a:t> EO </a:t>
            </a:r>
            <a:r>
              <a:rPr lang="en-US" dirty="0" err="1" smtClean="0"/>
              <a:t>drží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zákaz</a:t>
            </a:r>
            <a:r>
              <a:rPr lang="en-US" dirty="0" smtClean="0"/>
              <a:t> </a:t>
            </a:r>
            <a:r>
              <a:rPr lang="en-US" dirty="0" err="1" smtClean="0"/>
              <a:t>úročení</a:t>
            </a:r>
            <a:r>
              <a:rPr lang="en-US" dirty="0" smtClean="0"/>
              <a:t> § 193/3</a:t>
            </a:r>
          </a:p>
          <a:p>
            <a:r>
              <a:rPr lang="en-US" dirty="0" smtClean="0"/>
              <a:t>EP se </a:t>
            </a:r>
            <a:r>
              <a:rPr lang="en-US" dirty="0" err="1" smtClean="0"/>
              <a:t>nesmí</a:t>
            </a:r>
            <a:r>
              <a:rPr lang="en-US" dirty="0" smtClean="0"/>
              <a:t> </a:t>
            </a:r>
            <a:r>
              <a:rPr lang="en-US" dirty="0" err="1" smtClean="0"/>
              <a:t>vydávat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úvěr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523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Vydavatelé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(§6 ZPS)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Vydávat</a:t>
            </a:r>
            <a:r>
              <a:rPr lang="en-US" dirty="0" smtClean="0"/>
              <a:t> </a:t>
            </a:r>
            <a:r>
              <a:rPr lang="en-US" dirty="0" err="1" smtClean="0"/>
              <a:t>elektronické</a:t>
            </a:r>
            <a:r>
              <a:rPr lang="en-US" dirty="0" smtClean="0"/>
              <a:t> </a:t>
            </a:r>
            <a:r>
              <a:rPr lang="en-US" dirty="0" err="1" smtClean="0"/>
              <a:t>peníze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podnikání</a:t>
            </a:r>
            <a:r>
              <a:rPr lang="en-US" dirty="0" smtClean="0"/>
              <a:t> </a:t>
            </a:r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Banky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Zahraniční</a:t>
            </a:r>
            <a:r>
              <a:rPr lang="en-US" dirty="0" smtClean="0"/>
              <a:t> </a:t>
            </a:r>
            <a:r>
              <a:rPr lang="en-US" dirty="0" err="1" smtClean="0"/>
              <a:t>banky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Spořitelní</a:t>
            </a:r>
            <a:r>
              <a:rPr lang="en-US" dirty="0" smtClean="0"/>
              <a:t> a </a:t>
            </a:r>
            <a:r>
              <a:rPr lang="en-US" dirty="0" err="1" smtClean="0"/>
              <a:t>úvěrní</a:t>
            </a:r>
            <a:r>
              <a:rPr lang="en-US" dirty="0" smtClean="0"/>
              <a:t> </a:t>
            </a:r>
            <a:r>
              <a:rPr lang="en-US" dirty="0" err="1" smtClean="0"/>
              <a:t>družstva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Zahraniční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Vydavatelé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86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Regulované</a:t>
            </a:r>
            <a:r>
              <a:rPr lang="en-US" dirty="0" smtClean="0"/>
              <a:t> </a:t>
            </a:r>
            <a:r>
              <a:rPr lang="en-US" dirty="0" err="1" smtClean="0"/>
              <a:t>subjekty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ZPS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( § 7, “</a:t>
            </a:r>
            <a:r>
              <a:rPr lang="en-US" b="1" dirty="0" smtClean="0"/>
              <a:t>PI</a:t>
            </a:r>
            <a:r>
              <a:rPr lang="en-US" dirty="0" smtClean="0"/>
              <a:t>”)</a:t>
            </a:r>
          </a:p>
          <a:p>
            <a:r>
              <a:rPr lang="en-US" dirty="0" err="1" smtClean="0"/>
              <a:t>Poskytovatelé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 (§36, “</a:t>
            </a:r>
            <a:r>
              <a:rPr lang="en-US" b="1" dirty="0" smtClean="0"/>
              <a:t>PPSMR</a:t>
            </a:r>
            <a:r>
              <a:rPr lang="en-US" dirty="0" smtClean="0"/>
              <a:t>”) § 58</a:t>
            </a:r>
          </a:p>
          <a:p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(§46, “</a:t>
            </a:r>
            <a:r>
              <a:rPr lang="en-US" b="1" dirty="0" smtClean="0"/>
              <a:t>IEP</a:t>
            </a:r>
            <a:r>
              <a:rPr lang="en-US" dirty="0" smtClean="0"/>
              <a:t>”) § 68</a:t>
            </a:r>
          </a:p>
          <a:p>
            <a:r>
              <a:rPr lang="en-US" dirty="0" err="1" smtClean="0"/>
              <a:t>Vydavatelé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 (§53, “</a:t>
            </a:r>
            <a:r>
              <a:rPr lang="en-US" b="1" dirty="0" smtClean="0"/>
              <a:t>VEPMR</a:t>
            </a:r>
            <a:r>
              <a:rPr lang="en-US" dirty="0" smtClean="0"/>
              <a:t>”)§ 99</a:t>
            </a:r>
          </a:p>
          <a:p>
            <a:r>
              <a:rPr lang="en-US" dirty="0" err="1" smtClean="0"/>
              <a:t>Správce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r>
              <a:rPr lang="en-US" dirty="0" smtClean="0"/>
              <a:t> (Account information </a:t>
            </a:r>
            <a:r>
              <a:rPr lang="en-US" dirty="0" smtClean="0"/>
              <a:t>service provider </a:t>
            </a:r>
            <a:r>
              <a:rPr lang="mr-IN" dirty="0" smtClean="0"/>
              <a:t>–</a:t>
            </a:r>
            <a:r>
              <a:rPr lang="en-US" dirty="0" smtClean="0"/>
              <a:t> “</a:t>
            </a:r>
            <a:r>
              <a:rPr lang="en-US" b="1" dirty="0" smtClean="0"/>
              <a:t>AISP</a:t>
            </a:r>
            <a:r>
              <a:rPr lang="en-US" dirty="0" smtClean="0"/>
              <a:t>”</a:t>
            </a:r>
            <a:r>
              <a:rPr lang="en-US" dirty="0" smtClean="0"/>
              <a:t>, § 41)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26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Uzavírání</a:t>
            </a:r>
            <a:r>
              <a:rPr lang="en-US" dirty="0" smtClean="0"/>
              <a:t> </a:t>
            </a:r>
            <a:r>
              <a:rPr lang="en-US" dirty="0" err="1" smtClean="0"/>
              <a:t>smluv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ZPS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smlouva</a:t>
            </a:r>
            <a:r>
              <a:rPr lang="en-US" dirty="0" smtClean="0"/>
              <a:t> o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službách</a:t>
            </a:r>
            <a:r>
              <a:rPr lang="en-US" dirty="0" smtClean="0"/>
              <a:t>, </a:t>
            </a:r>
            <a:r>
              <a:rPr lang="en-US" dirty="0" err="1" smtClean="0"/>
              <a:t>ochrana</a:t>
            </a:r>
            <a:r>
              <a:rPr lang="en-US" dirty="0" smtClean="0"/>
              <a:t> </a:t>
            </a:r>
            <a:r>
              <a:rPr lang="en-US" dirty="0" err="1" smtClean="0"/>
              <a:t>uživatele</a:t>
            </a:r>
            <a:endParaRPr lang="en-US" dirty="0" smtClean="0"/>
          </a:p>
          <a:p>
            <a:r>
              <a:rPr lang="en-US" dirty="0" err="1" smtClean="0"/>
              <a:t>Předsmluvní</a:t>
            </a:r>
            <a:r>
              <a:rPr lang="en-US" dirty="0" smtClean="0"/>
              <a:t> </a:t>
            </a:r>
            <a:r>
              <a:rPr lang="en-US" dirty="0" err="1" smtClean="0"/>
              <a:t>informace</a:t>
            </a:r>
            <a:r>
              <a:rPr lang="en-US" dirty="0" smtClean="0"/>
              <a:t> I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r>
              <a:rPr lang="en-US" dirty="0" smtClean="0"/>
              <a:t>, </a:t>
            </a:r>
            <a:r>
              <a:rPr lang="en-US" dirty="0" err="1" smtClean="0"/>
              <a:t>poskytnutí</a:t>
            </a:r>
            <a:r>
              <a:rPr lang="en-US" dirty="0" smtClean="0"/>
              <a:t> x </a:t>
            </a:r>
            <a:r>
              <a:rPr lang="en-US" dirty="0" err="1" smtClean="0"/>
              <a:t>zpřístupnění</a:t>
            </a:r>
            <a:r>
              <a:rPr lang="en-US" dirty="0" smtClean="0"/>
              <a:t> </a:t>
            </a:r>
            <a:r>
              <a:rPr lang="en-US" dirty="0" err="1" smtClean="0"/>
              <a:t>infromací</a:t>
            </a:r>
            <a:r>
              <a:rPr lang="en-US" dirty="0" smtClean="0"/>
              <a:t>, </a:t>
            </a:r>
            <a:r>
              <a:rPr lang="en-US" dirty="0" err="1" smtClean="0"/>
              <a:t>trvalý</a:t>
            </a:r>
            <a:r>
              <a:rPr lang="en-US" dirty="0" smtClean="0"/>
              <a:t> </a:t>
            </a:r>
            <a:r>
              <a:rPr lang="en-US" dirty="0" err="1" smtClean="0"/>
              <a:t>nosič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, </a:t>
            </a:r>
            <a:r>
              <a:rPr lang="en-US" dirty="0" err="1" smtClean="0"/>
              <a:t>důkazní</a:t>
            </a:r>
            <a:r>
              <a:rPr lang="en-US" dirty="0" smtClean="0"/>
              <a:t> </a:t>
            </a:r>
            <a:r>
              <a:rPr lang="en-US" dirty="0" err="1" smtClean="0"/>
              <a:t>břemeno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poskytovateli</a:t>
            </a:r>
            <a:endParaRPr lang="en-US" dirty="0" smtClean="0"/>
          </a:p>
          <a:p>
            <a:r>
              <a:rPr lang="en-US" dirty="0" smtClean="0"/>
              <a:t>NOZ</a:t>
            </a:r>
          </a:p>
          <a:p>
            <a:pPr lvl="1"/>
            <a:r>
              <a:rPr lang="en-US" dirty="0" smtClean="0"/>
              <a:t>§ 580/1 </a:t>
            </a:r>
            <a:r>
              <a:rPr lang="en-US" dirty="0" err="1" smtClean="0"/>
              <a:t>neplatné</a:t>
            </a:r>
            <a:r>
              <a:rPr lang="en-US" dirty="0" smtClean="0"/>
              <a:t> je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příčí</a:t>
            </a:r>
            <a:r>
              <a:rPr lang="en-US" dirty="0" smtClean="0"/>
              <a:t> </a:t>
            </a:r>
            <a:r>
              <a:rPr lang="en-US" dirty="0" err="1" smtClean="0"/>
              <a:t>dobrým</a:t>
            </a:r>
            <a:r>
              <a:rPr lang="en-US" dirty="0" smtClean="0"/>
              <a:t> </a:t>
            </a:r>
            <a:r>
              <a:rPr lang="en-US" dirty="0" err="1" smtClean="0"/>
              <a:t>mravům</a:t>
            </a:r>
            <a:r>
              <a:rPr lang="en-US" dirty="0" smtClean="0"/>
              <a:t>, </a:t>
            </a:r>
            <a:r>
              <a:rPr lang="en-US" dirty="0" err="1" smtClean="0"/>
              <a:t>jakož</a:t>
            </a:r>
            <a:r>
              <a:rPr lang="en-US" dirty="0" smtClean="0"/>
              <a:t> I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odporuje</a:t>
            </a:r>
            <a:r>
              <a:rPr lang="en-US" dirty="0" smtClean="0"/>
              <a:t> </a:t>
            </a:r>
            <a:r>
              <a:rPr lang="en-US" dirty="0" err="1" smtClean="0"/>
              <a:t>zákonu</a:t>
            </a:r>
            <a:r>
              <a:rPr lang="en-US" dirty="0" smtClean="0"/>
              <a:t>, </a:t>
            </a:r>
            <a:r>
              <a:rPr lang="en-US" dirty="0" err="1" smtClean="0"/>
              <a:t>pokud</a:t>
            </a:r>
            <a:r>
              <a:rPr lang="en-US" dirty="0" smtClean="0"/>
              <a:t> to </a:t>
            </a:r>
            <a:r>
              <a:rPr lang="en-US" dirty="0" err="1" smtClean="0"/>
              <a:t>smysl</a:t>
            </a:r>
            <a:r>
              <a:rPr lang="en-US" dirty="0" smtClean="0"/>
              <a:t> a </a:t>
            </a:r>
            <a:r>
              <a:rPr lang="en-US" dirty="0" err="1" smtClean="0"/>
              <a:t>účel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 </a:t>
            </a:r>
            <a:r>
              <a:rPr lang="en-US" dirty="0" err="1" smtClean="0"/>
              <a:t>vyžaduje</a:t>
            </a:r>
            <a:r>
              <a:rPr lang="en-US" dirty="0" smtClean="0"/>
              <a:t>. </a:t>
            </a:r>
            <a:r>
              <a:rPr lang="en-US" b="1" i="1" dirty="0" err="1" smtClean="0"/>
              <a:t>Neplatnost</a:t>
            </a:r>
            <a:r>
              <a:rPr lang="en-US" b="1" i="1" dirty="0" smtClean="0"/>
              <a:t> </a:t>
            </a:r>
            <a:r>
              <a:rPr lang="en-US" b="1" i="1" dirty="0" err="1" smtClean="0"/>
              <a:t>může</a:t>
            </a:r>
            <a:r>
              <a:rPr lang="en-US" b="1" i="1" dirty="0" smtClean="0"/>
              <a:t> </a:t>
            </a:r>
            <a:r>
              <a:rPr lang="en-US" b="1" i="1" dirty="0" err="1" smtClean="0"/>
              <a:t>namítnout</a:t>
            </a:r>
            <a:r>
              <a:rPr lang="en-US" b="1" i="1" dirty="0" smtClean="0"/>
              <a:t> </a:t>
            </a:r>
            <a:r>
              <a:rPr lang="en-US" b="1" i="1" dirty="0" err="1" smtClean="0"/>
              <a:t>jen</a:t>
            </a:r>
            <a:r>
              <a:rPr lang="en-US" b="1" i="1" dirty="0" smtClean="0"/>
              <a:t> ten, </a:t>
            </a:r>
            <a:r>
              <a:rPr lang="en-US" b="1" i="1" dirty="0" err="1" smtClean="0"/>
              <a:t>který</a:t>
            </a:r>
            <a:r>
              <a:rPr lang="en-US" b="1" i="1" dirty="0" smtClean="0"/>
              <a:t> je </a:t>
            </a:r>
            <a:r>
              <a:rPr lang="en-US" b="1" i="1" dirty="0" err="1" smtClean="0"/>
              <a:t>nazavinil</a:t>
            </a:r>
            <a:r>
              <a:rPr lang="en-US" b="1" i="1" dirty="0" smtClean="0"/>
              <a:t>.</a:t>
            </a:r>
          </a:p>
          <a:p>
            <a:pPr lvl="1"/>
            <a:r>
              <a:rPr lang="en-US" dirty="0" smtClean="0"/>
              <a:t>§ 574 Na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jednání</a:t>
            </a:r>
            <a:r>
              <a:rPr lang="en-US" dirty="0" smtClean="0"/>
              <a:t> je </a:t>
            </a:r>
            <a:r>
              <a:rPr lang="en-US" dirty="0" err="1" smtClean="0"/>
              <a:t>třeba</a:t>
            </a:r>
            <a:r>
              <a:rPr lang="en-US" dirty="0" smtClean="0"/>
              <a:t> </a:t>
            </a:r>
            <a:r>
              <a:rPr lang="en-US" dirty="0" err="1" smtClean="0"/>
              <a:t>spíše</a:t>
            </a:r>
            <a:r>
              <a:rPr lang="en-US" dirty="0" smtClean="0"/>
              <a:t> </a:t>
            </a:r>
            <a:r>
              <a:rPr lang="en-US" dirty="0" err="1" smtClean="0"/>
              <a:t>hledĚt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platné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neplatné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541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58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Smlouva</a:t>
            </a:r>
            <a:r>
              <a:rPr lang="en-US" dirty="0" smtClean="0"/>
              <a:t> o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službách</a:t>
            </a:r>
            <a:r>
              <a:rPr lang="en-US" dirty="0" smtClean="0"/>
              <a:t> § 127 ZPS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Rámcová</a:t>
            </a:r>
            <a:r>
              <a:rPr lang="en-US" dirty="0" smtClean="0"/>
              <a:t> </a:t>
            </a:r>
            <a:r>
              <a:rPr lang="en-US" dirty="0" err="1" smtClean="0"/>
              <a:t>smlouva</a:t>
            </a:r>
            <a:endParaRPr lang="en-US" dirty="0" smtClean="0"/>
          </a:p>
          <a:p>
            <a:r>
              <a:rPr lang="en-US" dirty="0" err="1" smtClean="0"/>
              <a:t>Jednotlivě</a:t>
            </a:r>
            <a:r>
              <a:rPr lang="en-US" dirty="0" smtClean="0"/>
              <a:t> </a:t>
            </a:r>
            <a:r>
              <a:rPr lang="en-US" dirty="0" err="1" smtClean="0"/>
              <a:t>určené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transakce</a:t>
            </a:r>
            <a:endParaRPr lang="en-US" dirty="0" smtClean="0"/>
          </a:p>
          <a:p>
            <a:r>
              <a:rPr lang="en-US" dirty="0" err="1" smtClean="0"/>
              <a:t>Smlouva</a:t>
            </a:r>
            <a:r>
              <a:rPr lang="en-US" dirty="0" smtClean="0"/>
              <a:t> </a:t>
            </a:r>
            <a:r>
              <a:rPr lang="en-US" dirty="0" err="1" smtClean="0"/>
              <a:t>upravující</a:t>
            </a:r>
            <a:r>
              <a:rPr lang="en-US" dirty="0" smtClean="0"/>
              <a:t> </a:t>
            </a:r>
            <a:r>
              <a:rPr lang="en-US" dirty="0" err="1" smtClean="0"/>
              <a:t>službu</a:t>
            </a:r>
            <a:r>
              <a:rPr lang="en-US" dirty="0" smtClean="0"/>
              <a:t> </a:t>
            </a:r>
            <a:r>
              <a:rPr lang="en-US" dirty="0" err="1" smtClean="0"/>
              <a:t>nepřímého</a:t>
            </a:r>
            <a:r>
              <a:rPr lang="en-US" dirty="0" smtClean="0"/>
              <a:t> </a:t>
            </a:r>
            <a:r>
              <a:rPr lang="en-US" dirty="0" err="1" smtClean="0"/>
              <a:t>dání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příkazu</a:t>
            </a:r>
            <a:endParaRPr lang="en-US" dirty="0" smtClean="0"/>
          </a:p>
          <a:p>
            <a:r>
              <a:rPr lang="en-US" dirty="0" err="1" smtClean="0"/>
              <a:t>Smlouva</a:t>
            </a:r>
            <a:r>
              <a:rPr lang="en-US" dirty="0" smtClean="0"/>
              <a:t> </a:t>
            </a:r>
            <a:r>
              <a:rPr lang="en-US" dirty="0" err="1" smtClean="0"/>
              <a:t>upravující</a:t>
            </a:r>
            <a:r>
              <a:rPr lang="en-US" dirty="0" smtClean="0"/>
              <a:t> </a:t>
            </a:r>
            <a:r>
              <a:rPr lang="en-US" dirty="0" err="1" smtClean="0"/>
              <a:t>službu</a:t>
            </a:r>
            <a:r>
              <a:rPr lang="en-US" dirty="0" smtClean="0"/>
              <a:t> </a:t>
            </a:r>
            <a:r>
              <a:rPr lang="en-US" dirty="0" err="1" smtClean="0"/>
              <a:t>informování</a:t>
            </a:r>
            <a:r>
              <a:rPr lang="en-US" dirty="0" smtClean="0"/>
              <a:t>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r>
              <a:rPr lang="en-US" dirty="0" smtClean="0"/>
              <a:t> </a:t>
            </a:r>
            <a:r>
              <a:rPr lang="en-US" dirty="0" err="1" smtClean="0"/>
              <a:t>smluv</a:t>
            </a:r>
            <a:r>
              <a:rPr lang="en-US" dirty="0" smtClean="0"/>
              <a:t> je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sloučit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Prameny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úpravy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MF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legislativa</a:t>
            </a:r>
            <a:endParaRPr lang="en-US" dirty="0" smtClean="0"/>
          </a:p>
          <a:p>
            <a:r>
              <a:rPr lang="en-US" dirty="0" smtClean="0"/>
              <a:t>ČNB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sekundární</a:t>
            </a:r>
            <a:r>
              <a:rPr lang="en-US" dirty="0" smtClean="0"/>
              <a:t> </a:t>
            </a:r>
            <a:r>
              <a:rPr lang="en-US" dirty="0" err="1" smtClean="0"/>
              <a:t>legislativa</a:t>
            </a:r>
            <a:r>
              <a:rPr lang="en-US" dirty="0" smtClean="0"/>
              <a:t> + </a:t>
            </a:r>
            <a:r>
              <a:rPr lang="en-US" dirty="0" err="1" smtClean="0"/>
              <a:t>výklad</a:t>
            </a:r>
            <a:endParaRPr lang="en-US" dirty="0" smtClean="0"/>
          </a:p>
          <a:p>
            <a:r>
              <a:rPr lang="en-US" dirty="0" smtClean="0"/>
              <a:t>ČNB </a:t>
            </a:r>
            <a:r>
              <a:rPr lang="en-US" dirty="0" err="1" smtClean="0"/>
              <a:t>spolupracuje</a:t>
            </a:r>
            <a:r>
              <a:rPr lang="en-US" dirty="0" smtClean="0"/>
              <a:t> s MF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přípravě</a:t>
            </a:r>
            <a:r>
              <a:rPr lang="en-US" dirty="0" smtClean="0"/>
              <a:t> </a:t>
            </a:r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legislativy</a:t>
            </a:r>
            <a:endParaRPr lang="en-US" dirty="0" smtClean="0"/>
          </a:p>
          <a:p>
            <a:r>
              <a:rPr lang="en-US" dirty="0" smtClean="0"/>
              <a:t>ČNB se </a:t>
            </a:r>
            <a:r>
              <a:rPr lang="en-US" dirty="0" err="1" smtClean="0"/>
              <a:t>účastní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jednáních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evropské</a:t>
            </a:r>
            <a:r>
              <a:rPr lang="en-US" dirty="0" smtClean="0"/>
              <a:t> </a:t>
            </a:r>
            <a:r>
              <a:rPr lang="en-US" dirty="0" err="1" smtClean="0"/>
              <a:t>úrovni</a:t>
            </a:r>
            <a:endParaRPr lang="en-US" dirty="0" smtClean="0"/>
          </a:p>
          <a:p>
            <a:r>
              <a:rPr lang="en-US" dirty="0" smtClean="0"/>
              <a:t>ČNB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zastoupení</a:t>
            </a:r>
            <a:r>
              <a:rPr lang="en-US" dirty="0" smtClean="0"/>
              <a:t> v </a:t>
            </a:r>
            <a:r>
              <a:rPr lang="en-US" dirty="0" err="1" smtClean="0"/>
              <a:t>evropských</a:t>
            </a:r>
            <a:r>
              <a:rPr lang="en-US" dirty="0" smtClean="0"/>
              <a:t> </a:t>
            </a:r>
            <a:r>
              <a:rPr lang="en-US" dirty="0" err="1" smtClean="0"/>
              <a:t>orgánech</a:t>
            </a:r>
            <a:r>
              <a:rPr lang="en-US" dirty="0" smtClean="0"/>
              <a:t> (EBA, ESMA</a:t>
            </a:r>
            <a:r>
              <a:rPr lang="mr-IN" dirty="0" smtClean="0"/>
              <a:t>…</a:t>
            </a:r>
            <a:r>
              <a:rPr 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02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Změna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§ 1752 (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r>
              <a:rPr lang="en-US" dirty="0" smtClean="0"/>
              <a:t> NOZ)</a:t>
            </a:r>
          </a:p>
          <a:p>
            <a:pPr lvl="1"/>
            <a:r>
              <a:rPr lang="en-US" dirty="0" err="1" smtClean="0"/>
              <a:t>Podmínky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nichž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ujednat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poskytovatel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obchodní</a:t>
            </a:r>
            <a:r>
              <a:rPr lang="en-US" dirty="0" smtClean="0"/>
              <a:t> </a:t>
            </a:r>
            <a:r>
              <a:rPr lang="en-US" dirty="0" err="1" smtClean="0"/>
              <a:t>podmínky</a:t>
            </a:r>
            <a:r>
              <a:rPr lang="en-US" dirty="0" smtClean="0"/>
              <a:t> v </a:t>
            </a:r>
            <a:r>
              <a:rPr lang="en-US" dirty="0" err="1" smtClean="0"/>
              <a:t>přiměřeném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 </a:t>
            </a:r>
            <a:r>
              <a:rPr lang="en-US" dirty="0" err="1" smtClean="0"/>
              <a:t>změnit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U </a:t>
            </a:r>
            <a:r>
              <a:rPr lang="en-US" dirty="0" err="1" smtClean="0"/>
              <a:t>spotřebitelských</a:t>
            </a:r>
            <a:r>
              <a:rPr lang="en-US" dirty="0" smtClean="0"/>
              <a:t> </a:t>
            </a:r>
            <a:r>
              <a:rPr lang="en-US" dirty="0" err="1" smtClean="0"/>
              <a:t>smluv</a:t>
            </a:r>
            <a:r>
              <a:rPr lang="en-US" dirty="0" smtClean="0"/>
              <a:t> (</a:t>
            </a:r>
            <a:r>
              <a:rPr lang="en-US" dirty="0" err="1" smtClean="0"/>
              <a:t>spotřebitelský</a:t>
            </a:r>
            <a:r>
              <a:rPr lang="en-US" dirty="0" smtClean="0"/>
              <a:t> </a:t>
            </a:r>
            <a:r>
              <a:rPr lang="en-US" dirty="0" err="1" smtClean="0"/>
              <a:t>úvěr</a:t>
            </a:r>
            <a:r>
              <a:rPr lang="en-US" dirty="0" smtClean="0"/>
              <a:t>) je </a:t>
            </a:r>
            <a:r>
              <a:rPr lang="en-US" dirty="0" err="1" smtClean="0"/>
              <a:t>povinná</a:t>
            </a:r>
            <a:r>
              <a:rPr lang="en-US" dirty="0" smtClean="0"/>
              <a:t> </a:t>
            </a:r>
            <a:r>
              <a:rPr lang="en-US" dirty="0" err="1" smtClean="0"/>
              <a:t>písemná</a:t>
            </a:r>
            <a:r>
              <a:rPr lang="en-US" dirty="0" smtClean="0"/>
              <a:t> forma, </a:t>
            </a:r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měnit</a:t>
            </a:r>
            <a:r>
              <a:rPr lang="en-US" dirty="0" smtClean="0"/>
              <a:t> </a:t>
            </a:r>
            <a:r>
              <a:rPr lang="en-US" dirty="0" err="1" smtClean="0"/>
              <a:t>poze</a:t>
            </a:r>
            <a:r>
              <a:rPr lang="en-US" dirty="0" smtClean="0"/>
              <a:t> </a:t>
            </a:r>
            <a:r>
              <a:rPr lang="en-US" dirty="0" err="1" smtClean="0"/>
              <a:t>písemně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ZPS </a:t>
            </a:r>
            <a:r>
              <a:rPr lang="en-US" dirty="0" err="1" smtClean="0"/>
              <a:t>lex</a:t>
            </a:r>
            <a:r>
              <a:rPr lang="en-US" dirty="0" smtClean="0"/>
              <a:t> </a:t>
            </a:r>
            <a:r>
              <a:rPr lang="en-US" dirty="0" err="1" smtClean="0"/>
              <a:t>specialis</a:t>
            </a:r>
            <a:r>
              <a:rPr lang="en-US" dirty="0" smtClean="0"/>
              <a:t> pro NOZ.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390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Poskytnout</a:t>
            </a:r>
            <a:r>
              <a:rPr lang="en-US" dirty="0" smtClean="0"/>
              <a:t> x </a:t>
            </a:r>
            <a:r>
              <a:rPr lang="en-US" dirty="0" err="1" smtClean="0"/>
              <a:t>zpřístupnit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Poskytnutí</a:t>
            </a:r>
            <a:r>
              <a:rPr lang="en-US" dirty="0" smtClean="0"/>
              <a:t> x </a:t>
            </a:r>
            <a:r>
              <a:rPr lang="en-US" dirty="0" err="1" smtClean="0"/>
              <a:t>zpřístupnění</a:t>
            </a:r>
            <a:r>
              <a:rPr lang="en-US" dirty="0" smtClean="0"/>
              <a:t> (§ 131) </a:t>
            </a:r>
            <a:r>
              <a:rPr lang="mr-IN" dirty="0" smtClean="0"/>
              <a:t>–</a:t>
            </a:r>
            <a:r>
              <a:rPr lang="en-US" dirty="0" smtClean="0"/>
              <a:t> C-375/15 BAWAG</a:t>
            </a:r>
          </a:p>
          <a:p>
            <a:pPr lvl="1"/>
            <a:r>
              <a:rPr lang="en-US" dirty="0" err="1" smtClean="0"/>
              <a:t>Poskytnutí</a:t>
            </a:r>
            <a:r>
              <a:rPr lang="en-US" dirty="0" smtClean="0"/>
              <a:t> = info “</a:t>
            </a:r>
            <a:r>
              <a:rPr lang="en-US" dirty="0" err="1" smtClean="0"/>
              <a:t>dojde</a:t>
            </a:r>
            <a:r>
              <a:rPr lang="en-US" dirty="0" smtClean="0"/>
              <a:t>” </a:t>
            </a:r>
            <a:r>
              <a:rPr lang="en-US" dirty="0" err="1" smtClean="0"/>
              <a:t>uživateli</a:t>
            </a:r>
            <a:endParaRPr lang="en-US" dirty="0" smtClean="0"/>
          </a:p>
          <a:p>
            <a:pPr lvl="1"/>
            <a:r>
              <a:rPr lang="en-US" dirty="0" err="1" smtClean="0"/>
              <a:t>Zpřístupnění</a:t>
            </a:r>
            <a:r>
              <a:rPr lang="en-US" dirty="0" smtClean="0"/>
              <a:t> = </a:t>
            </a:r>
            <a:r>
              <a:rPr lang="en-US" dirty="0" err="1" smtClean="0"/>
              <a:t>sdělí</a:t>
            </a:r>
            <a:r>
              <a:rPr lang="en-US" dirty="0" smtClean="0"/>
              <a:t> </a:t>
            </a:r>
            <a:r>
              <a:rPr lang="en-US" dirty="0" err="1" smtClean="0"/>
              <a:t>údaj</a:t>
            </a:r>
            <a:r>
              <a:rPr lang="en-US" dirty="0" smtClean="0"/>
              <a:t>, </a:t>
            </a:r>
            <a:r>
              <a:rPr lang="en-US" dirty="0" err="1" smtClean="0"/>
              <a:t>ketrý</a:t>
            </a:r>
            <a:r>
              <a:rPr lang="en-US" dirty="0" smtClean="0"/>
              <a:t> mu </a:t>
            </a:r>
            <a:r>
              <a:rPr lang="en-US" dirty="0" err="1" smtClean="0"/>
              <a:t>umožní</a:t>
            </a:r>
            <a:r>
              <a:rPr lang="en-US" dirty="0" smtClean="0"/>
              <a:t> info </a:t>
            </a:r>
            <a:r>
              <a:rPr lang="en-US" dirty="0" err="1" smtClean="0"/>
              <a:t>vyhledat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err="1" smtClean="0"/>
              <a:t>Informační</a:t>
            </a:r>
            <a:r>
              <a:rPr lang="en-US" dirty="0" smtClean="0"/>
              <a:t> </a:t>
            </a:r>
            <a:r>
              <a:rPr lang="en-US" dirty="0" err="1" smtClean="0"/>
              <a:t>povinnosti</a:t>
            </a:r>
            <a:r>
              <a:rPr lang="en-US" dirty="0" smtClean="0"/>
              <a:t> §§132-151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Změna</a:t>
            </a:r>
            <a:r>
              <a:rPr lang="en-US" dirty="0" smtClean="0"/>
              <a:t> </a:t>
            </a:r>
            <a:r>
              <a:rPr lang="en-US" dirty="0" err="1" smtClean="0"/>
              <a:t>rámcové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r>
              <a:rPr lang="en-US" dirty="0" smtClean="0"/>
              <a:t> §152 (2 </a:t>
            </a:r>
            <a:r>
              <a:rPr lang="en-US" dirty="0" err="1" smtClean="0"/>
              <a:t>měsíce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účinností</a:t>
            </a:r>
            <a:r>
              <a:rPr lang="en-US" dirty="0" smtClean="0"/>
              <a:t> </a:t>
            </a:r>
            <a:r>
              <a:rPr lang="en-US" dirty="0" err="1" smtClean="0"/>
              <a:t>změn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trvalém</a:t>
            </a:r>
            <a:r>
              <a:rPr lang="en-US" dirty="0" smtClean="0"/>
              <a:t> </a:t>
            </a:r>
            <a:r>
              <a:rPr lang="en-US" dirty="0" err="1" smtClean="0"/>
              <a:t>nosiči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dirty="0" err="1" smtClean="0"/>
              <a:t>Výpověď</a:t>
            </a:r>
            <a:r>
              <a:rPr lang="en-US" dirty="0" smtClean="0"/>
              <a:t> § 153 (</a:t>
            </a:r>
            <a:r>
              <a:rPr lang="en-US" dirty="0" err="1" smtClean="0"/>
              <a:t>pís</a:t>
            </a:r>
            <a:r>
              <a:rPr lang="en-US" dirty="0" smtClean="0"/>
              <a:t>., ne </a:t>
            </a:r>
            <a:r>
              <a:rPr lang="en-US" dirty="0" err="1" smtClean="0"/>
              <a:t>kratší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1 </a:t>
            </a:r>
            <a:r>
              <a:rPr lang="en-US" dirty="0" err="1" smtClean="0"/>
              <a:t>měsíc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8029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prostředků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karty</a:t>
            </a:r>
            <a:endParaRPr lang="en-US" dirty="0" smtClean="0"/>
          </a:p>
          <a:p>
            <a:r>
              <a:rPr lang="en-US" dirty="0" smtClean="0"/>
              <a:t>GSM banking (x </a:t>
            </a:r>
            <a:r>
              <a:rPr lang="en-US" dirty="0" err="1" smtClean="0"/>
              <a:t>Mobilní</a:t>
            </a:r>
            <a:r>
              <a:rPr lang="en-US" dirty="0" smtClean="0"/>
              <a:t> </a:t>
            </a:r>
            <a:r>
              <a:rPr lang="en-US" dirty="0" err="1" smtClean="0"/>
              <a:t>platby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Internetové</a:t>
            </a:r>
            <a:r>
              <a:rPr lang="en-US" dirty="0" smtClean="0"/>
              <a:t> </a:t>
            </a:r>
            <a:r>
              <a:rPr lang="en-US" dirty="0" err="1" smtClean="0"/>
              <a:t>bankovnictví</a:t>
            </a:r>
            <a:r>
              <a:rPr lang="en-US" dirty="0" smtClean="0"/>
              <a:t> (x E-</a:t>
            </a:r>
            <a:r>
              <a:rPr lang="en-US" dirty="0" err="1" smtClean="0"/>
              <a:t>platba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E-</a:t>
            </a:r>
            <a:r>
              <a:rPr lang="en-US" dirty="0" err="1" smtClean="0"/>
              <a:t>peněženka</a:t>
            </a:r>
            <a:endParaRPr lang="en-US" dirty="0" smtClean="0"/>
          </a:p>
          <a:p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terminály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240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Historie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karet</a:t>
            </a:r>
            <a:r>
              <a:rPr lang="en-US" dirty="0" smtClean="0"/>
              <a:t> v ČR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1968 </a:t>
            </a:r>
            <a:r>
              <a:rPr lang="en-US" dirty="0" err="1" smtClean="0"/>
              <a:t>Karty</a:t>
            </a:r>
            <a:r>
              <a:rPr lang="en-US" dirty="0" smtClean="0"/>
              <a:t> Diners Club </a:t>
            </a:r>
            <a:r>
              <a:rPr lang="en-US" dirty="0" err="1" smtClean="0"/>
              <a:t>akceptovány</a:t>
            </a:r>
            <a:r>
              <a:rPr lang="en-US" dirty="0" smtClean="0"/>
              <a:t> v </a:t>
            </a:r>
            <a:r>
              <a:rPr lang="en-US" dirty="0" err="1" smtClean="0"/>
              <a:t>Československu</a:t>
            </a:r>
            <a:endParaRPr lang="en-US" dirty="0" smtClean="0"/>
          </a:p>
          <a:p>
            <a:r>
              <a:rPr lang="en-US" dirty="0" smtClean="0"/>
              <a:t>1989 </a:t>
            </a:r>
            <a:r>
              <a:rPr lang="en-US" dirty="0" err="1" smtClean="0"/>
              <a:t>Česká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spořitelna</a:t>
            </a:r>
            <a:r>
              <a:rPr lang="en-US" dirty="0" smtClean="0"/>
              <a:t> </a:t>
            </a:r>
            <a:r>
              <a:rPr lang="en-US" dirty="0" err="1" smtClean="0"/>
              <a:t>vydává</a:t>
            </a:r>
            <a:r>
              <a:rPr lang="en-US" dirty="0" smtClean="0"/>
              <a:t> 1. ATM </a:t>
            </a:r>
            <a:r>
              <a:rPr lang="en-US" dirty="0" err="1" smtClean="0"/>
              <a:t>kartu</a:t>
            </a:r>
            <a:endParaRPr lang="en-US" dirty="0" smtClean="0"/>
          </a:p>
          <a:p>
            <a:r>
              <a:rPr lang="en-US" dirty="0" smtClean="0"/>
              <a:t>1990 </a:t>
            </a:r>
            <a:r>
              <a:rPr lang="en-US" dirty="0" err="1" smtClean="0"/>
              <a:t>Živnostenská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vydává</a:t>
            </a:r>
            <a:r>
              <a:rPr lang="en-US" dirty="0" smtClean="0"/>
              <a:t> 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mezinárodní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 smtClean="0"/>
              <a:t> (VISA)</a:t>
            </a:r>
          </a:p>
          <a:p>
            <a:r>
              <a:rPr lang="en-US" dirty="0" smtClean="0"/>
              <a:t>1991 </a:t>
            </a:r>
            <a:r>
              <a:rPr lang="en-US" dirty="0" err="1" smtClean="0"/>
              <a:t>Založeno</a:t>
            </a:r>
            <a:r>
              <a:rPr lang="en-US" dirty="0" smtClean="0"/>
              <a:t> </a:t>
            </a:r>
            <a:r>
              <a:rPr lang="en-US" dirty="0" err="1" smtClean="0"/>
              <a:t>Mezibankovní</a:t>
            </a:r>
            <a:r>
              <a:rPr lang="en-US" dirty="0" smtClean="0"/>
              <a:t> </a:t>
            </a:r>
            <a:r>
              <a:rPr lang="en-US" dirty="0" err="1" smtClean="0"/>
              <a:t>sdružení</a:t>
            </a:r>
            <a:r>
              <a:rPr lang="en-US" dirty="0" smtClean="0"/>
              <a:t> pro plat. </a:t>
            </a:r>
            <a:r>
              <a:rPr lang="en-US" dirty="0" err="1" smtClean="0"/>
              <a:t>Karty</a:t>
            </a:r>
            <a:r>
              <a:rPr lang="en-US" dirty="0" smtClean="0"/>
              <a:t> (</a:t>
            </a:r>
            <a:r>
              <a:rPr lang="en-US" dirty="0" err="1" smtClean="0"/>
              <a:t>předchůdce</a:t>
            </a:r>
            <a:r>
              <a:rPr lang="en-US" dirty="0" smtClean="0"/>
              <a:t> SBK), </a:t>
            </a:r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 smtClean="0"/>
              <a:t>pobočka</a:t>
            </a:r>
            <a:r>
              <a:rPr lang="en-US" dirty="0" smtClean="0"/>
              <a:t> American Express v ČR</a:t>
            </a:r>
          </a:p>
          <a:p>
            <a:r>
              <a:rPr lang="en-US" dirty="0" smtClean="0"/>
              <a:t>1995 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zlatá</a:t>
            </a:r>
            <a:r>
              <a:rPr lang="en-US" dirty="0" smtClean="0"/>
              <a:t> </a:t>
            </a:r>
            <a:r>
              <a:rPr lang="en-US" dirty="0" err="1" smtClean="0"/>
              <a:t>karta</a:t>
            </a:r>
            <a:r>
              <a:rPr lang="en-US" dirty="0" smtClean="0"/>
              <a:t> </a:t>
            </a:r>
            <a:r>
              <a:rPr lang="en-US" dirty="0" err="1" smtClean="0"/>
              <a:t>vydána</a:t>
            </a:r>
            <a:r>
              <a:rPr lang="en-US" dirty="0" smtClean="0"/>
              <a:t> v ČR (VISA </a:t>
            </a:r>
            <a:r>
              <a:rPr lang="mr-IN" dirty="0" smtClean="0"/>
              <a:t>–</a:t>
            </a:r>
            <a:r>
              <a:rPr lang="en-US" dirty="0" smtClean="0"/>
              <a:t> ŽB)</a:t>
            </a:r>
          </a:p>
          <a:p>
            <a:r>
              <a:rPr lang="en-US" dirty="0" smtClean="0"/>
              <a:t>1996 </a:t>
            </a:r>
            <a:r>
              <a:rPr lang="en-US" dirty="0" err="1" smtClean="0"/>
              <a:t>Překročena</a:t>
            </a:r>
            <a:r>
              <a:rPr lang="en-US" dirty="0" smtClean="0"/>
              <a:t> </a:t>
            </a:r>
            <a:r>
              <a:rPr lang="en-US" dirty="0" err="1" smtClean="0"/>
              <a:t>hranice</a:t>
            </a:r>
            <a:r>
              <a:rPr lang="en-US" dirty="0" smtClean="0"/>
              <a:t> </a:t>
            </a:r>
            <a:r>
              <a:rPr lang="en-US" dirty="0" err="1" smtClean="0"/>
              <a:t>jednoho</a:t>
            </a:r>
            <a:r>
              <a:rPr lang="en-US" dirty="0" smtClean="0"/>
              <a:t> </a:t>
            </a:r>
            <a:r>
              <a:rPr lang="en-US" dirty="0" err="1" smtClean="0"/>
              <a:t>miliónu</a:t>
            </a:r>
            <a:r>
              <a:rPr lang="en-US" dirty="0" smtClean="0"/>
              <a:t> </a:t>
            </a:r>
            <a:r>
              <a:rPr lang="en-US" dirty="0" err="1" smtClean="0"/>
              <a:t>vydaných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karet</a:t>
            </a:r>
            <a:endParaRPr lang="en-US" dirty="0" smtClean="0"/>
          </a:p>
          <a:p>
            <a:r>
              <a:rPr lang="en-US" dirty="0" smtClean="0"/>
              <a:t>1998 </a:t>
            </a:r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 smtClean="0"/>
              <a:t>společnost</a:t>
            </a:r>
            <a:r>
              <a:rPr lang="en-US" dirty="0" smtClean="0"/>
              <a:t> Diners Club Czech, </a:t>
            </a:r>
            <a:r>
              <a:rPr lang="en-US" dirty="0" err="1" smtClean="0"/>
              <a:t>s.r.o</a:t>
            </a:r>
            <a:r>
              <a:rPr lang="en-US" dirty="0" smtClean="0"/>
              <a:t>.</a:t>
            </a:r>
          </a:p>
          <a:p>
            <a:r>
              <a:rPr lang="en-US" dirty="0" smtClean="0"/>
              <a:t>1999 </a:t>
            </a:r>
            <a:r>
              <a:rPr lang="en-US" dirty="0" err="1" smtClean="0"/>
              <a:t>Zřízení</a:t>
            </a:r>
            <a:r>
              <a:rPr lang="en-US" dirty="0" smtClean="0"/>
              <a:t> </a:t>
            </a:r>
            <a:r>
              <a:rPr lang="en-US" dirty="0" err="1" smtClean="0"/>
              <a:t>pobočky</a:t>
            </a:r>
            <a:r>
              <a:rPr lang="en-US" dirty="0" smtClean="0"/>
              <a:t> MasterCard</a:t>
            </a:r>
          </a:p>
          <a:p>
            <a:r>
              <a:rPr lang="en-US" dirty="0" smtClean="0"/>
              <a:t>2000 </a:t>
            </a:r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platinová</a:t>
            </a:r>
            <a:r>
              <a:rPr lang="en-US" dirty="0" smtClean="0"/>
              <a:t> </a:t>
            </a:r>
            <a:r>
              <a:rPr lang="en-US" dirty="0" err="1" smtClean="0"/>
              <a:t>karta</a:t>
            </a:r>
            <a:r>
              <a:rPr lang="en-US" dirty="0" smtClean="0"/>
              <a:t> (VISA </a:t>
            </a:r>
            <a:r>
              <a:rPr lang="mr-IN" dirty="0" smtClean="0"/>
              <a:t>–</a:t>
            </a:r>
            <a:r>
              <a:rPr lang="en-US" dirty="0" smtClean="0"/>
              <a:t> ŽB)</a:t>
            </a:r>
          </a:p>
          <a:p>
            <a:r>
              <a:rPr lang="en-US" dirty="0" smtClean="0"/>
              <a:t>2002 </a:t>
            </a:r>
            <a:r>
              <a:rPr lang="en-US" dirty="0" err="1" smtClean="0"/>
              <a:t>Překročena</a:t>
            </a:r>
            <a:r>
              <a:rPr lang="en-US" dirty="0" smtClean="0"/>
              <a:t> </a:t>
            </a:r>
            <a:r>
              <a:rPr lang="en-US" dirty="0" err="1" smtClean="0"/>
              <a:t>hranice</a:t>
            </a:r>
            <a:r>
              <a:rPr lang="en-US" dirty="0" smtClean="0"/>
              <a:t> 5 000 000 </a:t>
            </a:r>
            <a:r>
              <a:rPr lang="en-US" dirty="0" err="1" smtClean="0"/>
              <a:t>vydaných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karet</a:t>
            </a:r>
            <a:endParaRPr lang="en-US" dirty="0" smtClean="0"/>
          </a:p>
          <a:p>
            <a:r>
              <a:rPr lang="en-US" dirty="0" smtClean="0"/>
              <a:t>2010 First Infinite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10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prostředků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Falešné</a:t>
            </a:r>
            <a:r>
              <a:rPr lang="en-US" dirty="0" smtClean="0"/>
              <a:t> e-</a:t>
            </a:r>
            <a:r>
              <a:rPr lang="en-US" dirty="0" err="1" smtClean="0"/>
              <a:t>maily</a:t>
            </a:r>
            <a:r>
              <a:rPr lang="en-US" dirty="0" smtClean="0"/>
              <a:t> (phishing)</a:t>
            </a:r>
          </a:p>
          <a:p>
            <a:r>
              <a:rPr lang="en-US" dirty="0" err="1" smtClean="0"/>
              <a:t>Ukradené</a:t>
            </a:r>
            <a:r>
              <a:rPr lang="en-US" dirty="0" smtClean="0"/>
              <a:t> </a:t>
            </a:r>
            <a:r>
              <a:rPr lang="en-US" dirty="0" err="1" smtClean="0"/>
              <a:t>databáze</a:t>
            </a:r>
            <a:endParaRPr lang="en-US" dirty="0" smtClean="0"/>
          </a:p>
          <a:p>
            <a:r>
              <a:rPr lang="en-US" dirty="0" err="1" smtClean="0"/>
              <a:t>Falešné</a:t>
            </a:r>
            <a:r>
              <a:rPr lang="en-US" dirty="0" smtClean="0"/>
              <a:t> </a:t>
            </a:r>
            <a:r>
              <a:rPr lang="en-US" dirty="0" err="1" smtClean="0"/>
              <a:t>formuláře</a:t>
            </a:r>
            <a:endParaRPr lang="en-US" dirty="0" smtClean="0"/>
          </a:p>
          <a:p>
            <a:r>
              <a:rPr lang="en-US" dirty="0" err="1" smtClean="0"/>
              <a:t>Mobilní</a:t>
            </a:r>
            <a:r>
              <a:rPr lang="en-US" dirty="0" smtClean="0"/>
              <a:t> </a:t>
            </a:r>
            <a:r>
              <a:rPr lang="en-US" dirty="0" err="1" smtClean="0"/>
              <a:t>riziko</a:t>
            </a:r>
            <a:endParaRPr lang="en-US" dirty="0" smtClean="0"/>
          </a:p>
          <a:p>
            <a:r>
              <a:rPr lang="en-US" dirty="0" smtClean="0"/>
              <a:t>Skimming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8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Podvodná</a:t>
            </a:r>
            <a:r>
              <a:rPr lang="en-US" dirty="0" smtClean="0"/>
              <a:t> </a:t>
            </a:r>
            <a:r>
              <a:rPr lang="en-US" dirty="0" err="1" smtClean="0"/>
              <a:t>technika</a:t>
            </a:r>
            <a:r>
              <a:rPr lang="en-US" dirty="0" smtClean="0"/>
              <a:t> </a:t>
            </a:r>
            <a:r>
              <a:rPr lang="en-US" dirty="0" err="1" smtClean="0"/>
              <a:t>používaná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internetu</a:t>
            </a:r>
            <a:r>
              <a:rPr lang="en-US" dirty="0" smtClean="0"/>
              <a:t> k </a:t>
            </a:r>
            <a:r>
              <a:rPr lang="en-US" dirty="0" err="1" smtClean="0"/>
              <a:t>získavaní</a:t>
            </a:r>
            <a:r>
              <a:rPr lang="en-US" dirty="0" smtClean="0"/>
              <a:t> </a:t>
            </a:r>
            <a:r>
              <a:rPr lang="en-US" dirty="0" err="1" smtClean="0"/>
              <a:t>citlivých</a:t>
            </a:r>
            <a:r>
              <a:rPr lang="en-US" dirty="0" smtClean="0"/>
              <a:t> </a:t>
            </a:r>
            <a:r>
              <a:rPr lang="en-US" dirty="0" err="1" smtClean="0"/>
              <a:t>údajů</a:t>
            </a:r>
            <a:r>
              <a:rPr lang="en-US" dirty="0" smtClean="0"/>
              <a:t> (</a:t>
            </a:r>
            <a:r>
              <a:rPr lang="en-US" dirty="0" err="1" smtClean="0"/>
              <a:t>hesla</a:t>
            </a:r>
            <a:r>
              <a:rPr lang="en-US" dirty="0" smtClean="0"/>
              <a:t>, </a:t>
            </a:r>
            <a:r>
              <a:rPr lang="en-US" dirty="0" err="1" smtClean="0"/>
              <a:t>čísla</a:t>
            </a:r>
            <a:r>
              <a:rPr lang="en-US" dirty="0" smtClean="0"/>
              <a:t> </a:t>
            </a:r>
            <a:r>
              <a:rPr lang="en-US" dirty="0" err="1" smtClean="0"/>
              <a:t>kreditních</a:t>
            </a:r>
            <a:r>
              <a:rPr lang="en-US" dirty="0" smtClean="0"/>
              <a:t> </a:t>
            </a:r>
            <a:r>
              <a:rPr lang="en-US" dirty="0" err="1" smtClean="0"/>
              <a:t>karet</a:t>
            </a:r>
            <a:r>
              <a:rPr lang="en-US" dirty="0" smtClean="0"/>
              <a:t>) v </a:t>
            </a:r>
            <a:r>
              <a:rPr lang="en-US" dirty="0" err="1" smtClean="0"/>
              <a:t>elektronické</a:t>
            </a:r>
            <a:r>
              <a:rPr lang="en-US" dirty="0" smtClean="0"/>
              <a:t> </a:t>
            </a:r>
            <a:r>
              <a:rPr lang="en-US" dirty="0" err="1" smtClean="0"/>
              <a:t>komunikaci</a:t>
            </a:r>
            <a:r>
              <a:rPr lang="en-US" dirty="0" smtClean="0"/>
              <a:t>. </a:t>
            </a:r>
            <a:r>
              <a:rPr lang="en-US" dirty="0" err="1" smtClean="0"/>
              <a:t>Komunikace</a:t>
            </a:r>
            <a:r>
              <a:rPr lang="en-US" dirty="0" smtClean="0"/>
              <a:t> se </a:t>
            </a:r>
            <a:r>
              <a:rPr lang="en-US" dirty="0" err="1" smtClean="0"/>
              <a:t>předstírá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pochází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soc.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ítí</a:t>
            </a:r>
            <a:r>
              <a:rPr lang="en-US" dirty="0" smtClean="0"/>
              <a:t>, on-line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portálů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Phishing </a:t>
            </a:r>
            <a:r>
              <a:rPr lang="en-US" dirty="0" err="1" smtClean="0"/>
              <a:t>představuje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70%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evidovaných</a:t>
            </a:r>
            <a:r>
              <a:rPr lang="en-US" dirty="0" smtClean="0"/>
              <a:t> </a:t>
            </a:r>
            <a:r>
              <a:rPr lang="en-US" dirty="0" err="1" smtClean="0"/>
              <a:t>útoků</a:t>
            </a:r>
            <a:r>
              <a:rPr lang="en-US" dirty="0" smtClean="0"/>
              <a:t>, </a:t>
            </a:r>
            <a:r>
              <a:rPr lang="en-US" dirty="0" err="1" smtClean="0"/>
              <a:t>zbytek</a:t>
            </a:r>
            <a:r>
              <a:rPr lang="en-US" dirty="0" smtClean="0"/>
              <a:t> </a:t>
            </a:r>
            <a:r>
              <a:rPr lang="en-US" dirty="0" err="1" smtClean="0"/>
              <a:t>tvoří</a:t>
            </a:r>
            <a:r>
              <a:rPr lang="en-US" dirty="0" smtClean="0"/>
              <a:t> </a:t>
            </a:r>
            <a:r>
              <a:rPr lang="en-US" dirty="0" err="1" smtClean="0"/>
              <a:t>útoky</a:t>
            </a:r>
            <a:r>
              <a:rPr lang="en-US" dirty="0" smtClean="0"/>
              <a:t> s </a:t>
            </a:r>
            <a:r>
              <a:rPr lang="en-US" dirty="0" err="1" smtClean="0"/>
              <a:t>využitím</a:t>
            </a:r>
            <a:r>
              <a:rPr lang="en-US" dirty="0" smtClean="0"/>
              <a:t> </a:t>
            </a:r>
            <a:r>
              <a:rPr lang="en-US" dirty="0" err="1" smtClean="0"/>
              <a:t>sociálních</a:t>
            </a:r>
            <a:r>
              <a:rPr lang="en-US" dirty="0" smtClean="0"/>
              <a:t> </a:t>
            </a:r>
            <a:r>
              <a:rPr lang="en-US" dirty="0" err="1" smtClean="0"/>
              <a:t>sítí</a:t>
            </a:r>
            <a:r>
              <a:rPr lang="en-US" dirty="0" smtClean="0"/>
              <a:t>, </a:t>
            </a:r>
            <a:r>
              <a:rPr lang="en-US" dirty="0" err="1" smtClean="0"/>
              <a:t>zejm</a:t>
            </a:r>
            <a:r>
              <a:rPr lang="en-US" dirty="0" smtClean="0"/>
              <a:t>. Facebook</a:t>
            </a:r>
          </a:p>
          <a:p>
            <a:r>
              <a:rPr lang="en-US" dirty="0" err="1" smtClean="0"/>
              <a:t>Stále</a:t>
            </a:r>
            <a:r>
              <a:rPr lang="en-US" dirty="0" smtClean="0"/>
              <a:t> </a:t>
            </a:r>
            <a:r>
              <a:rPr lang="en-US" dirty="0" err="1" smtClean="0"/>
              <a:t>sofistikovanější</a:t>
            </a:r>
            <a:r>
              <a:rPr lang="en-US" dirty="0" smtClean="0"/>
              <a:t> a </a:t>
            </a:r>
            <a:r>
              <a:rPr lang="en-US" dirty="0" err="1" smtClean="0"/>
              <a:t>nebezpečnější</a:t>
            </a:r>
            <a:r>
              <a:rPr lang="en-US" dirty="0" smtClean="0"/>
              <a:t>, </a:t>
            </a:r>
            <a:r>
              <a:rPr lang="en-US" dirty="0" err="1" smtClean="0"/>
              <a:t>jen</a:t>
            </a:r>
            <a:r>
              <a:rPr lang="en-US" dirty="0" smtClean="0"/>
              <a:t> v </a:t>
            </a:r>
            <a:r>
              <a:rPr lang="en-US" dirty="0" err="1" smtClean="0"/>
              <a:t>loňském</a:t>
            </a:r>
            <a:r>
              <a:rPr lang="en-US" dirty="0" smtClean="0"/>
              <a:t> </a:t>
            </a:r>
            <a:r>
              <a:rPr lang="en-US" dirty="0" err="1" smtClean="0"/>
              <a:t>roce</a:t>
            </a:r>
            <a:r>
              <a:rPr lang="en-US" dirty="0" smtClean="0"/>
              <a:t> </a:t>
            </a:r>
            <a:r>
              <a:rPr lang="en-US" dirty="0" err="1" smtClean="0"/>
              <a:t>byly</a:t>
            </a:r>
            <a:r>
              <a:rPr lang="en-US" dirty="0" smtClean="0"/>
              <a:t> </a:t>
            </a:r>
            <a:r>
              <a:rPr lang="en-US" dirty="0" err="1" smtClean="0"/>
              <a:t>příčinou</a:t>
            </a:r>
            <a:r>
              <a:rPr lang="en-US" dirty="0" smtClean="0"/>
              <a:t> </a:t>
            </a:r>
            <a:r>
              <a:rPr lang="en-US" dirty="0" err="1" smtClean="0"/>
              <a:t>neoprávněného</a:t>
            </a:r>
            <a:r>
              <a:rPr lang="en-US" dirty="0" smtClean="0"/>
              <a:t> </a:t>
            </a:r>
            <a:r>
              <a:rPr lang="en-US" dirty="0" err="1" smtClean="0"/>
              <a:t>odčerpání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z </a:t>
            </a:r>
            <a:r>
              <a:rPr lang="en-US" dirty="0" err="1" smtClean="0"/>
              <a:t>účtů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</a:t>
            </a:r>
            <a:r>
              <a:rPr lang="en-US" dirty="0" err="1" smtClean="0"/>
              <a:t>kanály</a:t>
            </a:r>
            <a:r>
              <a:rPr lang="en-US" dirty="0" smtClean="0"/>
              <a:t> </a:t>
            </a:r>
            <a:r>
              <a:rPr lang="en-US" dirty="0" err="1" smtClean="0"/>
              <a:t>elektronického</a:t>
            </a:r>
            <a:r>
              <a:rPr lang="en-US" dirty="0" smtClean="0"/>
              <a:t> </a:t>
            </a:r>
            <a:r>
              <a:rPr lang="en-US" dirty="0" err="1" smtClean="0"/>
              <a:t>bankovnictví</a:t>
            </a:r>
            <a:r>
              <a:rPr lang="en-US" dirty="0" smtClean="0"/>
              <a:t> v 95% </a:t>
            </a:r>
            <a:r>
              <a:rPr lang="en-US" dirty="0" err="1" smtClean="0"/>
              <a:t>případů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315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odcizení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z </a:t>
            </a:r>
            <a:r>
              <a:rPr lang="en-US" dirty="0" err="1" smtClean="0"/>
              <a:t>karty</a:t>
            </a:r>
            <a:r>
              <a:rPr lang="en-US" dirty="0"/>
              <a:t> </a:t>
            </a:r>
            <a:r>
              <a:rPr lang="en-US" dirty="0" err="1" smtClean="0"/>
              <a:t>použitím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elektronického</a:t>
            </a:r>
            <a:r>
              <a:rPr lang="en-US" dirty="0" smtClean="0"/>
              <a:t> </a:t>
            </a:r>
            <a:r>
              <a:rPr lang="en-US" dirty="0" err="1" smtClean="0"/>
              <a:t>prostředku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</a:t>
            </a:r>
            <a:r>
              <a:rPr lang="en-US" dirty="0" err="1" smtClean="0"/>
              <a:t>nascannuje</a:t>
            </a:r>
            <a:r>
              <a:rPr lang="en-US" dirty="0" smtClean="0"/>
              <a:t> a </a:t>
            </a:r>
            <a:r>
              <a:rPr lang="en-US" dirty="0" err="1" smtClean="0"/>
              <a:t>uloží</a:t>
            </a:r>
            <a:r>
              <a:rPr lang="en-US" dirty="0" smtClean="0"/>
              <a:t> data z </a:t>
            </a:r>
            <a:r>
              <a:rPr lang="en-US" dirty="0" err="1" smtClean="0"/>
              <a:t>magnetického</a:t>
            </a:r>
            <a:r>
              <a:rPr lang="en-US" dirty="0" smtClean="0"/>
              <a:t> </a:t>
            </a:r>
            <a:r>
              <a:rPr lang="en-US" dirty="0" err="1" smtClean="0"/>
              <a:t>proužku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použití</a:t>
            </a:r>
            <a:r>
              <a:rPr lang="en-US" dirty="0" smtClean="0"/>
              <a:t> ATM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platení</a:t>
            </a:r>
            <a:r>
              <a:rPr lang="en-US" dirty="0" smtClean="0"/>
              <a:t> u </a:t>
            </a:r>
            <a:r>
              <a:rPr lang="en-US" dirty="0" err="1" smtClean="0"/>
              <a:t>obchodníka</a:t>
            </a:r>
            <a:r>
              <a:rPr lang="en-US" dirty="0" smtClean="0"/>
              <a:t> (</a:t>
            </a:r>
            <a:r>
              <a:rPr lang="en-US" dirty="0" err="1" smtClean="0"/>
              <a:t>terminál</a:t>
            </a:r>
            <a:r>
              <a:rPr lang="en-US" dirty="0" smtClean="0"/>
              <a:t>).</a:t>
            </a:r>
          </a:p>
          <a:p>
            <a:r>
              <a:rPr lang="en-US" dirty="0" smtClean="0"/>
              <a:t>Data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přehrána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mag. </a:t>
            </a:r>
            <a:r>
              <a:rPr lang="en-US" dirty="0" err="1"/>
              <a:t>p</a:t>
            </a:r>
            <a:r>
              <a:rPr lang="en-US" dirty="0" err="1" smtClean="0"/>
              <a:t>roužek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falešné</a:t>
            </a:r>
            <a:r>
              <a:rPr lang="en-US" dirty="0" smtClean="0"/>
              <a:t> </a:t>
            </a:r>
            <a:r>
              <a:rPr lang="en-US" dirty="0" err="1" smtClean="0"/>
              <a:t>kartě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8179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Bezpečnost</a:t>
            </a:r>
            <a:r>
              <a:rPr lang="en-US" dirty="0" smtClean="0"/>
              <a:t> v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Zvl</a:t>
            </a:r>
            <a:r>
              <a:rPr lang="en-US" dirty="0" smtClean="0"/>
              <a:t>.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VI</a:t>
            </a:r>
          </a:p>
          <a:p>
            <a:r>
              <a:rPr lang="en-US" dirty="0" smtClean="0"/>
              <a:t>§ 221 ZPS </a:t>
            </a:r>
            <a:r>
              <a:rPr lang="en-US" dirty="0" err="1" smtClean="0"/>
              <a:t>hlášení</a:t>
            </a:r>
            <a:r>
              <a:rPr lang="en-US" dirty="0" smtClean="0"/>
              <a:t> </a:t>
            </a:r>
            <a:r>
              <a:rPr lang="en-US" dirty="0" err="1" smtClean="0"/>
              <a:t>bezpečnostních</a:t>
            </a:r>
            <a:r>
              <a:rPr lang="en-US" dirty="0" smtClean="0"/>
              <a:t> a </a:t>
            </a:r>
            <a:r>
              <a:rPr lang="en-US" dirty="0" err="1" smtClean="0"/>
              <a:t>provozních</a:t>
            </a:r>
            <a:r>
              <a:rPr lang="en-US" dirty="0" smtClean="0"/>
              <a:t> </a:t>
            </a:r>
            <a:r>
              <a:rPr lang="en-US" dirty="0" err="1" smtClean="0"/>
              <a:t>incidentů</a:t>
            </a:r>
            <a:endParaRPr lang="en-US" dirty="0" smtClean="0"/>
          </a:p>
          <a:p>
            <a:r>
              <a:rPr lang="en-US" dirty="0" err="1" smtClean="0"/>
              <a:t>Silné</a:t>
            </a:r>
            <a:r>
              <a:rPr lang="en-US" dirty="0" smtClean="0"/>
              <a:t>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uživatele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§ 223/3</a:t>
            </a:r>
          </a:p>
          <a:p>
            <a:pPr lvl="1"/>
            <a:r>
              <a:rPr lang="en-US" dirty="0" smtClean="0"/>
              <a:t>V </a:t>
            </a:r>
            <a:r>
              <a:rPr lang="en-US" dirty="0" err="1" smtClean="0"/>
              <a:t>případě</a:t>
            </a:r>
            <a:r>
              <a:rPr lang="en-US" dirty="0" smtClean="0"/>
              <a:t>, </a:t>
            </a:r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uživatel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v </a:t>
            </a:r>
            <a:r>
              <a:rPr lang="en-US" dirty="0" err="1" smtClean="0"/>
              <a:t>přímem</a:t>
            </a:r>
            <a:r>
              <a:rPr lang="en-US" dirty="0" smtClean="0"/>
              <a:t> </a:t>
            </a:r>
            <a:r>
              <a:rPr lang="en-US" dirty="0" err="1" smtClean="0"/>
              <a:t>kontaktu</a:t>
            </a:r>
            <a:r>
              <a:rPr lang="en-US" dirty="0" smtClean="0"/>
              <a:t> se </a:t>
            </a:r>
            <a:r>
              <a:rPr lang="en-US" dirty="0" err="1" smtClean="0"/>
              <a:t>svým</a:t>
            </a:r>
            <a:r>
              <a:rPr lang="en-US" dirty="0" smtClean="0"/>
              <a:t> </a:t>
            </a:r>
            <a:r>
              <a:rPr lang="en-US" dirty="0" err="1" smtClean="0"/>
              <a:t>poskytovatelem</a:t>
            </a:r>
            <a:endParaRPr lang="en-US" dirty="0" smtClean="0"/>
          </a:p>
          <a:p>
            <a:pPr lvl="1"/>
            <a:r>
              <a:rPr lang="en-US" dirty="0" err="1" smtClean="0"/>
              <a:t>Způsob</a:t>
            </a:r>
            <a:r>
              <a:rPr lang="en-US" dirty="0" smtClean="0"/>
              <a:t> </a:t>
            </a:r>
            <a:r>
              <a:rPr lang="en-US" dirty="0" err="1" smtClean="0"/>
              <a:t>silného</a:t>
            </a:r>
            <a:r>
              <a:rPr lang="en-US" dirty="0" smtClean="0"/>
              <a:t>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stanovuje</a:t>
            </a:r>
            <a:r>
              <a:rPr lang="en-US" dirty="0" smtClean="0"/>
              <a:t> RTS EU (</a:t>
            </a:r>
            <a:r>
              <a:rPr lang="en-US" dirty="0" err="1" smtClean="0"/>
              <a:t>Nařízení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2018/389)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51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Požadavky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silné</a:t>
            </a:r>
            <a:r>
              <a:rPr lang="en-US" dirty="0" smtClean="0"/>
              <a:t> </a:t>
            </a:r>
            <a:r>
              <a:rPr lang="en-US" dirty="0" err="1" smtClean="0"/>
              <a:t>ověřené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Nařízení</a:t>
            </a:r>
            <a:r>
              <a:rPr lang="en-US" dirty="0" smtClean="0"/>
              <a:t> </a:t>
            </a:r>
            <a:r>
              <a:rPr lang="en-US" dirty="0" err="1" smtClean="0"/>
              <a:t>komise</a:t>
            </a:r>
            <a:r>
              <a:rPr lang="en-US" dirty="0" smtClean="0"/>
              <a:t> v </a:t>
            </a:r>
            <a:r>
              <a:rPr lang="en-US" dirty="0" err="1" smtClean="0"/>
              <a:t>přenesené</a:t>
            </a:r>
            <a:r>
              <a:rPr lang="en-US" dirty="0" smtClean="0"/>
              <a:t> </a:t>
            </a:r>
            <a:r>
              <a:rPr lang="en-US" dirty="0" err="1" smtClean="0"/>
              <a:t>pravomoci</a:t>
            </a:r>
            <a:r>
              <a:rPr lang="en-US" dirty="0" smtClean="0"/>
              <a:t> 2018/389, </a:t>
            </a:r>
            <a:r>
              <a:rPr lang="en-US" dirty="0" err="1" smtClean="0"/>
              <a:t>kterým</a:t>
            </a:r>
            <a:r>
              <a:rPr lang="en-US" dirty="0" smtClean="0"/>
              <a:t> se </a:t>
            </a:r>
            <a:r>
              <a:rPr lang="en-US" dirty="0" err="1" smtClean="0"/>
              <a:t>doplňuje</a:t>
            </a:r>
            <a:r>
              <a:rPr lang="en-US" dirty="0" smtClean="0"/>
              <a:t> </a:t>
            </a:r>
            <a:r>
              <a:rPr lang="en-US" dirty="0" err="1" smtClean="0"/>
              <a:t>směrnice</a:t>
            </a:r>
            <a:r>
              <a:rPr lang="en-US" dirty="0" smtClean="0"/>
              <a:t> PSD2, </a:t>
            </a:r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 smtClean="0"/>
              <a:t>jde</a:t>
            </a:r>
            <a:r>
              <a:rPr lang="en-US" dirty="0" smtClean="0"/>
              <a:t> o RTS </a:t>
            </a:r>
            <a:r>
              <a:rPr lang="en-US" dirty="0" err="1" smtClean="0"/>
              <a:t>týkající</a:t>
            </a:r>
            <a:r>
              <a:rPr lang="en-US" dirty="0" smtClean="0"/>
              <a:t> se </a:t>
            </a:r>
            <a:r>
              <a:rPr lang="en-US" dirty="0" err="1" smtClean="0"/>
              <a:t>silného</a:t>
            </a:r>
            <a:r>
              <a:rPr lang="en-US" dirty="0" smtClean="0"/>
              <a:t>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klenta</a:t>
            </a:r>
            <a:r>
              <a:rPr lang="en-US" dirty="0" smtClean="0"/>
              <a:t> a </a:t>
            </a:r>
            <a:r>
              <a:rPr lang="en-US" dirty="0" err="1" smtClean="0"/>
              <a:t>společných</a:t>
            </a:r>
            <a:r>
              <a:rPr lang="en-US" dirty="0" smtClean="0"/>
              <a:t> a </a:t>
            </a:r>
            <a:r>
              <a:rPr lang="en-US" dirty="0" err="1" smtClean="0"/>
              <a:t>bezpečných</a:t>
            </a:r>
            <a:r>
              <a:rPr lang="en-US" dirty="0" smtClean="0"/>
              <a:t> </a:t>
            </a:r>
            <a:r>
              <a:rPr lang="en-US" dirty="0" err="1" smtClean="0"/>
              <a:t>otevřených</a:t>
            </a:r>
            <a:r>
              <a:rPr lang="en-US" dirty="0" smtClean="0"/>
              <a:t> </a:t>
            </a:r>
            <a:r>
              <a:rPr lang="en-US" dirty="0" err="1" smtClean="0"/>
              <a:t>standardů</a:t>
            </a:r>
            <a:r>
              <a:rPr lang="en-US" dirty="0" smtClean="0"/>
              <a:t> </a:t>
            </a:r>
            <a:r>
              <a:rPr lang="en-US" dirty="0" err="1" smtClean="0"/>
              <a:t>komunikace</a:t>
            </a:r>
            <a:r>
              <a:rPr lang="en-US" dirty="0" smtClean="0"/>
              <a:t>, je </a:t>
            </a:r>
            <a:r>
              <a:rPr lang="en-US" dirty="0" err="1" smtClean="0"/>
              <a:t>nezbytné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poskytovatelé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 </a:t>
            </a:r>
            <a:r>
              <a:rPr lang="en-US" dirty="0" err="1" smtClean="0"/>
              <a:t>doložili</a:t>
            </a:r>
            <a:r>
              <a:rPr lang="en-US" dirty="0" smtClean="0"/>
              <a:t> ČNB </a:t>
            </a:r>
            <a:r>
              <a:rPr lang="en-US" dirty="0" err="1" smtClean="0"/>
              <a:t>mechanismy</a:t>
            </a:r>
            <a:r>
              <a:rPr lang="en-US" dirty="0" smtClean="0"/>
              <a:t> </a:t>
            </a:r>
            <a:r>
              <a:rPr lang="en-US" dirty="0" err="1" smtClean="0"/>
              <a:t>silného</a:t>
            </a:r>
            <a:r>
              <a:rPr lang="en-US" dirty="0" smtClean="0"/>
              <a:t>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klienta</a:t>
            </a:r>
            <a:r>
              <a:rPr lang="en-US" dirty="0" smtClean="0"/>
              <a:t> a </a:t>
            </a:r>
            <a:r>
              <a:rPr lang="en-US" dirty="0" err="1" smtClean="0"/>
              <a:t>prokázali</a:t>
            </a:r>
            <a:r>
              <a:rPr lang="en-US" dirty="0" smtClean="0"/>
              <a:t> </a:t>
            </a:r>
            <a:r>
              <a:rPr lang="en-US" dirty="0" err="1" smtClean="0"/>
              <a:t>připravenost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plnění</a:t>
            </a:r>
            <a:r>
              <a:rPr lang="en-US" dirty="0" smtClean="0"/>
              <a:t> </a:t>
            </a:r>
            <a:r>
              <a:rPr lang="en-US" dirty="0" err="1" smtClean="0"/>
              <a:t>legislativních</a:t>
            </a:r>
            <a:r>
              <a:rPr lang="en-US" dirty="0" smtClean="0"/>
              <a:t> </a:t>
            </a:r>
            <a:r>
              <a:rPr lang="en-US" dirty="0" err="1" smtClean="0"/>
              <a:t>povinností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293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Silné</a:t>
            </a:r>
            <a:r>
              <a:rPr lang="en-US" dirty="0" smtClean="0"/>
              <a:t>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uživatele</a:t>
            </a:r>
            <a:r>
              <a:rPr lang="en-US" dirty="0" smtClean="0"/>
              <a:t> (SCA </a:t>
            </a:r>
            <a:r>
              <a:rPr lang="mr-IN" dirty="0" smtClean="0"/>
              <a:t>–</a:t>
            </a:r>
            <a:r>
              <a:rPr lang="en-US" dirty="0" smtClean="0"/>
              <a:t> strong customer authentication)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Účinnost</a:t>
            </a:r>
            <a:r>
              <a:rPr lang="en-US" dirty="0" smtClean="0"/>
              <a:t> od 14. 2019</a:t>
            </a:r>
          </a:p>
          <a:p>
            <a:r>
              <a:rPr lang="en-US" dirty="0" err="1" smtClean="0"/>
              <a:t>Vztahuje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poskytovatele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, </a:t>
            </a:r>
            <a:r>
              <a:rPr lang="en-US" dirty="0" err="1" smtClean="0"/>
              <a:t>kteří</a:t>
            </a:r>
            <a:r>
              <a:rPr lang="en-US" dirty="0" smtClean="0"/>
              <a:t> </a:t>
            </a:r>
            <a:r>
              <a:rPr lang="en-US" dirty="0" err="1" smtClean="0"/>
              <a:t>vedou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účty</a:t>
            </a:r>
            <a:r>
              <a:rPr lang="en-US" dirty="0" smtClean="0"/>
              <a:t> </a:t>
            </a:r>
            <a:r>
              <a:rPr lang="en-US" dirty="0" err="1" smtClean="0"/>
              <a:t>přístupné</a:t>
            </a:r>
            <a:r>
              <a:rPr lang="en-US" dirty="0" smtClean="0"/>
              <a:t> </a:t>
            </a:r>
            <a:r>
              <a:rPr lang="en-US" dirty="0" err="1" smtClean="0"/>
              <a:t>prostřednictvím</a:t>
            </a:r>
            <a:r>
              <a:rPr lang="en-US" dirty="0" smtClean="0"/>
              <a:t> </a:t>
            </a:r>
            <a:r>
              <a:rPr lang="en-US" dirty="0" err="1" smtClean="0"/>
              <a:t>internetu</a:t>
            </a:r>
            <a:r>
              <a:rPr lang="en-US" dirty="0" smtClean="0"/>
              <a:t> (</a:t>
            </a:r>
            <a:r>
              <a:rPr lang="en-US" dirty="0" err="1" smtClean="0"/>
              <a:t>zejména</a:t>
            </a:r>
            <a:r>
              <a:rPr lang="en-US" dirty="0" smtClean="0"/>
              <a:t> </a:t>
            </a:r>
            <a:r>
              <a:rPr lang="en-US" dirty="0" err="1" smtClean="0"/>
              <a:t>banky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FinTech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Pravidlo</a:t>
            </a:r>
            <a:r>
              <a:rPr lang="en-US" dirty="0" smtClean="0"/>
              <a:t> </a:t>
            </a:r>
            <a:r>
              <a:rPr lang="en-US" dirty="0" err="1" smtClean="0"/>
              <a:t>silného</a:t>
            </a:r>
            <a:r>
              <a:rPr lang="en-US" dirty="0" smtClean="0"/>
              <a:t>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uživatelů</a:t>
            </a:r>
            <a:r>
              <a:rPr lang="en-US" dirty="0" smtClean="0"/>
              <a:t> (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zadávání</a:t>
            </a:r>
            <a:r>
              <a:rPr lang="en-US" dirty="0" smtClean="0"/>
              <a:t> </a:t>
            </a:r>
            <a:r>
              <a:rPr lang="en-US" dirty="0" err="1" smtClean="0"/>
              <a:t>plateb</a:t>
            </a:r>
            <a:r>
              <a:rPr lang="en-US" dirty="0" smtClean="0"/>
              <a:t>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ověření</a:t>
            </a:r>
            <a:r>
              <a:rPr lang="en-US" dirty="0" smtClean="0"/>
              <a:t> </a:t>
            </a:r>
            <a:r>
              <a:rPr lang="en-US" dirty="0" err="1" smtClean="0"/>
              <a:t>uživatele</a:t>
            </a:r>
            <a:r>
              <a:rPr lang="en-US" dirty="0" smtClean="0"/>
              <a:t> </a:t>
            </a:r>
            <a:r>
              <a:rPr lang="en-US" dirty="0" err="1" smtClean="0"/>
              <a:t>založeno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dvou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prvcích</a:t>
            </a:r>
            <a:r>
              <a:rPr lang="en-US" dirty="0" smtClean="0"/>
              <a:t> z </a:t>
            </a:r>
            <a:r>
              <a:rPr lang="en-US" dirty="0" err="1" smtClean="0"/>
              <a:t>kategorie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Držení</a:t>
            </a:r>
            <a:r>
              <a:rPr lang="en-US" dirty="0" smtClean="0"/>
              <a:t>”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předpokládající</a:t>
            </a:r>
            <a:r>
              <a:rPr lang="en-US" dirty="0" smtClean="0"/>
              <a:t> </a:t>
            </a:r>
            <a:r>
              <a:rPr lang="en-US" dirty="0" err="1" smtClean="0"/>
              <a:t>výlučnou</a:t>
            </a:r>
            <a:r>
              <a:rPr lang="en-US" dirty="0" smtClean="0"/>
              <a:t> </a:t>
            </a:r>
            <a:r>
              <a:rPr lang="en-US" dirty="0" err="1" smtClean="0"/>
              <a:t>dispozici</a:t>
            </a:r>
            <a:r>
              <a:rPr lang="en-US" dirty="0" smtClean="0"/>
              <a:t> </a:t>
            </a:r>
            <a:r>
              <a:rPr lang="en-US" dirty="0" err="1" smtClean="0"/>
              <a:t>uživatele</a:t>
            </a:r>
            <a:r>
              <a:rPr lang="en-US" dirty="0" smtClean="0"/>
              <a:t>, </a:t>
            </a:r>
            <a:r>
              <a:rPr lang="en-US" dirty="0" err="1" smtClean="0"/>
              <a:t>zejm</a:t>
            </a:r>
            <a:r>
              <a:rPr lang="en-US" dirty="0" smtClean="0"/>
              <a:t>. </a:t>
            </a:r>
            <a:r>
              <a:rPr lang="en-US" dirty="0" err="1"/>
              <a:t>m</a:t>
            </a:r>
            <a:r>
              <a:rPr lang="en-US" dirty="0" err="1" smtClean="0"/>
              <a:t>obilní</a:t>
            </a:r>
            <a:r>
              <a:rPr lang="en-US" dirty="0" smtClean="0"/>
              <a:t> </a:t>
            </a:r>
            <a:r>
              <a:rPr lang="en-US" dirty="0" err="1" smtClean="0"/>
              <a:t>telefon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Znalost</a:t>
            </a:r>
            <a:r>
              <a:rPr lang="en-US" dirty="0" smtClean="0"/>
              <a:t>” - </a:t>
            </a:r>
            <a:r>
              <a:rPr lang="en-US" dirty="0" err="1" smtClean="0"/>
              <a:t>předpokládající</a:t>
            </a:r>
            <a:r>
              <a:rPr lang="en-US" dirty="0" smtClean="0"/>
              <a:t> </a:t>
            </a:r>
            <a:r>
              <a:rPr lang="en-US" dirty="0" err="1" smtClean="0"/>
              <a:t>výlučnou</a:t>
            </a:r>
            <a:r>
              <a:rPr lang="en-US" dirty="0" smtClean="0"/>
              <a:t> </a:t>
            </a:r>
            <a:r>
              <a:rPr lang="en-US" dirty="0" err="1" smtClean="0"/>
              <a:t>znalost</a:t>
            </a:r>
            <a:r>
              <a:rPr lang="en-US" dirty="0" smtClean="0"/>
              <a:t> </a:t>
            </a:r>
            <a:r>
              <a:rPr lang="en-US" dirty="0" err="1" smtClean="0"/>
              <a:t>uživatele</a:t>
            </a:r>
            <a:r>
              <a:rPr lang="en-US" dirty="0" smtClean="0"/>
              <a:t>, </a:t>
            </a:r>
            <a:r>
              <a:rPr lang="en-US" dirty="0" err="1" smtClean="0"/>
              <a:t>zejm</a:t>
            </a:r>
            <a:r>
              <a:rPr lang="en-US" dirty="0" smtClean="0"/>
              <a:t>. PIN </a:t>
            </a:r>
            <a:r>
              <a:rPr lang="en-US" dirty="0" err="1" smtClean="0"/>
              <a:t>kód</a:t>
            </a:r>
            <a:endParaRPr lang="en-US" dirty="0" smtClean="0"/>
          </a:p>
          <a:p>
            <a:pPr lvl="1"/>
            <a:r>
              <a:rPr lang="en-US" dirty="0" smtClean="0"/>
              <a:t>“Inherence”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/>
              <a:t>b</a:t>
            </a:r>
            <a:r>
              <a:rPr lang="en-US" dirty="0" err="1" smtClean="0"/>
              <a:t>iometrický</a:t>
            </a:r>
            <a:r>
              <a:rPr lang="en-US" dirty="0" smtClean="0"/>
              <a:t> </a:t>
            </a:r>
            <a:r>
              <a:rPr lang="en-US" dirty="0" err="1" smtClean="0"/>
              <a:t>údaj</a:t>
            </a:r>
            <a:r>
              <a:rPr lang="en-US" dirty="0" smtClean="0"/>
              <a:t>, </a:t>
            </a:r>
            <a:r>
              <a:rPr lang="en-US" dirty="0" err="1" smtClean="0"/>
              <a:t>zejm</a:t>
            </a:r>
            <a:r>
              <a:rPr lang="en-US" dirty="0" smtClean="0"/>
              <a:t>. Face ID, Touch ID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1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Payment services directive 2007/64/EC (PSD1)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Směrnice</a:t>
            </a:r>
            <a:r>
              <a:rPr lang="en-US" dirty="0" smtClean="0"/>
              <a:t> </a:t>
            </a:r>
            <a:r>
              <a:rPr lang="en-US" dirty="0" err="1" smtClean="0"/>
              <a:t>měla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implementována</a:t>
            </a:r>
            <a:r>
              <a:rPr lang="en-US" dirty="0" smtClean="0"/>
              <a:t> do 1. 11. 2009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ČS EU</a:t>
            </a:r>
          </a:p>
          <a:p>
            <a:r>
              <a:rPr lang="en-US" dirty="0" err="1" smtClean="0"/>
              <a:t>Cíle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Vytvořit</a:t>
            </a:r>
            <a:r>
              <a:rPr lang="en-US" dirty="0" smtClean="0"/>
              <a:t> </a:t>
            </a:r>
            <a:r>
              <a:rPr lang="en-US" dirty="0" err="1" smtClean="0"/>
              <a:t>harmonizovaný</a:t>
            </a:r>
            <a:r>
              <a:rPr lang="en-US" dirty="0" smtClean="0"/>
              <a:t>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rámec</a:t>
            </a:r>
            <a:r>
              <a:rPr lang="en-US" dirty="0" smtClean="0"/>
              <a:t> pro </a:t>
            </a:r>
            <a:r>
              <a:rPr lang="en-US" dirty="0" err="1" smtClean="0"/>
              <a:t>platby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Stanovit</a:t>
            </a:r>
            <a:r>
              <a:rPr lang="en-US" dirty="0" smtClean="0"/>
              <a:t> </a:t>
            </a:r>
            <a:r>
              <a:rPr lang="en-US" dirty="0" err="1" smtClean="0"/>
              <a:t>jednotná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r>
              <a:rPr lang="en-US" dirty="0" smtClean="0"/>
              <a:t> pro </a:t>
            </a:r>
            <a:r>
              <a:rPr lang="en-US" dirty="0" err="1" smtClean="0"/>
              <a:t>platby</a:t>
            </a:r>
            <a:r>
              <a:rPr lang="en-US" dirty="0" smtClean="0"/>
              <a:t> (</a:t>
            </a:r>
            <a:r>
              <a:rPr lang="en-US" dirty="0" err="1" smtClean="0"/>
              <a:t>úhrady</a:t>
            </a:r>
            <a:r>
              <a:rPr lang="en-US" dirty="0" smtClean="0"/>
              <a:t> </a:t>
            </a:r>
            <a:r>
              <a:rPr lang="en-US" dirty="0" err="1" smtClean="0"/>
              <a:t>inkasa</a:t>
            </a:r>
            <a:r>
              <a:rPr lang="en-US" dirty="0" smtClean="0"/>
              <a:t>, </a:t>
            </a:r>
            <a:r>
              <a:rPr lang="en-US" dirty="0" err="1" smtClean="0"/>
              <a:t>domácí</a:t>
            </a:r>
            <a:r>
              <a:rPr lang="en-US" dirty="0" smtClean="0"/>
              <a:t> a </a:t>
            </a:r>
            <a:r>
              <a:rPr lang="en-US" dirty="0" err="1" smtClean="0"/>
              <a:t>přeshraniční</a:t>
            </a:r>
            <a:r>
              <a:rPr lang="en-US" dirty="0" smtClean="0"/>
              <a:t> </a:t>
            </a:r>
            <a:r>
              <a:rPr lang="en-US" dirty="0" err="1" smtClean="0"/>
              <a:t>platby</a:t>
            </a:r>
            <a:r>
              <a:rPr lang="en-US" dirty="0" smtClean="0"/>
              <a:t>),</a:t>
            </a:r>
          </a:p>
          <a:p>
            <a:pPr lvl="1"/>
            <a:r>
              <a:rPr lang="en-US" dirty="0" err="1" smtClean="0"/>
              <a:t>Zvýšit</a:t>
            </a:r>
            <a:r>
              <a:rPr lang="en-US" dirty="0" smtClean="0"/>
              <a:t> </a:t>
            </a:r>
            <a:r>
              <a:rPr lang="en-US" dirty="0" err="1" smtClean="0"/>
              <a:t>poskytovatelovu</a:t>
            </a:r>
            <a:r>
              <a:rPr lang="en-US" dirty="0" smtClean="0"/>
              <a:t> </a:t>
            </a:r>
            <a:r>
              <a:rPr lang="en-US" dirty="0" err="1" smtClean="0"/>
              <a:t>odpovědnost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Vytvořit</a:t>
            </a:r>
            <a:r>
              <a:rPr lang="en-US" dirty="0" smtClean="0"/>
              <a:t> </a:t>
            </a:r>
            <a:r>
              <a:rPr lang="en-US" dirty="0" err="1" smtClean="0"/>
              <a:t>konkurenční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 pro </a:t>
            </a:r>
            <a:r>
              <a:rPr lang="en-US" dirty="0" err="1" smtClean="0"/>
              <a:t>úvěrové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Konkurence</a:t>
            </a:r>
            <a:r>
              <a:rPr lang="en-US" dirty="0" smtClean="0"/>
              <a:t> = </a:t>
            </a:r>
            <a:r>
              <a:rPr lang="en-US" dirty="0" err="1" smtClean="0"/>
              <a:t>nižší</a:t>
            </a:r>
            <a:r>
              <a:rPr lang="en-US" dirty="0" smtClean="0"/>
              <a:t> </a:t>
            </a:r>
            <a:r>
              <a:rPr lang="en-US" dirty="0" err="1" smtClean="0"/>
              <a:t>ceny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První</a:t>
            </a:r>
            <a:r>
              <a:rPr lang="en-US" dirty="0" smtClean="0"/>
              <a:t> </a:t>
            </a:r>
            <a:r>
              <a:rPr lang="en-US" dirty="0" err="1" smtClean="0"/>
              <a:t>znaky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r>
              <a:rPr lang="en-US" dirty="0" smtClean="0"/>
              <a:t> </a:t>
            </a:r>
            <a:r>
              <a:rPr lang="en-US" dirty="0" err="1" smtClean="0"/>
              <a:t>spotřebitele</a:t>
            </a:r>
            <a:r>
              <a:rPr lang="en-US" dirty="0" smtClean="0"/>
              <a:t> v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0170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Definice</a:t>
            </a:r>
            <a:r>
              <a:rPr lang="en-US" dirty="0" smtClean="0"/>
              <a:t> § 2 </a:t>
            </a:r>
            <a:r>
              <a:rPr lang="en-US" dirty="0" err="1" smtClean="0"/>
              <a:t>odst</a:t>
            </a:r>
            <a:r>
              <a:rPr lang="en-US" dirty="0" smtClean="0"/>
              <a:t>. 2 </a:t>
            </a:r>
            <a:r>
              <a:rPr lang="en-US" dirty="0" err="1" smtClean="0"/>
              <a:t>písm</a:t>
            </a:r>
            <a:r>
              <a:rPr lang="en-US" dirty="0" smtClean="0"/>
              <a:t>. K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s </a:t>
            </a:r>
            <a:r>
              <a:rPr lang="en-US" dirty="0" err="1" smtClean="0"/>
              <a:t>jednotnými</a:t>
            </a:r>
            <a:r>
              <a:rPr lang="en-US" dirty="0" smtClean="0"/>
              <a:t> </a:t>
            </a:r>
            <a:r>
              <a:rPr lang="en-US" dirty="0" err="1" smtClean="0"/>
              <a:t>pravidly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</a:t>
            </a:r>
            <a:r>
              <a:rPr lang="en-US" dirty="0" err="1" smtClean="0"/>
              <a:t>slouží</a:t>
            </a:r>
            <a:r>
              <a:rPr lang="en-US" dirty="0" smtClean="0"/>
              <a:t> k </a:t>
            </a:r>
            <a:r>
              <a:rPr lang="en-US" dirty="0" err="1" smtClean="0"/>
              <a:t>provádění</a:t>
            </a:r>
            <a:r>
              <a:rPr lang="en-US" dirty="0" smtClean="0"/>
              <a:t>, </a:t>
            </a:r>
            <a:r>
              <a:rPr lang="en-US" dirty="0" err="1" smtClean="0"/>
              <a:t>zúčtování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vypořádání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transakcí</a:t>
            </a:r>
            <a:endParaRPr lang="en-US" dirty="0" smtClean="0"/>
          </a:p>
          <a:p>
            <a:r>
              <a:rPr lang="en-US" dirty="0" err="1" smtClean="0"/>
              <a:t>Zákaz</a:t>
            </a:r>
            <a:r>
              <a:rPr lang="en-US" dirty="0" smtClean="0"/>
              <a:t> </a:t>
            </a:r>
            <a:r>
              <a:rPr lang="en-US" dirty="0" err="1" smtClean="0"/>
              <a:t>diskriminace</a:t>
            </a:r>
            <a:r>
              <a:rPr lang="en-US" dirty="0" smtClean="0"/>
              <a:t> k </a:t>
            </a:r>
            <a:r>
              <a:rPr lang="en-US" dirty="0" err="1" smtClean="0"/>
              <a:t>platebnímu</a:t>
            </a:r>
            <a:r>
              <a:rPr lang="en-US" dirty="0" smtClean="0"/>
              <a:t> </a:t>
            </a:r>
            <a:r>
              <a:rPr lang="en-US" dirty="0" err="1" smtClean="0"/>
              <a:t>systému</a:t>
            </a:r>
            <a:r>
              <a:rPr lang="en-US" dirty="0" smtClean="0"/>
              <a:t> - § 60 a § 61 ZPS</a:t>
            </a:r>
          </a:p>
          <a:p>
            <a:r>
              <a:rPr lang="en-US" dirty="0" smtClean="0"/>
              <a:t>V </a:t>
            </a:r>
            <a:r>
              <a:rPr lang="en-US" dirty="0" err="1" smtClean="0"/>
              <a:t>praxi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CERTIS </a:t>
            </a:r>
            <a:r>
              <a:rPr lang="en-US" dirty="0" err="1" smtClean="0"/>
              <a:t>provozovaný</a:t>
            </a:r>
            <a:r>
              <a:rPr lang="en-US" dirty="0" smtClean="0"/>
              <a:t> ČNB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895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Měna</a:t>
            </a:r>
            <a:r>
              <a:rPr lang="en-US" dirty="0" smtClean="0"/>
              <a:t>: </a:t>
            </a:r>
            <a:r>
              <a:rPr lang="en-US" dirty="0" err="1" smtClean="0"/>
              <a:t>pouze</a:t>
            </a:r>
            <a:r>
              <a:rPr lang="en-US" dirty="0" smtClean="0"/>
              <a:t> CZK</a:t>
            </a:r>
          </a:p>
          <a:p>
            <a:r>
              <a:rPr lang="en-US" dirty="0" smtClean="0"/>
              <a:t>On-line </a:t>
            </a:r>
            <a:r>
              <a:rPr lang="en-US" dirty="0" err="1" smtClean="0"/>
              <a:t>komunikace</a:t>
            </a:r>
            <a:r>
              <a:rPr lang="en-US" dirty="0" smtClean="0"/>
              <a:t>, </a:t>
            </a:r>
            <a:r>
              <a:rPr lang="en-US" dirty="0" err="1" smtClean="0"/>
              <a:t>zpracování</a:t>
            </a:r>
            <a:r>
              <a:rPr lang="en-US" dirty="0" smtClean="0"/>
              <a:t> v </a:t>
            </a:r>
            <a:r>
              <a:rPr lang="en-US" dirty="0" err="1" smtClean="0"/>
              <a:t>reálném</a:t>
            </a:r>
            <a:r>
              <a:rPr lang="en-US" dirty="0" smtClean="0"/>
              <a:t> </a:t>
            </a:r>
            <a:r>
              <a:rPr lang="en-US" dirty="0" err="1" smtClean="0"/>
              <a:t>čase</a:t>
            </a:r>
            <a:endParaRPr lang="en-US" dirty="0" smtClean="0"/>
          </a:p>
          <a:p>
            <a:r>
              <a:rPr lang="en-US" dirty="0" err="1" smtClean="0"/>
              <a:t>Účastníci</a:t>
            </a:r>
            <a:r>
              <a:rPr lang="en-US" dirty="0" smtClean="0"/>
              <a:t>: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komerční</a:t>
            </a:r>
            <a:r>
              <a:rPr lang="en-US" dirty="0" smtClean="0"/>
              <a:t> </a:t>
            </a:r>
            <a:r>
              <a:rPr lang="en-US" dirty="0" err="1" smtClean="0"/>
              <a:t>banky</a:t>
            </a:r>
            <a:r>
              <a:rPr lang="en-US" dirty="0" smtClean="0"/>
              <a:t> v ČR, </a:t>
            </a:r>
            <a:r>
              <a:rPr lang="en-US" dirty="0" err="1" smtClean="0"/>
              <a:t>některá</a:t>
            </a:r>
            <a:r>
              <a:rPr lang="en-US" dirty="0" smtClean="0"/>
              <a:t> </a:t>
            </a:r>
            <a:r>
              <a:rPr lang="en-US" dirty="0" err="1" smtClean="0"/>
              <a:t>spořitelní</a:t>
            </a:r>
            <a:r>
              <a:rPr lang="en-US" dirty="0" smtClean="0"/>
              <a:t> </a:t>
            </a:r>
            <a:r>
              <a:rPr lang="en-US" dirty="0" err="1" smtClean="0"/>
              <a:t>družstva</a:t>
            </a:r>
            <a:r>
              <a:rPr lang="en-US" dirty="0" smtClean="0"/>
              <a:t>, </a:t>
            </a:r>
            <a:r>
              <a:rPr lang="en-US" dirty="0" err="1" smtClean="0"/>
              <a:t>tzv</a:t>
            </a:r>
            <a:r>
              <a:rPr lang="en-US" dirty="0" smtClean="0"/>
              <a:t>: </a:t>
            </a:r>
            <a:r>
              <a:rPr lang="en-US" dirty="0" err="1" smtClean="0"/>
              <a:t>tŘetí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r>
              <a:rPr lang="en-US" dirty="0" smtClean="0"/>
              <a:t> (</a:t>
            </a:r>
            <a:r>
              <a:rPr lang="en-US" dirty="0" err="1" smtClean="0"/>
              <a:t>karetní</a:t>
            </a:r>
            <a:r>
              <a:rPr lang="en-US" dirty="0" smtClean="0"/>
              <a:t> </a:t>
            </a:r>
            <a:r>
              <a:rPr lang="en-US" dirty="0" err="1" smtClean="0"/>
              <a:t>systémy</a:t>
            </a:r>
            <a:r>
              <a:rPr lang="en-US" dirty="0" smtClean="0"/>
              <a:t>, </a:t>
            </a:r>
            <a:r>
              <a:rPr lang="en-US" dirty="0" err="1" smtClean="0"/>
              <a:t>burza</a:t>
            </a:r>
            <a:r>
              <a:rPr lang="en-US" dirty="0" smtClean="0"/>
              <a:t> </a:t>
            </a:r>
            <a:r>
              <a:rPr lang="en-US" dirty="0" err="1" smtClean="0"/>
              <a:t>cenných</a:t>
            </a:r>
            <a:r>
              <a:rPr lang="en-US" dirty="0" smtClean="0"/>
              <a:t> </a:t>
            </a:r>
            <a:r>
              <a:rPr lang="en-US" dirty="0" err="1" smtClean="0"/>
              <a:t>papírů</a:t>
            </a:r>
            <a:r>
              <a:rPr lang="en-US" dirty="0" smtClean="0"/>
              <a:t>, CSD)</a:t>
            </a:r>
          </a:p>
          <a:p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mezibankovní</a:t>
            </a:r>
            <a:r>
              <a:rPr lang="en-US" dirty="0" smtClean="0"/>
              <a:t> </a:t>
            </a:r>
            <a:r>
              <a:rPr lang="en-US" dirty="0" err="1" smtClean="0"/>
              <a:t>transakce</a:t>
            </a:r>
            <a:r>
              <a:rPr lang="en-US" dirty="0" smtClean="0"/>
              <a:t> (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rozdílu</a:t>
            </a:r>
            <a:r>
              <a:rPr lang="en-US" dirty="0" smtClean="0"/>
              <a:t> </a:t>
            </a:r>
            <a:r>
              <a:rPr lang="en-US" dirty="0" err="1" smtClean="0"/>
              <a:t>částek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280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!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Dotazy</a:t>
            </a:r>
            <a:r>
              <a:rPr lang="en-US" dirty="0" smtClean="0"/>
              <a:t> e-</a:t>
            </a:r>
            <a:r>
              <a:rPr lang="en-US" dirty="0" err="1" smtClean="0"/>
              <a:t>mailem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katarina.kolbenhayerova@gmail.com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1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Poskytovatelé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 </a:t>
            </a:r>
            <a:r>
              <a:rPr lang="en-US" dirty="0" err="1" smtClean="0"/>
              <a:t>měli</a:t>
            </a:r>
            <a:r>
              <a:rPr lang="en-US" dirty="0" smtClean="0"/>
              <a:t> v ČR </a:t>
            </a:r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negativní</a:t>
            </a:r>
            <a:r>
              <a:rPr lang="en-US" dirty="0" smtClean="0"/>
              <a:t> </a:t>
            </a:r>
            <a:r>
              <a:rPr lang="en-US" dirty="0" err="1" smtClean="0"/>
              <a:t>názory</a:t>
            </a:r>
            <a:endParaRPr lang="en-US" dirty="0" smtClean="0"/>
          </a:p>
          <a:p>
            <a:r>
              <a:rPr lang="en-US" dirty="0" smtClean="0"/>
              <a:t>PSD1 </a:t>
            </a:r>
            <a:r>
              <a:rPr lang="en-US" dirty="0" err="1" smtClean="0"/>
              <a:t>vytvořila</a:t>
            </a:r>
            <a:r>
              <a:rPr lang="en-US" dirty="0" smtClean="0"/>
              <a:t>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(ne-</a:t>
            </a:r>
            <a:r>
              <a:rPr lang="en-US" dirty="0" err="1" smtClean="0"/>
              <a:t>banky</a:t>
            </a:r>
            <a:r>
              <a:rPr lang="en-US" dirty="0" smtClean="0"/>
              <a:t>)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jednotná</a:t>
            </a:r>
            <a:r>
              <a:rPr lang="en-US" dirty="0" smtClean="0"/>
              <a:t> EU </a:t>
            </a:r>
            <a:r>
              <a:rPr lang="en-US" dirty="0" err="1" smtClean="0"/>
              <a:t>licence</a:t>
            </a:r>
            <a:r>
              <a:rPr lang="en-US" dirty="0" smtClean="0"/>
              <a:t> pod </a:t>
            </a:r>
            <a:r>
              <a:rPr lang="en-US" dirty="0" err="1" smtClean="0"/>
              <a:t>speciálním</a:t>
            </a:r>
            <a:r>
              <a:rPr lang="en-US" dirty="0" smtClean="0"/>
              <a:t> </a:t>
            </a:r>
            <a:r>
              <a:rPr lang="en-US" dirty="0" err="1" smtClean="0"/>
              <a:t>dohledem</a:t>
            </a:r>
            <a:r>
              <a:rPr lang="en-US" dirty="0" smtClean="0"/>
              <a:t>, </a:t>
            </a:r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kapitál</a:t>
            </a:r>
            <a:r>
              <a:rPr lang="en-US" dirty="0" smtClean="0"/>
              <a:t> od 20000 EUR</a:t>
            </a:r>
          </a:p>
          <a:p>
            <a:r>
              <a:rPr lang="en-US" dirty="0" err="1" smtClean="0"/>
              <a:t>Směrnice</a:t>
            </a:r>
            <a:r>
              <a:rPr lang="en-US" dirty="0" smtClean="0"/>
              <a:t> v </a:t>
            </a:r>
            <a:r>
              <a:rPr lang="en-US" dirty="0" err="1" smtClean="0"/>
              <a:t>plné</a:t>
            </a:r>
            <a:r>
              <a:rPr lang="en-US" dirty="0" smtClean="0"/>
              <a:t> </a:t>
            </a:r>
            <a:r>
              <a:rPr lang="en-US" dirty="0" err="1" smtClean="0"/>
              <a:t>harmonizaci</a:t>
            </a:r>
            <a:r>
              <a:rPr lang="en-US" dirty="0" smtClean="0"/>
              <a:t> (</a:t>
            </a:r>
            <a:r>
              <a:rPr lang="en-US" dirty="0" err="1" smtClean="0"/>
              <a:t>směrnice</a:t>
            </a:r>
            <a:r>
              <a:rPr lang="en-US" dirty="0" smtClean="0"/>
              <a:t> x </a:t>
            </a:r>
            <a:r>
              <a:rPr lang="en-US" dirty="0" err="1" smtClean="0"/>
              <a:t>nařízení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árodní</a:t>
            </a:r>
            <a:r>
              <a:rPr lang="en-US" dirty="0" smtClean="0"/>
              <a:t> </a:t>
            </a:r>
            <a:r>
              <a:rPr lang="en-US" dirty="0" err="1" smtClean="0"/>
              <a:t>diskrece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6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Payment services directive (EU) 2015/2366 (PSD2)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EK </a:t>
            </a:r>
            <a:r>
              <a:rPr lang="en-US" dirty="0" err="1" smtClean="0"/>
              <a:t>přijala</a:t>
            </a:r>
            <a:r>
              <a:rPr lang="en-US" dirty="0" smtClean="0"/>
              <a:t> </a:t>
            </a:r>
            <a:r>
              <a:rPr lang="en-US" dirty="0" err="1" smtClean="0"/>
              <a:t>návrh</a:t>
            </a:r>
            <a:r>
              <a:rPr lang="en-US" dirty="0" smtClean="0"/>
              <a:t> PSD2 </a:t>
            </a:r>
            <a:r>
              <a:rPr lang="en-US" dirty="0" err="1" smtClean="0"/>
              <a:t>dne</a:t>
            </a:r>
            <a:r>
              <a:rPr lang="en-US" dirty="0" smtClean="0"/>
              <a:t> 24. 7. 2013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“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balíčku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Poměrně</a:t>
            </a:r>
            <a:r>
              <a:rPr lang="en-US" dirty="0" smtClean="0"/>
              <a:t> </a:t>
            </a:r>
            <a:r>
              <a:rPr lang="en-US" dirty="0" err="1" smtClean="0"/>
              <a:t>dlouhý</a:t>
            </a:r>
            <a:r>
              <a:rPr lang="en-US" dirty="0" smtClean="0"/>
              <a:t> </a:t>
            </a:r>
            <a:r>
              <a:rPr lang="en-US" dirty="0" err="1" smtClean="0"/>
              <a:t>evropský</a:t>
            </a:r>
            <a:r>
              <a:rPr lang="en-US" dirty="0" smtClean="0"/>
              <a:t> </a:t>
            </a:r>
            <a:r>
              <a:rPr lang="en-US" dirty="0" err="1" smtClean="0"/>
              <a:t>legislativní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endParaRPr lang="en-US" dirty="0" smtClean="0"/>
          </a:p>
          <a:p>
            <a:r>
              <a:rPr lang="en-US" dirty="0" err="1" smtClean="0"/>
              <a:t>Mnoho</a:t>
            </a:r>
            <a:r>
              <a:rPr lang="en-US" dirty="0" smtClean="0"/>
              <a:t> </a:t>
            </a:r>
            <a:r>
              <a:rPr lang="en-US" dirty="0" err="1" smtClean="0"/>
              <a:t>otázek</a:t>
            </a:r>
            <a:r>
              <a:rPr lang="en-US" dirty="0" smtClean="0"/>
              <a:t> </a:t>
            </a:r>
            <a:r>
              <a:rPr lang="en-US" dirty="0" err="1" smtClean="0"/>
              <a:t>doloženu</a:t>
            </a:r>
            <a:r>
              <a:rPr lang="en-US" dirty="0" smtClean="0"/>
              <a:t> v RTS </a:t>
            </a:r>
          </a:p>
          <a:p>
            <a:r>
              <a:rPr lang="en-US" dirty="0" err="1" smtClean="0"/>
              <a:t>Cíle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Posílení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jednotného</a:t>
            </a:r>
            <a:r>
              <a:rPr lang="en-US" dirty="0" smtClean="0"/>
              <a:t> </a:t>
            </a:r>
            <a:r>
              <a:rPr lang="en-US" dirty="0" err="1" smtClean="0"/>
              <a:t>trhu</a:t>
            </a:r>
            <a:r>
              <a:rPr lang="en-US" dirty="0" smtClean="0"/>
              <a:t> v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 smtClean="0"/>
          </a:p>
          <a:p>
            <a:pPr lvl="1"/>
            <a:r>
              <a:rPr lang="en-US" dirty="0" err="1" smtClean="0"/>
              <a:t>Zvýšení</a:t>
            </a:r>
            <a:r>
              <a:rPr lang="en-US" dirty="0" smtClean="0"/>
              <a:t> </a:t>
            </a:r>
            <a:r>
              <a:rPr lang="en-US" dirty="0" err="1" smtClean="0"/>
              <a:t>konkurence</a:t>
            </a:r>
            <a:r>
              <a:rPr lang="en-US" dirty="0" smtClean="0"/>
              <a:t> a </a:t>
            </a:r>
            <a:r>
              <a:rPr lang="en-US" dirty="0" err="1" smtClean="0"/>
              <a:t>ochrany</a:t>
            </a:r>
            <a:r>
              <a:rPr lang="en-US" dirty="0" smtClean="0"/>
              <a:t> </a:t>
            </a:r>
            <a:r>
              <a:rPr lang="en-US" dirty="0" err="1" smtClean="0"/>
              <a:t>spotřebitele</a:t>
            </a:r>
            <a:endParaRPr lang="en-US" dirty="0" smtClean="0"/>
          </a:p>
          <a:p>
            <a:pPr lvl="1"/>
            <a:r>
              <a:rPr lang="en-US" dirty="0" err="1" smtClean="0"/>
              <a:t>Reakce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technologický</a:t>
            </a:r>
            <a:r>
              <a:rPr lang="en-US" dirty="0" smtClean="0"/>
              <a:t> </a:t>
            </a:r>
            <a:r>
              <a:rPr lang="en-US" dirty="0" err="1" smtClean="0"/>
              <a:t>vývoj</a:t>
            </a:r>
            <a:r>
              <a:rPr lang="en-US" dirty="0" smtClean="0"/>
              <a:t> a </a:t>
            </a:r>
            <a:r>
              <a:rPr lang="en-US" dirty="0" err="1" smtClean="0"/>
              <a:t>inovace</a:t>
            </a:r>
            <a:r>
              <a:rPr lang="en-US" dirty="0" smtClean="0"/>
              <a:t> v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 smtClean="0"/>
          </a:p>
          <a:p>
            <a:pPr lvl="1"/>
            <a:r>
              <a:rPr lang="en-US" dirty="0" smtClean="0"/>
              <a:t>PSD2 </a:t>
            </a:r>
            <a:r>
              <a:rPr lang="en-US" dirty="0" err="1" smtClean="0"/>
              <a:t>zcela</a:t>
            </a:r>
            <a:r>
              <a:rPr lang="en-US" dirty="0" smtClean="0"/>
              <a:t> </a:t>
            </a:r>
            <a:r>
              <a:rPr lang="en-US" dirty="0" err="1" smtClean="0"/>
              <a:t>nahrazuje</a:t>
            </a:r>
            <a:r>
              <a:rPr lang="en-US" dirty="0" smtClean="0"/>
              <a:t> PSD1 (2007/64/ES)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8954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Implementace</a:t>
            </a:r>
            <a:r>
              <a:rPr lang="en-US" dirty="0" smtClean="0"/>
              <a:t> </a:t>
            </a:r>
            <a:r>
              <a:rPr lang="en-US" dirty="0" err="1" smtClean="0"/>
              <a:t>směrnice</a:t>
            </a:r>
            <a:r>
              <a:rPr lang="en-US" dirty="0" smtClean="0"/>
              <a:t> </a:t>
            </a:r>
            <a:r>
              <a:rPr lang="en-US" dirty="0" err="1" smtClean="0"/>
              <a:t>měla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do 13. 1. 2018</a:t>
            </a:r>
          </a:p>
          <a:p>
            <a:r>
              <a:rPr lang="en-US" dirty="0" smtClean="0"/>
              <a:t>PSD2 </a:t>
            </a:r>
            <a:r>
              <a:rPr lang="en-US" dirty="0" err="1" smtClean="0"/>
              <a:t>dává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trhu</a:t>
            </a:r>
            <a:r>
              <a:rPr lang="en-US" dirty="0" smtClean="0"/>
              <a:t> </a:t>
            </a:r>
            <a:r>
              <a:rPr lang="en-US" dirty="0" err="1" smtClean="0"/>
              <a:t>novým</a:t>
            </a:r>
            <a:r>
              <a:rPr lang="en-US" dirty="0" smtClean="0"/>
              <a:t> </a:t>
            </a:r>
            <a:r>
              <a:rPr lang="en-US" dirty="0" err="1" smtClean="0"/>
              <a:t>subjektům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FinTech</a:t>
            </a:r>
            <a:endParaRPr lang="en-US" dirty="0" smtClean="0"/>
          </a:p>
          <a:p>
            <a:r>
              <a:rPr lang="en-US" dirty="0" err="1" smtClean="0"/>
              <a:t>Zdravá</a:t>
            </a:r>
            <a:r>
              <a:rPr lang="en-US" dirty="0" smtClean="0"/>
              <a:t> </a:t>
            </a:r>
            <a:r>
              <a:rPr lang="en-US" dirty="0" err="1" smtClean="0"/>
              <a:t>konkurence</a:t>
            </a:r>
            <a:r>
              <a:rPr lang="en-US" dirty="0" smtClean="0"/>
              <a:t> (</a:t>
            </a:r>
            <a:r>
              <a:rPr lang="en-US" dirty="0" err="1" smtClean="0"/>
              <a:t>FinTech</a:t>
            </a:r>
            <a:r>
              <a:rPr lang="en-US" dirty="0" smtClean="0"/>
              <a:t> x </a:t>
            </a:r>
            <a:r>
              <a:rPr lang="en-US" dirty="0" err="1" smtClean="0"/>
              <a:t>Banky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Zvýšení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r>
              <a:rPr lang="en-US" dirty="0" smtClean="0"/>
              <a:t> </a:t>
            </a:r>
            <a:r>
              <a:rPr lang="en-US" dirty="0" err="1" smtClean="0"/>
              <a:t>spotřebitele</a:t>
            </a:r>
            <a:endParaRPr lang="en-US" dirty="0" smtClean="0"/>
          </a:p>
          <a:p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endParaRPr lang="en-US" dirty="0" smtClean="0"/>
          </a:p>
          <a:p>
            <a:r>
              <a:rPr lang="en-US" dirty="0" err="1" smtClean="0"/>
              <a:t>Specifikace</a:t>
            </a:r>
            <a:r>
              <a:rPr lang="en-US" dirty="0" smtClean="0"/>
              <a:t> </a:t>
            </a:r>
            <a:r>
              <a:rPr lang="en-US" dirty="0" err="1" smtClean="0"/>
              <a:t>vybraných</a:t>
            </a:r>
            <a:r>
              <a:rPr lang="en-US" dirty="0" smtClean="0"/>
              <a:t> </a:t>
            </a:r>
            <a:r>
              <a:rPr lang="en-US" dirty="0" err="1" smtClean="0"/>
              <a:t>výjimek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 err="1" smtClean="0"/>
              <a:t>června</a:t>
            </a:r>
            <a:r>
              <a:rPr lang="en-US" dirty="0" smtClean="0"/>
              <a:t> 2018 </a:t>
            </a:r>
            <a:r>
              <a:rPr lang="en-US" dirty="0" err="1" smtClean="0"/>
              <a:t>implementovalo</a:t>
            </a:r>
            <a:r>
              <a:rPr lang="en-US" dirty="0" smtClean="0"/>
              <a:t> PSD2 17 ČS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3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Vyhlášky</a:t>
            </a:r>
            <a:r>
              <a:rPr lang="en-US" dirty="0" smtClean="0"/>
              <a:t> ČNB k </a:t>
            </a:r>
            <a:r>
              <a:rPr lang="en-US" dirty="0" err="1" smtClean="0"/>
              <a:t>platebnímu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Vyhláška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1/2018 Sb., o </a:t>
            </a:r>
            <a:r>
              <a:rPr lang="en-US" dirty="0" err="1" smtClean="0"/>
              <a:t>žádostech</a:t>
            </a:r>
            <a:r>
              <a:rPr lang="en-US" dirty="0" smtClean="0"/>
              <a:t> a </a:t>
            </a:r>
            <a:r>
              <a:rPr lang="en-US" dirty="0" err="1" smtClean="0"/>
              <a:t>oznámeních</a:t>
            </a:r>
            <a:r>
              <a:rPr lang="en-US" dirty="0" smtClean="0"/>
              <a:t> k </a:t>
            </a:r>
            <a:r>
              <a:rPr lang="en-US" dirty="0" err="1" smtClean="0"/>
              <a:t>výkonu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 smtClean="0"/>
          </a:p>
          <a:p>
            <a:r>
              <a:rPr lang="en-US" dirty="0" err="1" smtClean="0"/>
              <a:t>Vyhláška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7/2018 Sb., o </a:t>
            </a:r>
            <a:r>
              <a:rPr lang="en-US" dirty="0" err="1" smtClean="0"/>
              <a:t>některých</a:t>
            </a:r>
            <a:r>
              <a:rPr lang="en-US" dirty="0" smtClean="0"/>
              <a:t> </a:t>
            </a:r>
            <a:r>
              <a:rPr lang="en-US" dirty="0" err="1" smtClean="0"/>
              <a:t>podmánkách</a:t>
            </a:r>
            <a:r>
              <a:rPr lang="en-US" dirty="0" smtClean="0"/>
              <a:t> </a:t>
            </a:r>
            <a:r>
              <a:rPr lang="en-US" dirty="0" err="1" smtClean="0"/>
              <a:t>výkonu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, </a:t>
            </a:r>
            <a:r>
              <a:rPr lang="en-US" dirty="0" err="1" smtClean="0"/>
              <a:t>správce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r>
              <a:rPr lang="en-US" dirty="0" smtClean="0"/>
              <a:t>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r>
              <a:rPr lang="en-US" dirty="0" smtClean="0"/>
              <a:t>, </a:t>
            </a:r>
            <a:r>
              <a:rPr lang="en-US" dirty="0" err="1" smtClean="0"/>
              <a:t>poskytovatele</a:t>
            </a:r>
            <a:r>
              <a:rPr lang="en-US" dirty="0" smtClean="0"/>
              <a:t> </a:t>
            </a:r>
            <a:r>
              <a:rPr lang="en-US" dirty="0" err="1" smtClean="0"/>
              <a:t>platebních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, </a:t>
            </a:r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a </a:t>
            </a:r>
            <a:r>
              <a:rPr lang="en-US" dirty="0" err="1" smtClean="0"/>
              <a:t>vydavetele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 </a:t>
            </a:r>
            <a:r>
              <a:rPr lang="en-US" dirty="0" err="1" smtClean="0"/>
              <a:t>malého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Vyhláška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454/2017 Sb., o </a:t>
            </a:r>
            <a:r>
              <a:rPr lang="en-US" dirty="0" err="1" smtClean="0"/>
              <a:t>informačních</a:t>
            </a:r>
            <a:r>
              <a:rPr lang="en-US" dirty="0" smtClean="0"/>
              <a:t> </a:t>
            </a:r>
            <a:r>
              <a:rPr lang="en-US" dirty="0" err="1" smtClean="0"/>
              <a:t>povinnostech</a:t>
            </a:r>
            <a:r>
              <a:rPr lang="en-US" dirty="0" smtClean="0"/>
              <a:t> </a:t>
            </a:r>
            <a:r>
              <a:rPr lang="en-US" dirty="0" err="1" smtClean="0"/>
              <a:t>některých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</a:t>
            </a:r>
            <a:r>
              <a:rPr lang="en-US" dirty="0" err="1" smtClean="0"/>
              <a:t>oprávněných</a:t>
            </a:r>
            <a:r>
              <a:rPr lang="en-US" dirty="0" smtClean="0"/>
              <a:t> </a:t>
            </a:r>
            <a:r>
              <a:rPr lang="en-US" dirty="0" err="1" smtClean="0"/>
              <a:t>poskytovat</a:t>
            </a:r>
            <a:r>
              <a:rPr lang="en-US" dirty="0" smtClean="0"/>
              <a:t>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služby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vydávat</a:t>
            </a:r>
            <a:r>
              <a:rPr lang="en-US" dirty="0" smtClean="0"/>
              <a:t> </a:t>
            </a:r>
            <a:r>
              <a:rPr lang="en-US" dirty="0" err="1" smtClean="0"/>
              <a:t>elektronické</a:t>
            </a:r>
            <a:r>
              <a:rPr lang="en-US" dirty="0" smtClean="0"/>
              <a:t> </a:t>
            </a:r>
            <a:r>
              <a:rPr lang="en-US" dirty="0" err="1" smtClean="0"/>
              <a:t>peníze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Vyhláška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169/2011 Sb., o </a:t>
            </a:r>
            <a:r>
              <a:rPr lang="en-US" dirty="0" err="1" smtClean="0"/>
              <a:t>stanovení</a:t>
            </a:r>
            <a:r>
              <a:rPr lang="en-US" dirty="0" smtClean="0"/>
              <a:t> </a:t>
            </a:r>
            <a:r>
              <a:rPr lang="en-US" dirty="0" err="1" smtClean="0"/>
              <a:t>pravidel</a:t>
            </a:r>
            <a:r>
              <a:rPr lang="en-US" dirty="0" smtClean="0"/>
              <a:t> </a:t>
            </a:r>
            <a:r>
              <a:rPr lang="en-US" dirty="0" err="1" smtClean="0"/>
              <a:t>tvorby</a:t>
            </a:r>
            <a:r>
              <a:rPr lang="en-US" dirty="0" smtClean="0"/>
              <a:t> </a:t>
            </a:r>
            <a:r>
              <a:rPr lang="en-US" dirty="0" err="1" smtClean="0"/>
              <a:t>čísla</a:t>
            </a:r>
            <a:r>
              <a:rPr lang="en-US" dirty="0" smtClean="0"/>
              <a:t> </a:t>
            </a:r>
            <a:r>
              <a:rPr lang="en-US" dirty="0" err="1" smtClean="0"/>
              <a:t>účtu</a:t>
            </a:r>
            <a:r>
              <a:rPr lang="en-US" dirty="0" smtClean="0"/>
              <a:t> v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Vyhláška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74/2018 Sb., o </a:t>
            </a:r>
            <a:r>
              <a:rPr lang="en-US" dirty="0" err="1" smtClean="0"/>
              <a:t>službách</a:t>
            </a:r>
            <a:r>
              <a:rPr lang="en-US" dirty="0" smtClean="0"/>
              <a:t> </a:t>
            </a:r>
            <a:r>
              <a:rPr lang="en-US" dirty="0" err="1" smtClean="0"/>
              <a:t>spojených</a:t>
            </a:r>
            <a:r>
              <a:rPr lang="en-US" dirty="0" smtClean="0"/>
              <a:t> s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účtem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vztahuje</a:t>
            </a:r>
            <a:r>
              <a:rPr lang="en-US" dirty="0" smtClean="0"/>
              <a:t> </a:t>
            </a:r>
            <a:r>
              <a:rPr lang="en-US" dirty="0" err="1" smtClean="0"/>
              <a:t>jednotné</a:t>
            </a:r>
            <a:r>
              <a:rPr lang="en-US" dirty="0" smtClean="0"/>
              <a:t> </a:t>
            </a:r>
            <a:r>
              <a:rPr lang="en-US" dirty="0" err="1" smtClean="0"/>
              <a:t>označení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Vyhláška</a:t>
            </a:r>
            <a:r>
              <a:rPr lang="en-US" dirty="0" smtClean="0"/>
              <a:t> </a:t>
            </a:r>
            <a:r>
              <a:rPr lang="en-US" dirty="0" err="1" smtClean="0"/>
              <a:t>č</a:t>
            </a:r>
            <a:r>
              <a:rPr lang="en-US" dirty="0" smtClean="0"/>
              <a:t>. 150/2019 Sb., o </a:t>
            </a:r>
            <a:r>
              <a:rPr lang="en-US" dirty="0" err="1" smtClean="0"/>
              <a:t>hlášení</a:t>
            </a:r>
            <a:r>
              <a:rPr lang="en-US" dirty="0" smtClean="0"/>
              <a:t> </a:t>
            </a:r>
            <a:r>
              <a:rPr lang="en-US" dirty="0" err="1" smtClean="0"/>
              <a:t>bezpečnostních</a:t>
            </a:r>
            <a:r>
              <a:rPr lang="en-US" dirty="0" smtClean="0"/>
              <a:t> a </a:t>
            </a:r>
            <a:r>
              <a:rPr lang="en-US" dirty="0" err="1" smtClean="0"/>
              <a:t>probozních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v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04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Úřední</a:t>
            </a:r>
            <a:r>
              <a:rPr lang="en-US" dirty="0" smtClean="0"/>
              <a:t> </a:t>
            </a:r>
            <a:r>
              <a:rPr lang="en-US" dirty="0" err="1" smtClean="0"/>
              <a:t>sdělení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u="sng" dirty="0" err="1" smtClean="0"/>
              <a:t>Úřední</a:t>
            </a:r>
            <a:r>
              <a:rPr lang="en-US" u="sng" dirty="0" smtClean="0"/>
              <a:t> </a:t>
            </a:r>
            <a:r>
              <a:rPr lang="en-US" u="sng" dirty="0" err="1" smtClean="0"/>
              <a:t>sdělení</a:t>
            </a:r>
            <a:r>
              <a:rPr lang="en-US" u="sng" dirty="0" smtClean="0"/>
              <a:t> </a:t>
            </a:r>
            <a:r>
              <a:rPr lang="en-US" u="sng" dirty="0" err="1" smtClean="0"/>
              <a:t>České</a:t>
            </a:r>
            <a:r>
              <a:rPr lang="en-US" u="sng" dirty="0" smtClean="0"/>
              <a:t> </a:t>
            </a:r>
            <a:r>
              <a:rPr lang="en-US" u="sng" dirty="0" err="1" smtClean="0"/>
              <a:t>národní</a:t>
            </a:r>
            <a:r>
              <a:rPr lang="en-US" u="sng" dirty="0" smtClean="0"/>
              <a:t> </a:t>
            </a:r>
            <a:r>
              <a:rPr lang="en-US" u="sng" dirty="0" err="1" smtClean="0"/>
              <a:t>banky</a:t>
            </a:r>
            <a:r>
              <a:rPr lang="en-US" u="sng" dirty="0" smtClean="0"/>
              <a:t> </a:t>
            </a:r>
            <a:r>
              <a:rPr lang="en-US" u="sng" dirty="0" err="1" smtClean="0"/>
              <a:t>ze</a:t>
            </a:r>
            <a:r>
              <a:rPr lang="en-US" u="sng" dirty="0" smtClean="0"/>
              <a:t> </a:t>
            </a:r>
            <a:r>
              <a:rPr lang="en-US" u="sng" dirty="0" err="1" smtClean="0"/>
              <a:t>dne</a:t>
            </a:r>
            <a:r>
              <a:rPr lang="en-US" u="sng" dirty="0" smtClean="0"/>
              <a:t> 3. </a:t>
            </a:r>
            <a:r>
              <a:rPr lang="en-US" u="sng" dirty="0" err="1" smtClean="0"/>
              <a:t>prosince</a:t>
            </a:r>
            <a:r>
              <a:rPr lang="en-US" u="sng" dirty="0" smtClean="0"/>
              <a:t> 2013 </a:t>
            </a:r>
            <a:r>
              <a:rPr lang="en-US" dirty="0" smtClean="0"/>
              <a:t>k </a:t>
            </a:r>
            <a:r>
              <a:rPr lang="en-US" dirty="0" err="1" smtClean="0"/>
              <a:t>výkladu</a:t>
            </a:r>
            <a:r>
              <a:rPr lang="en-US" dirty="0" smtClean="0"/>
              <a:t> </a:t>
            </a:r>
            <a:r>
              <a:rPr lang="en-US" dirty="0" err="1" smtClean="0"/>
              <a:t>pojmů</a:t>
            </a:r>
            <a:r>
              <a:rPr lang="en-US" dirty="0" smtClean="0"/>
              <a:t> </a:t>
            </a:r>
            <a:r>
              <a:rPr lang="en-US" dirty="0" err="1" smtClean="0"/>
              <a:t>důvĚryhodnost</a:t>
            </a:r>
            <a:r>
              <a:rPr lang="en-US" dirty="0" smtClean="0"/>
              <a:t> a </a:t>
            </a:r>
            <a:r>
              <a:rPr lang="en-US" dirty="0" err="1" smtClean="0"/>
              <a:t>odborná</a:t>
            </a:r>
            <a:r>
              <a:rPr lang="en-US" dirty="0" smtClean="0"/>
              <a:t> </a:t>
            </a:r>
            <a:r>
              <a:rPr lang="en-US" dirty="0" err="1" smtClean="0"/>
              <a:t>způsobilost</a:t>
            </a:r>
            <a:r>
              <a:rPr lang="en-US" dirty="0" smtClean="0"/>
              <a:t>,</a:t>
            </a:r>
          </a:p>
          <a:p>
            <a:r>
              <a:rPr lang="en-US" u="sng" dirty="0" err="1" smtClean="0"/>
              <a:t>Úřední</a:t>
            </a:r>
            <a:r>
              <a:rPr lang="en-US" u="sng" dirty="0" smtClean="0"/>
              <a:t> </a:t>
            </a:r>
            <a:r>
              <a:rPr lang="en-US" u="sng" dirty="0" err="1" smtClean="0"/>
              <a:t>sdělení</a:t>
            </a:r>
            <a:r>
              <a:rPr lang="en-US" u="sng" dirty="0" smtClean="0"/>
              <a:t> </a:t>
            </a:r>
            <a:r>
              <a:rPr lang="en-US" u="sng" dirty="0" err="1" smtClean="0"/>
              <a:t>České</a:t>
            </a:r>
            <a:r>
              <a:rPr lang="en-US" u="sng" dirty="0" smtClean="0"/>
              <a:t> </a:t>
            </a:r>
            <a:r>
              <a:rPr lang="en-US" u="sng" dirty="0" err="1" smtClean="0"/>
              <a:t>náordní</a:t>
            </a:r>
            <a:r>
              <a:rPr lang="en-US" u="sng" dirty="0" smtClean="0"/>
              <a:t> </a:t>
            </a:r>
            <a:r>
              <a:rPr lang="en-US" u="sng" dirty="0" err="1" smtClean="0"/>
              <a:t>banky</a:t>
            </a:r>
            <a:r>
              <a:rPr lang="en-US" u="sng" dirty="0" smtClean="0"/>
              <a:t> </a:t>
            </a:r>
            <a:r>
              <a:rPr lang="en-US" u="sng" dirty="0" err="1" smtClean="0"/>
              <a:t>ze</a:t>
            </a:r>
            <a:r>
              <a:rPr lang="en-US" u="sng" dirty="0" smtClean="0"/>
              <a:t> </a:t>
            </a:r>
            <a:r>
              <a:rPr lang="en-US" u="sng" dirty="0" err="1" smtClean="0"/>
              <a:t>dne</a:t>
            </a:r>
            <a:r>
              <a:rPr lang="en-US" u="sng" dirty="0" smtClean="0"/>
              <a:t> 21. </a:t>
            </a:r>
            <a:r>
              <a:rPr lang="en-US" u="sng" dirty="0" err="1" smtClean="0"/>
              <a:t>května</a:t>
            </a:r>
            <a:r>
              <a:rPr lang="en-US" u="sng" dirty="0" smtClean="0"/>
              <a:t> 2010 </a:t>
            </a:r>
            <a:r>
              <a:rPr lang="en-US" dirty="0" smtClean="0"/>
              <a:t>k </a:t>
            </a:r>
            <a:r>
              <a:rPr lang="en-US" dirty="0" err="1" smtClean="0"/>
              <a:t>posuzování</a:t>
            </a:r>
            <a:r>
              <a:rPr lang="en-US" dirty="0" smtClean="0"/>
              <a:t> </a:t>
            </a:r>
            <a:r>
              <a:rPr lang="en-US" dirty="0" err="1" smtClean="0"/>
              <a:t>vedoucích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bank, </a:t>
            </a:r>
            <a:r>
              <a:rPr lang="en-US" dirty="0" err="1" smtClean="0"/>
              <a:t>poboček</a:t>
            </a:r>
            <a:r>
              <a:rPr lang="en-US" dirty="0" smtClean="0"/>
              <a:t> </a:t>
            </a:r>
            <a:r>
              <a:rPr lang="en-US" dirty="0" err="1" smtClean="0"/>
              <a:t>zahraničních</a:t>
            </a:r>
            <a:r>
              <a:rPr lang="en-US" dirty="0" smtClean="0"/>
              <a:t> bank, </a:t>
            </a:r>
            <a:r>
              <a:rPr lang="en-US" dirty="0" err="1" smtClean="0"/>
              <a:t>poboček</a:t>
            </a:r>
            <a:r>
              <a:rPr lang="en-US" dirty="0" smtClean="0"/>
              <a:t> </a:t>
            </a:r>
            <a:r>
              <a:rPr lang="en-US" dirty="0" err="1" smtClean="0"/>
              <a:t>zahraničních</a:t>
            </a:r>
            <a:r>
              <a:rPr lang="en-US" dirty="0" smtClean="0"/>
              <a:t> bank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třetí</a:t>
            </a:r>
            <a:r>
              <a:rPr lang="en-US" dirty="0" smtClean="0"/>
              <a:t> </a:t>
            </a:r>
            <a:r>
              <a:rPr lang="en-US" dirty="0" err="1" smtClean="0"/>
              <a:t>země</a:t>
            </a:r>
            <a:r>
              <a:rPr lang="en-US" dirty="0" smtClean="0"/>
              <a:t>, </a:t>
            </a:r>
            <a:r>
              <a:rPr lang="en-US" dirty="0" err="1" smtClean="0"/>
              <a:t>finančních</a:t>
            </a:r>
            <a:r>
              <a:rPr lang="en-US" dirty="0" smtClean="0"/>
              <a:t> </a:t>
            </a:r>
            <a:r>
              <a:rPr lang="en-US" dirty="0" err="1" smtClean="0"/>
              <a:t>holdingových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a </a:t>
            </a:r>
            <a:r>
              <a:rPr lang="en-US" dirty="0" err="1" smtClean="0"/>
              <a:t>insitucí</a:t>
            </a:r>
            <a:r>
              <a:rPr lang="en-US" dirty="0" smtClean="0"/>
              <a:t> </a:t>
            </a:r>
            <a:r>
              <a:rPr lang="en-US" dirty="0" err="1" smtClean="0"/>
              <a:t>elektronikých</a:t>
            </a:r>
            <a:r>
              <a:rPr lang="en-US" dirty="0" smtClean="0"/>
              <a:t> </a:t>
            </a:r>
            <a:r>
              <a:rPr lang="en-US" dirty="0" err="1" smtClean="0"/>
              <a:t>peněz</a:t>
            </a:r>
            <a:r>
              <a:rPr lang="en-US" dirty="0" smtClean="0"/>
              <a:t>,</a:t>
            </a:r>
          </a:p>
          <a:p>
            <a:r>
              <a:rPr lang="en-US" u="sng" dirty="0" err="1" smtClean="0"/>
              <a:t>Úřední</a:t>
            </a:r>
            <a:r>
              <a:rPr lang="en-US" u="sng" dirty="0" smtClean="0"/>
              <a:t> </a:t>
            </a:r>
            <a:r>
              <a:rPr lang="en-US" u="sng" dirty="0" err="1" smtClean="0"/>
              <a:t>sdělení</a:t>
            </a:r>
            <a:r>
              <a:rPr lang="en-US" u="sng" dirty="0" smtClean="0"/>
              <a:t> </a:t>
            </a:r>
            <a:r>
              <a:rPr lang="en-US" u="sng" dirty="0" err="1" smtClean="0"/>
              <a:t>České</a:t>
            </a:r>
            <a:r>
              <a:rPr lang="en-US" u="sng" dirty="0" smtClean="0"/>
              <a:t> </a:t>
            </a:r>
            <a:r>
              <a:rPr lang="en-US" u="sng" dirty="0" err="1" smtClean="0"/>
              <a:t>náordní</a:t>
            </a:r>
            <a:r>
              <a:rPr lang="en-US" u="sng" dirty="0" smtClean="0"/>
              <a:t> </a:t>
            </a:r>
            <a:r>
              <a:rPr lang="en-US" u="sng" dirty="0" err="1" smtClean="0"/>
              <a:t>banky</a:t>
            </a:r>
            <a:r>
              <a:rPr lang="en-US" u="sng" dirty="0" smtClean="0"/>
              <a:t> </a:t>
            </a:r>
            <a:r>
              <a:rPr lang="en-US" u="sng" dirty="0" err="1" smtClean="0"/>
              <a:t>ze</a:t>
            </a:r>
            <a:r>
              <a:rPr lang="en-US" u="sng" dirty="0" smtClean="0"/>
              <a:t> </a:t>
            </a:r>
            <a:r>
              <a:rPr lang="en-US" u="sng" dirty="0" err="1" smtClean="0"/>
              <a:t>dne</a:t>
            </a:r>
            <a:r>
              <a:rPr lang="en-US" u="sng" dirty="0" smtClean="0"/>
              <a:t> 8. </a:t>
            </a:r>
            <a:r>
              <a:rPr lang="en-US" u="sng" dirty="0" err="1" smtClean="0"/>
              <a:t>ledna</a:t>
            </a:r>
            <a:r>
              <a:rPr lang="en-US" u="sng" dirty="0" smtClean="0"/>
              <a:t> 2018</a:t>
            </a:r>
            <a:r>
              <a:rPr lang="en-US" dirty="0" smtClean="0"/>
              <a:t> k </a:t>
            </a:r>
            <a:r>
              <a:rPr lang="en-US" dirty="0" err="1" smtClean="0"/>
              <a:t>hlášení</a:t>
            </a:r>
            <a:r>
              <a:rPr lang="en-US" dirty="0" smtClean="0"/>
              <a:t> </a:t>
            </a:r>
            <a:r>
              <a:rPr lang="en-US" dirty="0" err="1" smtClean="0"/>
              <a:t>bezpečnostních</a:t>
            </a:r>
            <a:r>
              <a:rPr lang="en-US" dirty="0" smtClean="0"/>
              <a:t> a </a:t>
            </a:r>
            <a:r>
              <a:rPr lang="en-US" dirty="0" err="1" smtClean="0"/>
              <a:t>provozních</a:t>
            </a:r>
            <a:r>
              <a:rPr lang="en-US" dirty="0" smtClean="0"/>
              <a:t> </a:t>
            </a:r>
            <a:r>
              <a:rPr lang="en-US" dirty="0" err="1" smtClean="0"/>
              <a:t>incidentů</a:t>
            </a:r>
            <a:r>
              <a:rPr lang="en-US" dirty="0" smtClean="0"/>
              <a:t>,</a:t>
            </a:r>
          </a:p>
          <a:p>
            <a:r>
              <a:rPr lang="en-US" u="sng" dirty="0" err="1" smtClean="0"/>
              <a:t>Úřední</a:t>
            </a:r>
            <a:r>
              <a:rPr lang="en-US" u="sng" dirty="0" smtClean="0"/>
              <a:t> </a:t>
            </a:r>
            <a:r>
              <a:rPr lang="en-US" u="sng" dirty="0" err="1" smtClean="0"/>
              <a:t>sdělení</a:t>
            </a:r>
            <a:r>
              <a:rPr lang="en-US" u="sng" dirty="0" smtClean="0"/>
              <a:t> </a:t>
            </a:r>
            <a:r>
              <a:rPr lang="en-US" u="sng" dirty="0" err="1" smtClean="0"/>
              <a:t>České</a:t>
            </a:r>
            <a:r>
              <a:rPr lang="en-US" u="sng" dirty="0" smtClean="0"/>
              <a:t> </a:t>
            </a:r>
            <a:r>
              <a:rPr lang="en-US" u="sng" dirty="0" err="1" smtClean="0"/>
              <a:t>národní</a:t>
            </a:r>
            <a:r>
              <a:rPr lang="en-US" u="sng" dirty="0" smtClean="0"/>
              <a:t> </a:t>
            </a:r>
            <a:r>
              <a:rPr lang="en-US" u="sng" dirty="0" err="1" smtClean="0"/>
              <a:t>banky</a:t>
            </a:r>
            <a:r>
              <a:rPr lang="en-US" u="sng" dirty="0" smtClean="0"/>
              <a:t> </a:t>
            </a:r>
            <a:r>
              <a:rPr lang="en-US" u="sng" dirty="0" err="1" smtClean="0"/>
              <a:t>ze</a:t>
            </a:r>
            <a:r>
              <a:rPr lang="en-US" u="sng" dirty="0" smtClean="0"/>
              <a:t> </a:t>
            </a:r>
            <a:r>
              <a:rPr lang="en-US" u="sng" dirty="0" err="1" smtClean="0"/>
              <a:t>dne</a:t>
            </a:r>
            <a:r>
              <a:rPr lang="en-US" u="sng" dirty="0" smtClean="0"/>
              <a:t> 8. </a:t>
            </a:r>
            <a:r>
              <a:rPr lang="en-US" u="sng" dirty="0" err="1" smtClean="0"/>
              <a:t>ledna</a:t>
            </a:r>
            <a:r>
              <a:rPr lang="en-US" u="sng" dirty="0" smtClean="0"/>
              <a:t> 2018 </a:t>
            </a:r>
            <a:r>
              <a:rPr lang="en-US" dirty="0" smtClean="0"/>
              <a:t>k </a:t>
            </a:r>
            <a:r>
              <a:rPr lang="en-US" dirty="0" err="1" smtClean="0"/>
              <a:t>některým</a:t>
            </a:r>
            <a:r>
              <a:rPr lang="en-US" dirty="0" smtClean="0"/>
              <a:t> </a:t>
            </a:r>
            <a:r>
              <a:rPr lang="en-US" dirty="0" err="1" smtClean="0"/>
              <a:t>informačním</a:t>
            </a:r>
            <a:r>
              <a:rPr lang="en-US" dirty="0" smtClean="0"/>
              <a:t> </a:t>
            </a:r>
            <a:r>
              <a:rPr lang="en-US" dirty="0" err="1" smtClean="0"/>
              <a:t>povinnostem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 o </a:t>
            </a:r>
            <a:r>
              <a:rPr lang="en-US" dirty="0" err="1" smtClean="0"/>
              <a:t>platebním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r>
              <a:rPr lang="en-US" dirty="0" smtClean="0"/>
              <a:t> a o </a:t>
            </a:r>
            <a:r>
              <a:rPr lang="en-US" dirty="0" err="1" smtClean="0"/>
              <a:t>zrušení</a:t>
            </a:r>
            <a:r>
              <a:rPr lang="en-US" dirty="0" smtClean="0"/>
              <a:t> </a:t>
            </a:r>
            <a:r>
              <a:rPr lang="en-US" dirty="0" err="1" smtClean="0"/>
              <a:t>některých</a:t>
            </a:r>
            <a:r>
              <a:rPr lang="en-US" dirty="0" smtClean="0"/>
              <a:t> </a:t>
            </a:r>
            <a:r>
              <a:rPr lang="en-US" dirty="0" err="1" smtClean="0"/>
              <a:t>úředních</a:t>
            </a:r>
            <a:r>
              <a:rPr lang="en-US" dirty="0" smtClean="0"/>
              <a:t> </a:t>
            </a:r>
            <a:r>
              <a:rPr lang="en-US" dirty="0" err="1" smtClean="0"/>
              <a:t>sdělení</a:t>
            </a:r>
            <a:r>
              <a:rPr lang="en-US" dirty="0" smtClean="0"/>
              <a:t> </a:t>
            </a:r>
            <a:r>
              <a:rPr lang="en-US" dirty="0" err="1" smtClean="0"/>
              <a:t>České</a:t>
            </a:r>
            <a:r>
              <a:rPr lang="en-US" dirty="0" smtClean="0"/>
              <a:t> </a:t>
            </a: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 err="1" smtClean="0"/>
              <a:t>banky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https://www.cnb.cz/cs/dohled-financni-trh/legislativni-zakladna/platebni-instituce-a-instituce-elektronickych-penez/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https://www.cnb.cz/cs/dohled-financni-trh/legislativni-zakladna/platebni-instituce-a-instituce-elektronickych-penez/metodicke-a-vykladove-materialy/#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3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pokyny</a:t>
            </a:r>
            <a:r>
              <a:rPr lang="en-US" dirty="0" smtClean="0"/>
              <a:t> v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platebního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Evropské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pro </a:t>
            </a:r>
            <a:r>
              <a:rPr lang="en-US" dirty="0" err="1" smtClean="0"/>
              <a:t>dohled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finančím</a:t>
            </a:r>
            <a:r>
              <a:rPr lang="en-US" dirty="0" smtClean="0"/>
              <a:t> </a:t>
            </a:r>
            <a:r>
              <a:rPr lang="en-US" dirty="0" err="1" smtClean="0"/>
              <a:t>trhem</a:t>
            </a:r>
            <a:r>
              <a:rPr lang="en-US" dirty="0" smtClean="0"/>
              <a:t> (pro </a:t>
            </a:r>
            <a:r>
              <a:rPr lang="en-US" dirty="0" err="1" smtClean="0"/>
              <a:t>platební</a:t>
            </a:r>
            <a:r>
              <a:rPr lang="en-US" dirty="0" smtClean="0"/>
              <a:t> </a:t>
            </a:r>
            <a:r>
              <a:rPr lang="en-US" dirty="0" err="1" smtClean="0"/>
              <a:t>styk</a:t>
            </a:r>
            <a:r>
              <a:rPr lang="en-US" dirty="0" smtClean="0"/>
              <a:t> </a:t>
            </a:r>
            <a:r>
              <a:rPr lang="en-US" dirty="0" err="1" smtClean="0"/>
              <a:t>zejména</a:t>
            </a:r>
            <a:r>
              <a:rPr lang="en-US" dirty="0" smtClean="0"/>
              <a:t> EBA </a:t>
            </a:r>
            <a:r>
              <a:rPr lang="mr-IN" dirty="0" smtClean="0"/>
              <a:t>–</a:t>
            </a:r>
            <a:r>
              <a:rPr lang="en-US" dirty="0" smtClean="0"/>
              <a:t> European Banking Authority),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základě</a:t>
            </a:r>
            <a:r>
              <a:rPr lang="en-US" dirty="0" smtClean="0"/>
              <a:t> </a:t>
            </a:r>
            <a:r>
              <a:rPr lang="en-US" dirty="0" err="1" smtClean="0"/>
              <a:t>zmocnění</a:t>
            </a:r>
            <a:r>
              <a:rPr lang="en-US" dirty="0" smtClean="0"/>
              <a:t>, </a:t>
            </a:r>
            <a:r>
              <a:rPr lang="en-US" dirty="0" err="1" smtClean="0"/>
              <a:t>vydávají</a:t>
            </a:r>
            <a:r>
              <a:rPr lang="en-US" dirty="0" smtClean="0"/>
              <a:t> </a:t>
            </a:r>
            <a:r>
              <a:rPr lang="en-US" dirty="0" err="1" smtClean="0"/>
              <a:t>Obecné</a:t>
            </a:r>
            <a:r>
              <a:rPr lang="en-US" dirty="0" smtClean="0"/>
              <a:t> </a:t>
            </a:r>
            <a:r>
              <a:rPr lang="en-US" dirty="0" err="1" smtClean="0"/>
              <a:t>pokyny</a:t>
            </a:r>
            <a:r>
              <a:rPr lang="en-US" dirty="0" smtClean="0"/>
              <a:t> (EBA Guidelines),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rozšiřují</a:t>
            </a:r>
            <a:r>
              <a:rPr lang="en-US" dirty="0" smtClean="0"/>
              <a:t> a </a:t>
            </a:r>
            <a:r>
              <a:rPr lang="en-US" dirty="0" err="1" smtClean="0"/>
              <a:t>doplňují</a:t>
            </a:r>
            <a:r>
              <a:rPr lang="en-US" dirty="0" smtClean="0"/>
              <a:t> </a:t>
            </a:r>
            <a:r>
              <a:rPr lang="en-US" dirty="0" err="1" smtClean="0"/>
              <a:t>regulatorní</a:t>
            </a:r>
            <a:r>
              <a:rPr lang="en-US" dirty="0" smtClean="0"/>
              <a:t> </a:t>
            </a:r>
            <a:r>
              <a:rPr lang="en-US" dirty="0" err="1" smtClean="0"/>
              <a:t>prameny</a:t>
            </a:r>
            <a:r>
              <a:rPr lang="en-US" dirty="0" smtClean="0"/>
              <a:t>. </a:t>
            </a:r>
            <a:r>
              <a:rPr lang="en-US" dirty="0" err="1" smtClean="0"/>
              <a:t>Např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https://eba.europa.eu/sites/default/documents/files/documents/10180/2761380/2b525e62-d8d7-4cc0-bd02-08f87a114f8a/EBA%20revised%20Guidelines%20on%20outsourcing_CS.pdf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3"/>
              </a:rPr>
              <a:t>https://eba.europa.eu/sites/default/documents/files/documents/10180/2015792/39944b74-ee4a-4d9f-a24b-7e93072f10e9/Guidelines%20on%20Authorisations%20of%20Payment%20Institutions%20(EBA-GL-2017-09)_CS.pdf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https://eba.europa.eu/sites/default/documents/files/documents/10180/1956339/9d9d4847-6212-4045-9bcd-24c946d89e56/Guidelines%20on%20PII%20under%20PSD2%20(EBA-GL-2017-08)</a:t>
            </a:r>
            <a:r>
              <a:rPr lang="en-US" dirty="0" smtClean="0">
                <a:hlinkClick r:id="rId4"/>
              </a:rPr>
              <a:t>_CS.pdf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113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2052</Words>
  <Application>Microsoft Macintosh PowerPoint</Application>
  <PresentationFormat>On-screen Show (4:3)</PresentationFormat>
  <Paragraphs>205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Platební služby</vt:lpstr>
      <vt:lpstr>Prameny právní úpravy</vt:lpstr>
      <vt:lpstr>Payment services directive 2007/64/EC (PSD1)</vt:lpstr>
      <vt:lpstr>PSD1</vt:lpstr>
      <vt:lpstr>Payment services directive (EU) 2015/2366 (PSD2)</vt:lpstr>
      <vt:lpstr>PSD2</vt:lpstr>
      <vt:lpstr>Vyhlášky ČNB k platebnímu styku</vt:lpstr>
      <vt:lpstr>Úřední sdělení </vt:lpstr>
      <vt:lpstr>Obecné pokyny v oblasti platebního styku</vt:lpstr>
      <vt:lpstr>Co jsou to platební služby?</vt:lpstr>
      <vt:lpstr>Definice platební služby</vt:lpstr>
      <vt:lpstr>Platební služby</vt:lpstr>
      <vt:lpstr>Poskytovatelé platebních služeb (§ 5 ZPS)</vt:lpstr>
      <vt:lpstr>Co jsou elektronické peníze?</vt:lpstr>
      <vt:lpstr>Elektronické peníze (EP)</vt:lpstr>
      <vt:lpstr>Vydavatelé elektronických peněz (§6 ZPS)</vt:lpstr>
      <vt:lpstr>Regulované subjekty podle ZPS</vt:lpstr>
      <vt:lpstr>Uzavírání smluv</vt:lpstr>
      <vt:lpstr>Smlouva o platebních službách § 127 ZPS</vt:lpstr>
      <vt:lpstr>Změna smlouvy</vt:lpstr>
      <vt:lpstr>Poskytnout x zpřístupnit</vt:lpstr>
      <vt:lpstr>Druhy platebních prostředků</vt:lpstr>
      <vt:lpstr>Historie platebních karet v ČR</vt:lpstr>
      <vt:lpstr>Druhy zneužití platebních prostředků</vt:lpstr>
      <vt:lpstr>Phishing</vt:lpstr>
      <vt:lpstr>Skimming</vt:lpstr>
      <vt:lpstr>Bezpečnost v platebním styku</vt:lpstr>
      <vt:lpstr>Požadavky na silné ověřené</vt:lpstr>
      <vt:lpstr>Silné ověření uživatele (SCA – strong customer authentication)</vt:lpstr>
      <vt:lpstr>Platební systém</vt:lpstr>
      <vt:lpstr>CERTIS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Platební služby</dc:title>
  <dc:creator>Katarina Kolbenhayerova</dc:creator>
  <cp:lastModifiedBy>Katarina Kolbenhayerova</cp:lastModifiedBy>
  <cp:revision>17</cp:revision>
  <dcterms:created xsi:type="dcterms:W3CDTF">2020-03-18T17:32:31Z</dcterms:created>
  <dcterms:modified xsi:type="dcterms:W3CDTF">2020-03-18T22:55:03Z</dcterms:modified>
</cp:coreProperties>
</file>