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76" r:id="rId4"/>
    <p:sldId id="275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80" r:id="rId15"/>
    <p:sldId id="281" r:id="rId16"/>
    <p:sldId id="282" r:id="rId17"/>
    <p:sldId id="283" r:id="rId18"/>
    <p:sldId id="285" r:id="rId19"/>
    <p:sldId id="286" r:id="rId20"/>
    <p:sldId id="287" r:id="rId21"/>
    <p:sldId id="288" r:id="rId22"/>
    <p:sldId id="289" r:id="rId23"/>
    <p:sldId id="266" r:id="rId24"/>
    <p:sldId id="267" r:id="rId25"/>
    <p:sldId id="268" r:id="rId26"/>
    <p:sldId id="269" r:id="rId27"/>
    <p:sldId id="271" r:id="rId28"/>
    <p:sldId id="272" r:id="rId29"/>
    <p:sldId id="258" r:id="rId30"/>
    <p:sldId id="273" r:id="rId31"/>
    <p:sldId id="278" r:id="rId32"/>
    <p:sldId id="274" r:id="rId3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 smtClean="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 smtClean="0"/>
              <a:t>Ing. Eva Tomášková, Ph.D.</a:t>
            </a:r>
          </a:p>
          <a:p>
            <a:pPr algn="r" eaLnBrk="1" hangingPunct="1"/>
            <a:endParaRPr lang="cs-CZ" altLang="cs-CZ" sz="1700" b="1" smtClean="0"/>
          </a:p>
          <a:p>
            <a:pPr algn="r" eaLnBrk="1" hangingPunct="1"/>
            <a:r>
              <a:rPr lang="cs-CZ" altLang="cs-CZ" sz="1500" smtClean="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 smtClean="0"/>
              <a:t>Eva.Tomaskova@law.muni.cz</a:t>
            </a: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1600200" y="6096000"/>
            <a:ext cx="640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cs-CZ" altLang="cs-CZ" sz="1200" b="1"/>
              <a:t>Zpracováno dle Ing. Aleny Kerlinové, Ph.D.</a:t>
            </a:r>
          </a:p>
          <a:p>
            <a:pPr algn="r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cs-CZ" altLang="cs-CZ" sz="17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4 hlavní cíle:</a:t>
            </a:r>
            <a:r>
              <a:rPr lang="cs-CZ" altLang="cs-CZ" sz="1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 smtClean="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Po provedení sebehodnocení by měl následovat benchmarking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 smtClean="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 smtClean="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 smtClean="0"/>
              <a:t>Neustále opakující se proces</a:t>
            </a:r>
          </a:p>
          <a:p>
            <a:pPr eaLnBrk="1" hangingPunct="1"/>
            <a:r>
              <a:rPr lang="cs-CZ" altLang="cs-CZ" sz="2400" smtClean="0"/>
              <a:t>Způsob řízení změn a cesta k trvalému zlepšování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Benchmarking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Posloupnost na sebe navazujících kroků</a:t>
            </a:r>
          </a:p>
          <a:p>
            <a:pPr lvl="1" eaLnBrk="1" hangingPunct="1"/>
            <a:r>
              <a:rPr lang="cs-CZ" altLang="cs-CZ" smtClean="0"/>
              <a:t>Vymezení poslání organizace</a:t>
            </a:r>
          </a:p>
          <a:p>
            <a:pPr lvl="1" eaLnBrk="1" hangingPunct="1"/>
            <a:r>
              <a:rPr lang="cs-CZ" altLang="cs-CZ" smtClean="0"/>
              <a:t>Vymezení vize a strategických cílů</a:t>
            </a:r>
          </a:p>
          <a:p>
            <a:pPr lvl="1" eaLnBrk="1" hangingPunct="1"/>
            <a:r>
              <a:rPr lang="cs-CZ" altLang="cs-CZ" smtClean="0"/>
              <a:t>Provedení strategické analýzy</a:t>
            </a:r>
          </a:p>
          <a:p>
            <a:pPr lvl="1" eaLnBrk="1" hangingPunct="1"/>
            <a:r>
              <a:rPr lang="cs-CZ" altLang="cs-CZ" smtClean="0"/>
              <a:t>Formulace možných strategií a výběr strategie</a:t>
            </a:r>
          </a:p>
          <a:p>
            <a:pPr lvl="1" eaLnBrk="1" hangingPunct="1"/>
            <a:r>
              <a:rPr lang="cs-CZ" altLang="cs-CZ" smtClean="0"/>
              <a:t>Implementace strategie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000" smtClean="0"/>
              <a:t>Our vision is to be the world's best quick service restaurant</a:t>
            </a:r>
            <a:r>
              <a:rPr lang="cs-CZ" altLang="cs-CZ" sz="2000" smtClean="0"/>
              <a:t>. </a:t>
            </a:r>
            <a:r>
              <a:rPr lang="en-US" altLang="cs-CZ" sz="2000" smtClean="0"/>
              <a:t>(McDonald's)</a:t>
            </a: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endParaRPr lang="en-US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000" smtClean="0"/>
              <a:t>To make the automobile accessible to every American</a:t>
            </a:r>
            <a:r>
              <a:rPr lang="cs-CZ" altLang="cs-CZ" sz="2000" smtClean="0">
                <a:solidFill>
                  <a:schemeClr val="bg1"/>
                </a:solidFill>
              </a:rPr>
              <a:t>.</a:t>
            </a:r>
            <a:r>
              <a:rPr lang="en-US" altLang="cs-CZ" sz="2000" smtClean="0">
                <a:solidFill>
                  <a:schemeClr val="bg1"/>
                </a:solidFill>
              </a:rPr>
              <a:t> </a:t>
            </a:r>
            <a:r>
              <a:rPr lang="en-US" altLang="cs-CZ" sz="2000" smtClean="0"/>
              <a:t>(Henry Ford)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 smtClean="0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zainteresovanost na interních procesech firmy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 smtClean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 smtClean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 smtClean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 smtClean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Jaký je hlavní produkt firmy?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Má firma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Je firma založena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jsou hlavní konkurenční výhody firmy?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Jaké má firma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 smtClean="0"/>
              <a:t>Jsou zaměstnanci cennými aktivy firmy?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cs-CZ" sz="2400" smtClean="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 smtClean="0"/>
              <a:t>“</a:t>
            </a:r>
            <a:r>
              <a:rPr lang="en-US" altLang="cs-CZ" sz="2400" smtClean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 smtClean="0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mtClean="0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mtClean="0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mtClean="0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mtClean="0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 smtClean="0"/>
              <a:t>3 kritéria hodnocení:</a:t>
            </a:r>
          </a:p>
          <a:p>
            <a:pPr lvl="1" eaLnBrk="1" hangingPunct="1"/>
            <a:r>
              <a:rPr lang="cs-CZ" altLang="cs-CZ" sz="2000" smtClean="0"/>
              <a:t>Kvalita veřejné služby pro zákazníka/občana</a:t>
            </a:r>
          </a:p>
          <a:p>
            <a:pPr lvl="1" eaLnBrk="1" hangingPunct="1"/>
            <a:r>
              <a:rPr lang="cs-CZ" altLang="cs-CZ" sz="2000" smtClean="0"/>
              <a:t>Výkonnost veřejné služby </a:t>
            </a:r>
          </a:p>
          <a:p>
            <a:pPr lvl="2" eaLnBrk="1" hangingPunct="1"/>
            <a:r>
              <a:rPr lang="cs-CZ" altLang="cs-CZ" sz="1600" smtClean="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 smtClean="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 smtClean="0"/>
              <a:t>+ 4. kritérium: spokojenost zákazníků i zaměstnanců</a:t>
            </a:r>
          </a:p>
          <a:p>
            <a:pPr eaLnBrk="1" hangingPunct="1"/>
            <a:r>
              <a:rPr lang="cs-CZ" altLang="cs-CZ" sz="2400" smtClean="0"/>
              <a:t>Praxe:</a:t>
            </a:r>
          </a:p>
          <a:p>
            <a:pPr lvl="1" eaLnBrk="1" hangingPunct="1"/>
            <a:r>
              <a:rPr lang="cs-CZ" altLang="cs-CZ" sz="2000" smtClean="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 smtClean="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mtClean="0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strategické myšlení musí být dynamické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Vznik v roce 1992 (Kaplan a Norton)</a:t>
            </a:r>
          </a:p>
          <a:p>
            <a:pPr eaLnBrk="1" hangingPunct="1"/>
            <a:r>
              <a:rPr lang="cs-CZ" altLang="cs-CZ" smtClean="0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 smtClean="0"/>
              <a:t>Založena na procesním přístupu, vhodně se doplňuje s benchmarkingem</a:t>
            </a:r>
          </a:p>
          <a:p>
            <a:pPr eaLnBrk="1" hangingPunct="1"/>
            <a:r>
              <a:rPr lang="cs-CZ" altLang="cs-CZ" smtClean="0"/>
              <a:t>Před jejím uplatněním nutno vyjasnit vizi a strategické priority</a:t>
            </a:r>
          </a:p>
          <a:p>
            <a:pPr eaLnBrk="1" hangingPunct="1"/>
            <a:r>
              <a:rPr lang="cs-CZ" altLang="cs-CZ" smtClean="0"/>
              <a:t>Úkolem není stanovit vizi a strategii, ale zajistit jejich naplnění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4 perspektivy (finanční a nefinanční měřítka)</a:t>
            </a:r>
          </a:p>
          <a:p>
            <a:pPr lvl="1" eaLnBrk="1" hangingPunct="1"/>
            <a:r>
              <a:rPr lang="cs-CZ" altLang="cs-CZ" smtClean="0"/>
              <a:t>Finanční</a:t>
            </a:r>
          </a:p>
          <a:p>
            <a:pPr lvl="1" eaLnBrk="1" hangingPunct="1"/>
            <a:r>
              <a:rPr lang="cs-CZ" altLang="cs-CZ" smtClean="0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 smtClean="0"/>
              <a:t>Interních procesů</a:t>
            </a:r>
          </a:p>
          <a:p>
            <a:pPr lvl="1" eaLnBrk="1" hangingPunct="1"/>
            <a:r>
              <a:rPr lang="cs-CZ" altLang="cs-CZ" smtClean="0"/>
              <a:t>Učení se a růst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p:oleObj spid="_x0000_s27653" r:id="rId3" imgW="6526740" imgH="58069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Balanced Scorecard (BSC)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Zlepšit odpovědnost pracovníků za jednotlivé části procesů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Vzájemně prospěšné dodavatelské (a partnerské) vztahy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komunikace</a:t>
            </a:r>
          </a:p>
          <a:p>
            <a:pPr lvl="1" eaLnBrk="1" hangingPunct="1"/>
            <a:r>
              <a:rPr lang="cs-CZ" smtClean="0"/>
              <a:t>efektivní komunikace s uživatelem</a:t>
            </a:r>
          </a:p>
          <a:p>
            <a:pPr eaLnBrk="1" hangingPunct="1"/>
            <a:r>
              <a:rPr lang="cs-CZ" smtClean="0"/>
              <a:t>Kvalita specifikace a vymezení služby</a:t>
            </a:r>
          </a:p>
          <a:p>
            <a:pPr lvl="1" eaLnBrk="1" hangingPunct="1"/>
            <a:r>
              <a:rPr lang="cs-CZ" smtClean="0"/>
              <a:t>standard a definované priority</a:t>
            </a:r>
          </a:p>
          <a:p>
            <a:pPr eaLnBrk="1" hangingPunct="1"/>
            <a:r>
              <a:rPr lang="cs-CZ" smtClean="0"/>
              <a:t>Kvalita poskytování </a:t>
            </a:r>
          </a:p>
          <a:p>
            <a:pPr lvl="1" eaLnBrk="1" hangingPunct="1"/>
            <a:r>
              <a:rPr lang="cs-CZ" smtClean="0"/>
              <a:t>způsob poskytování</a:t>
            </a:r>
          </a:p>
          <a:p>
            <a:pPr eaLnBrk="1" hangingPunct="1"/>
            <a:r>
              <a:rPr lang="cs-CZ" smtClean="0"/>
              <a:t>Kvalita personálu a systému </a:t>
            </a:r>
          </a:p>
          <a:p>
            <a:pPr lvl="1" eaLnBrk="1" hangingPunct="1"/>
            <a:r>
              <a:rPr lang="cs-CZ" smtClean="0"/>
              <a:t>přístup zaměstnanců a personálu (vyškolený a příjemný personálem, který je zapojen do výběru standardů a tím je i motivován k jejich dodržování)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Začleňování principů udržitelného rozvoje mezi priority samospráva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smtClean="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smtClean="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Štíhlá veřejná správa</a:t>
            </a:r>
          </a:p>
          <a:p>
            <a:pPr lvl="1" eaLnBrk="1" hangingPunct="1"/>
            <a:r>
              <a:rPr lang="cs-CZ" altLang="cs-CZ" sz="2000" smtClean="0"/>
              <a:t>odstranění či eliminace všech druhů plýtvání </a:t>
            </a:r>
          </a:p>
          <a:p>
            <a:pPr eaLnBrk="1" hangingPunct="1"/>
            <a:r>
              <a:rPr lang="cs-CZ" altLang="cs-CZ" sz="2400" smtClean="0"/>
              <a:t>Řízení dle cílů (MBO) </a:t>
            </a:r>
          </a:p>
          <a:p>
            <a:pPr lvl="1" eaLnBrk="1" hangingPunct="1"/>
            <a:r>
              <a:rPr lang="cs-CZ" altLang="cs-CZ" sz="2000" smtClean="0"/>
              <a:t>orientace každé pracovní funkce na cíle celé organizace </a:t>
            </a:r>
          </a:p>
          <a:p>
            <a:pPr eaLnBrk="1" hangingPunct="1"/>
            <a:r>
              <a:rPr lang="cs-CZ" altLang="cs-CZ" sz="2400" smtClean="0"/>
              <a:t>Reengineering</a:t>
            </a:r>
          </a:p>
          <a:p>
            <a:pPr lvl="1" eaLnBrk="1" hangingPunct="1"/>
            <a:r>
              <a:rPr lang="cs-CZ" altLang="cs-CZ" sz="2000" smtClean="0"/>
              <a:t>radikální způsob přestavby procesů v rámci organizace </a:t>
            </a:r>
          </a:p>
          <a:p>
            <a:pPr eaLnBrk="1" hangingPunct="1"/>
            <a:r>
              <a:rPr lang="cs-CZ" altLang="cs-CZ" sz="2400" smtClean="0"/>
              <a:t>Knowledge management</a:t>
            </a:r>
          </a:p>
          <a:p>
            <a:pPr lvl="1" eaLnBrk="1" hangingPunct="1"/>
            <a:r>
              <a:rPr lang="cs-CZ" altLang="cs-CZ" sz="2000" smtClean="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 smtClean="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 smtClean="0"/>
              <a:t>Metody moderního personálního managementu</a:t>
            </a:r>
          </a:p>
          <a:p>
            <a:pPr eaLnBrk="1" hangingPunct="1"/>
            <a:r>
              <a:rPr lang="cs-CZ" altLang="cs-CZ" sz="2400" smtClean="0"/>
              <a:t>Městský či regionální marketing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Systém managementu kvality dle ISO </a:t>
            </a:r>
          </a:p>
          <a:p>
            <a:pPr lvl="1" eaLnBrk="1" hangingPunct="1"/>
            <a:r>
              <a:rPr lang="cs-CZ" sz="2000" smtClean="0"/>
              <a:t>je systémem kontrol, prevencí a zlepšování dle mezinárodní normy ISO 9001 </a:t>
            </a:r>
          </a:p>
          <a:p>
            <a:pPr eaLnBrk="1" hangingPunct="1"/>
            <a:r>
              <a:rPr lang="cs-CZ" sz="2400" smtClean="0"/>
              <a:t>TQM, Model EFQM, CAF </a:t>
            </a:r>
          </a:p>
          <a:p>
            <a:pPr lvl="1" eaLnBrk="1" hangingPunct="1"/>
            <a:r>
              <a:rPr lang="cs-CZ" sz="2000" smtClean="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 smtClean="0"/>
              <a:t>Strategické řízení </a:t>
            </a:r>
          </a:p>
          <a:p>
            <a:pPr lvl="1" eaLnBrk="1" hangingPunct="1"/>
            <a:r>
              <a:rPr lang="cs-CZ" sz="2000" smtClean="0"/>
              <a:t>Balanced Scorecard </a:t>
            </a:r>
          </a:p>
          <a:p>
            <a:pPr eaLnBrk="1" hangingPunct="1"/>
            <a:r>
              <a:rPr lang="cs-CZ" sz="2400" smtClean="0"/>
              <a:t>Benchmarking</a:t>
            </a:r>
          </a:p>
          <a:p>
            <a:pPr eaLnBrk="1" hangingPunct="1"/>
            <a:r>
              <a:rPr lang="cs-CZ" sz="2400" smtClean="0"/>
              <a:t>Procesní přístup </a:t>
            </a:r>
          </a:p>
          <a:p>
            <a:pPr eaLnBrk="1" hangingPunct="1"/>
            <a:r>
              <a:rPr lang="cs-CZ" sz="2400" smtClean="0"/>
              <a:t>Místní Agenda 21 (MA 21) </a:t>
            </a:r>
          </a:p>
          <a:p>
            <a:pPr lvl="1" eaLnBrk="1" hangingPunct="1"/>
            <a:r>
              <a:rPr lang="cs-CZ" sz="2000" smtClean="0"/>
              <a:t>nástroj pro uplatnení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Odpovědnost vůči okolí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 smtClean="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 smtClean="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Model excelence EFQM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396</TotalTime>
  <Words>1588</Words>
  <Application>Microsoft Office PowerPoint</Application>
  <PresentationFormat>Předvádění na obrazovce (4:3)</PresentationFormat>
  <Paragraphs>238</Paragraphs>
  <Slides>32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Linky</vt:lpstr>
      <vt:lpstr>Manažerské metody uplatňované ve veřejné správě</vt:lpstr>
      <vt:lpstr>Cíl veřejné správy</vt:lpstr>
      <vt:lpstr>Kvalita veřejné služby</vt:lpstr>
      <vt:lpstr>Kvalita veřejné služby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Další doporučované manažerské metody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Windows User</cp:lastModifiedBy>
  <cp:revision>18</cp:revision>
  <cp:lastPrinted>1601-01-01T00:00:00Z</cp:lastPrinted>
  <dcterms:created xsi:type="dcterms:W3CDTF">1601-01-01T00:00:00Z</dcterms:created>
  <dcterms:modified xsi:type="dcterms:W3CDTF">2020-03-13T18:40:12Z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