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57" r:id="rId5"/>
    <p:sldId id="259" r:id="rId6"/>
    <p:sldId id="269" r:id="rId7"/>
    <p:sldId id="260" r:id="rId8"/>
    <p:sldId id="270" r:id="rId9"/>
    <p:sldId id="267" r:id="rId10"/>
    <p:sldId id="268" r:id="rId11"/>
    <p:sldId id="261" r:id="rId12"/>
    <p:sldId id="263" r:id="rId13"/>
    <p:sldId id="262" r:id="rId14"/>
    <p:sldId id="265" r:id="rId15"/>
    <p:sldId id="266" r:id="rId16"/>
    <p:sldId id="264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99"/>
    <a:srgbClr val="0033CC"/>
    <a:srgbClr val="000099"/>
    <a:srgbClr val="CC6600"/>
    <a:srgbClr val="FF9900"/>
    <a:srgbClr val="0000CC"/>
    <a:srgbClr val="FFFF99"/>
    <a:srgbClr val="82F0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99"/>
                </a:solidFill>
              </a:rPr>
              <a:t>Pravomoci EU</a:t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2018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proporcionality:</a:t>
            </a:r>
            <a:r>
              <a:rPr lang="cs-CZ" dirty="0" smtClean="0"/>
              <a:t> </a:t>
            </a:r>
            <a:r>
              <a:rPr lang="cs-CZ" dirty="0"/>
              <a:t>povinnost Komise doprovodit návrhy legislativních aktů informacemi umožňujícími posoudit soulad se zásadami subsidiarity a </a:t>
            </a:r>
            <a:r>
              <a:rPr lang="cs-CZ" dirty="0" smtClean="0"/>
              <a:t>proporcionality (bývá to v preambuli, někdy jen velmi obecně).</a:t>
            </a:r>
          </a:p>
          <a:p>
            <a:r>
              <a:rPr lang="cs-CZ" smtClean="0"/>
              <a:t>--------------------------- 22 03 18 -----------------------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Článek </a:t>
            </a:r>
            <a:r>
              <a:rPr lang="cs-CZ" b="1" i="1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</a:t>
            </a:r>
            <a:r>
              <a:rPr lang="cs-CZ" dirty="0" smtClean="0"/>
              <a:t>Smlouvami je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3</a:t>
            </a:r>
            <a:r>
              <a:rPr lang="cs-CZ" dirty="0"/>
              <a:t>. Opatření založená na tomto článku nesmějí harmonizovat právní předpisy členských států v případech, kdy Smlouvy tuto harmonizaci vylučují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Zástupci </a:t>
            </a:r>
            <a:r>
              <a:rPr lang="cs-CZ" dirty="0"/>
              <a:t>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 smtClean="0"/>
              <a:t>Podstata přenosu pravomocí:</a:t>
            </a:r>
            <a:br>
              <a:rPr lang="cs-CZ" sz="3600" dirty="0" smtClean="0"/>
            </a:br>
            <a:r>
              <a:rPr lang="cs-CZ" sz="3600" dirty="0" err="1" smtClean="0"/>
              <a:t>Costa</a:t>
            </a:r>
            <a:r>
              <a:rPr lang="cs-CZ" sz="3600" dirty="0" smtClean="0"/>
              <a:t> v. </a:t>
            </a:r>
            <a:r>
              <a:rPr lang="cs-CZ" sz="3600" dirty="0" err="1" smtClean="0"/>
              <a:t>ENEL</a:t>
            </a:r>
            <a:r>
              <a:rPr lang="cs-CZ" sz="3600" dirty="0" smtClean="0"/>
              <a:t> 6/64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Založením Společenství na neomezenou dobu, které </a:t>
            </a:r>
            <a:r>
              <a:rPr lang="cs-CZ" dirty="0" smtClean="0"/>
              <a:t>má</a:t>
            </a:r>
          </a:p>
          <a:p>
            <a:pPr lvl="1"/>
            <a:r>
              <a:rPr lang="cs-CZ" dirty="0" smtClean="0"/>
              <a:t>vlastní </a:t>
            </a:r>
            <a:r>
              <a:rPr lang="cs-CZ" dirty="0"/>
              <a:t>orgány, právní subjektivitu, způsobilost k právním úkonům, způsobilost k mezinárodně právnímu </a:t>
            </a:r>
            <a:r>
              <a:rPr lang="cs-CZ" dirty="0" smtClean="0"/>
              <a:t>zastoupení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 zvláště </a:t>
            </a:r>
            <a:r>
              <a:rPr lang="cs-CZ" b="1" u="sng" dirty="0">
                <a:solidFill>
                  <a:srgbClr val="C00000"/>
                </a:solidFill>
              </a:rPr>
              <a:t>skutečné </a:t>
            </a:r>
            <a:r>
              <a:rPr lang="cs-CZ" b="1" u="sng" dirty="0" smtClean="0">
                <a:solidFill>
                  <a:srgbClr val="C00000"/>
                </a:solidFill>
              </a:rPr>
              <a:t>pravomoci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vyplývající </a:t>
            </a:r>
            <a:r>
              <a:rPr lang="cs-CZ" b="1" dirty="0"/>
              <a:t>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lvl="0"/>
            <a:r>
              <a:rPr lang="cs-CZ" dirty="0"/>
              <a:t>společná obchodní </a:t>
            </a:r>
            <a:r>
              <a:rPr lang="cs-CZ" dirty="0" smtClean="0"/>
              <a:t>politika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  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ZEJMÉNA V OBLASTECH  </a:t>
            </a:r>
            <a:r>
              <a:rPr lang="cs-CZ" dirty="0" smtClean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 smtClean="0"/>
              <a:t>vnitřní trh </a:t>
            </a:r>
            <a:r>
              <a:rPr lang="cs-CZ" dirty="0" smtClean="0">
                <a:solidFill>
                  <a:srgbClr val="0033CC"/>
                </a:solidFill>
              </a:rPr>
              <a:t>(včetně duševního vlastnictví, ochrany zdraví apod.) - ?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 smtClean="0"/>
              <a:t>zemědělství </a:t>
            </a:r>
            <a:r>
              <a:rPr lang="cs-CZ" dirty="0"/>
              <a:t>a rybolov, vyjma zachování biologických mořských zdrojů</a:t>
            </a:r>
          </a:p>
          <a:p>
            <a:pPr lvl="0"/>
            <a:r>
              <a:rPr lang="cs-CZ" dirty="0"/>
              <a:t>životní </a:t>
            </a:r>
            <a:r>
              <a:rPr lang="cs-CZ" dirty="0" smtClean="0"/>
              <a:t>prostředí, ochrana </a:t>
            </a:r>
            <a:r>
              <a:rPr lang="cs-CZ" dirty="0"/>
              <a:t>spotřebitele</a:t>
            </a:r>
          </a:p>
          <a:p>
            <a:pPr lvl="0"/>
            <a:r>
              <a:rPr lang="cs-CZ" dirty="0" smtClean="0"/>
              <a:t>doprava, transevropské sítě, energetika</a:t>
            </a:r>
            <a:endParaRPr lang="cs-CZ" dirty="0"/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</a:t>
            </a:r>
            <a:r>
              <a:rPr lang="cs-CZ" dirty="0" smtClean="0"/>
              <a:t>vesmíru,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  <a:endParaRPr lang="cs-CZ" dirty="0" smtClean="0"/>
          </a:p>
          <a:p>
            <a:pPr marL="0" lvl="0" indent="0">
              <a:buNone/>
            </a:pPr>
            <a:r>
              <a:rPr lang="cs-CZ" u="sng" dirty="0" smtClean="0">
                <a:solidFill>
                  <a:srgbClr val="C00000"/>
                </a:solidFill>
              </a:rPr>
              <a:t>ALE: členské </a:t>
            </a:r>
            <a:r>
              <a:rPr lang="cs-CZ" u="sng" dirty="0">
                <a:solidFill>
                  <a:srgbClr val="C00000"/>
                </a:solidFill>
              </a:rPr>
              <a:t>státy vykonávají svou pravomoc </a:t>
            </a:r>
            <a:r>
              <a:rPr lang="cs-CZ" u="sng" dirty="0" smtClean="0">
                <a:solidFill>
                  <a:srgbClr val="C00000"/>
                </a:solidFill>
              </a:rPr>
              <a:t>jen v </a:t>
            </a:r>
            <a:r>
              <a:rPr lang="cs-CZ" u="sng" dirty="0">
                <a:solidFill>
                  <a:srgbClr val="C00000"/>
                </a:solidFill>
              </a:rPr>
              <a:t>rozsahu, v jakém ji Unie </a:t>
            </a:r>
            <a:r>
              <a:rPr lang="cs-CZ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vykonávat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0033CC"/>
                </a:solidFill>
              </a:rPr>
              <a:t>(viz princip subsidiarity)  </a:t>
            </a:r>
            <a:endParaRPr lang="cs-CZ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1245</Words>
  <Application>Microsoft Office PowerPoint</Application>
  <PresentationFormat>Předvádění na obrazovce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Motiv systému Office</vt:lpstr>
      <vt:lpstr>Pravomoci EU  2018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„Oboustranná 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39</cp:revision>
  <dcterms:created xsi:type="dcterms:W3CDTF">2014-03-05T12:51:14Z</dcterms:created>
  <dcterms:modified xsi:type="dcterms:W3CDTF">2018-05-18T11:39:38Z</dcterms:modified>
</cp:coreProperties>
</file>