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68" r:id="rId5"/>
    <p:sldId id="262" r:id="rId6"/>
    <p:sldId id="265" r:id="rId7"/>
    <p:sldId id="264" r:id="rId8"/>
    <p:sldId id="266" r:id="rId9"/>
    <p:sldId id="267" r:id="rId10"/>
    <p:sldId id="263" r:id="rId11"/>
    <p:sldId id="25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B"/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6E3E-0B63-4BF0-A986-C4914798A03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A340-3026-429F-A5FB-4698B2264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1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E9FC36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i="0" dirty="0" smtClean="0">
              <a:effectLst/>
            </a:endParaRPr>
          </a:p>
          <a:p>
            <a:r>
              <a:rPr lang="cs-CZ" b="1" i="1" dirty="0" smtClean="0">
                <a:solidFill>
                  <a:srgbClr val="0070C0"/>
                </a:solidFill>
              </a:rPr>
              <a:t>ZRYCHLENÉ </a:t>
            </a:r>
            <a:r>
              <a:rPr lang="cs-CZ" b="1" i="1" dirty="0">
                <a:solidFill>
                  <a:srgbClr val="0070C0"/>
                </a:solidFill>
              </a:rPr>
              <a:t>ŘÍZENÍ O PŘEDBĚŽNÉ </a:t>
            </a:r>
            <a:r>
              <a:rPr lang="cs-CZ" b="1" i="1" dirty="0" smtClean="0">
                <a:solidFill>
                  <a:srgbClr val="0070C0"/>
                </a:solidFill>
              </a:rPr>
              <a:t>OTÁZCE  (zjednodušení řízení)</a:t>
            </a:r>
          </a:p>
          <a:p>
            <a:r>
              <a:rPr lang="cs-CZ" dirty="0"/>
              <a:t>Článek </a:t>
            </a:r>
            <a:r>
              <a:rPr lang="cs-CZ" dirty="0" smtClean="0"/>
              <a:t>105 Jednacího řádu (resumé)</a:t>
            </a:r>
            <a:endParaRPr lang="cs-CZ" dirty="0"/>
          </a:p>
          <a:p>
            <a:r>
              <a:rPr lang="cs-CZ" dirty="0" smtClean="0"/>
              <a:t>Předseda </a:t>
            </a:r>
            <a:r>
              <a:rPr lang="cs-CZ" dirty="0"/>
              <a:t>Soudního dvora </a:t>
            </a:r>
            <a:r>
              <a:rPr lang="cs-CZ" dirty="0" smtClean="0"/>
              <a:t>může </a:t>
            </a:r>
            <a:r>
              <a:rPr lang="cs-CZ" dirty="0"/>
              <a:t>rozhodnout o projednání předběžné otázky ve zrychleném </a:t>
            </a:r>
            <a:r>
              <a:rPr lang="cs-CZ" dirty="0" smtClean="0"/>
              <a:t>řízení, </a:t>
            </a:r>
            <a:r>
              <a:rPr lang="cs-CZ" dirty="0"/>
              <a:t>pokud povaha věci vyžaduje, aby byla projednána bez zbytečného odkladu.</a:t>
            </a:r>
          </a:p>
          <a:p>
            <a:r>
              <a:rPr lang="cs-CZ" dirty="0" smtClean="0"/>
              <a:t>Předseda </a:t>
            </a:r>
            <a:r>
              <a:rPr lang="cs-CZ" dirty="0"/>
              <a:t>může vyzvat </a:t>
            </a:r>
            <a:r>
              <a:rPr lang="cs-CZ" dirty="0" smtClean="0"/>
              <a:t>účastníky, </a:t>
            </a:r>
            <a:r>
              <a:rPr lang="cs-CZ" dirty="0"/>
              <a:t>aby své spisy nebo písemná vyjádření omezili na podstatné právní aspekty žádosti o rozhodnutí o předběžné otázce.</a:t>
            </a:r>
          </a:p>
          <a:p>
            <a:r>
              <a:rPr lang="cs-CZ" dirty="0" smtClean="0"/>
              <a:t>Soudní </a:t>
            </a:r>
            <a:r>
              <a:rPr lang="cs-CZ" dirty="0"/>
              <a:t>dvůr rozhodne po vyslechnutí generálního advokáta.</a:t>
            </a:r>
          </a:p>
          <a:p>
            <a:endParaRPr lang="cs-CZ" b="1" dirty="0" smtClean="0">
              <a:solidFill>
                <a:srgbClr val="0070C0"/>
              </a:solidFill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NALÉHAVÉ ŘÍZENÍ O PŘEDBĚŽNÉ </a:t>
            </a:r>
            <a:r>
              <a:rPr lang="cs-CZ" b="1" i="1" dirty="0" smtClean="0">
                <a:solidFill>
                  <a:srgbClr val="0070C0"/>
                </a:solidFill>
              </a:rPr>
              <a:t>OTÁZCE  (přednostní zpracování)</a:t>
            </a:r>
          </a:p>
          <a:p>
            <a:r>
              <a:rPr lang="cs-CZ" i="1" dirty="0" smtClean="0"/>
              <a:t>čl. 267-4</a:t>
            </a:r>
            <a:r>
              <a:rPr lang="cs-CZ" i="1" dirty="0"/>
              <a:t>. Vyvstane-li taková otázka </a:t>
            </a:r>
            <a:r>
              <a:rPr lang="cs-CZ" i="1" dirty="0" smtClean="0"/>
              <a:t>(výklad, platnost) při </a:t>
            </a:r>
            <a:r>
              <a:rPr lang="cs-CZ" i="1" dirty="0"/>
              <a:t>jednání před soudem členského státu, které se týká osoby ve vazbě, rozhodne Soudní dvůr </a:t>
            </a:r>
            <a:r>
              <a:rPr lang="cs-CZ" i="1" dirty="0" smtClean="0"/>
              <a:t>v </a:t>
            </a:r>
            <a:r>
              <a:rPr lang="cs-CZ" i="1" dirty="0"/>
              <a:t>co nejkratší lhůtě.</a:t>
            </a:r>
            <a:endParaRPr lang="cs-CZ" b="1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8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České vrcholné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NSS: již téměř 20 </a:t>
            </a:r>
            <a:r>
              <a:rPr lang="cs-CZ" dirty="0" err="1" smtClean="0"/>
              <a:t>předb</a:t>
            </a:r>
            <a:r>
              <a:rPr lang="cs-CZ" dirty="0" smtClean="0"/>
              <a:t>. </a:t>
            </a:r>
            <a:r>
              <a:rPr lang="cs-CZ" dirty="0" err="1" smtClean="0"/>
              <a:t>ot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krajské soudy ve správním řízení: nejsou povinny</a:t>
            </a:r>
          </a:p>
          <a:p>
            <a:pPr lvl="1"/>
            <a:r>
              <a:rPr lang="cs-CZ" dirty="0" smtClean="0"/>
              <a:t>další důvod předložení: autorita SD</a:t>
            </a:r>
          </a:p>
          <a:p>
            <a:pPr lvl="1"/>
            <a:r>
              <a:rPr lang="cs-CZ" dirty="0" smtClean="0"/>
              <a:t>válka soudů</a:t>
            </a:r>
            <a:endParaRPr lang="cs-CZ" dirty="0"/>
          </a:p>
          <a:p>
            <a:r>
              <a:rPr lang="cs-CZ" dirty="0" smtClean="0"/>
              <a:t> NSS a Ústavní soud – „slovenské důchody“ </a:t>
            </a:r>
          </a:p>
          <a:p>
            <a:pPr lvl="1"/>
            <a:r>
              <a:rPr lang="cs-CZ" dirty="0" smtClean="0"/>
              <a:t>doplatek Čechům zaměstnaným na Slovensku před 1993</a:t>
            </a:r>
          </a:p>
          <a:p>
            <a:pPr lvl="1"/>
            <a:r>
              <a:rPr lang="cs-CZ" dirty="0" smtClean="0"/>
              <a:t>NSS: ano – SD: </a:t>
            </a:r>
            <a:r>
              <a:rPr lang="cs-CZ" dirty="0" err="1" smtClean="0"/>
              <a:t>Landtová</a:t>
            </a:r>
            <a:r>
              <a:rPr lang="cs-CZ" dirty="0" smtClean="0"/>
              <a:t> C-399/09</a:t>
            </a:r>
          </a:p>
          <a:p>
            <a:pPr lvl="1"/>
            <a:r>
              <a:rPr lang="cs-CZ" dirty="0" smtClean="0"/>
              <a:t>Ústavní soud: ne – SD překročil pravomoci – není to mezistátní (unijní) problém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Úvodní poznámky – zajištění jednotného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>
              <a:effectLst/>
            </a:endParaRPr>
          </a:p>
          <a:p>
            <a:r>
              <a:rPr lang="cs-CZ" dirty="0" smtClean="0"/>
              <a:t>problémové </a:t>
            </a:r>
            <a:r>
              <a:rPr lang="cs-CZ" dirty="0"/>
              <a:t>otázky interpretace práva EU </a:t>
            </a:r>
            <a:r>
              <a:rPr lang="cs-CZ" dirty="0" smtClean="0"/>
              <a:t>– </a:t>
            </a:r>
          </a:p>
          <a:p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) je rámcové (obecné formulace)</a:t>
            </a:r>
            <a:endParaRPr lang="cs-CZ" dirty="0" smtClean="0">
              <a:effectLst/>
            </a:endParaRPr>
          </a:p>
          <a:p>
            <a:r>
              <a:rPr lang="cs-CZ" dirty="0"/>
              <a:t>2) odlišná právní kultura a terminologie v jednotlivých </a:t>
            </a:r>
            <a:r>
              <a:rPr lang="cs-CZ" dirty="0" smtClean="0"/>
              <a:t>zemích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err="1"/>
              <a:t>ESD</a:t>
            </a:r>
            <a:r>
              <a:rPr lang="cs-CZ" dirty="0"/>
              <a:t> a výklad </a:t>
            </a:r>
            <a:r>
              <a:rPr lang="cs-CZ" dirty="0" smtClean="0"/>
              <a:t>práva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Poznámky o výkladu </a:t>
            </a:r>
            <a:r>
              <a:rPr lang="cs-CZ" dirty="0" err="1" smtClean="0">
                <a:effectLst/>
              </a:rPr>
              <a:t>SD</a:t>
            </a:r>
            <a:r>
              <a:rPr lang="cs-CZ" dirty="0" smtClean="0">
                <a:effectLst/>
              </a:rPr>
              <a:t> EU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 err="1" smtClean="0"/>
              <a:t>SEU</a:t>
            </a:r>
            <a:r>
              <a:rPr lang="cs-CZ" dirty="0" smtClean="0"/>
              <a:t> - </a:t>
            </a:r>
            <a:r>
              <a:rPr lang="cs-CZ" dirty="0" err="1" smtClean="0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i="1" dirty="0" smtClean="0"/>
              <a:t>Článek </a:t>
            </a:r>
            <a:r>
              <a:rPr lang="cs-CZ" i="1" dirty="0"/>
              <a:t>19 </a:t>
            </a:r>
            <a:r>
              <a:rPr lang="cs-CZ" i="1" dirty="0" err="1"/>
              <a:t>SEU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rozhoduje v souladu se Smlouvami: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 smtClean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 smtClean="0"/>
              <a:t>1. Soudní </a:t>
            </a:r>
            <a:r>
              <a:rPr lang="cs-CZ" i="1" dirty="0"/>
              <a:t>dvůr Evropské unie má pravomoc rozhodovat o předběžných otázkách týkajících se: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 smtClean="0"/>
              <a:t>2. Vyvstane-li</a:t>
            </a:r>
            <a:r>
              <a:rPr lang="cs-CZ" i="1" dirty="0" smtClean="0"/>
              <a:t> </a:t>
            </a:r>
            <a:r>
              <a:rPr lang="cs-CZ" i="1" dirty="0"/>
              <a:t>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 smtClean="0"/>
              <a:t>3. Vyvstane-li</a:t>
            </a:r>
            <a:r>
              <a:rPr lang="cs-CZ" i="1" dirty="0" smtClean="0"/>
              <a:t> </a:t>
            </a:r>
            <a:r>
              <a:rPr lang="cs-CZ" i="1" dirty="0"/>
              <a:t>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 smtClean="0"/>
              <a:t>4. Vyvstane-li </a:t>
            </a:r>
            <a:r>
              <a:rPr lang="cs-CZ" i="1" dirty="0"/>
              <a:t>taková otázka při jednání před soudem členského státu, které se týká osoby ve vazbě, rozhodne Soudní dvůr Evropské unie v co nejkratší lhůtě</a:t>
            </a:r>
            <a:r>
              <a:rPr lang="cs-CZ" i="1" dirty="0" smtClean="0"/>
              <a:t>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 smtClean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 smtClean="0">
                <a:solidFill>
                  <a:srgbClr val="0000FF"/>
                </a:solidFill>
              </a:rPr>
              <a:t>árodní</a:t>
            </a:r>
            <a:r>
              <a:rPr lang="cs-CZ" altLang="cs-CZ" sz="3266" b="1" dirty="0" smtClean="0">
                <a:solidFill>
                  <a:srgbClr val="0000FF"/>
                </a:solidFill>
              </a:rPr>
              <a:t> soud</a:t>
            </a:r>
            <a:r>
              <a:rPr lang="en-GB" altLang="cs-CZ" sz="3266" b="1" dirty="0" smtClean="0">
                <a:solidFill>
                  <a:srgbClr val="0000FF"/>
                </a:solidFill>
              </a:rPr>
              <a:t>       </a:t>
            </a:r>
            <a:r>
              <a:rPr lang="en-GB" altLang="cs-CZ" sz="3266" b="1" dirty="0" smtClean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 smtClean="0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 smtClean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 smtClean="0">
                <a:solidFill>
                  <a:srgbClr val="FF0000"/>
                </a:solidFill>
              </a:rPr>
              <a:t> </a:t>
            </a:r>
            <a:endParaRPr lang="en-GB" altLang="cs-CZ" sz="3266" b="1" dirty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 smtClean="0"/>
              <a:t>Interpreta</a:t>
            </a:r>
            <a:r>
              <a:rPr lang="cs-CZ" altLang="cs-CZ" sz="2359" dirty="0" smtClean="0"/>
              <a:t>ční nebo</a:t>
            </a:r>
            <a:r>
              <a:rPr lang="en-GB" altLang="cs-CZ" sz="2359" dirty="0" smtClean="0"/>
              <a:t> </a:t>
            </a:r>
            <a:endParaRPr lang="en-GB" altLang="cs-CZ" sz="2359" dirty="0"/>
          </a:p>
          <a:p>
            <a:pPr algn="ctr">
              <a:lnSpc>
                <a:spcPct val="93000"/>
              </a:lnSpc>
            </a:pPr>
            <a:r>
              <a:rPr lang="en-GB" altLang="cs-CZ" sz="2359" dirty="0" err="1" smtClean="0"/>
              <a:t>aplikační</a:t>
            </a:r>
            <a:r>
              <a:rPr lang="cs-CZ" altLang="cs-CZ" sz="2359" dirty="0" smtClean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Rozsudek obsahující</a:t>
            </a:r>
            <a:r>
              <a:rPr lang="en-GB" altLang="cs-CZ" sz="2177" dirty="0" smtClean="0"/>
              <a:t> 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 smtClean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endParaRPr lang="en-GB" altLang="cs-CZ" sz="2903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502823" y="4572481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 smtClean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cs-CZ" altLang="cs-CZ" sz="1996" dirty="0" smtClean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24 </a:t>
            </a:r>
            <a:r>
              <a:rPr lang="en-GB" altLang="cs-CZ" sz="1996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cs-CZ" altLang="cs-CZ" sz="1996" dirty="0" err="1" smtClean="0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>
                <a:effectLst/>
              </a:rPr>
              <a:t>předběžná otázka =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problém</a:t>
            </a:r>
            <a:r>
              <a:rPr lang="cs-CZ" dirty="0" smtClean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 smtClean="0"/>
              <a:t>forma podání k SDEU: </a:t>
            </a:r>
            <a:r>
              <a:rPr lang="cs-CZ" b="1" dirty="0" smtClean="0">
                <a:solidFill>
                  <a:srgbClr val="C00000"/>
                </a:solidFill>
              </a:rPr>
              <a:t>dotaz</a:t>
            </a:r>
            <a:r>
              <a:rPr lang="cs-CZ" dirty="0" smtClean="0"/>
              <a:t> ohledně výkladu nebo platnosti</a:t>
            </a:r>
          </a:p>
          <a:p>
            <a:pPr marL="0" indent="0">
              <a:buNone/>
            </a:pPr>
            <a:r>
              <a:rPr lang="cs-CZ" dirty="0" smtClean="0">
                <a:effectLst/>
              </a:rPr>
              <a:t>„podání předběžné otázky“ = velmi nepřesná zkratka</a:t>
            </a:r>
          </a:p>
          <a:p>
            <a:pPr marL="0" indent="0">
              <a:buNone/>
            </a:pPr>
            <a:r>
              <a:rPr lang="cs-CZ" dirty="0" err="1" smtClean="0"/>
              <a:t>preliminary</a:t>
            </a:r>
            <a:r>
              <a:rPr lang="cs-CZ" dirty="0" smtClean="0"/>
              <a:t> reference, </a:t>
            </a:r>
            <a:r>
              <a:rPr lang="cs-CZ" dirty="0" err="1" smtClean="0"/>
              <a:t>renvoi</a:t>
            </a:r>
            <a:r>
              <a:rPr lang="cs-CZ" dirty="0" smtClean="0"/>
              <a:t> </a:t>
            </a:r>
            <a:r>
              <a:rPr lang="cs-CZ" dirty="0" err="1" smtClean="0"/>
              <a:t>préjudiciel</a:t>
            </a:r>
            <a:r>
              <a:rPr lang="cs-CZ" dirty="0" smtClean="0"/>
              <a:t> (předběžný odkaz ve formě dotazu)</a:t>
            </a:r>
            <a:endParaRPr lang="cs-CZ" dirty="0" smtClean="0">
              <a:effectLst/>
            </a:endParaRPr>
          </a:p>
          <a:p>
            <a:r>
              <a:rPr lang="cs-CZ" b="1" i="1" dirty="0" smtClean="0"/>
              <a:t>proces</a:t>
            </a:r>
            <a:r>
              <a:rPr lang="cs-CZ" b="1" i="1" dirty="0"/>
              <a:t>: přerušení </a:t>
            </a:r>
            <a:r>
              <a:rPr lang="cs-CZ" b="1" i="1" dirty="0" smtClean="0"/>
              <a:t>řízení před národním soudem</a:t>
            </a:r>
          </a:p>
          <a:p>
            <a:r>
              <a:rPr lang="cs-CZ" b="1" i="1" dirty="0" smtClean="0"/>
              <a:t>v ČR: existuje ve vztahu k Ústavnímu soudu (jen platnost)</a:t>
            </a:r>
          </a:p>
          <a:p>
            <a:r>
              <a:rPr lang="cs-CZ" b="1" i="1" dirty="0" smtClean="0">
                <a:effectLst/>
              </a:rPr>
              <a:t>podání otázky národním soudem je návrhem na zahájení řízení u SDEU</a:t>
            </a:r>
            <a:endParaRPr lang="cs-CZ" dirty="0" smtClean="0">
              <a:effectLst/>
            </a:endParaRPr>
          </a:p>
          <a:p>
            <a:r>
              <a:rPr lang="cs-CZ" b="1" i="1" dirty="0"/>
              <a:t>ESD jen určí, co má </a:t>
            </a:r>
            <a:r>
              <a:rPr lang="cs-CZ" b="1" i="1" dirty="0" smtClean="0"/>
              <a:t>nebo nemá být </a:t>
            </a:r>
            <a:r>
              <a:rPr lang="cs-CZ" b="1" i="1" dirty="0"/>
              <a:t>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 smtClean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 smtClean="0">
              <a:effectLst/>
            </a:endParaRPr>
          </a:p>
          <a:p>
            <a:r>
              <a:rPr lang="cs-CZ" b="1" dirty="0"/>
              <a:t>nelze </a:t>
            </a:r>
            <a:r>
              <a:rPr lang="cs-CZ" b="1" dirty="0" smtClean="0"/>
              <a:t>zkoumat platnost </a:t>
            </a:r>
            <a:r>
              <a:rPr lang="cs-CZ" b="1" dirty="0"/>
              <a:t>primárního </a:t>
            </a:r>
            <a:r>
              <a:rPr lang="cs-CZ" b="1" dirty="0" smtClean="0"/>
              <a:t>práva, jen sekundárního</a:t>
            </a:r>
            <a:endParaRPr lang="cs-CZ" i="0" dirty="0" smtClean="0">
              <a:effectLst/>
            </a:endParaRPr>
          </a:p>
          <a:p>
            <a:r>
              <a:rPr lang="cs-CZ" b="1" dirty="0"/>
              <a:t>žádá národní soud, nikoli strana v řízení - není opravný </a:t>
            </a:r>
            <a:r>
              <a:rPr lang="cs-CZ" b="1" dirty="0" smtClean="0"/>
              <a:t>prostředek proti podání nebo nepodání otázky</a:t>
            </a:r>
            <a:r>
              <a:rPr lang="cs-CZ" i="0" dirty="0" smtClean="0">
                <a:effectLst/>
              </a:rPr>
              <a:t/>
            </a:r>
            <a:br>
              <a:rPr lang="cs-CZ" i="0" dirty="0" smtClean="0">
                <a:effectLst/>
              </a:rPr>
            </a:br>
            <a:endParaRPr lang="cs-CZ" i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Obsah </a:t>
            </a:r>
            <a:r>
              <a:rPr lang="cs-CZ" sz="4000" b="1" dirty="0"/>
              <a:t>žádosti o rozhodnutí o předběžné otázce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155096"/>
          </a:xfrm>
        </p:spPr>
        <p:txBody>
          <a:bodyPr>
            <a:normAutofit lnSpcReduction="10000"/>
          </a:bodyPr>
          <a:lstStyle/>
          <a:p>
            <a:r>
              <a:rPr lang="cs-CZ" b="1" i="1" dirty="0" smtClean="0"/>
              <a:t>Žádost </a:t>
            </a:r>
            <a:r>
              <a:rPr lang="cs-CZ" b="1" i="1" dirty="0"/>
              <a:t>o rozhodnutí o předběžné otázce obsahuje kromě znění předběžných otázek položených Soudnímu dvoru</a:t>
            </a:r>
            <a:r>
              <a:rPr lang="cs-CZ" b="1" i="1" dirty="0" smtClean="0"/>
              <a:t>:</a:t>
            </a:r>
          </a:p>
          <a:p>
            <a:r>
              <a:rPr lang="cs-CZ" dirty="0"/>
              <a:t>a) </a:t>
            </a:r>
            <a:r>
              <a:rPr lang="cs-CZ" b="1" dirty="0" smtClean="0">
                <a:solidFill>
                  <a:srgbClr val="C00000"/>
                </a:solidFill>
              </a:rPr>
              <a:t>stručné vylíčení předmětu </a:t>
            </a:r>
            <a:r>
              <a:rPr lang="cs-CZ" b="1" dirty="0">
                <a:solidFill>
                  <a:srgbClr val="C00000"/>
                </a:solidFill>
              </a:rPr>
              <a:t>sporu, </a:t>
            </a:r>
            <a:r>
              <a:rPr lang="cs-CZ" dirty="0"/>
              <a:t>jakož i rozhodných </a:t>
            </a:r>
            <a:r>
              <a:rPr lang="cs-CZ" dirty="0" smtClean="0"/>
              <a:t>skuteč­ností </a:t>
            </a:r>
            <a:r>
              <a:rPr lang="cs-CZ" dirty="0"/>
              <a:t>tak, jak byly </a:t>
            </a:r>
            <a:r>
              <a:rPr lang="cs-CZ" dirty="0" smtClean="0"/>
              <a:t>zjištěny předkládajícím </a:t>
            </a:r>
            <a:r>
              <a:rPr lang="cs-CZ" dirty="0"/>
              <a:t>soudem, nebo </a:t>
            </a:r>
            <a:r>
              <a:rPr lang="cs-CZ" dirty="0" smtClean="0"/>
              <a:t>alespoň vylíčení </a:t>
            </a:r>
            <a:r>
              <a:rPr lang="cs-CZ" dirty="0"/>
              <a:t>skutkových okolností, na kterých jsou </a:t>
            </a:r>
            <a:r>
              <a:rPr lang="cs-CZ" dirty="0" smtClean="0"/>
              <a:t>otázky </a:t>
            </a:r>
            <a:r>
              <a:rPr lang="cs-CZ" dirty="0"/>
              <a:t>založeny</a:t>
            </a:r>
            <a:r>
              <a:rPr lang="cs-CZ" dirty="0" smtClean="0"/>
              <a:t>;</a:t>
            </a:r>
          </a:p>
          <a:p>
            <a:r>
              <a:rPr lang="cs-CZ" dirty="0"/>
              <a:t>b) </a:t>
            </a:r>
            <a:r>
              <a:rPr lang="cs-CZ" b="1" dirty="0" smtClean="0">
                <a:solidFill>
                  <a:srgbClr val="C00000"/>
                </a:solidFill>
              </a:rPr>
              <a:t>znění </a:t>
            </a:r>
            <a:r>
              <a:rPr lang="cs-CZ" b="1" dirty="0">
                <a:solidFill>
                  <a:srgbClr val="C00000"/>
                </a:solidFill>
              </a:rPr>
              <a:t>vnitrostátních </a:t>
            </a:r>
            <a:r>
              <a:rPr lang="cs-CZ" b="1" dirty="0" smtClean="0">
                <a:solidFill>
                  <a:srgbClr val="C00000"/>
                </a:solidFill>
              </a:rPr>
              <a:t>předpisů, </a:t>
            </a:r>
            <a:r>
              <a:rPr lang="cs-CZ" dirty="0"/>
              <a:t>jejichž použití </a:t>
            </a:r>
            <a:r>
              <a:rPr lang="cs-CZ" dirty="0" smtClean="0"/>
              <a:t>přichází v </a:t>
            </a:r>
            <a:r>
              <a:rPr lang="cs-CZ" dirty="0"/>
              <a:t>projednávané </a:t>
            </a:r>
            <a:r>
              <a:rPr lang="cs-CZ" dirty="0" smtClean="0"/>
              <a:t>věci </a:t>
            </a:r>
            <a:r>
              <a:rPr lang="cs-CZ" dirty="0"/>
              <a:t>v úvahu, a </a:t>
            </a:r>
            <a:r>
              <a:rPr lang="cs-CZ" dirty="0" smtClean="0"/>
              <a:t>případně příslušnou vnitrostátní </a:t>
            </a:r>
            <a:r>
              <a:rPr lang="cs-CZ" dirty="0"/>
              <a:t>judikaturu</a:t>
            </a:r>
            <a:r>
              <a:rPr lang="cs-CZ" dirty="0" smtClean="0"/>
              <a:t>;</a:t>
            </a:r>
          </a:p>
          <a:p>
            <a:r>
              <a:rPr lang="cs-CZ" dirty="0"/>
              <a:t>c) uvedení </a:t>
            </a:r>
            <a:r>
              <a:rPr lang="cs-CZ" b="1" dirty="0" smtClean="0">
                <a:solidFill>
                  <a:srgbClr val="C00000"/>
                </a:solidFill>
              </a:rPr>
              <a:t>důvodů</a:t>
            </a:r>
            <a:r>
              <a:rPr lang="cs-CZ" dirty="0" smtClean="0"/>
              <a:t>, </a:t>
            </a:r>
            <a:r>
              <a:rPr lang="cs-CZ" dirty="0"/>
              <a:t>na </a:t>
            </a:r>
            <a:r>
              <a:rPr lang="cs-CZ" dirty="0" smtClean="0"/>
              <a:t>základě kterých </a:t>
            </a:r>
            <a:r>
              <a:rPr lang="cs-CZ" dirty="0"/>
              <a:t>má </a:t>
            </a:r>
            <a:r>
              <a:rPr lang="cs-CZ" dirty="0" smtClean="0"/>
              <a:t>předkládající </a:t>
            </a:r>
            <a:r>
              <a:rPr lang="cs-CZ" dirty="0"/>
              <a:t>soud </a:t>
            </a:r>
            <a:r>
              <a:rPr lang="cs-CZ" b="1" dirty="0" smtClean="0">
                <a:solidFill>
                  <a:srgbClr val="C00000"/>
                </a:solidFill>
              </a:rPr>
              <a:t>pochybnosti </a:t>
            </a:r>
            <a:r>
              <a:rPr lang="cs-CZ" b="1" dirty="0">
                <a:solidFill>
                  <a:srgbClr val="C00000"/>
                </a:solidFill>
              </a:rPr>
              <a:t>o výkladu nebo platnosti </a:t>
            </a:r>
            <a:r>
              <a:rPr lang="cs-CZ" b="1" dirty="0" smtClean="0">
                <a:solidFill>
                  <a:srgbClr val="C00000"/>
                </a:solidFill>
              </a:rPr>
              <a:t>určitých </a:t>
            </a:r>
            <a:r>
              <a:rPr lang="cs-CZ" b="1" dirty="0">
                <a:solidFill>
                  <a:srgbClr val="C00000"/>
                </a:solidFill>
              </a:rPr>
              <a:t>ustanovení </a:t>
            </a:r>
            <a:r>
              <a:rPr lang="cs-CZ" b="1" dirty="0" smtClean="0">
                <a:solidFill>
                  <a:srgbClr val="C00000"/>
                </a:solidFill>
              </a:rPr>
              <a:t>práva </a:t>
            </a:r>
            <a:r>
              <a:rPr lang="cs-CZ" b="1" dirty="0">
                <a:solidFill>
                  <a:srgbClr val="C00000"/>
                </a:solidFill>
              </a:rPr>
              <a:t>Unie, </a:t>
            </a:r>
            <a:r>
              <a:rPr lang="cs-CZ" dirty="0"/>
              <a:t>jakož i vztah, který </a:t>
            </a:r>
            <a:r>
              <a:rPr lang="cs-CZ" dirty="0" smtClean="0"/>
              <a:t>spatřuje </a:t>
            </a:r>
            <a:r>
              <a:rPr lang="cs-CZ" dirty="0"/>
              <a:t>mezi </a:t>
            </a:r>
            <a:r>
              <a:rPr lang="cs-CZ" dirty="0" smtClean="0"/>
              <a:t>těmito ustanoveními </a:t>
            </a:r>
            <a:r>
              <a:rPr lang="cs-CZ" dirty="0"/>
              <a:t>a </a:t>
            </a:r>
            <a:r>
              <a:rPr lang="cs-CZ" b="1" dirty="0">
                <a:solidFill>
                  <a:srgbClr val="C00000"/>
                </a:solidFill>
              </a:rPr>
              <a:t>vnitrostátními</a:t>
            </a:r>
            <a:r>
              <a:rPr lang="cs-CZ" dirty="0"/>
              <a:t> právními </a:t>
            </a:r>
            <a:r>
              <a:rPr lang="cs-CZ" dirty="0" smtClean="0"/>
              <a:t>předpisy </a:t>
            </a:r>
            <a:r>
              <a:rPr lang="cs-CZ" dirty="0"/>
              <a:t>použitelnými </a:t>
            </a:r>
            <a:r>
              <a:rPr lang="cs-CZ" dirty="0" smtClean="0"/>
              <a:t>ve </a:t>
            </a:r>
            <a:r>
              <a:rPr lang="cs-CZ" dirty="0"/>
              <a:t>sporu v </a:t>
            </a:r>
            <a:r>
              <a:rPr lang="cs-CZ" dirty="0" smtClean="0"/>
              <a:t>původním řízení.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0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4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Jednotlivosti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473521"/>
          </a:xfrm>
          <a:solidFill>
            <a:srgbClr val="FFFF4B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i="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Otázka by neměla směřovat k národnímu právu – národním právem se SDEU nezabývá.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0" dirty="0" smtClean="0">
                <a:effectLst/>
              </a:rPr>
              <a:t> </a:t>
            </a:r>
            <a:r>
              <a:rPr lang="cs-CZ" b="1" i="1" dirty="0" smtClean="0">
                <a:effectLst/>
              </a:rPr>
              <a:t>Klasický dotaz: </a:t>
            </a:r>
            <a:r>
              <a:rPr lang="cs-CZ" i="0" dirty="0" smtClean="0">
                <a:effectLst/>
              </a:rPr>
              <a:t>Je možno ustanovení … (práva EU) vykládat tak, že … zahrnuje situace … (národní právo)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SD neodpovídá na dotazy obecné nebo hypotetické – jen na ty, které jsou nezbytné pro </a:t>
            </a:r>
            <a:r>
              <a:rPr lang="cs-CZ" u="sng" dirty="0" smtClean="0"/>
              <a:t>konkrétní</a:t>
            </a:r>
            <a:r>
              <a:rPr lang="cs-CZ" dirty="0" smtClean="0"/>
              <a:t> národní řízení.</a:t>
            </a:r>
          </a:p>
          <a:p>
            <a:r>
              <a:rPr lang="cs-CZ" b="1" dirty="0">
                <a:solidFill>
                  <a:srgbClr val="C00000"/>
                </a:solidFill>
              </a:rPr>
              <a:t>co je soud ? </a:t>
            </a:r>
            <a:r>
              <a:rPr lang="cs-CZ" b="1" dirty="0" err="1"/>
              <a:t>Vaassen</a:t>
            </a:r>
            <a:r>
              <a:rPr lang="cs-CZ" b="1" dirty="0"/>
              <a:t> - 61/65 - kritéria</a:t>
            </a:r>
            <a:r>
              <a:rPr lang="cs-CZ" b="1" dirty="0" smtClean="0"/>
              <a:t>:</a:t>
            </a:r>
          </a:p>
          <a:p>
            <a:r>
              <a:rPr lang="cs-CZ" b="1" dirty="0" err="1"/>
              <a:t>Vaassenská</a:t>
            </a:r>
            <a:r>
              <a:rPr lang="cs-CZ" b="1" dirty="0"/>
              <a:t> kritéria</a:t>
            </a:r>
            <a:r>
              <a:rPr lang="cs-CZ" dirty="0"/>
              <a:t> </a:t>
            </a:r>
            <a:r>
              <a:rPr lang="cs-CZ" dirty="0" smtClean="0"/>
              <a:t>– soud je instituce, která</a:t>
            </a:r>
            <a:endParaRPr lang="cs-CZ" dirty="0"/>
          </a:p>
          <a:p>
            <a:pPr lvl="1"/>
            <a:r>
              <a:rPr lang="cs-CZ" dirty="0"/>
              <a:t>má zákonný základ</a:t>
            </a:r>
          </a:p>
          <a:p>
            <a:pPr lvl="1"/>
            <a:r>
              <a:rPr lang="cs-CZ" dirty="0"/>
              <a:t>je nezávislá a rozhoduje nestranně</a:t>
            </a:r>
          </a:p>
          <a:p>
            <a:pPr lvl="1"/>
            <a:r>
              <a:rPr lang="cs-CZ" dirty="0"/>
              <a:t>má trvalý charakter</a:t>
            </a:r>
          </a:p>
          <a:p>
            <a:pPr lvl="1"/>
            <a:r>
              <a:rPr lang="cs-CZ" dirty="0"/>
              <a:t>má obligatorní jurisdikci (jurisdikci založenou zákonem)</a:t>
            </a:r>
          </a:p>
          <a:p>
            <a:pPr lvl="1"/>
            <a:r>
              <a:rPr lang="cs-CZ" dirty="0"/>
              <a:t>řídí se v rozhodování zákonnými předpisy, tj. ne na základě volního </a:t>
            </a:r>
            <a:r>
              <a:rPr lang="cs-CZ" dirty="0" smtClean="0"/>
              <a:t>uvážení (ex aequo et bono)</a:t>
            </a:r>
            <a:endParaRPr lang="cs-CZ" dirty="0"/>
          </a:p>
          <a:p>
            <a:pPr lvl="1"/>
            <a:r>
              <a:rPr lang="cs-CZ" dirty="0"/>
              <a:t>rozhoduje ve sporném řízení</a:t>
            </a:r>
          </a:p>
          <a:p>
            <a:r>
              <a:rPr lang="cs-CZ" b="1" dirty="0" smtClean="0"/>
              <a:t>102/81 </a:t>
            </a:r>
            <a:r>
              <a:rPr lang="cs-CZ" b="1" dirty="0" err="1"/>
              <a:t>Nordsee</a:t>
            </a:r>
            <a:r>
              <a:rPr lang="cs-CZ" b="1" dirty="0"/>
              <a:t> - rozhodčí soud ne, ledaže je soudní přezkum</a:t>
            </a:r>
            <a:endParaRPr lang="cs-CZ" dirty="0"/>
          </a:p>
          <a:p>
            <a:pPr marL="0" indent="0">
              <a:buNone/>
            </a:pPr>
            <a:endParaRPr lang="cs-CZ" i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74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FFFF8B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i="0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co </a:t>
            </a:r>
            <a:r>
              <a:rPr lang="cs-CZ" b="1" dirty="0">
                <a:solidFill>
                  <a:srgbClr val="C00000"/>
                </a:solidFill>
              </a:rPr>
              <a:t>je soud </a:t>
            </a:r>
            <a:r>
              <a:rPr lang="cs-CZ" b="1" u="sng" dirty="0">
                <a:solidFill>
                  <a:srgbClr val="C00000"/>
                </a:solidFill>
              </a:rPr>
              <a:t>podle třetího </a:t>
            </a:r>
            <a:r>
              <a:rPr lang="cs-CZ" b="1" u="sng" dirty="0" smtClean="0">
                <a:solidFill>
                  <a:srgbClr val="C00000"/>
                </a:solidFill>
              </a:rPr>
              <a:t>odstavce (povinnost) ?</a:t>
            </a:r>
          </a:p>
          <a:p>
            <a:pPr lvl="1"/>
            <a:r>
              <a:rPr lang="cs-CZ" b="1" i="0" dirty="0" smtClean="0">
                <a:effectLst/>
              </a:rPr>
              <a:t>není-li možný opravný prostředek – ale jaký ?</a:t>
            </a:r>
            <a:endParaRPr lang="cs-CZ" i="0" dirty="0" smtClean="0">
              <a:effectLst/>
            </a:endParaRPr>
          </a:p>
          <a:p>
            <a:r>
              <a:rPr lang="cs-CZ" b="1" dirty="0" smtClean="0"/>
              <a:t>Výjimky z povinnosti:</a:t>
            </a:r>
          </a:p>
          <a:p>
            <a:r>
              <a:rPr lang="cs-CZ" b="1" u="sng" dirty="0" err="1" smtClean="0">
                <a:solidFill>
                  <a:srgbClr val="C00000"/>
                </a:solidFill>
              </a:rPr>
              <a:t>acte</a:t>
            </a:r>
            <a:r>
              <a:rPr lang="cs-CZ" b="1" u="sng" dirty="0" smtClean="0">
                <a:solidFill>
                  <a:srgbClr val="C00000"/>
                </a:solidFill>
              </a:rPr>
              <a:t> </a:t>
            </a:r>
            <a:r>
              <a:rPr lang="cs-CZ" b="1" u="sng" dirty="0" err="1" smtClean="0">
                <a:solidFill>
                  <a:srgbClr val="C00000"/>
                </a:solidFill>
              </a:rPr>
              <a:t>clair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283/81 </a:t>
            </a:r>
            <a:r>
              <a:rPr lang="cs-CZ" b="1" dirty="0"/>
              <a:t>CILFIT (francouzská </a:t>
            </a:r>
            <a:r>
              <a:rPr lang="cs-CZ" b="1" dirty="0" err="1"/>
              <a:t>doktrina</a:t>
            </a:r>
            <a:r>
              <a:rPr lang="cs-CZ" b="1" dirty="0"/>
              <a:t>) - není třeba výkladu (již byl proveden nebo případ je nad slunce jasný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Podmínky pro </a:t>
            </a:r>
            <a:r>
              <a:rPr lang="cs-CZ" dirty="0" err="1" smtClean="0"/>
              <a:t>acte</a:t>
            </a:r>
            <a:r>
              <a:rPr lang="cs-CZ" dirty="0" smtClean="0"/>
              <a:t> </a:t>
            </a:r>
            <a:r>
              <a:rPr lang="cs-CZ" dirty="0" err="1" smtClean="0"/>
              <a:t>clair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(</a:t>
            </a:r>
            <a:r>
              <a:rPr lang="cs-CZ" dirty="0"/>
              <a:t>1) porovnání znění aplikovaného předpisu EU ve všech oficiálních jazycích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/>
              <a:t>2) akcentace autonomních pojmů práva EU a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/>
              <a:t>3) specifický způsob interpretace norem práva EU.</a:t>
            </a:r>
            <a:endParaRPr lang="cs-CZ" i="0" dirty="0" smtClean="0">
              <a:effectLst/>
            </a:endParaRP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 smtClean="0">
                <a:solidFill>
                  <a:srgbClr val="C00000"/>
                </a:solidFill>
              </a:rPr>
              <a:t>éclairé</a:t>
            </a:r>
            <a:r>
              <a:rPr lang="cs-CZ" b="1" u="sng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– </a:t>
            </a:r>
            <a:r>
              <a:rPr lang="cs-CZ" b="1" i="1" dirty="0" smtClean="0"/>
              <a:t>otázka již v minulosti vyřešena</a:t>
            </a:r>
          </a:p>
          <a:p>
            <a:r>
              <a:rPr lang="cs-CZ" b="1" i="1" dirty="0"/>
              <a:t>Článek </a:t>
            </a:r>
            <a:r>
              <a:rPr lang="cs-CZ" b="1" i="1" dirty="0" smtClean="0"/>
              <a:t>99 - Odpověď </a:t>
            </a:r>
            <a:r>
              <a:rPr lang="cs-CZ" b="1" i="1" dirty="0"/>
              <a:t>usnesením s odůvodněním</a:t>
            </a:r>
            <a:endParaRPr lang="cs-CZ" dirty="0"/>
          </a:p>
          <a:p>
            <a:pPr lvl="1"/>
            <a:r>
              <a:rPr lang="cs-CZ" b="1" i="1" dirty="0"/>
              <a:t>Pokud se položená předběžná otázka </a:t>
            </a:r>
            <a:endParaRPr lang="cs-CZ" b="1" i="1" dirty="0" smtClean="0"/>
          </a:p>
          <a:p>
            <a:pPr lvl="2"/>
            <a:r>
              <a:rPr lang="cs-CZ" b="1" i="1" dirty="0" smtClean="0"/>
              <a:t>shoduje </a:t>
            </a:r>
            <a:r>
              <a:rPr lang="cs-CZ" b="1" i="1" dirty="0"/>
              <a:t>s otázkou, o níž již Soudní dvůr rozhodl, </a:t>
            </a:r>
            <a:endParaRPr lang="cs-CZ" b="1" i="1" dirty="0" smtClean="0"/>
          </a:p>
          <a:p>
            <a:pPr lvl="2"/>
            <a:r>
              <a:rPr lang="cs-CZ" b="1" i="1" dirty="0" smtClean="0"/>
              <a:t>pokud </a:t>
            </a:r>
            <a:r>
              <a:rPr lang="cs-CZ" b="1" i="1" dirty="0"/>
              <a:t>lze odpověď na tuto otázku jasně vyvodit z judikatury nebo </a:t>
            </a:r>
            <a:endParaRPr lang="cs-CZ" b="1" i="1" dirty="0" smtClean="0"/>
          </a:p>
          <a:p>
            <a:pPr lvl="2"/>
            <a:r>
              <a:rPr lang="cs-CZ" b="1" i="1" dirty="0" smtClean="0"/>
              <a:t>pokud </a:t>
            </a:r>
            <a:r>
              <a:rPr lang="cs-CZ" b="1" i="1" dirty="0"/>
              <a:t>o odpovědi na položenou předběžnou otázku nelze rozumně pochybovat, </a:t>
            </a:r>
            <a:endParaRPr lang="cs-CZ" b="1" i="1" dirty="0" smtClean="0"/>
          </a:p>
          <a:p>
            <a:pPr marL="914400" lvl="2" indent="0">
              <a:buNone/>
            </a:pPr>
            <a:r>
              <a:rPr lang="cs-CZ" b="1" i="1" dirty="0" smtClean="0"/>
              <a:t>může </a:t>
            </a:r>
            <a:r>
              <a:rPr lang="cs-CZ" b="1" i="1" dirty="0"/>
              <a:t>Soudní dvůr kdykoli na návrh soudce zpravodaje a po vyslechnutí generálního advokáta rozhodnout usnesením s odůvodněním.</a:t>
            </a:r>
            <a:endParaRPr lang="cs-CZ" dirty="0"/>
          </a:p>
          <a:p>
            <a:pPr lvl="1"/>
            <a:endParaRPr lang="cs-CZ" b="1" u="sng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effectLst/>
              </a:rPr>
              <a:t>Soudy nižší (odst. 2): není povinnost, ale …</a:t>
            </a:r>
          </a:p>
          <a:p>
            <a:pPr lvl="1"/>
            <a:r>
              <a:rPr lang="cs-CZ" b="1" dirty="0" smtClean="0"/>
              <a:t>pochybnosti o platnosti aktu</a:t>
            </a:r>
          </a:p>
          <a:p>
            <a:pPr lvl="1"/>
            <a:r>
              <a:rPr lang="cs-CZ" b="1" dirty="0" smtClean="0">
                <a:effectLst/>
              </a:rPr>
              <a:t>odchylka od ustálené judikatury</a:t>
            </a: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03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éclairé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</a:t>
            </a:r>
            <a:r>
              <a:rPr lang="cs-CZ" dirty="0" smtClean="0">
                <a:hlinkClick r:id="rId2"/>
              </a:rPr>
              <a:t>Ochranný </a:t>
            </a:r>
            <a:r>
              <a:rPr lang="cs-CZ" dirty="0">
                <a:hlinkClick r:id="rId2"/>
              </a:rPr>
              <a:t>svaz autorský pro práva k dílům hudebním (OSA) v. Miloslav </a:t>
            </a:r>
            <a:r>
              <a:rPr lang="cs-CZ" dirty="0" smtClean="0">
                <a:hlinkClick r:id="rId2"/>
              </a:rPr>
              <a:t>Lev</a:t>
            </a:r>
            <a:r>
              <a:rPr lang="cs-CZ" dirty="0" smtClean="0"/>
              <a:t>  -  předložil </a:t>
            </a:r>
            <a:r>
              <a:rPr lang="cs-CZ" dirty="0"/>
              <a:t>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</a:t>
            </a:r>
            <a:r>
              <a:rPr lang="cs-CZ" i="1" dirty="0" smtClean="0">
                <a:solidFill>
                  <a:srgbClr val="C00000"/>
                </a:solidFill>
              </a:rPr>
              <a:t>)?</a:t>
            </a:r>
          </a:p>
          <a:p>
            <a:r>
              <a:rPr lang="cs-CZ" i="1" dirty="0" smtClean="0">
                <a:solidFill>
                  <a:srgbClr val="C00000"/>
                </a:solidFill>
              </a:rPr>
              <a:t>Je </a:t>
            </a:r>
            <a:r>
              <a:rPr lang="cs-CZ" i="1" dirty="0">
                <a:solidFill>
                  <a:srgbClr val="C00000"/>
                </a:solidFill>
              </a:rPr>
              <a:t>ustanovení § 23 autorského zákona 121/2001 Sb. v novelizovaném znění zákonem </a:t>
            </a:r>
            <a:r>
              <a:rPr lang="cs-CZ" i="1" dirty="0" smtClean="0">
                <a:solidFill>
                  <a:srgbClr val="C00000"/>
                </a:solidFill>
              </a:rPr>
              <a:t>č. </a:t>
            </a:r>
            <a:r>
              <a:rPr lang="cs-CZ" i="1" dirty="0">
                <a:solidFill>
                  <a:srgbClr val="C00000"/>
                </a:solidFill>
              </a:rPr>
              <a:t>81/2005 Sb. v rozporu s komunitárním právem ES</a:t>
            </a:r>
            <a:r>
              <a:rPr lang="cs-CZ" i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cs-CZ" dirty="0" smtClean="0"/>
              <a:t>Vyřešeno usnesením odkazujícím na nedávné rozhodnutí </a:t>
            </a:r>
            <a:r>
              <a:rPr lang="cs-CZ" dirty="0"/>
              <a:t>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 smtClean="0">
                <a:hlinkClick r:id="rId3"/>
              </a:rPr>
              <a:t>Espaňa</a:t>
            </a:r>
            <a:r>
              <a:rPr lang="cs-CZ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</a:t>
            </a:r>
            <a:r>
              <a:rPr lang="cs-CZ" dirty="0" smtClean="0">
                <a:hlinkClick r:id="rId3"/>
              </a:rPr>
              <a:t>SA</a:t>
            </a:r>
            <a:r>
              <a:rPr lang="cs-CZ" dirty="0" smtClean="0"/>
              <a:t>, </a:t>
            </a:r>
            <a:r>
              <a:rPr lang="cs-CZ" dirty="0"/>
              <a:t>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976</Words>
  <Application>Microsoft Office PowerPoint</Application>
  <PresentationFormat>Širokoúhlá obrazovka</PresentationFormat>
  <Paragraphs>117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Calibri Light</vt:lpstr>
      <vt:lpstr>Wingdings</vt:lpstr>
      <vt:lpstr>Motiv Office</vt:lpstr>
      <vt:lpstr>Řízení o předběžné otázce čl. 267 SFEU   </vt:lpstr>
      <vt:lpstr>Úvodní poznámky – zajištění jednotného výkladu</vt:lpstr>
      <vt:lpstr>SEU - SFEU</vt:lpstr>
      <vt:lpstr>Prezentace aplikace PowerPoint</vt:lpstr>
      <vt:lpstr>Jednotlivosti - 1</vt:lpstr>
      <vt:lpstr>Obsah žádosti o rozhodnutí o předběžné otázce</vt:lpstr>
      <vt:lpstr>Jednotlivosti - 2</vt:lpstr>
      <vt:lpstr>Jednotlivosti</vt:lpstr>
      <vt:lpstr>Příklad acte éclairé</vt:lpstr>
      <vt:lpstr>Jednotlivosti</vt:lpstr>
      <vt:lpstr>České vrcholné soudy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Vladimír Týč</cp:lastModifiedBy>
  <cp:revision>16</cp:revision>
  <dcterms:created xsi:type="dcterms:W3CDTF">2016-05-12T07:21:08Z</dcterms:created>
  <dcterms:modified xsi:type="dcterms:W3CDTF">2019-05-17T12:41:38Z</dcterms:modified>
</cp:coreProperties>
</file>