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23"/>
  </p:notesMasterIdLst>
  <p:handoutMasterIdLst>
    <p:handoutMasterId r:id="rId24"/>
  </p:handoutMasterIdLst>
  <p:sldIdLst>
    <p:sldId id="256" r:id="rId2"/>
    <p:sldId id="524" r:id="rId3"/>
    <p:sldId id="536" r:id="rId4"/>
    <p:sldId id="525" r:id="rId5"/>
    <p:sldId id="555" r:id="rId6"/>
    <p:sldId id="530" r:id="rId7"/>
    <p:sldId id="557" r:id="rId8"/>
    <p:sldId id="558" r:id="rId9"/>
    <p:sldId id="559" r:id="rId10"/>
    <p:sldId id="560" r:id="rId11"/>
    <p:sldId id="561" r:id="rId12"/>
    <p:sldId id="563" r:id="rId13"/>
    <p:sldId id="565" r:id="rId14"/>
    <p:sldId id="566" r:id="rId15"/>
    <p:sldId id="567" r:id="rId16"/>
    <p:sldId id="568" r:id="rId17"/>
    <p:sldId id="569" r:id="rId18"/>
    <p:sldId id="537" r:id="rId19"/>
    <p:sldId id="538" r:id="rId20"/>
    <p:sldId id="526" r:id="rId21"/>
    <p:sldId id="498" r:id="rId22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9" autoAdjust="0"/>
    <p:restoredTop sz="94660"/>
  </p:normalViewPr>
  <p:slideViewPr>
    <p:cSldViewPr>
      <p:cViewPr varScale="1">
        <p:scale>
          <a:sx n="74" d="100"/>
          <a:sy n="74" d="100"/>
        </p:scale>
        <p:origin x="-14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0207FB9-7C49-46DD-861A-5823516C43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1192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8AE41BB-4642-44E4-B1DF-344FE8D0DF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6578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5F669-C490-48FD-BC11-AA676F6954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4398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EBF77-908B-429E-AEA0-5A64ED3F3A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355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7B9E9-085E-4C69-BC6D-CE0EDDE2C5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884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C191E-967F-462E-BD36-CA4A1DE9EF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732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6F12-97C5-4679-86ED-1DEBF59145A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708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54F9E-7285-45CE-A63E-C069873511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044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CAADA-0C4F-40D0-88DA-0B744B6BC2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556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419F1-3ABC-4EAD-9BF4-54D607ED1B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385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CE993-2E63-4F30-9304-46B08D95AF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983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58911-01AE-453E-BB09-FDFD4F017B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861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29DC4-4F55-4B84-9534-BBB70AEFF2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370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9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4919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cs-CZ" altLang="cs-CZ" smtClean="0"/>
              <a:t>David Raus   </a:t>
            </a:r>
            <a:endParaRPr lang="cs-CZ" altLang="cs-CZ"/>
          </a:p>
        </p:txBody>
      </p:sp>
      <p:sp>
        <p:nvSpPr>
          <p:cNvPr id="3491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BE8FF7-A538-4C6A-954E-F5F79D92ED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9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91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6" grpId="0"/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700213"/>
            <a:ext cx="7772400" cy="863600"/>
          </a:xfrm>
        </p:spPr>
        <p:txBody>
          <a:bodyPr/>
          <a:lstStyle/>
          <a:p>
            <a:pPr algn="ctr" eaLnBrk="1" hangingPunct="1"/>
            <a:r>
              <a:rPr lang="cs-CZ" altLang="cs-CZ" sz="3600" b="1" smtClean="0"/>
              <a:t/>
            </a:r>
            <a:br>
              <a:rPr lang="cs-CZ" altLang="cs-CZ" sz="3600" b="1" smtClean="0"/>
            </a:br>
            <a:r>
              <a:rPr lang="cs-CZ" altLang="cs-CZ" sz="3600" b="1" smtClean="0"/>
              <a:t/>
            </a:r>
            <a:br>
              <a:rPr lang="cs-CZ" altLang="cs-CZ" sz="3600" b="1" smtClean="0"/>
            </a:br>
            <a:r>
              <a:rPr lang="cs-CZ" altLang="cs-CZ" sz="3200" b="1" smtClean="0"/>
              <a:t/>
            </a:r>
            <a:br>
              <a:rPr lang="cs-CZ" altLang="cs-CZ" sz="3200" b="1" smtClean="0"/>
            </a:br>
            <a:r>
              <a:rPr lang="cs-CZ" altLang="cs-CZ" sz="3200" b="1" smtClean="0"/>
              <a:t/>
            </a:r>
            <a:br>
              <a:rPr lang="cs-CZ" altLang="cs-CZ" sz="3200" b="1" smtClean="0"/>
            </a:br>
            <a:r>
              <a:rPr lang="cs-CZ" altLang="cs-CZ" sz="3600" b="1" smtClean="0"/>
              <a:t>Zadávání veřejných zakázek </a:t>
            </a:r>
            <a:br>
              <a:rPr lang="cs-CZ" altLang="cs-CZ" sz="3600" b="1" smtClean="0"/>
            </a:br>
            <a:endParaRPr lang="cs-CZ" altLang="cs-CZ" sz="2000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565400"/>
            <a:ext cx="7010400" cy="180022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1800" b="1" dirty="0"/>
              <a:t/>
            </a:r>
            <a:br>
              <a:rPr lang="cs-CZ" altLang="cs-CZ" sz="1800" b="1" dirty="0"/>
            </a:br>
            <a:endParaRPr lang="cs-CZ" altLang="cs-CZ" sz="1800" b="1" dirty="0" smtClean="0"/>
          </a:p>
          <a:p>
            <a:pPr algn="ctr" eaLnBrk="1" hangingPunct="1">
              <a:defRPr/>
            </a:pPr>
            <a:r>
              <a:rPr lang="cs-CZ" altLang="cs-CZ" sz="1800" b="1" dirty="0" smtClean="0">
                <a:latin typeface="+mj-lt"/>
              </a:rPr>
              <a:t>David </a:t>
            </a:r>
            <a:r>
              <a:rPr lang="cs-CZ" altLang="cs-CZ" sz="1800" b="1" dirty="0">
                <a:latin typeface="+mj-lt"/>
              </a:rPr>
              <a:t>Raus  </a:t>
            </a:r>
          </a:p>
          <a:p>
            <a:pPr algn="ctr" eaLnBrk="1" hangingPunct="1">
              <a:defRPr/>
            </a:pPr>
            <a:r>
              <a:rPr lang="cs-CZ" altLang="cs-CZ" sz="1800" b="1" dirty="0" smtClean="0"/>
              <a:t>Právnická fakulta Masarykovy univerzity </a:t>
            </a:r>
          </a:p>
          <a:p>
            <a:pPr algn="ctr" eaLnBrk="1" hangingPunct="1">
              <a:defRPr/>
            </a:pPr>
            <a:endParaRPr lang="cs-CZ" altLang="cs-CZ" sz="1800" b="1" dirty="0"/>
          </a:p>
          <a:p>
            <a:pPr algn="ctr" eaLnBrk="1" hangingPunct="1">
              <a:defRPr/>
            </a:pPr>
            <a:endParaRPr lang="cs-CZ" altLang="cs-CZ" sz="1600" dirty="0" smtClean="0"/>
          </a:p>
          <a:p>
            <a:pPr algn="ctr" eaLnBrk="1" hangingPunct="1">
              <a:defRPr/>
            </a:pPr>
            <a:endParaRPr lang="cs-CZ" altLang="cs-CZ" sz="2000" dirty="0" smtClean="0"/>
          </a:p>
          <a:p>
            <a:pPr algn="ctr" eaLnBrk="1" hangingPunct="1">
              <a:defRPr/>
            </a:pPr>
            <a:endParaRPr lang="cs-CZ" altLang="cs-CZ" sz="2000" dirty="0"/>
          </a:p>
          <a:p>
            <a:pPr algn="ctr" eaLnBrk="1" hangingPunct="1">
              <a:defRPr/>
            </a:pPr>
            <a:endParaRPr lang="cs-CZ" altLang="cs-CZ" sz="2000" dirty="0" smtClean="0"/>
          </a:p>
          <a:p>
            <a:pPr algn="ctr" eaLnBrk="1" hangingPunct="1">
              <a:defRPr/>
            </a:pPr>
            <a:endParaRPr lang="cs-CZ" altLang="cs-CZ" sz="2000" dirty="0"/>
          </a:p>
          <a:p>
            <a:pPr algn="ctr" eaLnBrk="1" hangingPunct="1">
              <a:defRPr/>
            </a:pPr>
            <a:endParaRPr lang="cs-CZ" altLang="cs-CZ" sz="2000" dirty="0" smtClean="0"/>
          </a:p>
          <a:p>
            <a:pPr algn="ctr" eaLnBrk="1" hangingPunct="1">
              <a:defRPr/>
            </a:pPr>
            <a:endParaRPr lang="cs-CZ" altLang="cs-CZ" sz="1600" dirty="0" smtClean="0"/>
          </a:p>
          <a:p>
            <a:pPr algn="ctr" eaLnBrk="1" hangingPunct="1">
              <a:defRPr/>
            </a:pPr>
            <a:endParaRPr lang="cs-CZ" altLang="cs-CZ" sz="1600" b="1" dirty="0" smtClean="0">
              <a:latin typeface="+mj-lt"/>
            </a:endParaRPr>
          </a:p>
          <a:p>
            <a:pPr algn="ctr" eaLnBrk="1" hangingPunct="1">
              <a:defRPr/>
            </a:pPr>
            <a:endParaRPr lang="cs-CZ" altLang="cs-CZ" b="1" dirty="0" smtClean="0"/>
          </a:p>
          <a:p>
            <a:pPr algn="ctr" eaLnBrk="1" hangingPunct="1">
              <a:defRPr/>
            </a:pPr>
            <a:endParaRPr lang="cs-CZ" altLang="cs-CZ" sz="1800" b="1" dirty="0" smtClean="0"/>
          </a:p>
          <a:p>
            <a:pPr algn="ctr" eaLnBrk="1" hangingPunct="1">
              <a:defRPr/>
            </a:pPr>
            <a:endParaRPr lang="cs-CZ" altLang="cs-CZ" sz="1800" b="1" dirty="0" smtClean="0"/>
          </a:p>
        </p:txBody>
      </p:sp>
      <p:pic>
        <p:nvPicPr>
          <p:cNvPr id="3076" name="Picture 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902075"/>
            <a:ext cx="3870325" cy="295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9. Zadávání v nadlimitním režimu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>
              <a:defRPr/>
            </a:pPr>
            <a:r>
              <a:rPr lang="cs-CZ" altLang="cs-CZ" sz="1600" dirty="0" smtClean="0"/>
              <a:t>JŘBU (§ 63) – ve zvláštních případech</a:t>
            </a:r>
          </a:p>
          <a:p>
            <a:pPr>
              <a:defRPr/>
            </a:pPr>
            <a:r>
              <a:rPr lang="cs-CZ" altLang="cs-CZ" sz="1600" dirty="0" smtClean="0"/>
              <a:t>Zahájeno odesláním výzvy k jednání nebo k podání nabídek nebo zahájením jednání – to „směřuje k uzavření smlouvy“</a:t>
            </a:r>
          </a:p>
          <a:p>
            <a:pPr>
              <a:defRPr/>
            </a:pPr>
            <a:r>
              <a:rPr lang="cs-CZ" altLang="cs-CZ" sz="1600" dirty="0" smtClean="0"/>
              <a:t>Lze měnit zadávací podmínky, musí být ale stále splněny podmínky pro JŘBU</a:t>
            </a:r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 smtClean="0"/>
              <a:t>ŘSD (§ 68) za podmínek JŘSU: cílem je „nalézt řešení“</a:t>
            </a:r>
          </a:p>
          <a:p>
            <a:pPr>
              <a:defRPr/>
            </a:pPr>
            <a:r>
              <a:rPr lang="cs-CZ" altLang="cs-CZ" sz="1600" dirty="0" smtClean="0"/>
              <a:t>ŘIP (§ 70) nelze-li použít dostupná řešení (a nejde jen o „neobchodní“ výzkum a vývoj) na principech JŘSU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16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1600" dirty="0" smtClean="0"/>
          </a:p>
        </p:txBody>
      </p:sp>
      <p:sp>
        <p:nvSpPr>
          <p:cNvPr id="13316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13317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957D678-26F5-4946-B892-E89A11960F23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10. Zadávání v dalších režimech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>
              <a:defRPr/>
            </a:pPr>
            <a:r>
              <a:rPr lang="cs-CZ" altLang="cs-CZ" sz="1600" dirty="0" smtClean="0"/>
              <a:t>Podlimitní VZ na D, S a SP do 50 milionů Kč ve ZPŘ (§ 53), jinak lze i ve zbylých řízeních s úlevami (s uveřejněním jen v českém věstníku)</a:t>
            </a:r>
          </a:p>
          <a:p>
            <a:pPr>
              <a:defRPr/>
            </a:pPr>
            <a:r>
              <a:rPr lang="cs-CZ" altLang="cs-CZ" sz="1600" dirty="0" smtClean="0"/>
              <a:t>ZPŘ se zahajuje uveřejněním výzvy k podání nabídek na profilu, současně lze odeslat výzvu některým (nejméně 5) dodavatelům, na to je reagováno podáním nabídek; výhrada uveřejňování na profilu podle § 53/5; volba postupů pro „nadlimitní režim“ tam, kde tyto postupy nejsou zadavateli uloženy</a:t>
            </a:r>
          </a:p>
          <a:p>
            <a:pPr lvl="1">
              <a:defRPr/>
            </a:pPr>
            <a:r>
              <a:rPr lang="cs-CZ" altLang="cs-CZ" sz="1400" dirty="0" smtClean="0"/>
              <a:t>§ 53/4 první věta = obecné pravidlo</a:t>
            </a:r>
          </a:p>
          <a:p>
            <a:pPr lvl="1">
              <a:defRPr/>
            </a:pPr>
            <a:r>
              <a:rPr lang="cs-CZ" altLang="cs-CZ" sz="1400" dirty="0" smtClean="0"/>
              <a:t>§ 53/4 zbytek = kvalifikace + další dílčí omezení</a:t>
            </a:r>
          </a:p>
          <a:p>
            <a:pPr lvl="1">
              <a:defRPr/>
            </a:pPr>
            <a:r>
              <a:rPr lang="cs-CZ" altLang="cs-CZ" sz="1400" dirty="0" smtClean="0"/>
              <a:t>§ 53/6 = hodnocení</a:t>
            </a:r>
          </a:p>
          <a:p>
            <a:pPr lvl="1">
              <a:defRPr/>
            </a:pPr>
            <a:r>
              <a:rPr lang="cs-CZ" altLang="cs-CZ" sz="1400" dirty="0" smtClean="0"/>
              <a:t>§ 53/7 = ukončení</a:t>
            </a:r>
          </a:p>
          <a:p>
            <a:pPr lvl="1">
              <a:defRPr/>
            </a:pPr>
            <a:r>
              <a:rPr lang="cs-CZ" altLang="cs-CZ" sz="1400" dirty="0" smtClean="0"/>
              <a:t>§ 53/8 = zrušení se oznamuje na profilu, ale výběr + vyloučení jen vyhradí-li si to zadavatel (§ 53/5) </a:t>
            </a:r>
            <a:endParaRPr lang="cs-CZ" altLang="cs-CZ" sz="1400" dirty="0"/>
          </a:p>
          <a:p>
            <a:pPr>
              <a:defRPr/>
            </a:pPr>
            <a:r>
              <a:rPr lang="cs-CZ" altLang="cs-CZ" sz="1600" dirty="0" smtClean="0"/>
              <a:t>Sociální (a jiné související) služby ve ZR (§ 129 – nejde o </a:t>
            </a:r>
            <a:r>
              <a:rPr lang="cs-CZ" altLang="cs-CZ" sz="1600" dirty="0" err="1" smtClean="0"/>
              <a:t>nadlimit</a:t>
            </a:r>
            <a:r>
              <a:rPr lang="cs-CZ" altLang="cs-CZ" sz="1600" dirty="0" smtClean="0"/>
              <a:t> ani </a:t>
            </a:r>
            <a:r>
              <a:rPr lang="cs-CZ" altLang="cs-CZ" sz="1600" dirty="0" err="1" smtClean="0"/>
              <a:t>podlimit</a:t>
            </a:r>
            <a:r>
              <a:rPr lang="cs-CZ" altLang="cs-CZ" sz="1600" dirty="0" smtClean="0"/>
              <a:t>); uplatní se jen základní ustanovení (druhá část), zásady a zadávací podmínky (stanoví zadavatel), o nabídkách lze jednat, nelze je hodnotit jen podle nejnižší nabídkové ceny 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16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1600" dirty="0" smtClean="0"/>
          </a:p>
        </p:txBody>
      </p:sp>
      <p:sp>
        <p:nvSpPr>
          <p:cNvPr id="14340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14341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0955511-B772-42AA-AF20-DBA1FA134914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11. Kvalifikace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r>
              <a:rPr lang="cs-CZ" altLang="cs-CZ" sz="1600" smtClean="0"/>
              <a:t>…v ZPŘ: jakkoli (více, méně, vůbec), z „nadlimitních“ pravidel se pak použijí společná pravidla včetně změn kvalifikace (§ 53/4), dokládá se kopiemi nebo četným prohlášením (podle vůle dodavatele), zadavatel může v průběhu řízení vyžadovat originály </a:t>
            </a:r>
          </a:p>
          <a:p>
            <a:r>
              <a:rPr lang="cs-CZ" altLang="cs-CZ" sz="1600" smtClean="0"/>
              <a:t>…v dalších řízeních („nadlimitních“):</a:t>
            </a:r>
          </a:p>
          <a:p>
            <a:pPr lvl="1"/>
            <a:r>
              <a:rPr lang="cs-CZ" altLang="cs-CZ" sz="1600" smtClean="0"/>
              <a:t>Základní a profesní způsobilost (§ 74, § 77)</a:t>
            </a:r>
          </a:p>
          <a:p>
            <a:pPr lvl="1"/>
            <a:r>
              <a:rPr lang="cs-CZ" altLang="cs-CZ" sz="1600" smtClean="0"/>
              <a:t>Ekonomická a technická kvalifikace (§ 78, § 79)</a:t>
            </a:r>
          </a:p>
          <a:p>
            <a:pPr lvl="1"/>
            <a:endParaRPr lang="cs-CZ" altLang="cs-CZ" sz="1600" smtClean="0"/>
          </a:p>
          <a:p>
            <a:r>
              <a:rPr lang="cs-CZ" altLang="cs-CZ" sz="1600" smtClean="0"/>
              <a:t>Přiměřenost (§ 73/6) a určení způsobu prokázání (§ 73/5)</a:t>
            </a:r>
          </a:p>
          <a:p>
            <a:r>
              <a:rPr lang="cs-CZ" altLang="cs-CZ" sz="1600" smtClean="0"/>
              <a:t>Obnovení základní způsobilosti a zvláštní nezpůsobilosti (§ 76)</a:t>
            </a:r>
          </a:p>
          <a:p>
            <a:r>
              <a:rPr lang="cs-CZ" altLang="cs-CZ" sz="1600" smtClean="0"/>
              <a:t>Společné prokazování kvalifikace + kvalifikace pomocí jiných osob (§ 79/4, § 83 – 85)</a:t>
            </a:r>
          </a:p>
          <a:p>
            <a:r>
              <a:rPr lang="cs-CZ" altLang="cs-CZ" sz="1600" smtClean="0"/>
              <a:t>Změny kvalifikace (§ 88)</a:t>
            </a:r>
          </a:p>
          <a:p>
            <a:r>
              <a:rPr lang="cs-CZ" altLang="cs-CZ" sz="1600" smtClean="0"/>
              <a:t>Vztah kvalifikace a výzev podle § 46/1    </a:t>
            </a:r>
          </a:p>
        </p:txBody>
      </p:sp>
      <p:sp>
        <p:nvSpPr>
          <p:cNvPr id="17412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17413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D3328DD-3B38-401E-91B5-C7304ACDD673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12. Nabídky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r>
              <a:rPr lang="cs-CZ" altLang="cs-CZ" sz="1600" smtClean="0"/>
              <a:t>Podmínky sestavení a podání nabídek (§ 102, § 103, § 107)</a:t>
            </a:r>
          </a:p>
          <a:p>
            <a:r>
              <a:rPr lang="cs-CZ" altLang="cs-CZ" sz="1600" smtClean="0"/>
              <a:t>Otevírání nabídek (§ 108 – 110)</a:t>
            </a:r>
          </a:p>
          <a:p>
            <a:endParaRPr lang="cs-CZ" altLang="cs-CZ" sz="1600" smtClean="0"/>
          </a:p>
          <a:p>
            <a:r>
              <a:rPr lang="cs-CZ" altLang="cs-CZ" sz="1600" smtClean="0"/>
              <a:t>Změna nabídek: ne po uplynutí lhůty k jejich podání, může být doplňována (objasňována?) bez vlivu na hodnocení, s možným vlivem na splnění podmínek účasti (§ 46/2), ale jen k výzvě podle § 46/1 (?)</a:t>
            </a:r>
          </a:p>
          <a:p>
            <a:r>
              <a:rPr lang="cs-CZ" altLang="cs-CZ" sz="1600" smtClean="0"/>
              <a:t>Oprava položkových rozpočtů (§ 46/3)</a:t>
            </a:r>
          </a:p>
          <a:p>
            <a:endParaRPr lang="cs-CZ" altLang="cs-CZ" sz="1600" smtClean="0"/>
          </a:p>
          <a:p>
            <a:r>
              <a:rPr lang="cs-CZ" altLang="cs-CZ" sz="1600" smtClean="0"/>
              <a:t>Na ZPŘ se použijí § 107 – 110, nic jiného (§ 53/6), lze si ale zadavatelem vymínit i zbytek (§ 53/4), lze i jinak?   </a:t>
            </a:r>
          </a:p>
          <a:p>
            <a:endParaRPr lang="cs-CZ" altLang="cs-CZ" sz="1600" smtClean="0"/>
          </a:p>
        </p:txBody>
      </p:sp>
      <p:sp>
        <p:nvSpPr>
          <p:cNvPr id="18436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18437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BF02F7A-8EBA-4C58-B4F0-70ABC6B48876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13. MNNC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>
              <a:defRPr/>
            </a:pPr>
            <a:r>
              <a:rPr lang="cs-CZ" altLang="cs-CZ" sz="1600" dirty="0" smtClean="0"/>
              <a:t>(Nejpozději) před odesláním oznámení o výběru dodavatele (§ 113/1)</a:t>
            </a:r>
          </a:p>
          <a:p>
            <a:pPr>
              <a:defRPr/>
            </a:pPr>
            <a:r>
              <a:rPr lang="cs-CZ" altLang="cs-CZ" sz="1600" dirty="0" smtClean="0"/>
              <a:t>Cena nebo náklady (§ 28/1o/)</a:t>
            </a:r>
          </a:p>
          <a:p>
            <a:pPr>
              <a:defRPr/>
            </a:pPr>
            <a:r>
              <a:rPr lang="cs-CZ" altLang="cs-CZ" sz="1600" dirty="0" smtClean="0"/>
              <a:t>Lze stanovit předem, tím ale nejsou případy MNNC vyčerpány (§ 113/2)</a:t>
            </a:r>
          </a:p>
          <a:p>
            <a:pPr>
              <a:defRPr/>
            </a:pPr>
            <a:r>
              <a:rPr lang="cs-CZ" altLang="cs-CZ" sz="1600" dirty="0" smtClean="0"/>
              <a:t>Povinnost požádat o písemné zdůvodnění včetně „potvrzení“ (§ 113/4)</a:t>
            </a:r>
          </a:p>
          <a:p>
            <a:pPr>
              <a:defRPr/>
            </a:pPr>
            <a:r>
              <a:rPr lang="cs-CZ" altLang="cs-CZ" sz="1600" dirty="0" smtClean="0"/>
              <a:t>Povinnost zdůvodnit a „potvrdit“ (§ 113/5)</a:t>
            </a:r>
          </a:p>
          <a:p>
            <a:pPr>
              <a:defRPr/>
            </a:pPr>
            <a:r>
              <a:rPr lang="cs-CZ" altLang="cs-CZ" sz="1600" dirty="0" smtClean="0"/>
              <a:t>Možnost/povinnost vyloučení – nezdůvodnění/nepotvrzení (§ 48/4, § 113/6) </a:t>
            </a:r>
          </a:p>
          <a:p>
            <a:pPr>
              <a:defRPr/>
            </a:pPr>
            <a:r>
              <a:rPr lang="cs-CZ" altLang="cs-CZ" sz="1600" dirty="0" smtClean="0"/>
              <a:t>Na ZPŘ se nepoužije (§ 53/6), lze si ale zadavatelem vymínit (§ 53/4), lze i úplně jinak?</a:t>
            </a:r>
          </a:p>
          <a:p>
            <a:pPr>
              <a:defRPr/>
            </a:pPr>
            <a:r>
              <a:rPr lang="cs-CZ" altLang="cs-CZ" sz="1600" dirty="0" smtClean="0"/>
              <a:t>NSS: 9 </a:t>
            </a:r>
            <a:r>
              <a:rPr lang="cs-CZ" altLang="cs-CZ" sz="1600" dirty="0" err="1" smtClean="0"/>
              <a:t>Afs</a:t>
            </a:r>
            <a:r>
              <a:rPr lang="cs-CZ" altLang="cs-CZ" sz="1600" dirty="0" smtClean="0"/>
              <a:t> 86/2012 (výzva ke zdůvodnění MNNC)</a:t>
            </a:r>
          </a:p>
          <a:p>
            <a:pPr>
              <a:defRPr/>
            </a:pPr>
            <a:r>
              <a:rPr lang="cs-CZ" altLang="cs-CZ" sz="1600" dirty="0" smtClean="0"/>
              <a:t>NSS: 2 </a:t>
            </a:r>
            <a:r>
              <a:rPr lang="cs-CZ" altLang="cs-CZ" sz="1600" dirty="0" err="1" smtClean="0"/>
              <a:t>Afs</a:t>
            </a:r>
            <a:r>
              <a:rPr lang="cs-CZ" altLang="cs-CZ" sz="1600" dirty="0" smtClean="0"/>
              <a:t> 103/2013 (je pod kognicí ÚOHS + kdy je třeba se vyjádřit)</a:t>
            </a:r>
          </a:p>
          <a:p>
            <a:pPr marL="0" indent="0">
              <a:buNone/>
              <a:defRPr/>
            </a:pPr>
            <a:endParaRPr lang="cs-CZ" altLang="cs-CZ" sz="1600" dirty="0" smtClean="0"/>
          </a:p>
        </p:txBody>
      </p:sp>
      <p:sp>
        <p:nvSpPr>
          <p:cNvPr id="19460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19461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504BBC8-FFE4-4692-8CA3-8BA7BC700958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14. Hodnocení nabídek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684213" y="1773238"/>
            <a:ext cx="7991475" cy="4267200"/>
          </a:xfrm>
        </p:spPr>
        <p:txBody>
          <a:bodyPr/>
          <a:lstStyle/>
          <a:p>
            <a:r>
              <a:rPr lang="cs-CZ" altLang="cs-CZ" sz="1600" smtClean="0"/>
              <a:t>Pro „nadlimitní řízení“ i ZPŘ (§ 53/6);  pro ZPŘ i „jiná“?</a:t>
            </a:r>
          </a:p>
          <a:p>
            <a:r>
              <a:rPr lang="cs-CZ" altLang="cs-CZ" sz="1600" smtClean="0"/>
              <a:t>Hodnocení vždy podle ekonomické výhodnosti (§ 114/1)</a:t>
            </a:r>
          </a:p>
          <a:p>
            <a:r>
              <a:rPr lang="cs-CZ" altLang="cs-CZ" sz="1600" smtClean="0"/>
              <a:t>Vždy to povinně stanovit v zadávací dokumentaci (§ 114/1)  </a:t>
            </a:r>
          </a:p>
          <a:p>
            <a:r>
              <a:rPr lang="cs-CZ" altLang="cs-CZ" sz="1600" smtClean="0"/>
              <a:t>Ekonomická výhodnost daná (§ 114/2)</a:t>
            </a:r>
          </a:p>
          <a:p>
            <a:pPr lvl="1"/>
            <a:r>
              <a:rPr lang="cs-CZ" altLang="cs-CZ" sz="1600" smtClean="0"/>
              <a:t>výhodností poměru nabídkové ceny a kvality (včetně poměru nákladů životního cyklu a kvality)</a:t>
            </a:r>
          </a:p>
          <a:p>
            <a:pPr lvl="1"/>
            <a:r>
              <a:rPr lang="cs-CZ" altLang="cs-CZ" sz="1600" smtClean="0"/>
              <a:t>nabídkovou cenou (nejnižší nabídková cena)</a:t>
            </a:r>
          </a:p>
          <a:p>
            <a:pPr lvl="1"/>
            <a:r>
              <a:rPr lang="cs-CZ" altLang="cs-CZ" sz="1600" smtClean="0"/>
              <a:t>náklady životního cyklu (nejnižší náklady životního cyklu)</a:t>
            </a:r>
          </a:p>
          <a:p>
            <a:r>
              <a:rPr lang="cs-CZ" altLang="cs-CZ" sz="1600" smtClean="0"/>
              <a:t>Zákaz hodnocení ekonomické výhodnosti pouze podle nabídkové ceny v případech podle § 114/3; rozhodující je druh VZ podle hl. předmětu</a:t>
            </a:r>
          </a:p>
          <a:p>
            <a:r>
              <a:rPr lang="cs-CZ" altLang="cs-CZ" sz="1600" smtClean="0"/>
              <a:t>Do zadávací dokumentace (nad rámec asi zbytečného pravidla podle § 114/1) popsat pravidla zahrnující </a:t>
            </a:r>
          </a:p>
          <a:p>
            <a:pPr lvl="1"/>
            <a:r>
              <a:rPr lang="cs-CZ" altLang="cs-CZ" sz="1600" smtClean="0"/>
              <a:t>kritéria hodnocení</a:t>
            </a:r>
          </a:p>
          <a:p>
            <a:pPr lvl="1"/>
            <a:r>
              <a:rPr lang="cs-CZ" altLang="cs-CZ" sz="1600" smtClean="0"/>
              <a:t>metodu hodnocení v jednotlivých kritériích</a:t>
            </a:r>
          </a:p>
          <a:p>
            <a:pPr lvl="1"/>
            <a:r>
              <a:rPr lang="cs-CZ" altLang="cs-CZ" sz="1600" smtClean="0"/>
              <a:t>váhu nebo jiný matematický vztah mezi kritérii (vše § 115/1) </a:t>
            </a:r>
          </a:p>
          <a:p>
            <a:endParaRPr lang="cs-CZ" altLang="cs-CZ" sz="1600" smtClean="0"/>
          </a:p>
        </p:txBody>
      </p:sp>
      <p:sp>
        <p:nvSpPr>
          <p:cNvPr id="20484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20485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0056169-AC40-4F33-8900-09B2D92343D0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15. Hodnotící kritéria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smtClean="0"/>
              <a:t>Demonstrativní kritéria kvality (§ 116) 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1600" smtClean="0"/>
              <a:t>technická úroveň 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1600" smtClean="0"/>
              <a:t>estetické nebo funkční vlastnosti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1600" smtClean="0"/>
              <a:t>uživatelská přístupnost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1600" smtClean="0"/>
              <a:t>vliv předmětu zakázky na životní prostředí, sociální důsledky vyplývající z předmětu, inovační hlediska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1600" smtClean="0"/>
              <a:t>organizace, kvalifikace nebo zkušenost osob…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1600" smtClean="0"/>
              <a:t>úroveň servisních služeb včetně technické pomoci 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1600" smtClean="0"/>
              <a:t>podmínky nebo lhůta dodání nebo dokončení plnění</a:t>
            </a:r>
          </a:p>
          <a:p>
            <a:endParaRPr lang="cs-CZ" altLang="cs-CZ" sz="1600" smtClean="0"/>
          </a:p>
        </p:txBody>
      </p:sp>
      <p:sp>
        <p:nvSpPr>
          <p:cNvPr id="21508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21509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01661E3-E968-4A6D-B2AF-C1C5604CE653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16. Výběr dodavatele a ukončení řízení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 smtClean="0"/>
              <a:t>Pro „nadlimitní řízení“ i ZPŘ (§ 53/6)</a:t>
            </a:r>
          </a:p>
          <a:p>
            <a:pPr>
              <a:lnSpc>
                <a:spcPct val="80000"/>
              </a:lnSpc>
            </a:pPr>
            <a:r>
              <a:rPr lang="cs-CZ" altLang="cs-CZ" sz="1600" dirty="0" smtClean="0"/>
              <a:t>Povinnost „vybrat k uzavření smlouvy“ podle hodnocení nebo výsledku aukce; bez hodnocení, je-li jen jeden (§ 122)</a:t>
            </a:r>
          </a:p>
          <a:p>
            <a:pPr>
              <a:lnSpc>
                <a:spcPct val="80000"/>
              </a:lnSpc>
            </a:pPr>
            <a:r>
              <a:rPr lang="cs-CZ" altLang="cs-CZ" sz="1600" dirty="0" smtClean="0"/>
              <a:t>Za použití § 46/1 výzva k předložení originálů listin prokazujících splnění kvalifikace + dokladů nebo vzorků podle zadávací dokumentace (podle § 104), nevyhoví-li dodavatel, je vyloučen</a:t>
            </a:r>
          </a:p>
          <a:p>
            <a:pPr>
              <a:lnSpc>
                <a:spcPct val="80000"/>
              </a:lnSpc>
            </a:pPr>
            <a:r>
              <a:rPr lang="cs-CZ" altLang="cs-CZ" sz="1600" dirty="0" smtClean="0"/>
              <a:t>Rozhodnutí o výběru + jeho odeslání (§ 123), i pro ZPŘ, nevyhradí-li si uveřejnění na profilu (§ 53/5)</a:t>
            </a:r>
          </a:p>
          <a:p>
            <a:pPr>
              <a:lnSpc>
                <a:spcPct val="80000"/>
              </a:lnSpc>
            </a:pPr>
            <a:r>
              <a:rPr lang="cs-CZ" altLang="cs-CZ" sz="1600" dirty="0" smtClean="0"/>
              <a:t>Uzavření smlouvy + oznámení výsledku (§ 124 – 126, § 51)  </a:t>
            </a:r>
          </a:p>
          <a:p>
            <a:pPr>
              <a:lnSpc>
                <a:spcPct val="80000"/>
              </a:lnSpc>
            </a:pPr>
            <a:r>
              <a:rPr lang="cs-CZ" altLang="cs-CZ" sz="1600" dirty="0" smtClean="0"/>
              <a:t>Rekapitulační uveřejnění (§ 219)</a:t>
            </a:r>
          </a:p>
          <a:p>
            <a:pPr>
              <a:lnSpc>
                <a:spcPct val="80000"/>
              </a:lnSpc>
            </a:pPr>
            <a:endParaRPr lang="cs-CZ" altLang="cs-CZ" sz="1600" dirty="0" smtClean="0"/>
          </a:p>
          <a:p>
            <a:pPr>
              <a:lnSpc>
                <a:spcPct val="80000"/>
              </a:lnSpc>
            </a:pPr>
            <a:r>
              <a:rPr lang="cs-CZ" altLang="cs-CZ" sz="1600" dirty="0" smtClean="0"/>
              <a:t>Konflikt uveřejňování smlouvy podle ZZVZ a </a:t>
            </a:r>
            <a:r>
              <a:rPr lang="cs-CZ" altLang="cs-CZ" sz="1600" dirty="0" err="1" smtClean="0"/>
              <a:t>ZoRS</a:t>
            </a:r>
            <a:endParaRPr lang="cs-CZ" altLang="cs-CZ" sz="1600" dirty="0" smtClean="0"/>
          </a:p>
          <a:p>
            <a:pPr>
              <a:lnSpc>
                <a:spcPct val="80000"/>
              </a:lnSpc>
            </a:pPr>
            <a:r>
              <a:rPr lang="cs-CZ" altLang="cs-CZ" sz="1600" dirty="0" smtClean="0"/>
              <a:t>Uveřejňování ceny podle ZZVZ v případě uveřejnění smlouvy podle </a:t>
            </a:r>
            <a:r>
              <a:rPr lang="cs-CZ" altLang="cs-CZ" sz="1600" dirty="0" err="1" smtClean="0"/>
              <a:t>ZoRS</a:t>
            </a:r>
            <a:endParaRPr lang="cs-CZ" altLang="cs-CZ" sz="1600" dirty="0" smtClean="0"/>
          </a:p>
        </p:txBody>
      </p:sp>
      <p:sp>
        <p:nvSpPr>
          <p:cNvPr id="22532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22533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201B329-EAC0-47DF-806A-E79DFE822067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17. Kooperace mimo ZZVZ v režimu § 222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r>
              <a:rPr lang="cs-CZ" altLang="cs-CZ" sz="1600" smtClean="0"/>
              <a:t>Zákaz podstatné změny smlouvy: § 222/1</a:t>
            </a:r>
          </a:p>
          <a:p>
            <a:r>
              <a:rPr lang="cs-CZ" altLang="cs-CZ" sz="1600" smtClean="0"/>
              <a:t>Obecné pravidlo podstatných změn: § 222/3</a:t>
            </a:r>
          </a:p>
          <a:p>
            <a:r>
              <a:rPr lang="cs-CZ" altLang="cs-CZ" sz="1600" smtClean="0"/>
              <a:t>Fikce nepodstatných změn: § 222/2,4,5,6,7; nesplnění podmínek = změna podstatná (?)</a:t>
            </a:r>
          </a:p>
          <a:p>
            <a:r>
              <a:rPr lang="cs-CZ" altLang="cs-CZ" sz="1600" smtClean="0"/>
              <a:t>§ 222/5: nezbytnost + stejný dodavatel</a:t>
            </a:r>
          </a:p>
          <a:p>
            <a:r>
              <a:rPr lang="cs-CZ" altLang="cs-CZ" sz="1600" smtClean="0"/>
              <a:t>§ 222/6: nepředvídatelnost i přes řádnou péči + kdokoli (?)</a:t>
            </a:r>
          </a:p>
          <a:p>
            <a:r>
              <a:rPr lang="cs-CZ" altLang="cs-CZ" sz="1600" smtClean="0"/>
              <a:t>§ 222/7: náhrada položek u stavebních prací (nejen VZ na stavební práce) </a:t>
            </a:r>
          </a:p>
          <a:p>
            <a:r>
              <a:rPr lang="cs-CZ" altLang="cs-CZ" sz="1600" smtClean="0"/>
              <a:t>§ 222/5,6: bez ohledu na méněpráce, ale § 222/9: po odečtení méněprací </a:t>
            </a:r>
          </a:p>
          <a:p>
            <a:endParaRPr lang="cs-CZ" altLang="cs-CZ" sz="1600" smtClean="0"/>
          </a:p>
          <a:p>
            <a:r>
              <a:rPr lang="cs-CZ" altLang="cs-CZ" sz="1600" smtClean="0"/>
              <a:t>Použití § 222 v případech VZMR (a jiných výjimek) a v případech sektorových zakázek </a:t>
            </a:r>
          </a:p>
          <a:p>
            <a:endParaRPr lang="cs-CZ" altLang="cs-CZ" sz="1600" smtClean="0"/>
          </a:p>
          <a:p>
            <a:r>
              <a:rPr lang="cs-CZ" altLang="cs-CZ" sz="1600" smtClean="0"/>
              <a:t>§ 222/10: nahrazení dodavatele podle § 100/2 nebo v případě nástupnictví (rozdíly!)  </a:t>
            </a:r>
          </a:p>
        </p:txBody>
      </p:sp>
      <p:sp>
        <p:nvSpPr>
          <p:cNvPr id="23556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23557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2F24D94-7232-4300-9626-7749584E06EF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353425" cy="1216025"/>
          </a:xfrm>
        </p:spPr>
        <p:txBody>
          <a:bodyPr/>
          <a:lstStyle/>
          <a:p>
            <a:r>
              <a:rPr lang="cs-CZ" altLang="cs-CZ" sz="2800" dirty="0" smtClean="0"/>
              <a:t>18. Kooperace mimo ZZVZ v režimu výjimek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smtClean="0"/>
              <a:t>§ 29 – 31</a:t>
            </a:r>
          </a:p>
          <a:p>
            <a:pPr lvl="1"/>
            <a:r>
              <a:rPr lang="cs-CZ" altLang="cs-CZ" sz="1600" smtClean="0"/>
              <a:t>Obecné, podlimitní a VZMR</a:t>
            </a:r>
          </a:p>
          <a:p>
            <a:r>
              <a:rPr lang="cs-CZ" altLang="cs-CZ" sz="1600" smtClean="0"/>
              <a:t>Nové obecné</a:t>
            </a:r>
          </a:p>
          <a:p>
            <a:pPr lvl="1"/>
            <a:r>
              <a:rPr lang="cs-CZ" altLang="cs-CZ" sz="1600" smtClean="0"/>
              <a:t>Právní služby litigační</a:t>
            </a:r>
          </a:p>
          <a:p>
            <a:pPr lvl="1"/>
            <a:r>
              <a:rPr lang="cs-CZ" altLang="cs-CZ" sz="1600" smtClean="0"/>
              <a:t>Půjčky, úvěry</a:t>
            </a:r>
          </a:p>
          <a:p>
            <a:pPr lvl="1"/>
            <a:r>
              <a:rPr lang="cs-CZ" altLang="cs-CZ" sz="1600" smtClean="0"/>
              <a:t>Propagační služby pro politické strany</a:t>
            </a:r>
          </a:p>
          <a:p>
            <a:r>
              <a:rPr lang="cs-CZ" altLang="cs-CZ" sz="1600" smtClean="0"/>
              <a:t>Nové podlimitní</a:t>
            </a:r>
          </a:p>
          <a:p>
            <a:pPr lvl="1"/>
            <a:r>
              <a:rPr lang="cs-CZ" altLang="cs-CZ" sz="1600" smtClean="0"/>
              <a:t>Nákupy muzejní a nákupy kulturní povahy</a:t>
            </a:r>
          </a:p>
          <a:p>
            <a:pPr lvl="1"/>
            <a:r>
              <a:rPr lang="cs-CZ" altLang="cs-CZ" sz="1600" smtClean="0"/>
              <a:t>Knihy a obdobné zdroje do knihovních fondů</a:t>
            </a:r>
          </a:p>
          <a:p>
            <a:pPr lvl="1"/>
            <a:r>
              <a:rPr lang="cs-CZ" altLang="cs-CZ" sz="1600" smtClean="0"/>
              <a:t>Nákupy zvířat (za určitých okolností)</a:t>
            </a:r>
          </a:p>
          <a:p>
            <a:pPr lvl="1"/>
            <a:r>
              <a:rPr lang="cs-CZ" altLang="cs-CZ" sz="1600" smtClean="0"/>
              <a:t>(Interní) nákupy za účelem obranyschopnosti</a:t>
            </a:r>
          </a:p>
          <a:p>
            <a:r>
              <a:rPr lang="cs-CZ" altLang="cs-CZ" sz="1600" smtClean="0"/>
              <a:t>VZMR (nově jasně mimo kontrolu) </a:t>
            </a:r>
          </a:p>
        </p:txBody>
      </p:sp>
      <p:sp>
        <p:nvSpPr>
          <p:cNvPr id="24580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24581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788D0FC-6B86-4EE2-AECA-E13DC94972BA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1. Veřejná zakázka - předmět a druhy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 smtClean="0"/>
              <a:t>134/2016 Sb. + 172/2016 Sb.</a:t>
            </a:r>
          </a:p>
          <a:p>
            <a:endParaRPr lang="cs-CZ" altLang="cs-CZ" sz="1600" dirty="0"/>
          </a:p>
          <a:p>
            <a:r>
              <a:rPr lang="cs-CZ" altLang="cs-CZ" sz="1600" dirty="0" smtClean="0"/>
              <a:t>§ 2/1 – znaky „zadání VZ“ + negativní výčet</a:t>
            </a:r>
          </a:p>
          <a:p>
            <a:r>
              <a:rPr lang="cs-CZ" altLang="cs-CZ" sz="1600" dirty="0" smtClean="0"/>
              <a:t>Zadání = veřejná zakázka (?); NSS: 8 </a:t>
            </a:r>
            <a:r>
              <a:rPr lang="cs-CZ" altLang="cs-CZ" sz="1600" dirty="0" err="1" smtClean="0"/>
              <a:t>Afs</a:t>
            </a:r>
            <a:r>
              <a:rPr lang="cs-CZ" altLang="cs-CZ" sz="1600" dirty="0" smtClean="0"/>
              <a:t> 12/2012</a:t>
            </a:r>
          </a:p>
          <a:p>
            <a:r>
              <a:rPr lang="cs-CZ" altLang="cs-CZ" sz="1600" dirty="0" smtClean="0"/>
              <a:t>Z negativního výčtu:</a:t>
            </a:r>
          </a:p>
          <a:p>
            <a:pPr lvl="1"/>
            <a:r>
              <a:rPr lang="cs-CZ" altLang="cs-CZ" sz="1600" dirty="0" smtClean="0"/>
              <a:t>Společné zadávání - § 7 – 9 </a:t>
            </a:r>
          </a:p>
          <a:p>
            <a:pPr lvl="1"/>
            <a:r>
              <a:rPr lang="cs-CZ" altLang="cs-CZ" sz="1600" dirty="0" smtClean="0"/>
              <a:t>Vertikální spolupráce „s příbuznými“ - § 11</a:t>
            </a:r>
          </a:p>
          <a:p>
            <a:pPr lvl="1"/>
            <a:r>
              <a:rPr lang="cs-CZ" altLang="cs-CZ" sz="1600" dirty="0" smtClean="0"/>
              <a:t>Horizontální spolupráce - § 12</a:t>
            </a:r>
          </a:p>
          <a:p>
            <a:endParaRPr lang="cs-CZ" altLang="cs-CZ" sz="1600" dirty="0" smtClean="0"/>
          </a:p>
          <a:p>
            <a:r>
              <a:rPr lang="cs-CZ" altLang="cs-CZ" sz="1600" dirty="0" smtClean="0"/>
              <a:t>Druhy VZ: D, S, SP - § 14</a:t>
            </a:r>
          </a:p>
          <a:p>
            <a:r>
              <a:rPr lang="cs-CZ" altLang="cs-CZ" sz="1600" dirty="0" smtClean="0"/>
              <a:t>Konflikt řešený prostřednictvím „hlavního předmětu VZ“ - § 15</a:t>
            </a:r>
          </a:p>
          <a:p>
            <a:r>
              <a:rPr lang="cs-CZ" altLang="cs-CZ" sz="1600" dirty="0" smtClean="0"/>
              <a:t>Zvláštní pravidla pro smíšené (částečné) VZ - § 32 a pro konflikt zadávacích pravidel („souběh činností“) - § 210 </a:t>
            </a:r>
          </a:p>
          <a:p>
            <a:r>
              <a:rPr lang="cs-CZ" altLang="cs-CZ" sz="1600" dirty="0" smtClean="0"/>
              <a:t>Významná VZ už není, jen nad 300 mil. Kč povinná komise (§ 42)</a:t>
            </a:r>
          </a:p>
          <a:p>
            <a:endParaRPr lang="cs-CZ" altLang="cs-CZ" sz="1600" dirty="0" smtClean="0"/>
          </a:p>
          <a:p>
            <a:endParaRPr lang="cs-CZ" altLang="cs-CZ" sz="1600" dirty="0" smtClean="0"/>
          </a:p>
        </p:txBody>
      </p:sp>
      <p:sp>
        <p:nvSpPr>
          <p:cNvPr id="5124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5125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ACCBE73-E2E4-43D2-B939-AAB02E7569CD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19. Obrana proti postupu zadavatele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r>
              <a:rPr lang="cs-CZ" altLang="cs-CZ" sz="1600" smtClean="0"/>
              <a:t>Námitky k zadavateli</a:t>
            </a:r>
          </a:p>
          <a:p>
            <a:pPr lvl="1"/>
            <a:r>
              <a:rPr lang="cs-CZ" altLang="cs-CZ" sz="1600" smtClean="0"/>
              <a:t>Podání námitek + lhůta - § 241, § 242</a:t>
            </a:r>
          </a:p>
          <a:p>
            <a:pPr lvl="1"/>
            <a:r>
              <a:rPr lang="cs-CZ" altLang="cs-CZ" sz="1600" smtClean="0"/>
              <a:t>Vzdání se práva - § 243</a:t>
            </a:r>
          </a:p>
          <a:p>
            <a:pPr lvl="1"/>
            <a:r>
              <a:rPr lang="cs-CZ" altLang="cs-CZ" sz="1600" smtClean="0"/>
              <a:t>Náležitosti - § 244</a:t>
            </a:r>
          </a:p>
          <a:p>
            <a:pPr lvl="1"/>
            <a:r>
              <a:rPr lang="cs-CZ" altLang="cs-CZ" sz="1600" smtClean="0"/>
              <a:t>Řízení o námitkách - § 245</a:t>
            </a:r>
          </a:p>
          <a:p>
            <a:pPr lvl="1"/>
            <a:r>
              <a:rPr lang="cs-CZ" altLang="cs-CZ" sz="1600" smtClean="0"/>
              <a:t>Zákaz uzavření smlouvy - § 246</a:t>
            </a:r>
          </a:p>
          <a:p>
            <a:r>
              <a:rPr lang="cs-CZ" altLang="cs-CZ" sz="1600" smtClean="0"/>
              <a:t>Následný návrh k ÚOHS</a:t>
            </a:r>
          </a:p>
          <a:p>
            <a:endParaRPr lang="cs-CZ" altLang="cs-CZ" sz="1600" smtClean="0"/>
          </a:p>
          <a:p>
            <a:r>
              <a:rPr lang="cs-CZ" altLang="cs-CZ" sz="1600" smtClean="0"/>
              <a:t>Totožnost důvodů, totožnost argumentace… atd.</a:t>
            </a:r>
          </a:p>
        </p:txBody>
      </p:sp>
      <p:sp>
        <p:nvSpPr>
          <p:cNvPr id="25604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25605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FB71141-9C89-4279-ACDE-2BEFB7F1BE48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20. Řízení před ÚOHS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dirty="0" smtClean="0"/>
              <a:t>Řízení na návrh x řízení ex offo</a:t>
            </a:r>
          </a:p>
          <a:p>
            <a:pPr eaLnBrk="1" hangingPunct="1"/>
            <a:endParaRPr lang="cs-CZ" altLang="cs-CZ" sz="1600" dirty="0" smtClean="0"/>
          </a:p>
          <a:p>
            <a:pPr eaLnBrk="1" hangingPunct="1"/>
            <a:r>
              <a:rPr lang="cs-CZ" altLang="cs-CZ" sz="1600" dirty="0" err="1" smtClean="0"/>
              <a:t>Nadlimit</a:t>
            </a:r>
            <a:r>
              <a:rPr lang="cs-CZ" altLang="cs-CZ" sz="1600" dirty="0" smtClean="0"/>
              <a:t> a </a:t>
            </a:r>
            <a:r>
              <a:rPr lang="cs-CZ" altLang="cs-CZ" sz="1600" dirty="0" err="1" smtClean="0"/>
              <a:t>podlimit</a:t>
            </a:r>
            <a:r>
              <a:rPr lang="cs-CZ" altLang="cs-CZ" sz="1600" dirty="0" smtClean="0"/>
              <a:t> - § 248</a:t>
            </a:r>
          </a:p>
          <a:p>
            <a:pPr eaLnBrk="1" hangingPunct="1"/>
            <a:r>
              <a:rPr lang="cs-CZ" altLang="cs-CZ" sz="1600" dirty="0" smtClean="0"/>
              <a:t>Návrh před uzavřením smlouvy - § 250/1</a:t>
            </a:r>
          </a:p>
          <a:p>
            <a:pPr eaLnBrk="1" hangingPunct="1"/>
            <a:r>
              <a:rPr lang="cs-CZ" altLang="cs-CZ" sz="1600" dirty="0" smtClean="0"/>
              <a:t>Návrh po uzavření smlouvy - § 250/2</a:t>
            </a:r>
          </a:p>
          <a:p>
            <a:pPr eaLnBrk="1" hangingPunct="1"/>
            <a:r>
              <a:rPr lang="cs-CZ" altLang="cs-CZ" sz="1600" dirty="0" smtClean="0"/>
              <a:t>Pravidla řízení na návrh - § 251 - § 254</a:t>
            </a:r>
          </a:p>
          <a:p>
            <a:pPr eaLnBrk="1" hangingPunct="1"/>
            <a:r>
              <a:rPr lang="cs-CZ" altLang="cs-CZ" sz="1600" dirty="0" smtClean="0"/>
              <a:t>Kauce - § 255</a:t>
            </a:r>
          </a:p>
          <a:p>
            <a:pPr eaLnBrk="1" hangingPunct="1"/>
            <a:r>
              <a:rPr lang="cs-CZ" altLang="cs-CZ" sz="1600" dirty="0" smtClean="0"/>
              <a:t>Podnět - § 259</a:t>
            </a:r>
          </a:p>
          <a:p>
            <a:pPr eaLnBrk="1" hangingPunct="1"/>
            <a:r>
              <a:rPr lang="cs-CZ" altLang="cs-CZ" sz="1600" dirty="0" smtClean="0"/>
              <a:t>Zvláštnosti řízení - § 261 - § 267</a:t>
            </a:r>
          </a:p>
          <a:p>
            <a:pPr eaLnBrk="1" hangingPunct="1"/>
            <a:r>
              <a:rPr lang="cs-CZ" altLang="cs-CZ" sz="1600" dirty="0" smtClean="0"/>
              <a:t>Přestupky – 268, § 269</a:t>
            </a:r>
          </a:p>
          <a:p>
            <a:pPr eaLnBrk="1" hangingPunct="1"/>
            <a:r>
              <a:rPr lang="cs-CZ" altLang="cs-CZ" sz="1600" dirty="0" smtClean="0"/>
              <a:t>Uveřejňování - § 272 </a:t>
            </a:r>
          </a:p>
        </p:txBody>
      </p:sp>
      <p:sp>
        <p:nvSpPr>
          <p:cNvPr id="26628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26629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C5F428E-D72C-4D61-B440-B9BE7E214B48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2. Zadavatelé a dodavatelé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/>
            <a:r>
              <a:rPr lang="cs-CZ" altLang="cs-CZ" sz="1600" dirty="0" smtClean="0"/>
              <a:t>ZZVZ se vztahuje na „zadavatele“ i na „jiné osoby“ - § 4, kromě kooperace výslovně mimo ZZVZ (nejde o „zadávání“) a výjimek</a:t>
            </a:r>
          </a:p>
          <a:p>
            <a:pPr eaLnBrk="1" hangingPunct="1"/>
            <a:r>
              <a:rPr lang="cs-CZ" altLang="cs-CZ" sz="1600" dirty="0" smtClean="0"/>
              <a:t>§ 4/1,2,3: veřejný + ten, o kom to stanoví zákon (dříve dotovaný a sektorový, dnes už nikoli), důsledky: povinnosti veřejného zadavatele jen pro veřejné, ale i když např. veřejný zadává sektorovou zakázku, zůstává veřejným!</a:t>
            </a:r>
          </a:p>
          <a:p>
            <a:pPr eaLnBrk="1" hangingPunct="1"/>
            <a:r>
              <a:rPr lang="cs-CZ" altLang="cs-CZ" sz="1600" dirty="0" smtClean="0"/>
              <a:t>§ 4/4,5</a:t>
            </a:r>
          </a:p>
          <a:p>
            <a:pPr lvl="1" eaLnBrk="1" hangingPunct="1"/>
            <a:r>
              <a:rPr lang="cs-CZ" altLang="cs-CZ" sz="1600" dirty="0" smtClean="0"/>
              <a:t>Další osoby</a:t>
            </a:r>
          </a:p>
          <a:p>
            <a:pPr eaLnBrk="1" hangingPunct="1"/>
            <a:r>
              <a:rPr lang="cs-CZ" altLang="cs-CZ" sz="1600" dirty="0" smtClean="0"/>
              <a:t>§ 5</a:t>
            </a:r>
          </a:p>
          <a:p>
            <a:pPr lvl="1" eaLnBrk="1" hangingPunct="1"/>
            <a:r>
              <a:rPr lang="cs-CZ" altLang="cs-CZ" sz="1600" dirty="0" smtClean="0"/>
              <a:t>Osoba „nabízející“</a:t>
            </a:r>
          </a:p>
          <a:p>
            <a:pPr lvl="1" eaLnBrk="1" hangingPunct="1"/>
            <a:r>
              <a:rPr lang="cs-CZ" altLang="cs-CZ" sz="1600" dirty="0" smtClean="0"/>
              <a:t>Dodavatel jako pobočka závodu + praktické dopady</a:t>
            </a:r>
          </a:p>
          <a:p>
            <a:pPr eaLnBrk="1" hangingPunct="1"/>
            <a:endParaRPr lang="cs-CZ" altLang="cs-CZ" sz="1600" dirty="0" smtClean="0"/>
          </a:p>
          <a:p>
            <a:pPr lvl="1" eaLnBrk="1" hangingPunct="1"/>
            <a:endParaRPr lang="cs-CZ" altLang="cs-CZ" sz="1600" dirty="0" smtClean="0"/>
          </a:p>
          <a:p>
            <a:pPr lvl="1" eaLnBrk="1" hangingPunct="1"/>
            <a:endParaRPr lang="cs-CZ" altLang="cs-CZ" sz="1600" dirty="0" smtClean="0"/>
          </a:p>
        </p:txBody>
      </p:sp>
      <p:sp>
        <p:nvSpPr>
          <p:cNvPr id="6148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6149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FA235D-9992-4533-92FA-C1A726834B3D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3. Veřejná zakázka – předmět a PH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542337" cy="4267200"/>
          </a:xfrm>
        </p:spPr>
        <p:txBody>
          <a:bodyPr/>
          <a:lstStyle/>
          <a:p>
            <a:pPr>
              <a:defRPr/>
            </a:pPr>
            <a:r>
              <a:rPr lang="cs-CZ" altLang="cs-CZ" sz="1500" dirty="0" smtClean="0"/>
              <a:t>Zadavatelův předpoklad výše úplaty bez DPH - § 16/1</a:t>
            </a:r>
          </a:p>
          <a:p>
            <a:pPr>
              <a:defRPr/>
            </a:pPr>
            <a:r>
              <a:rPr lang="cs-CZ" altLang="cs-CZ" sz="1500" dirty="0" smtClean="0"/>
              <a:t>Hodnota všeho plnění, které „může vyplývat“ ze smlouvy - § 16/2</a:t>
            </a:r>
          </a:p>
          <a:p>
            <a:pPr>
              <a:defRPr/>
            </a:pPr>
            <a:r>
              <a:rPr lang="cs-CZ" altLang="cs-CZ" sz="1500" dirty="0" smtClean="0"/>
              <a:t>Hodnota změn podle (celého) § 100 - § 16/3 </a:t>
            </a:r>
          </a:p>
          <a:p>
            <a:pPr>
              <a:defRPr/>
            </a:pPr>
            <a:r>
              <a:rPr lang="cs-CZ" altLang="cs-CZ" sz="1500" dirty="0" smtClean="0"/>
              <a:t>Hodnota vyhrazeného plnění podle § 100/3 - § 16/3</a:t>
            </a:r>
          </a:p>
          <a:p>
            <a:pPr>
              <a:defRPr/>
            </a:pPr>
            <a:r>
              <a:rPr lang="cs-CZ" altLang="cs-CZ" sz="1500" dirty="0" smtClean="0"/>
              <a:t>Okamžik zahájení/zadání - § 16/5, povinnost zjistit „jakkoliv“ - § 16/6    </a:t>
            </a:r>
          </a:p>
          <a:p>
            <a:pPr>
              <a:defRPr/>
            </a:pPr>
            <a:r>
              <a:rPr lang="cs-CZ" altLang="cs-CZ" sz="1500" dirty="0" smtClean="0"/>
              <a:t>Plnění poptávané dílčími jednotkami zadavatele - § 17</a:t>
            </a:r>
          </a:p>
          <a:p>
            <a:pPr>
              <a:defRPr/>
            </a:pPr>
            <a:r>
              <a:rPr lang="cs-CZ" altLang="cs-CZ" sz="1500" dirty="0" smtClean="0"/>
              <a:t>Sčítací pravidla - § 18 </a:t>
            </a:r>
          </a:p>
          <a:p>
            <a:pPr lvl="1">
              <a:defRPr/>
            </a:pPr>
            <a:r>
              <a:rPr lang="cs-CZ" altLang="cs-CZ" sz="1500" dirty="0" smtClean="0"/>
              <a:t>Funkční celek + časová souvislost - § 18/2</a:t>
            </a:r>
          </a:p>
          <a:p>
            <a:pPr lvl="1">
              <a:defRPr/>
            </a:pPr>
            <a:r>
              <a:rPr lang="cs-CZ" altLang="cs-CZ" sz="1500" dirty="0" smtClean="0"/>
              <a:t>Plnění (D a S) pravidelné povahy - § 19  </a:t>
            </a:r>
          </a:p>
          <a:p>
            <a:pPr>
              <a:defRPr/>
            </a:pPr>
            <a:r>
              <a:rPr lang="cs-CZ" altLang="cs-CZ" sz="1500" dirty="0" smtClean="0"/>
              <a:t>Důsledky: režim VZ - § 24 (nadlimitní zakázky, podlimitní zakázky, zakázky malého rozsahu), mimo případy zjednodušeného režimu</a:t>
            </a:r>
          </a:p>
          <a:p>
            <a:pPr>
              <a:defRPr/>
            </a:pPr>
            <a:r>
              <a:rPr lang="cs-CZ" altLang="cs-CZ" sz="1500" dirty="0" smtClean="0"/>
              <a:t>NSS: 2 </a:t>
            </a:r>
            <a:r>
              <a:rPr lang="cs-CZ" altLang="cs-CZ" sz="1500" dirty="0" err="1" smtClean="0"/>
              <a:t>Afs</a:t>
            </a:r>
            <a:r>
              <a:rPr lang="cs-CZ" altLang="cs-CZ" sz="1500" dirty="0" smtClean="0"/>
              <a:t> 71/2011 (celkový výsledek), 6 As 20/2014 (důležitý je předmět), 7 As 211/2015 (důraz na hlavní účel), KS: 62 </a:t>
            </a:r>
            <a:r>
              <a:rPr lang="cs-CZ" altLang="cs-CZ" sz="1500" dirty="0" err="1" smtClean="0"/>
              <a:t>Af</a:t>
            </a:r>
            <a:r>
              <a:rPr lang="cs-CZ" altLang="cs-CZ" sz="1500" dirty="0" smtClean="0"/>
              <a:t> 68/2011, 62 </a:t>
            </a:r>
            <a:r>
              <a:rPr lang="cs-CZ" altLang="cs-CZ" sz="1500" dirty="0" err="1" smtClean="0"/>
              <a:t>Af</a:t>
            </a:r>
            <a:r>
              <a:rPr lang="cs-CZ" altLang="cs-CZ" sz="1500" dirty="0" smtClean="0"/>
              <a:t> 75/2012, 62 </a:t>
            </a:r>
            <a:r>
              <a:rPr lang="cs-CZ" altLang="cs-CZ" sz="1500" dirty="0" err="1" smtClean="0"/>
              <a:t>Af</a:t>
            </a:r>
            <a:r>
              <a:rPr lang="cs-CZ" altLang="cs-CZ" sz="1500" dirty="0" smtClean="0"/>
              <a:t> 77/2012, 62 </a:t>
            </a:r>
            <a:r>
              <a:rPr lang="cs-CZ" altLang="cs-CZ" sz="1500" dirty="0" err="1" smtClean="0"/>
              <a:t>Af</a:t>
            </a:r>
            <a:r>
              <a:rPr lang="cs-CZ" altLang="cs-CZ" sz="1500" dirty="0" smtClean="0"/>
              <a:t> 78/2012 (stejné plnění, stejné požadavky na dodavatele, žádná specifika výkonu plnění)</a:t>
            </a:r>
          </a:p>
          <a:p>
            <a:pPr>
              <a:defRPr/>
            </a:pPr>
            <a:endParaRPr lang="cs-CZ" altLang="cs-CZ" sz="16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/>
              <a:t> </a:t>
            </a:r>
          </a:p>
        </p:txBody>
      </p:sp>
      <p:sp>
        <p:nvSpPr>
          <p:cNvPr id="7172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7173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6ACBF9D-52AE-4D28-81A2-9C16A5DB29E0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4. Základní společná pravidla zadávání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r>
              <a:rPr lang="cs-CZ" altLang="cs-CZ" sz="1500" dirty="0" smtClean="0"/>
              <a:t>Předběžné tržní konzultace - § 33</a:t>
            </a:r>
          </a:p>
          <a:p>
            <a:pPr lvl="1"/>
            <a:r>
              <a:rPr lang="cs-CZ" altLang="cs-CZ" sz="1500" dirty="0" smtClean="0"/>
              <a:t>Využití § 211/1, dopad do § 36/1,4,5 a § 48/5c) </a:t>
            </a:r>
          </a:p>
          <a:p>
            <a:r>
              <a:rPr lang="cs-CZ" altLang="cs-CZ" sz="1500" dirty="0" smtClean="0"/>
              <a:t>Účast v zadávacím řízení a její omezení - § 37, § 38</a:t>
            </a:r>
          </a:p>
          <a:p>
            <a:pPr lvl="1"/>
            <a:r>
              <a:rPr lang="cs-CZ" altLang="cs-CZ" sz="1500" dirty="0" smtClean="0"/>
              <a:t>Dodatečné prokázání (na základě výzvy podle § 46/1)</a:t>
            </a:r>
          </a:p>
          <a:p>
            <a:r>
              <a:rPr lang="cs-CZ" altLang="cs-CZ" sz="1500" dirty="0" smtClean="0"/>
              <a:t>Základní pravidlo pro kroky zadavatele v řízení - § 39 + § 48/8 + § 123 </a:t>
            </a:r>
          </a:p>
          <a:p>
            <a:r>
              <a:rPr lang="cs-CZ" altLang="cs-CZ" sz="1500" dirty="0" smtClean="0"/>
              <a:t>Zadávací lhůta + jistota - § 40, § 41</a:t>
            </a:r>
          </a:p>
          <a:p>
            <a:r>
              <a:rPr lang="cs-CZ" altLang="cs-CZ" sz="1500" dirty="0" smtClean="0"/>
              <a:t>Komise a externí spolupráce zadavatele - § 42, § 43, § 44</a:t>
            </a:r>
          </a:p>
          <a:p>
            <a:r>
              <a:rPr lang="cs-CZ" altLang="cs-CZ" sz="1500" dirty="0" smtClean="0"/>
              <a:t>Limity doplňování a objasňování nabídky – § 46/1,3</a:t>
            </a:r>
          </a:p>
          <a:p>
            <a:r>
              <a:rPr lang="cs-CZ" altLang="cs-CZ" sz="1500" dirty="0" smtClean="0"/>
              <a:t>Zákaz změny nabídky (+ fikce (ne)změny) - § 46/2</a:t>
            </a:r>
          </a:p>
          <a:p>
            <a:r>
              <a:rPr lang="cs-CZ" altLang="cs-CZ" sz="1500" dirty="0" smtClean="0"/>
              <a:t>Možnosti (a povinnosti) vyloučení dodavatele - § 48</a:t>
            </a:r>
          </a:p>
          <a:p>
            <a:r>
              <a:rPr lang="cs-CZ" altLang="cs-CZ" sz="1500" dirty="0" smtClean="0"/>
              <a:t>Opatření k nápravě - § 49</a:t>
            </a:r>
          </a:p>
          <a:p>
            <a:r>
              <a:rPr lang="cs-CZ" altLang="cs-CZ" sz="1500" dirty="0" smtClean="0"/>
              <a:t>ZP = nabídka = smlouva - § 51/3</a:t>
            </a:r>
          </a:p>
          <a:p>
            <a:pPr>
              <a:buClr>
                <a:srgbClr val="CC0000"/>
              </a:buClr>
            </a:pPr>
            <a:r>
              <a:rPr lang="cs-CZ" altLang="cs-CZ" sz="1500" dirty="0" smtClean="0">
                <a:solidFill>
                  <a:srgbClr val="000000"/>
                </a:solidFill>
              </a:rPr>
              <a:t>Limity souběžného zadávání - § 51/4</a:t>
            </a:r>
          </a:p>
          <a:p>
            <a:pPr>
              <a:buClr>
                <a:srgbClr val="CC0000"/>
              </a:buClr>
            </a:pPr>
            <a:r>
              <a:rPr lang="cs-CZ" altLang="cs-CZ" sz="1500" dirty="0" smtClean="0">
                <a:solidFill>
                  <a:srgbClr val="000000"/>
                </a:solidFill>
              </a:rPr>
              <a:t>Forma a obsah dokladů - § 45</a:t>
            </a:r>
          </a:p>
          <a:p>
            <a:pPr>
              <a:buClr>
                <a:srgbClr val="CC0000"/>
              </a:buClr>
            </a:pPr>
            <a:r>
              <a:rPr lang="cs-CZ" altLang="cs-CZ" sz="1500" dirty="0" smtClean="0">
                <a:solidFill>
                  <a:srgbClr val="000000"/>
                </a:solidFill>
              </a:rPr>
              <a:t>Výběr dodavatele a uzavření smlouvy - § 124, § 125</a:t>
            </a:r>
          </a:p>
          <a:p>
            <a:pPr>
              <a:buClr>
                <a:srgbClr val="CC0000"/>
              </a:buClr>
            </a:pPr>
            <a:r>
              <a:rPr lang="cs-CZ" altLang="cs-CZ" sz="1500" dirty="0" smtClean="0">
                <a:solidFill>
                  <a:srgbClr val="000000"/>
                </a:solidFill>
              </a:rPr>
              <a:t>Zrušení zadávacího řízení - § 127</a:t>
            </a:r>
          </a:p>
          <a:p>
            <a:endParaRPr lang="cs-CZ" altLang="cs-CZ" sz="1600" dirty="0" smtClean="0"/>
          </a:p>
        </p:txBody>
      </p:sp>
      <p:sp>
        <p:nvSpPr>
          <p:cNvPr id="8196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8197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C0BD197C-AC1A-48BD-9E2F-30DAAC6AEDB2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5. Druhy zadávacích řízení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 smtClean="0"/>
              <a:t>Výčet - § 3</a:t>
            </a:r>
          </a:p>
          <a:p>
            <a:endParaRPr lang="cs-CZ" altLang="cs-CZ" sz="1600" dirty="0" smtClean="0"/>
          </a:p>
          <a:p>
            <a:r>
              <a:rPr lang="cs-CZ" altLang="cs-CZ" sz="1600" dirty="0" smtClean="0"/>
              <a:t>ZPŘ v podlimitním režimu - § 52</a:t>
            </a:r>
          </a:p>
          <a:p>
            <a:pPr marL="0" indent="0">
              <a:buNone/>
            </a:pPr>
            <a:endParaRPr lang="cs-CZ" altLang="cs-CZ" sz="1600" dirty="0" smtClean="0"/>
          </a:p>
          <a:p>
            <a:r>
              <a:rPr lang="cs-CZ" altLang="cs-CZ" sz="1600" dirty="0" smtClean="0"/>
              <a:t>OŘ - § 56</a:t>
            </a:r>
          </a:p>
          <a:p>
            <a:r>
              <a:rPr lang="cs-CZ" altLang="cs-CZ" sz="1600" dirty="0" smtClean="0"/>
              <a:t>UŘ - § 58</a:t>
            </a:r>
          </a:p>
          <a:p>
            <a:r>
              <a:rPr lang="cs-CZ" altLang="cs-CZ" sz="1600" dirty="0" smtClean="0"/>
              <a:t>JŘSU - § 60</a:t>
            </a:r>
          </a:p>
          <a:p>
            <a:r>
              <a:rPr lang="cs-CZ" altLang="cs-CZ" sz="1600" dirty="0" smtClean="0"/>
              <a:t>JŘBU - § 63</a:t>
            </a:r>
          </a:p>
          <a:p>
            <a:r>
              <a:rPr lang="cs-CZ" altLang="cs-CZ" sz="1600" dirty="0" smtClean="0"/>
              <a:t>ŘSD - § 68</a:t>
            </a:r>
          </a:p>
          <a:p>
            <a:r>
              <a:rPr lang="cs-CZ" altLang="cs-CZ" sz="1600" dirty="0" smtClean="0"/>
              <a:t>Koncesní řízení - § 180</a:t>
            </a:r>
          </a:p>
          <a:p>
            <a:endParaRPr lang="cs-CZ" altLang="cs-CZ" sz="1600" dirty="0" smtClean="0"/>
          </a:p>
          <a:p>
            <a:r>
              <a:rPr lang="cs-CZ" altLang="cs-CZ" sz="1600" dirty="0" smtClean="0"/>
              <a:t>Zjednodušený režim - § 129</a:t>
            </a:r>
          </a:p>
          <a:p>
            <a:r>
              <a:rPr lang="cs-CZ" altLang="cs-CZ" sz="1600" dirty="0" smtClean="0"/>
              <a:t>Řízení o inovačním partnerství - § 70</a:t>
            </a:r>
          </a:p>
          <a:p>
            <a:pPr marL="0" indent="0">
              <a:buNone/>
            </a:pPr>
            <a:endParaRPr lang="cs-CZ" altLang="cs-CZ" sz="1600" dirty="0" smtClean="0"/>
          </a:p>
          <a:p>
            <a:endParaRPr lang="cs-CZ" altLang="cs-CZ" sz="1600" dirty="0" smtClean="0"/>
          </a:p>
          <a:p>
            <a:endParaRPr lang="cs-CZ" altLang="cs-CZ" sz="1600" dirty="0" smtClean="0"/>
          </a:p>
        </p:txBody>
      </p:sp>
      <p:sp>
        <p:nvSpPr>
          <p:cNvPr id="9220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9221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B25399D-B642-4BF4-8FC6-9D1811CF573B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603250" y="304800"/>
            <a:ext cx="8001000" cy="1216025"/>
          </a:xfrm>
        </p:spPr>
        <p:txBody>
          <a:bodyPr/>
          <a:lstStyle/>
          <a:p>
            <a:r>
              <a:rPr lang="cs-CZ" altLang="cs-CZ" sz="2800" dirty="0" smtClean="0"/>
              <a:t>6. Zadávání v nadlimitním režimu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pPr>
              <a:defRPr/>
            </a:pPr>
            <a:r>
              <a:rPr lang="cs-CZ" altLang="cs-CZ" sz="1600" dirty="0" smtClean="0"/>
              <a:t>OŘ (§ 56): odeslání oznámení do obou věstníků, na to dodavatelé reagují nabídkami, v nichž předkládají (mimo jiné) doklady o kvalifikaci, po podání nabídek o nich nelze jednat</a:t>
            </a:r>
          </a:p>
          <a:p>
            <a:pPr lvl="1">
              <a:defRPr/>
            </a:pPr>
            <a:r>
              <a:rPr lang="cs-CZ" altLang="cs-CZ" sz="1600" dirty="0" smtClean="0"/>
              <a:t>Posuzování x hodnocení</a:t>
            </a:r>
          </a:p>
          <a:p>
            <a:pPr>
              <a:defRPr/>
            </a:pPr>
            <a:r>
              <a:rPr lang="cs-CZ" altLang="cs-CZ" sz="1600" dirty="0" smtClean="0"/>
              <a:t>Bez podmínek (nelze jen v oblasti obrany a bezpečnosti - § 187/4)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1600" dirty="0" smtClean="0"/>
          </a:p>
          <a:p>
            <a:pPr>
              <a:defRPr/>
            </a:pPr>
            <a:r>
              <a:rPr lang="cs-CZ" altLang="cs-CZ" sz="1600" dirty="0" smtClean="0"/>
              <a:t>Otevírání nabídek</a:t>
            </a:r>
          </a:p>
          <a:p>
            <a:pPr>
              <a:defRPr/>
            </a:pPr>
            <a:r>
              <a:rPr lang="cs-CZ" altLang="cs-CZ" sz="1600" dirty="0" smtClean="0"/>
              <a:t>Posuzování a hodnocení</a:t>
            </a:r>
          </a:p>
          <a:p>
            <a:pPr>
              <a:defRPr/>
            </a:pPr>
            <a:r>
              <a:rPr lang="cs-CZ" altLang="cs-CZ" sz="1600" dirty="0" smtClean="0"/>
              <a:t>Výběr dodavatele</a:t>
            </a:r>
          </a:p>
          <a:p>
            <a:pPr>
              <a:defRPr/>
            </a:pPr>
            <a:r>
              <a:rPr lang="cs-CZ" altLang="cs-CZ" sz="1600" dirty="0" smtClean="0"/>
              <a:t>Podpis smlouvy</a:t>
            </a:r>
          </a:p>
          <a:p>
            <a:pPr>
              <a:defRPr/>
            </a:pPr>
            <a:r>
              <a:rPr lang="cs-CZ" altLang="cs-CZ" sz="1600" dirty="0" smtClean="0"/>
              <a:t>Povinnosti navazující na ukončení ZŘ  </a:t>
            </a:r>
          </a:p>
          <a:p>
            <a:pPr>
              <a:defRPr/>
            </a:pPr>
            <a:endParaRPr lang="cs-CZ" altLang="cs-CZ" sz="16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1600" dirty="0" smtClean="0"/>
          </a:p>
        </p:txBody>
      </p:sp>
      <p:sp>
        <p:nvSpPr>
          <p:cNvPr id="10244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10245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A85F77D-33EC-4835-8293-AF0518313921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7. Zadávání v nadlimitním režimu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66738" y="1412875"/>
            <a:ext cx="8181975" cy="446405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cs-CZ" altLang="cs-CZ" sz="1600" dirty="0" smtClean="0"/>
          </a:p>
          <a:p>
            <a:pPr>
              <a:defRPr/>
            </a:pPr>
            <a:r>
              <a:rPr lang="cs-CZ" altLang="cs-CZ" sz="1600" dirty="0" smtClean="0"/>
              <a:t>UŘ (§ 58): odeslání oznámení do obou věstníků, na to dodavatelé reagují žádostí o účast, ve které se předkládají (mimo jiné) doklady o kvalifikaci, poté se posuzuje kvalifikace (vyloučení), nevyloučení vyzváni k podání nabídek s náležitostmi podle přílohy č. 6; nabídku může podat jen ten, kdo byl vyzván, (vyzvanými) nelze podat nabídku společnou, po podání nabídek o nich nelze jednat</a:t>
            </a:r>
          </a:p>
          <a:p>
            <a:pPr lvl="1">
              <a:defRPr/>
            </a:pPr>
            <a:r>
              <a:rPr lang="cs-CZ" altLang="cs-CZ" sz="1600" dirty="0" smtClean="0"/>
              <a:t>Posuzování x posuzování kvalifikace x hodnocení</a:t>
            </a:r>
          </a:p>
          <a:p>
            <a:pPr>
              <a:defRPr/>
            </a:pPr>
            <a:r>
              <a:rPr lang="cs-CZ" altLang="cs-CZ" sz="1600" dirty="0" smtClean="0"/>
              <a:t>(Kromě ČR a ČNB) lze zahájit i odesláním předběžného oznámení, na to lze reagovat vyjádřením předběžného zájmu „jakkoli“; na vyjádření předběžného zájmu navazuje výzva k podání žádosti o účast</a:t>
            </a:r>
          </a:p>
          <a:p>
            <a:pPr>
              <a:defRPr/>
            </a:pPr>
            <a:endParaRPr lang="cs-CZ" altLang="cs-CZ" sz="1600" dirty="0" smtClean="0"/>
          </a:p>
          <a:p>
            <a:pPr>
              <a:defRPr/>
            </a:pPr>
            <a:r>
              <a:rPr lang="cs-CZ" altLang="cs-CZ" sz="1600" dirty="0" smtClean="0"/>
              <a:t>Otevírání </a:t>
            </a:r>
            <a:r>
              <a:rPr lang="cs-CZ" altLang="cs-CZ" sz="1600" dirty="0"/>
              <a:t>nabídek</a:t>
            </a:r>
          </a:p>
          <a:p>
            <a:pPr>
              <a:defRPr/>
            </a:pPr>
            <a:r>
              <a:rPr lang="cs-CZ" altLang="cs-CZ" sz="1600" dirty="0"/>
              <a:t>Posuzování a hodnocení</a:t>
            </a:r>
          </a:p>
          <a:p>
            <a:pPr>
              <a:defRPr/>
            </a:pPr>
            <a:r>
              <a:rPr lang="cs-CZ" altLang="cs-CZ" sz="1600" dirty="0"/>
              <a:t>Výběr dodavatele</a:t>
            </a:r>
          </a:p>
          <a:p>
            <a:pPr>
              <a:defRPr/>
            </a:pPr>
            <a:r>
              <a:rPr lang="cs-CZ" altLang="cs-CZ" sz="1600" dirty="0"/>
              <a:t>Podpis smlouvy</a:t>
            </a:r>
          </a:p>
          <a:p>
            <a:pPr>
              <a:defRPr/>
            </a:pPr>
            <a:r>
              <a:rPr lang="cs-CZ" altLang="cs-CZ" sz="1600" dirty="0"/>
              <a:t>Povinnosti navazující na ukončení ZŘ 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1600" dirty="0" smtClean="0"/>
              <a:t>      </a:t>
            </a:r>
          </a:p>
          <a:p>
            <a:pPr>
              <a:defRPr/>
            </a:pPr>
            <a:endParaRPr lang="cs-CZ" altLang="cs-CZ" sz="1600" dirty="0" smtClean="0"/>
          </a:p>
        </p:txBody>
      </p:sp>
      <p:sp>
        <p:nvSpPr>
          <p:cNvPr id="11268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11269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08A0252-DF2B-45D4-9605-C6061EAB5B55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8. Zadávání v nadlimitním režimu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>
              <a:defRPr/>
            </a:pPr>
            <a:r>
              <a:rPr lang="cs-CZ" altLang="cs-CZ" sz="1600" dirty="0" smtClean="0"/>
              <a:t>JŘSU (§ 60) – ve zvláštních případech </a:t>
            </a:r>
          </a:p>
          <a:p>
            <a:pPr>
              <a:defRPr/>
            </a:pPr>
            <a:r>
              <a:rPr lang="cs-CZ" altLang="cs-CZ" sz="1600" dirty="0" smtClean="0"/>
              <a:t>Podobně jako v UŘ, jen se o nabídkách jedná (nevyhradí-li si zadavatel, že jednat nebude) </a:t>
            </a:r>
          </a:p>
          <a:p>
            <a:pPr>
              <a:defRPr/>
            </a:pPr>
            <a:r>
              <a:rPr lang="cs-CZ" altLang="cs-CZ" sz="1600" dirty="0" smtClean="0"/>
              <a:t>Navazuje-li JŘSU na předchozí OŘ nebo UŘ po jeho zrušení (protože není účastník), lze odeslat výzvu k podání předběžné nabídky těm, kteří minule podali nabídku a prokázali kvalifikaci</a:t>
            </a:r>
          </a:p>
          <a:p>
            <a:pPr>
              <a:defRPr/>
            </a:pPr>
            <a:r>
              <a:rPr lang="cs-CZ" altLang="cs-CZ" sz="1600" dirty="0" smtClean="0"/>
              <a:t>Dodavatelé reagují žádostí o účast, ve které se předkládají (mimo jiné) doklady o kvalifikaci, poté se posuzuje kvalifikace (vyloučení) + snížení počtu, pokud to bylo vyhrazeno v úkonu, kterým se řízení zahajovalo (vyloučení), zbylí jsou vyzváni k podání předběžné nabídky (ta je přímo hodnocena, pokud nemá být jednáno). </a:t>
            </a:r>
          </a:p>
          <a:p>
            <a:pPr>
              <a:defRPr/>
            </a:pPr>
            <a:r>
              <a:rPr lang="cs-CZ" altLang="cs-CZ" sz="1600" dirty="0" smtClean="0"/>
              <a:t>Nediskriminační způsob jednání s možností změny zadávacích podmínek</a:t>
            </a:r>
          </a:p>
          <a:p>
            <a:pPr>
              <a:defRPr/>
            </a:pPr>
            <a:r>
              <a:rPr lang="cs-CZ" altLang="cs-CZ" sz="1600" dirty="0" smtClean="0"/>
              <a:t>Posuzování </a:t>
            </a:r>
            <a:r>
              <a:rPr lang="cs-CZ" altLang="cs-CZ" sz="1600" dirty="0"/>
              <a:t>x posuzování kvalifikace x </a:t>
            </a:r>
            <a:r>
              <a:rPr lang="cs-CZ" altLang="cs-CZ" sz="1600" dirty="0" smtClean="0"/>
              <a:t>hodnocení x jednání o nabídkách</a:t>
            </a:r>
            <a:endParaRPr lang="cs-CZ" altLang="cs-CZ" sz="1600" dirty="0"/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1600" dirty="0" smtClean="0"/>
          </a:p>
        </p:txBody>
      </p:sp>
      <p:sp>
        <p:nvSpPr>
          <p:cNvPr id="12292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/>
              <a:t>David Raus   </a:t>
            </a:r>
            <a:endParaRPr lang="cs-CZ" altLang="cs-CZ" sz="1200" smtClean="0"/>
          </a:p>
        </p:txBody>
      </p:sp>
      <p:sp>
        <p:nvSpPr>
          <p:cNvPr id="12293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39CF3B5-00B7-46FC-83E1-912BA58B7F90}" type="slidenum">
              <a:rPr lang="cs-CZ" altLang="cs-CZ" sz="12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8A2D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4458</TotalTime>
  <Words>2232</Words>
  <Application>Microsoft Office PowerPoint</Application>
  <PresentationFormat>Předvádění na obrazovce (4:3)</PresentationFormat>
  <Paragraphs>276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Profil</vt:lpstr>
      <vt:lpstr>    Zadávání veřejných zakázek  </vt:lpstr>
      <vt:lpstr>1. Veřejná zakázka - předmět a druhy </vt:lpstr>
      <vt:lpstr>2. Zadavatelé a dodavatelé</vt:lpstr>
      <vt:lpstr>3. Veřejná zakázka – předmět a PH</vt:lpstr>
      <vt:lpstr>4. Základní společná pravidla zadávání</vt:lpstr>
      <vt:lpstr>5. Druhy zadávacích řízení</vt:lpstr>
      <vt:lpstr>6. Zadávání v nadlimitním režimu</vt:lpstr>
      <vt:lpstr>7. Zadávání v nadlimitním režimu</vt:lpstr>
      <vt:lpstr>8. Zadávání v nadlimitním režimu</vt:lpstr>
      <vt:lpstr>9. Zadávání v nadlimitním režimu</vt:lpstr>
      <vt:lpstr>10. Zadávání v dalších režimech</vt:lpstr>
      <vt:lpstr>11. Kvalifikace</vt:lpstr>
      <vt:lpstr>12. Nabídky</vt:lpstr>
      <vt:lpstr>13. MNNC</vt:lpstr>
      <vt:lpstr>14. Hodnocení nabídek</vt:lpstr>
      <vt:lpstr>15. Hodnotící kritéria</vt:lpstr>
      <vt:lpstr>16. Výběr dodavatele a ukončení řízení</vt:lpstr>
      <vt:lpstr>17. Kooperace mimo ZZVZ v režimu § 222</vt:lpstr>
      <vt:lpstr>18. Kooperace mimo ZZVZ v režimu výjimek</vt:lpstr>
      <vt:lpstr>19. Obrana proti postupu zadavatele</vt:lpstr>
      <vt:lpstr>20. Řízení před ÚOHS </vt:lpstr>
    </vt:vector>
  </TitlesOfParts>
  <Company>KSBRNO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raus</dc:creator>
  <cp:lastModifiedBy>Raus David</cp:lastModifiedBy>
  <cp:revision>1238</cp:revision>
  <cp:lastPrinted>2018-09-18T11:36:23Z</cp:lastPrinted>
  <dcterms:created xsi:type="dcterms:W3CDTF">2008-06-19T11:28:10Z</dcterms:created>
  <dcterms:modified xsi:type="dcterms:W3CDTF">2020-04-17T10:32:18Z</dcterms:modified>
</cp:coreProperties>
</file>