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3"/>
  </p:notesMasterIdLst>
  <p:handoutMasterIdLst>
    <p:handoutMasterId r:id="rId24"/>
  </p:handoutMasterIdLst>
  <p:sldIdLst>
    <p:sldId id="256" r:id="rId5"/>
    <p:sldId id="257" r:id="rId6"/>
    <p:sldId id="284" r:id="rId7"/>
    <p:sldId id="285" r:id="rId8"/>
    <p:sldId id="291" r:id="rId9"/>
    <p:sldId id="292" r:id="rId10"/>
    <p:sldId id="293" r:id="rId11"/>
    <p:sldId id="294" r:id="rId12"/>
    <p:sldId id="297" r:id="rId13"/>
    <p:sldId id="298" r:id="rId14"/>
    <p:sldId id="299" r:id="rId15"/>
    <p:sldId id="300" r:id="rId16"/>
    <p:sldId id="301" r:id="rId17"/>
    <p:sldId id="302" r:id="rId18"/>
    <p:sldId id="303" r:id="rId19"/>
    <p:sldId id="304" r:id="rId20"/>
    <p:sldId id="305" r:id="rId21"/>
    <p:sldId id="283" r:id="rId2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09" d="100"/>
          <a:sy n="109" d="100"/>
        </p:scale>
        <p:origin x="1776" y="10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en-GB" altLang="cs-CZ" noProof="0" dirty="0" smtClean="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noProof="0" smtClean="0"/>
              <a:t>Kliknutím lze upravit styly předlohy textu.</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noProof="0" smtClean="0"/>
              <a:t>Kliknutím lze upravit styl.</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smtClean="0"/>
              <a:t>Kliknutím lze upravit styly předlohy textu.</a:t>
            </a:r>
          </a:p>
          <a:p>
            <a:pPr lvl="1"/>
            <a:r>
              <a:rPr lang="cs-CZ" noProof="0"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err="1" smtClean="0"/>
              <a:t>Dpt</a:t>
            </a:r>
            <a:r>
              <a:rPr lang="cs-CZ" altLang="cs-CZ" dirty="0" smtClean="0"/>
              <a:t>. Of Financial Law and Economics, </a:t>
            </a:r>
            <a:r>
              <a:rPr lang="cs-CZ" altLang="cs-CZ" dirty="0" err="1" smtClean="0"/>
              <a:t>Faculty</a:t>
            </a:r>
            <a:r>
              <a:rPr lang="cs-CZ" altLang="cs-CZ" dirty="0" smtClean="0"/>
              <a:t> of Law, Masaryk University</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en-US" dirty="0"/>
              <a:t>Taxation of Business Income in the Czech Republic</a:t>
            </a:r>
            <a:r>
              <a:rPr lang="cs-CZ" altLang="cs-CZ" dirty="0" smtClean="0"/>
              <a:t/>
            </a:r>
            <a:br>
              <a:rPr lang="cs-CZ" altLang="cs-CZ" dirty="0" smtClean="0"/>
            </a:br>
            <a:r>
              <a:rPr lang="cs-CZ" altLang="cs-CZ" dirty="0"/>
              <a:t/>
            </a:r>
            <a:br>
              <a:rPr lang="cs-CZ" altLang="cs-CZ" dirty="0"/>
            </a:br>
            <a:r>
              <a:rPr lang="cs-CZ" altLang="cs-CZ" dirty="0" smtClean="0"/>
              <a:t>		</a:t>
            </a:r>
            <a:r>
              <a:rPr lang="cs-CZ" altLang="cs-CZ" sz="2000" dirty="0" smtClean="0"/>
              <a:t>Michal Radvan</a:t>
            </a:r>
            <a:endParaRPr lang="en-US" altLang="cs-CZ"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a:t/>
            </a:r>
            <a:br>
              <a:rPr lang="cs-CZ" dirty="0"/>
            </a:br>
            <a:r>
              <a:rPr lang="cs-CZ" dirty="0" err="1"/>
              <a:t>Ways</a:t>
            </a:r>
            <a:r>
              <a:rPr lang="cs-CZ" dirty="0"/>
              <a:t> to </a:t>
            </a:r>
            <a:r>
              <a:rPr lang="cs-CZ" dirty="0" err="1"/>
              <a:t>reduce</a:t>
            </a:r>
            <a:r>
              <a:rPr lang="cs-CZ" dirty="0"/>
              <a:t> </a:t>
            </a:r>
            <a:r>
              <a:rPr lang="en-US" dirty="0"/>
              <a:t>the number of entrepreneurs using lump sum expenses</a:t>
            </a:r>
            <a:endParaRPr lang="cs-CZ" dirty="0"/>
          </a:p>
        </p:txBody>
      </p:sp>
      <p:sp>
        <p:nvSpPr>
          <p:cNvPr id="3" name="Zástupný symbol pro obsah 2"/>
          <p:cNvSpPr>
            <a:spLocks noGrp="1"/>
          </p:cNvSpPr>
          <p:nvPr>
            <p:ph idx="1"/>
          </p:nvPr>
        </p:nvSpPr>
        <p:spPr/>
        <p:txBody>
          <a:bodyPr/>
          <a:lstStyle/>
          <a:p>
            <a:pPr lvl="1"/>
            <a:r>
              <a:rPr lang="cs-CZ" dirty="0" smtClean="0"/>
              <a:t>a</a:t>
            </a:r>
            <a:r>
              <a:rPr lang="en-US" dirty="0" smtClean="0"/>
              <a:t>n </a:t>
            </a:r>
            <a:r>
              <a:rPr lang="en-US" dirty="0"/>
              <a:t>obligation to issue tax bills </a:t>
            </a:r>
            <a:r>
              <a:rPr lang="en-US" dirty="0" smtClean="0"/>
              <a:t>would </a:t>
            </a:r>
            <a:r>
              <a:rPr lang="en-US" dirty="0"/>
              <a:t>lead to higher taxable incomes and higher </a:t>
            </a:r>
            <a:r>
              <a:rPr lang="en-US" dirty="0" smtClean="0"/>
              <a:t>expenditures</a:t>
            </a:r>
            <a:endParaRPr lang="cs-CZ" dirty="0"/>
          </a:p>
          <a:p>
            <a:pPr lvl="1"/>
            <a:r>
              <a:rPr lang="cs-CZ" dirty="0" smtClean="0"/>
              <a:t>t</a:t>
            </a:r>
            <a:r>
              <a:rPr lang="en-US" dirty="0" smtClean="0"/>
              <a:t>he </a:t>
            </a:r>
            <a:r>
              <a:rPr lang="en-US" dirty="0"/>
              <a:t>lump sum expenses should be lower in general </a:t>
            </a:r>
            <a:endParaRPr lang="cs-CZ" dirty="0" smtClean="0"/>
          </a:p>
          <a:p>
            <a:pPr lvl="1"/>
            <a:r>
              <a:rPr lang="en-US" dirty="0" smtClean="0"/>
              <a:t>more </a:t>
            </a:r>
            <a:r>
              <a:rPr lang="en-US" dirty="0"/>
              <a:t>differences between the types of </a:t>
            </a:r>
            <a:r>
              <a:rPr lang="en-US" dirty="0" smtClean="0"/>
              <a:t>incomes</a:t>
            </a:r>
            <a:endParaRPr lang="cs-CZ" dirty="0"/>
          </a:p>
          <a:p>
            <a:pPr lvl="1"/>
            <a:r>
              <a:rPr lang="cs-CZ" dirty="0" smtClean="0"/>
              <a:t>t</a:t>
            </a:r>
            <a:r>
              <a:rPr lang="en-US" dirty="0" smtClean="0"/>
              <a:t>he </a:t>
            </a:r>
            <a:r>
              <a:rPr lang="en-US" dirty="0"/>
              <a:t>lump sum expenses should be used only by those who are not the VAT </a:t>
            </a:r>
            <a:r>
              <a:rPr lang="en-US" dirty="0" smtClean="0"/>
              <a:t>payers</a:t>
            </a:r>
            <a:endParaRPr lang="cs-CZ" dirty="0" smtClean="0"/>
          </a:p>
          <a:p>
            <a:pPr lvl="1"/>
            <a:r>
              <a:rPr lang="cs-CZ" dirty="0" smtClean="0"/>
              <a:t>e</a:t>
            </a:r>
            <a:r>
              <a:rPr lang="en-US" dirty="0" smtClean="0"/>
              <a:t>very </a:t>
            </a:r>
            <a:r>
              <a:rPr lang="en-US" dirty="0"/>
              <a:t>taxpayer using lump sum expenses should have at least one </a:t>
            </a:r>
            <a:r>
              <a:rPr lang="en-US" dirty="0" smtClean="0"/>
              <a:t>employee</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394136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Tax </a:t>
            </a:r>
            <a:r>
              <a:rPr lang="cs-CZ" dirty="0" err="1"/>
              <a:t>rate</a:t>
            </a:r>
            <a:r>
              <a:rPr lang="cs-CZ" dirty="0"/>
              <a:t> </a:t>
            </a:r>
          </a:p>
        </p:txBody>
      </p:sp>
      <p:sp>
        <p:nvSpPr>
          <p:cNvPr id="3" name="Zástupný symbol pro obsah 2"/>
          <p:cNvSpPr>
            <a:spLocks noGrp="1"/>
          </p:cNvSpPr>
          <p:nvPr>
            <p:ph idx="1"/>
          </p:nvPr>
        </p:nvSpPr>
        <p:spPr/>
        <p:txBody>
          <a:bodyPr/>
          <a:lstStyle/>
          <a:p>
            <a:r>
              <a:rPr lang="cs-CZ" dirty="0" err="1" smtClean="0"/>
              <a:t>the</a:t>
            </a:r>
            <a:r>
              <a:rPr lang="cs-CZ" dirty="0" smtClean="0"/>
              <a:t> </a:t>
            </a:r>
            <a:r>
              <a:rPr lang="cs-CZ" dirty="0"/>
              <a:t>basic </a:t>
            </a:r>
            <a:r>
              <a:rPr lang="cs-CZ" dirty="0" err="1" smtClean="0"/>
              <a:t>rate</a:t>
            </a:r>
            <a:r>
              <a:rPr lang="cs-CZ" dirty="0" smtClean="0"/>
              <a:t>: </a:t>
            </a:r>
            <a:r>
              <a:rPr lang="cs-CZ" dirty="0"/>
              <a:t>15 % </a:t>
            </a:r>
            <a:endParaRPr lang="cs-CZ" dirty="0" smtClean="0"/>
          </a:p>
          <a:p>
            <a:r>
              <a:rPr lang="cs-CZ" dirty="0" err="1" smtClean="0"/>
              <a:t>since</a:t>
            </a:r>
            <a:r>
              <a:rPr lang="cs-CZ" dirty="0" smtClean="0"/>
              <a:t> </a:t>
            </a:r>
            <a:r>
              <a:rPr lang="cs-CZ" dirty="0"/>
              <a:t>2013 so </a:t>
            </a:r>
            <a:r>
              <a:rPr lang="cs-CZ" dirty="0" err="1"/>
              <a:t>called</a:t>
            </a:r>
            <a:r>
              <a:rPr lang="cs-CZ" dirty="0"/>
              <a:t> </a:t>
            </a:r>
            <a:r>
              <a:rPr lang="cs-CZ" dirty="0" err="1"/>
              <a:t>special</a:t>
            </a:r>
            <a:r>
              <a:rPr lang="cs-CZ" dirty="0"/>
              <a:t> </a:t>
            </a:r>
            <a:r>
              <a:rPr lang="cs-CZ" dirty="0" err="1"/>
              <a:t>solidary</a:t>
            </a:r>
            <a:r>
              <a:rPr lang="cs-CZ" dirty="0"/>
              <a:t> </a:t>
            </a:r>
            <a:r>
              <a:rPr lang="cs-CZ" dirty="0" err="1" smtClean="0"/>
              <a:t>surcharge</a:t>
            </a:r>
            <a:r>
              <a:rPr lang="cs-CZ" dirty="0" smtClean="0"/>
              <a:t> 7%</a:t>
            </a:r>
          </a:p>
          <a:p>
            <a:pPr lvl="1"/>
            <a:r>
              <a:rPr lang="cs-CZ" dirty="0" err="1" smtClean="0"/>
              <a:t>average</a:t>
            </a:r>
            <a:r>
              <a:rPr lang="cs-CZ" dirty="0" smtClean="0"/>
              <a:t> </a:t>
            </a:r>
            <a:r>
              <a:rPr lang="cs-CZ" dirty="0" err="1"/>
              <a:t>salary</a:t>
            </a:r>
            <a:r>
              <a:rPr lang="cs-CZ" dirty="0"/>
              <a:t> </a:t>
            </a:r>
            <a:r>
              <a:rPr lang="cs-CZ" dirty="0" err="1" smtClean="0"/>
              <a:t>multiplied</a:t>
            </a:r>
            <a:r>
              <a:rPr lang="cs-CZ" dirty="0" smtClean="0"/>
              <a:t> </a:t>
            </a:r>
            <a:r>
              <a:rPr lang="cs-CZ" dirty="0"/>
              <a:t>by </a:t>
            </a:r>
            <a:r>
              <a:rPr lang="cs-CZ" dirty="0" smtClean="0"/>
              <a:t>48</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4519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Correction</a:t>
            </a:r>
            <a:r>
              <a:rPr lang="cs-CZ" dirty="0"/>
              <a:t> </a:t>
            </a:r>
            <a:r>
              <a:rPr lang="cs-CZ" dirty="0" err="1" smtClean="0"/>
              <a:t>Components</a:t>
            </a:r>
            <a:endParaRPr lang="cs-CZ" dirty="0"/>
          </a:p>
        </p:txBody>
      </p:sp>
      <p:sp>
        <p:nvSpPr>
          <p:cNvPr id="3" name="Zástupný symbol pro obsah 2"/>
          <p:cNvSpPr>
            <a:spLocks noGrp="1"/>
          </p:cNvSpPr>
          <p:nvPr>
            <p:ph idx="1"/>
          </p:nvPr>
        </p:nvSpPr>
        <p:spPr/>
        <p:txBody>
          <a:bodyPr/>
          <a:lstStyle/>
          <a:p>
            <a:r>
              <a:rPr lang="en-US" b="1" dirty="0" smtClean="0"/>
              <a:t>incomes</a:t>
            </a:r>
            <a:r>
              <a:rPr lang="en-US" dirty="0" smtClean="0"/>
              <a:t> </a:t>
            </a:r>
            <a:r>
              <a:rPr lang="en-US" dirty="0"/>
              <a:t>generally </a:t>
            </a:r>
            <a:r>
              <a:rPr lang="en-US" b="1" dirty="0"/>
              <a:t>not liable to </a:t>
            </a:r>
            <a:r>
              <a:rPr lang="en-US" dirty="0"/>
              <a:t>personal income </a:t>
            </a:r>
            <a:r>
              <a:rPr lang="en-US" b="1" dirty="0" smtClean="0"/>
              <a:t>tax</a:t>
            </a:r>
            <a:endParaRPr lang="cs-CZ" b="1" dirty="0" smtClean="0"/>
          </a:p>
          <a:p>
            <a:r>
              <a:rPr lang="en-US" b="1" dirty="0" smtClean="0"/>
              <a:t>tax exemption</a:t>
            </a:r>
            <a:r>
              <a:rPr lang="cs-CZ" b="1" dirty="0" smtClean="0"/>
              <a:t>s</a:t>
            </a:r>
            <a:r>
              <a:rPr lang="en-US" dirty="0" smtClean="0"/>
              <a:t> </a:t>
            </a:r>
            <a:endParaRPr lang="cs-CZ" dirty="0" smtClean="0"/>
          </a:p>
          <a:p>
            <a:r>
              <a:rPr lang="en-US" b="1" dirty="0" smtClean="0"/>
              <a:t>tax </a:t>
            </a:r>
            <a:r>
              <a:rPr lang="en-US" b="1" dirty="0"/>
              <a:t>allowances</a:t>
            </a:r>
            <a:r>
              <a:rPr lang="en-US" dirty="0"/>
              <a:t> to get modified (reduced) tax </a:t>
            </a:r>
            <a:r>
              <a:rPr lang="en-US" dirty="0" smtClean="0"/>
              <a:t>base</a:t>
            </a:r>
            <a:endParaRPr lang="cs-CZ" dirty="0"/>
          </a:p>
          <a:p>
            <a:pPr lvl="1"/>
            <a:r>
              <a:rPr lang="cs-CZ" dirty="0" smtClean="0"/>
              <a:t>t</a:t>
            </a:r>
            <a:r>
              <a:rPr lang="en-US" dirty="0" smtClean="0"/>
              <a:t>he </a:t>
            </a:r>
            <a:r>
              <a:rPr lang="en-US" dirty="0"/>
              <a:t>value of gifts </a:t>
            </a:r>
            <a:r>
              <a:rPr lang="cs-CZ" dirty="0" smtClean="0"/>
              <a:t>(</a:t>
            </a:r>
            <a:r>
              <a:rPr lang="en-US" dirty="0" smtClean="0"/>
              <a:t>2 </a:t>
            </a:r>
            <a:r>
              <a:rPr lang="cs-CZ" dirty="0" smtClean="0"/>
              <a:t>– 15 </a:t>
            </a:r>
            <a:r>
              <a:rPr lang="en-US" dirty="0" smtClean="0"/>
              <a:t>% </a:t>
            </a:r>
            <a:r>
              <a:rPr lang="en-US" dirty="0"/>
              <a:t>of the tax </a:t>
            </a:r>
            <a:r>
              <a:rPr lang="en-US" dirty="0" smtClean="0"/>
              <a:t>base</a:t>
            </a:r>
            <a:r>
              <a:rPr lang="cs-CZ" dirty="0" smtClean="0"/>
              <a:t>)</a:t>
            </a:r>
            <a:endParaRPr lang="cs-CZ" dirty="0"/>
          </a:p>
          <a:p>
            <a:pPr lvl="1"/>
            <a:r>
              <a:rPr lang="en-US" dirty="0" smtClean="0"/>
              <a:t>pension </a:t>
            </a:r>
            <a:r>
              <a:rPr lang="en-US" dirty="0"/>
              <a:t>insurance </a:t>
            </a:r>
            <a:r>
              <a:rPr lang="cs-CZ" dirty="0" smtClean="0"/>
              <a:t>(</a:t>
            </a:r>
            <a:r>
              <a:rPr lang="en-US" dirty="0" smtClean="0"/>
              <a:t>maximum </a:t>
            </a:r>
            <a:r>
              <a:rPr lang="cs-CZ" dirty="0" smtClean="0"/>
              <a:t>24</a:t>
            </a:r>
            <a:r>
              <a:rPr lang="en-US" dirty="0" smtClean="0"/>
              <a:t>.000 </a:t>
            </a:r>
            <a:r>
              <a:rPr lang="en-US" dirty="0" smtClean="0"/>
              <a:t>CZK</a:t>
            </a:r>
            <a:r>
              <a:rPr lang="cs-CZ" dirty="0" smtClean="0"/>
              <a:t>)</a:t>
            </a:r>
          </a:p>
          <a:p>
            <a:pPr lvl="1"/>
            <a:r>
              <a:rPr lang="en-US" dirty="0" smtClean="0"/>
              <a:t>private </a:t>
            </a:r>
            <a:r>
              <a:rPr lang="en-US" dirty="0"/>
              <a:t>life insurance premiums </a:t>
            </a:r>
            <a:r>
              <a:rPr lang="cs-CZ" dirty="0" smtClean="0"/>
              <a:t>(</a:t>
            </a:r>
            <a:r>
              <a:rPr lang="en-US" dirty="0" smtClean="0"/>
              <a:t>maximum </a:t>
            </a:r>
            <a:r>
              <a:rPr lang="cs-CZ" dirty="0" smtClean="0"/>
              <a:t>24</a:t>
            </a:r>
            <a:r>
              <a:rPr lang="en-US" dirty="0" smtClean="0"/>
              <a:t>.000 </a:t>
            </a:r>
            <a:r>
              <a:rPr lang="en-US" dirty="0" smtClean="0"/>
              <a:t>CZK</a:t>
            </a:r>
            <a:r>
              <a:rPr lang="cs-CZ" dirty="0" smtClean="0"/>
              <a:t>)</a:t>
            </a:r>
          </a:p>
          <a:p>
            <a:pPr lvl="1"/>
            <a:r>
              <a:rPr lang="en-US" dirty="0" smtClean="0"/>
              <a:t>interest </a:t>
            </a:r>
            <a:r>
              <a:rPr lang="en-US" dirty="0"/>
              <a:t>paid in the taxable period on a </a:t>
            </a:r>
            <a:r>
              <a:rPr lang="en-US" dirty="0" smtClean="0"/>
              <a:t>mortgage/loan</a:t>
            </a:r>
            <a:endParaRPr lang="cs-CZ" dirty="0"/>
          </a:p>
          <a:p>
            <a:pPr lvl="1"/>
            <a:r>
              <a:rPr lang="en-US" dirty="0"/>
              <a:t>Remunerations for exams verifying the result of continuing education </a:t>
            </a:r>
            <a:r>
              <a:rPr lang="cs-CZ" dirty="0" smtClean="0"/>
              <a:t>(max. </a:t>
            </a:r>
            <a:r>
              <a:rPr lang="en-US" dirty="0" smtClean="0"/>
              <a:t>10.000 CZK</a:t>
            </a:r>
            <a:r>
              <a:rPr lang="cs-CZ" dirty="0" smtClean="0"/>
              <a: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4254241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09589" y="791308"/>
            <a:ext cx="8082321" cy="5653454"/>
          </a:xfrm>
        </p:spPr>
        <p:txBody>
          <a:bodyPr/>
          <a:lstStyle/>
          <a:p>
            <a:r>
              <a:rPr lang="en-US" b="1" dirty="0" smtClean="0"/>
              <a:t>items </a:t>
            </a:r>
            <a:r>
              <a:rPr lang="en-US" b="1" dirty="0"/>
              <a:t>deductible from the tax base</a:t>
            </a:r>
            <a:r>
              <a:rPr lang="en-US" dirty="0"/>
              <a:t> </a:t>
            </a:r>
            <a:endParaRPr lang="cs-CZ" dirty="0" smtClean="0"/>
          </a:p>
          <a:p>
            <a:pPr lvl="1"/>
            <a:r>
              <a:rPr lang="en-US" dirty="0" smtClean="0"/>
              <a:t>tax </a:t>
            </a:r>
            <a:r>
              <a:rPr lang="en-US" dirty="0"/>
              <a:t>loss </a:t>
            </a:r>
            <a:r>
              <a:rPr lang="en-US" dirty="0" smtClean="0"/>
              <a:t>in </a:t>
            </a:r>
            <a:r>
              <a:rPr lang="en-US" dirty="0"/>
              <a:t>five previous taxable </a:t>
            </a:r>
            <a:r>
              <a:rPr lang="en-US" dirty="0" smtClean="0"/>
              <a:t>periods</a:t>
            </a:r>
            <a:endParaRPr lang="cs-CZ" dirty="0" smtClean="0"/>
          </a:p>
          <a:p>
            <a:pPr lvl="1"/>
            <a:r>
              <a:rPr lang="en-US" dirty="0" smtClean="0"/>
              <a:t>100 </a:t>
            </a:r>
            <a:r>
              <a:rPr lang="en-US" dirty="0"/>
              <a:t>% (or even 110 %) of costs for research and </a:t>
            </a:r>
            <a:r>
              <a:rPr lang="en-US" dirty="0" smtClean="0"/>
              <a:t>development</a:t>
            </a:r>
            <a:endParaRPr lang="cs-CZ" dirty="0" smtClean="0"/>
          </a:p>
          <a:p>
            <a:pPr lvl="1"/>
            <a:r>
              <a:rPr lang="cs-CZ" dirty="0" smtClean="0"/>
              <a:t>l</a:t>
            </a:r>
            <a:r>
              <a:rPr lang="en-US" dirty="0" err="1" smtClean="0"/>
              <a:t>imited</a:t>
            </a:r>
            <a:r>
              <a:rPr lang="en-US" dirty="0" smtClean="0"/>
              <a:t> </a:t>
            </a:r>
            <a:r>
              <a:rPr lang="en-US" dirty="0"/>
              <a:t>cost for professional training of </a:t>
            </a:r>
            <a:r>
              <a:rPr lang="en-US" dirty="0" smtClean="0"/>
              <a:t>students</a:t>
            </a:r>
            <a:endParaRPr lang="cs-CZ" dirty="0"/>
          </a:p>
          <a:p>
            <a:r>
              <a:rPr lang="en-US" b="1" dirty="0" smtClean="0"/>
              <a:t>tax reductions</a:t>
            </a:r>
            <a:endParaRPr lang="cs-CZ" b="1" dirty="0" smtClean="0"/>
          </a:p>
          <a:p>
            <a:pPr lvl="1"/>
            <a:r>
              <a:rPr lang="en-US" dirty="0" smtClean="0"/>
              <a:t>24.840 </a:t>
            </a:r>
            <a:r>
              <a:rPr lang="en-US" dirty="0"/>
              <a:t>CZK for each taxpayer </a:t>
            </a:r>
            <a:endParaRPr lang="cs-CZ" dirty="0" smtClean="0"/>
          </a:p>
          <a:p>
            <a:pPr lvl="1"/>
            <a:r>
              <a:rPr lang="en-US" dirty="0" smtClean="0"/>
              <a:t>24.840 </a:t>
            </a:r>
            <a:r>
              <a:rPr lang="en-US" dirty="0"/>
              <a:t>CZK for a spouse </a:t>
            </a:r>
            <a:r>
              <a:rPr lang="cs-CZ" dirty="0" err="1" smtClean="0"/>
              <a:t>with</a:t>
            </a:r>
            <a:r>
              <a:rPr lang="cs-CZ" dirty="0" smtClean="0"/>
              <a:t> limited </a:t>
            </a:r>
            <a:r>
              <a:rPr lang="cs-CZ" dirty="0" err="1" smtClean="0"/>
              <a:t>income</a:t>
            </a:r>
            <a:endParaRPr lang="cs-CZ" dirty="0" smtClean="0"/>
          </a:p>
          <a:p>
            <a:pPr lvl="1"/>
            <a:r>
              <a:rPr lang="en-US" dirty="0" smtClean="0"/>
              <a:t>2.520 </a:t>
            </a:r>
            <a:r>
              <a:rPr lang="en-US" dirty="0"/>
              <a:t>CZK </a:t>
            </a:r>
            <a:r>
              <a:rPr lang="cs-CZ" dirty="0" smtClean="0"/>
              <a:t>/ </a:t>
            </a:r>
            <a:r>
              <a:rPr lang="en-US" dirty="0" smtClean="0"/>
              <a:t>5.040 </a:t>
            </a:r>
            <a:r>
              <a:rPr lang="en-US" dirty="0"/>
              <a:t>CZK </a:t>
            </a:r>
            <a:r>
              <a:rPr lang="cs-CZ" dirty="0" smtClean="0"/>
              <a:t>f</a:t>
            </a:r>
            <a:r>
              <a:rPr lang="en-US" dirty="0" smtClean="0"/>
              <a:t>or </a:t>
            </a:r>
            <a:r>
              <a:rPr lang="en-US" dirty="0" err="1" smtClean="0"/>
              <a:t>disab</a:t>
            </a:r>
            <a:r>
              <a:rPr lang="cs-CZ" dirty="0" err="1" smtClean="0"/>
              <a:t>le</a:t>
            </a:r>
            <a:r>
              <a:rPr lang="cs-CZ" dirty="0" smtClean="0"/>
              <a:t> </a:t>
            </a:r>
            <a:r>
              <a:rPr lang="cs-CZ" dirty="0" err="1" smtClean="0"/>
              <a:t>persons</a:t>
            </a:r>
            <a:endParaRPr lang="cs-CZ" dirty="0" smtClean="0"/>
          </a:p>
          <a:p>
            <a:pPr lvl="1"/>
            <a:r>
              <a:rPr lang="en-US" dirty="0" smtClean="0"/>
              <a:t>16.140 </a:t>
            </a:r>
            <a:r>
              <a:rPr lang="en-US" dirty="0"/>
              <a:t>CZK for the ZTP/P card </a:t>
            </a:r>
            <a:r>
              <a:rPr lang="en-US" dirty="0" smtClean="0"/>
              <a:t>holder</a:t>
            </a:r>
            <a:endParaRPr lang="cs-CZ" dirty="0" smtClean="0"/>
          </a:p>
          <a:p>
            <a:pPr lvl="1"/>
            <a:r>
              <a:rPr lang="en-US" dirty="0" smtClean="0"/>
              <a:t>4.020 </a:t>
            </a:r>
            <a:r>
              <a:rPr lang="en-US" dirty="0"/>
              <a:t>CZK for the </a:t>
            </a:r>
            <a:r>
              <a:rPr lang="en-US" dirty="0" smtClean="0"/>
              <a:t>student</a:t>
            </a:r>
            <a:endParaRPr lang="cs-CZ" dirty="0" smtClean="0"/>
          </a:p>
          <a:p>
            <a:pPr lvl="1"/>
            <a:r>
              <a:rPr lang="en-US" dirty="0" smtClean="0"/>
              <a:t>18.000 </a:t>
            </a:r>
            <a:r>
              <a:rPr lang="en-US" dirty="0"/>
              <a:t>CZK </a:t>
            </a:r>
            <a:r>
              <a:rPr lang="cs-CZ" dirty="0" smtClean="0"/>
              <a:t>/ </a:t>
            </a:r>
            <a:r>
              <a:rPr lang="en-US" dirty="0"/>
              <a:t>60.000 CZK </a:t>
            </a:r>
            <a:r>
              <a:rPr lang="en-US" dirty="0" smtClean="0"/>
              <a:t>for disabled employee</a:t>
            </a:r>
            <a:endParaRPr lang="cs-CZ" dirty="0" smtClean="0"/>
          </a:p>
          <a:p>
            <a:pPr lvl="1"/>
            <a:r>
              <a:rPr lang="en-US" dirty="0" smtClean="0"/>
              <a:t>costs </a:t>
            </a:r>
            <a:r>
              <a:rPr lang="en-US" dirty="0"/>
              <a:t>paid to the kindergarten (max. </a:t>
            </a:r>
            <a:r>
              <a:rPr lang="en-US" dirty="0" smtClean="0"/>
              <a:t>minimum </a:t>
            </a:r>
            <a:r>
              <a:rPr lang="en-US" dirty="0"/>
              <a:t>wage</a:t>
            </a:r>
            <a:r>
              <a:rPr lang="en-US" dirty="0" smtClean="0"/>
              <a: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34490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b="1" dirty="0" smtClean="0"/>
              <a:t>tax </a:t>
            </a:r>
            <a:r>
              <a:rPr lang="en-US" b="1" dirty="0"/>
              <a:t>preferences for </a:t>
            </a:r>
            <a:r>
              <a:rPr lang="en-US" b="1" dirty="0" smtClean="0"/>
              <a:t>children</a:t>
            </a:r>
            <a:endParaRPr lang="cs-CZ" dirty="0" smtClean="0"/>
          </a:p>
          <a:p>
            <a:pPr lvl="1"/>
            <a:r>
              <a:rPr lang="cs-CZ" dirty="0" smtClean="0"/>
              <a:t>15.2</a:t>
            </a:r>
            <a:r>
              <a:rPr lang="en-US" dirty="0" smtClean="0"/>
              <a:t>04 </a:t>
            </a:r>
            <a:r>
              <a:rPr lang="en-US" dirty="0"/>
              <a:t>CZK </a:t>
            </a:r>
            <a:r>
              <a:rPr lang="cs-CZ" dirty="0" smtClean="0"/>
              <a:t>/ </a:t>
            </a:r>
            <a:r>
              <a:rPr lang="en-US" dirty="0" smtClean="0"/>
              <a:t>1</a:t>
            </a:r>
            <a:r>
              <a:rPr lang="cs-CZ" dirty="0" smtClean="0"/>
              <a:t>9.4</a:t>
            </a:r>
            <a:r>
              <a:rPr lang="en-US" dirty="0" smtClean="0"/>
              <a:t>04 </a:t>
            </a:r>
            <a:r>
              <a:rPr lang="en-US" dirty="0"/>
              <a:t>CZK </a:t>
            </a:r>
            <a:r>
              <a:rPr lang="cs-CZ" dirty="0" smtClean="0"/>
              <a:t>/</a:t>
            </a:r>
            <a:r>
              <a:rPr lang="en-US" dirty="0" smtClean="0"/>
              <a:t> 2</a:t>
            </a:r>
            <a:r>
              <a:rPr lang="cs-CZ" dirty="0" smtClean="0"/>
              <a:t>4.2</a:t>
            </a:r>
            <a:r>
              <a:rPr lang="en-US" dirty="0" smtClean="0"/>
              <a:t>04 CZK</a:t>
            </a:r>
            <a:endParaRPr lang="cs-CZ" dirty="0" smtClean="0"/>
          </a:p>
          <a:p>
            <a:pPr lvl="1"/>
            <a:r>
              <a:rPr lang="cs-CZ" dirty="0" smtClean="0"/>
              <a:t>i</a:t>
            </a:r>
            <a:r>
              <a:rPr lang="en-US" dirty="0" smtClean="0"/>
              <a:t>f </a:t>
            </a:r>
            <a:r>
              <a:rPr lang="en-US" dirty="0"/>
              <a:t>the tax after this reduction would be in minus, the tax preference is divided into two parts: </a:t>
            </a:r>
            <a:endParaRPr lang="cs-CZ" dirty="0" smtClean="0"/>
          </a:p>
          <a:p>
            <a:pPr lvl="2"/>
            <a:r>
              <a:rPr lang="cs-CZ" dirty="0" smtClean="0"/>
              <a:t>1. </a:t>
            </a:r>
            <a:r>
              <a:rPr lang="en-US" dirty="0" smtClean="0"/>
              <a:t>tax </a:t>
            </a:r>
            <a:r>
              <a:rPr lang="en-US" dirty="0"/>
              <a:t>reduction up to zero tax </a:t>
            </a:r>
            <a:endParaRPr lang="cs-CZ" dirty="0" smtClean="0"/>
          </a:p>
          <a:p>
            <a:pPr lvl="2"/>
            <a:r>
              <a:rPr lang="cs-CZ" dirty="0" smtClean="0"/>
              <a:t>2. </a:t>
            </a:r>
            <a:r>
              <a:rPr lang="en-US" dirty="0" smtClean="0"/>
              <a:t>tax bonus</a:t>
            </a:r>
            <a:r>
              <a:rPr lang="cs-CZ" dirty="0" smtClean="0"/>
              <a:t> (</a:t>
            </a:r>
            <a:r>
              <a:rPr lang="cs-CZ" dirty="0" err="1" smtClean="0"/>
              <a:t>for</a:t>
            </a:r>
            <a:r>
              <a:rPr lang="cs-CZ" dirty="0" smtClean="0"/>
              <a:t> </a:t>
            </a:r>
            <a:r>
              <a:rPr lang="en-US" dirty="0"/>
              <a:t>economically </a:t>
            </a:r>
            <a:r>
              <a:rPr lang="en-US" dirty="0" smtClean="0"/>
              <a:t>active</a:t>
            </a:r>
            <a:r>
              <a:rPr lang="cs-CZ" dirty="0" smtClean="0"/>
              <a:t> </a:t>
            </a:r>
            <a:r>
              <a:rPr lang="en-US" dirty="0" smtClean="0"/>
              <a:t>taxpayer up </a:t>
            </a:r>
            <a:r>
              <a:rPr lang="en-US" dirty="0"/>
              <a:t>to 60.300 CZK</a:t>
            </a:r>
            <a:r>
              <a:rPr lang="en-US" dirty="0" smtClean="0"/>
              <a:t>)</a:t>
            </a:r>
            <a:r>
              <a:rPr lang="cs-CZ" dirty="0" smtClean="0"/>
              <a:t>,</a:t>
            </a:r>
            <a:r>
              <a:rPr lang="en-US" dirty="0" smtClean="0"/>
              <a:t> i.e</a:t>
            </a:r>
            <a:r>
              <a:rPr lang="en-US" dirty="0"/>
              <a:t>. s/he “receives taxes from state”!</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093757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56262"/>
            <a:ext cx="8086635" cy="647700"/>
          </a:xfrm>
        </p:spPr>
        <p:txBody>
          <a:bodyPr/>
          <a:lstStyle/>
          <a:p>
            <a:r>
              <a:rPr lang="cs-CZ" dirty="0" err="1" smtClean="0"/>
              <a:t>Formula</a:t>
            </a:r>
            <a:endParaRPr lang="cs-CZ" dirty="0"/>
          </a:p>
        </p:txBody>
      </p:sp>
      <p:sp>
        <p:nvSpPr>
          <p:cNvPr id="3" name="Zástupný symbol pro obsah 2"/>
          <p:cNvSpPr>
            <a:spLocks noGrp="1"/>
          </p:cNvSpPr>
          <p:nvPr>
            <p:ph idx="1"/>
          </p:nvPr>
        </p:nvSpPr>
        <p:spPr>
          <a:xfrm>
            <a:off x="509589" y="1403962"/>
            <a:ext cx="8082321" cy="4609976"/>
          </a:xfrm>
        </p:spPr>
        <p:txBody>
          <a:bodyPr/>
          <a:lstStyle/>
          <a:p>
            <a:r>
              <a:rPr lang="en-US" sz="1600" dirty="0"/>
              <a:t>Partial tax base § 6 </a:t>
            </a:r>
            <a:endParaRPr lang="cs-CZ" sz="1600" dirty="0"/>
          </a:p>
          <a:p>
            <a:r>
              <a:rPr lang="en-US" sz="1600" dirty="0"/>
              <a:t>+ </a:t>
            </a:r>
            <a:r>
              <a:rPr lang="en-US" sz="1600" b="1" dirty="0"/>
              <a:t>Partial tax base § 7</a:t>
            </a:r>
            <a:endParaRPr lang="cs-CZ" sz="1600" dirty="0"/>
          </a:p>
          <a:p>
            <a:r>
              <a:rPr lang="en-US" sz="1600" dirty="0"/>
              <a:t>+ Partial tax base § 8</a:t>
            </a:r>
            <a:endParaRPr lang="cs-CZ" sz="1600" dirty="0"/>
          </a:p>
          <a:p>
            <a:r>
              <a:rPr lang="en-US" sz="1600" dirty="0"/>
              <a:t>+ Partial tax base § 9</a:t>
            </a:r>
            <a:endParaRPr lang="cs-CZ" sz="1600" dirty="0"/>
          </a:p>
          <a:p>
            <a:r>
              <a:rPr lang="en-US" sz="1600" u="sng" dirty="0"/>
              <a:t>+ Partial tax base § 10</a:t>
            </a:r>
            <a:endParaRPr lang="cs-CZ" sz="1600" dirty="0"/>
          </a:p>
          <a:p>
            <a:r>
              <a:rPr lang="en-US" sz="1600" dirty="0"/>
              <a:t>Tax base</a:t>
            </a:r>
            <a:endParaRPr lang="cs-CZ" sz="1600" dirty="0"/>
          </a:p>
          <a:p>
            <a:r>
              <a:rPr lang="en-US" sz="1600" u="sng" dirty="0"/>
              <a:t>- Tax allowances and items deductible from the tax base</a:t>
            </a:r>
            <a:endParaRPr lang="cs-CZ" sz="1600" dirty="0"/>
          </a:p>
          <a:p>
            <a:r>
              <a:rPr lang="en-US" sz="1600" dirty="0"/>
              <a:t>Modified tax base (rounded down to whole hundreds)</a:t>
            </a:r>
            <a:endParaRPr lang="cs-CZ" sz="1600" dirty="0"/>
          </a:p>
          <a:p>
            <a:r>
              <a:rPr lang="en-US" sz="1600" dirty="0"/>
              <a:t>Tax </a:t>
            </a:r>
            <a:r>
              <a:rPr lang="en-US" sz="1600" dirty="0" err="1"/>
              <a:t>brutto</a:t>
            </a:r>
            <a:r>
              <a:rPr lang="en-US" sz="1600" dirty="0"/>
              <a:t> I (15 % of the tax base + possible 7 % as </a:t>
            </a:r>
            <a:r>
              <a:rPr lang="cs-CZ" sz="1600" dirty="0" err="1"/>
              <a:t>special</a:t>
            </a:r>
            <a:r>
              <a:rPr lang="cs-CZ" sz="1600" dirty="0"/>
              <a:t> </a:t>
            </a:r>
            <a:r>
              <a:rPr lang="cs-CZ" sz="1600" dirty="0" err="1"/>
              <a:t>solidary</a:t>
            </a:r>
            <a:r>
              <a:rPr lang="cs-CZ" sz="1600" dirty="0"/>
              <a:t> </a:t>
            </a:r>
            <a:r>
              <a:rPr lang="cs-CZ" sz="1600" dirty="0" err="1"/>
              <a:t>surcharge</a:t>
            </a:r>
            <a:r>
              <a:rPr lang="en-US" sz="1600" dirty="0"/>
              <a:t>)</a:t>
            </a:r>
            <a:endParaRPr lang="cs-CZ" sz="1600" dirty="0"/>
          </a:p>
          <a:p>
            <a:r>
              <a:rPr lang="en-US" sz="1600" u="sng" dirty="0"/>
              <a:t>- Tax reductions</a:t>
            </a:r>
            <a:endParaRPr lang="cs-CZ" sz="1600" dirty="0"/>
          </a:p>
          <a:p>
            <a:r>
              <a:rPr lang="en-US" sz="1600" dirty="0"/>
              <a:t>Tax </a:t>
            </a:r>
            <a:r>
              <a:rPr lang="en-US" sz="1600" dirty="0" err="1"/>
              <a:t>brutto</a:t>
            </a:r>
            <a:r>
              <a:rPr lang="en-US" sz="1600" dirty="0"/>
              <a:t> II ≥0</a:t>
            </a:r>
            <a:endParaRPr lang="cs-CZ" sz="1600" dirty="0"/>
          </a:p>
          <a:p>
            <a:r>
              <a:rPr lang="en-US" sz="1600" u="sng" dirty="0"/>
              <a:t>- Tax preferences for children</a:t>
            </a:r>
            <a:endParaRPr lang="cs-CZ" sz="1600" dirty="0"/>
          </a:p>
          <a:p>
            <a:r>
              <a:rPr lang="en-US" sz="1600" dirty="0"/>
              <a:t>Tax </a:t>
            </a:r>
            <a:r>
              <a:rPr lang="en-US" sz="1600" dirty="0" err="1"/>
              <a:t>netto</a:t>
            </a:r>
            <a:r>
              <a:rPr lang="en-US" sz="1600" dirty="0"/>
              <a:t> / Tax bonus</a:t>
            </a:r>
            <a:endParaRPr lang="cs-CZ" sz="1600" dirty="0"/>
          </a:p>
          <a:p>
            <a:r>
              <a:rPr lang="en-US" sz="1600" u="sng" dirty="0"/>
              <a:t>- / + Advance tax payments / Tax bonuses</a:t>
            </a:r>
            <a:endParaRPr lang="cs-CZ" sz="1600" dirty="0"/>
          </a:p>
          <a:p>
            <a:r>
              <a:rPr lang="en-US" sz="1600" dirty="0"/>
              <a:t>After payment / Over payment</a:t>
            </a:r>
            <a:endParaRPr lang="cs-CZ" sz="1600"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19218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t>
            </a:r>
            <a:r>
              <a:rPr lang="en-US" dirty="0" smtClean="0"/>
              <a:t>ax </a:t>
            </a:r>
            <a:r>
              <a:rPr lang="en-US" dirty="0" err="1" smtClean="0"/>
              <a:t>administrat</a:t>
            </a:r>
            <a:r>
              <a:rPr lang="cs-CZ" dirty="0" smtClean="0"/>
              <a:t>ion</a:t>
            </a:r>
            <a:endParaRPr lang="cs-CZ" dirty="0"/>
          </a:p>
        </p:txBody>
      </p:sp>
      <p:sp>
        <p:nvSpPr>
          <p:cNvPr id="3" name="Zástupný symbol pro obsah 2"/>
          <p:cNvSpPr>
            <a:spLocks noGrp="1"/>
          </p:cNvSpPr>
          <p:nvPr>
            <p:ph idx="1"/>
          </p:nvPr>
        </p:nvSpPr>
        <p:spPr/>
        <p:txBody>
          <a:bodyPr/>
          <a:lstStyle/>
          <a:p>
            <a:r>
              <a:rPr lang="en-US" dirty="0" smtClean="0"/>
              <a:t>Financial </a:t>
            </a:r>
            <a:r>
              <a:rPr lang="en-US" dirty="0"/>
              <a:t>Office determined by the residential address of the </a:t>
            </a:r>
            <a:r>
              <a:rPr lang="en-US" dirty="0" smtClean="0"/>
              <a:t>taxpayer</a:t>
            </a:r>
            <a:endParaRPr lang="cs-CZ" dirty="0" smtClean="0"/>
          </a:p>
          <a:p>
            <a:r>
              <a:rPr lang="en-US" b="1" dirty="0" smtClean="0"/>
              <a:t>tax </a:t>
            </a:r>
            <a:r>
              <a:rPr lang="en-US" b="1" dirty="0"/>
              <a:t>return</a:t>
            </a:r>
            <a:r>
              <a:rPr lang="en-US" dirty="0"/>
              <a:t> before </a:t>
            </a:r>
            <a:r>
              <a:rPr lang="en-US" dirty="0" smtClean="0"/>
              <a:t>1</a:t>
            </a:r>
            <a:r>
              <a:rPr lang="cs-CZ" dirty="0" smtClean="0"/>
              <a:t>.4.</a:t>
            </a:r>
            <a:r>
              <a:rPr lang="en-US" dirty="0" smtClean="0"/>
              <a:t> </a:t>
            </a:r>
            <a:r>
              <a:rPr lang="cs-CZ" dirty="0" smtClean="0"/>
              <a:t>/ 1.7. </a:t>
            </a:r>
          </a:p>
          <a:p>
            <a:r>
              <a:rPr lang="cs-CZ" dirty="0" err="1" smtClean="0"/>
              <a:t>self-application</a:t>
            </a:r>
            <a:r>
              <a:rPr lang="cs-CZ" dirty="0" smtClean="0"/>
              <a:t>!!!</a:t>
            </a:r>
            <a:endParaRPr lang="cs-CZ" dirty="0"/>
          </a:p>
          <a:p>
            <a:r>
              <a:rPr lang="cs-CZ" dirty="0"/>
              <a:t>t</a:t>
            </a:r>
            <a:r>
              <a:rPr lang="cs-CZ" dirty="0" smtClean="0"/>
              <a:t>ax </a:t>
            </a:r>
            <a:r>
              <a:rPr lang="cs-CZ" dirty="0" err="1" smtClean="0"/>
              <a:t>payment</a:t>
            </a:r>
            <a:r>
              <a:rPr lang="cs-CZ" dirty="0" smtClean="0"/>
              <a:t> : </a:t>
            </a:r>
            <a:r>
              <a:rPr lang="en-US" dirty="0" smtClean="0"/>
              <a:t>within </a:t>
            </a:r>
            <a:r>
              <a:rPr lang="en-US" dirty="0"/>
              <a:t>the same </a:t>
            </a:r>
            <a:r>
              <a:rPr lang="en-US" dirty="0" smtClean="0"/>
              <a:t>period</a:t>
            </a:r>
            <a:endParaRPr lang="cs-CZ" dirty="0" smtClean="0"/>
          </a:p>
          <a:p>
            <a:pPr lvl="1"/>
            <a:r>
              <a:rPr lang="en-US" dirty="0" smtClean="0"/>
              <a:t>advance payments</a:t>
            </a:r>
            <a:r>
              <a:rPr lang="cs-CZ" dirty="0" smtClean="0"/>
              <a:t> </a:t>
            </a:r>
          </a:p>
          <a:p>
            <a:r>
              <a:rPr lang="en-US" b="1" dirty="0" smtClean="0"/>
              <a:t>revenue</a:t>
            </a:r>
            <a:r>
              <a:rPr lang="en-US" dirty="0" smtClean="0"/>
              <a:t> is </a:t>
            </a:r>
            <a:r>
              <a:rPr lang="en-US" dirty="0"/>
              <a:t>distributed between municipal budget, region budget and state </a:t>
            </a:r>
            <a:r>
              <a:rPr lang="en-US" dirty="0" smtClean="0"/>
              <a:t>budget</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684664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765178"/>
            <a:ext cx="8086635" cy="647700"/>
          </a:xfrm>
        </p:spPr>
        <p:txBody>
          <a:bodyPr/>
          <a:lstStyle/>
          <a:p>
            <a:r>
              <a:rPr lang="cs-CZ" dirty="0" err="1" smtClean="0"/>
              <a:t>Conclusions</a:t>
            </a:r>
            <a:endParaRPr lang="cs-CZ" dirty="0"/>
          </a:p>
        </p:txBody>
      </p:sp>
      <p:sp>
        <p:nvSpPr>
          <p:cNvPr id="3" name="Zástupný symbol pro obsah 2"/>
          <p:cNvSpPr>
            <a:spLocks noGrp="1"/>
          </p:cNvSpPr>
          <p:nvPr>
            <p:ph idx="1"/>
          </p:nvPr>
        </p:nvSpPr>
        <p:spPr>
          <a:xfrm>
            <a:off x="505275" y="1401278"/>
            <a:ext cx="8082321" cy="5184159"/>
          </a:xfrm>
        </p:spPr>
        <p:txBody>
          <a:bodyPr/>
          <a:lstStyle/>
          <a:p>
            <a:r>
              <a:rPr lang="cs-CZ" dirty="0" smtClean="0"/>
              <a:t>3 </a:t>
            </a:r>
            <a:r>
              <a:rPr lang="en-US" dirty="0" smtClean="0"/>
              <a:t>partial </a:t>
            </a:r>
            <a:r>
              <a:rPr lang="en-US" dirty="0"/>
              <a:t>tax </a:t>
            </a:r>
            <a:r>
              <a:rPr lang="en-US" dirty="0" smtClean="0"/>
              <a:t>bases: </a:t>
            </a:r>
            <a:endParaRPr lang="cs-CZ" dirty="0"/>
          </a:p>
          <a:p>
            <a:pPr lvl="1"/>
            <a:r>
              <a:rPr lang="cs-CZ" dirty="0"/>
              <a:t>i</a:t>
            </a:r>
            <a:r>
              <a:rPr lang="en-US" dirty="0" err="1" smtClean="0"/>
              <a:t>ncome</a:t>
            </a:r>
            <a:r>
              <a:rPr lang="en-US" dirty="0" smtClean="0"/>
              <a:t> </a:t>
            </a:r>
            <a:r>
              <a:rPr lang="en-US" dirty="0"/>
              <a:t>from dependent activity (employment</a:t>
            </a:r>
            <a:r>
              <a:rPr lang="en-US" dirty="0" smtClean="0"/>
              <a:t>)</a:t>
            </a:r>
            <a:endParaRPr lang="cs-CZ" dirty="0"/>
          </a:p>
          <a:p>
            <a:pPr lvl="1"/>
            <a:r>
              <a:rPr lang="cs-CZ" dirty="0"/>
              <a:t>i</a:t>
            </a:r>
            <a:r>
              <a:rPr lang="en-US" dirty="0" err="1" smtClean="0"/>
              <a:t>ncome</a:t>
            </a:r>
            <a:r>
              <a:rPr lang="en-US" dirty="0" smtClean="0"/>
              <a:t> </a:t>
            </a:r>
            <a:r>
              <a:rPr lang="en-US" dirty="0"/>
              <a:t>from independent (i.e. business other gainful) activity incl. rental </a:t>
            </a:r>
            <a:r>
              <a:rPr lang="en-US" dirty="0" smtClean="0"/>
              <a:t>income</a:t>
            </a:r>
            <a:endParaRPr lang="cs-CZ" dirty="0" smtClean="0"/>
          </a:p>
          <a:p>
            <a:pPr lvl="1"/>
            <a:r>
              <a:rPr lang="cs-CZ" dirty="0" smtClean="0"/>
              <a:t>o</a:t>
            </a:r>
            <a:r>
              <a:rPr lang="en-US" dirty="0" err="1" smtClean="0"/>
              <a:t>ther</a:t>
            </a:r>
            <a:r>
              <a:rPr lang="en-US" dirty="0" smtClean="0"/>
              <a:t> </a:t>
            </a:r>
            <a:r>
              <a:rPr lang="en-US" dirty="0"/>
              <a:t>incomes incl. capital </a:t>
            </a:r>
            <a:r>
              <a:rPr lang="en-US" dirty="0" smtClean="0"/>
              <a:t>income</a:t>
            </a:r>
            <a:endParaRPr lang="cs-CZ" dirty="0"/>
          </a:p>
          <a:p>
            <a:r>
              <a:rPr lang="cs-CZ" dirty="0" smtClean="0"/>
              <a:t>limit </a:t>
            </a:r>
            <a:r>
              <a:rPr lang="en-US" dirty="0" smtClean="0"/>
              <a:t>the </a:t>
            </a:r>
            <a:r>
              <a:rPr lang="en-US" dirty="0"/>
              <a:t>number of entrepreneurs using lump sum </a:t>
            </a:r>
            <a:r>
              <a:rPr lang="en-US" dirty="0" smtClean="0"/>
              <a:t>expenses</a:t>
            </a:r>
            <a:endParaRPr lang="cs-CZ" dirty="0" smtClean="0"/>
          </a:p>
          <a:p>
            <a:r>
              <a:rPr lang="en-US" dirty="0" smtClean="0"/>
              <a:t>Electronic </a:t>
            </a:r>
            <a:r>
              <a:rPr lang="en-US" dirty="0"/>
              <a:t>Revenue Registry </a:t>
            </a:r>
            <a:r>
              <a:rPr lang="en-US" dirty="0" smtClean="0"/>
              <a:t>and </a:t>
            </a:r>
            <a:r>
              <a:rPr lang="en-US" dirty="0"/>
              <a:t>an obligation to issue tax </a:t>
            </a:r>
            <a:r>
              <a:rPr lang="en-US" dirty="0" smtClean="0"/>
              <a:t>bills</a:t>
            </a:r>
            <a:endParaRPr lang="cs-CZ" dirty="0" smtClean="0"/>
          </a:p>
          <a:p>
            <a:r>
              <a:rPr lang="en-US" dirty="0" err="1"/>
              <a:t>percentual</a:t>
            </a:r>
            <a:r>
              <a:rPr lang="en-US" dirty="0"/>
              <a:t> </a:t>
            </a:r>
            <a:r>
              <a:rPr lang="en-US" dirty="0" smtClean="0"/>
              <a:t>progressive</a:t>
            </a:r>
            <a:r>
              <a:rPr lang="cs-CZ" dirty="0" smtClean="0"/>
              <a:t> </a:t>
            </a:r>
            <a:r>
              <a:rPr lang="en-US" dirty="0" smtClean="0"/>
              <a:t>tax </a:t>
            </a:r>
            <a:r>
              <a:rPr lang="en-US" dirty="0"/>
              <a:t>rate </a:t>
            </a:r>
            <a:endParaRPr lang="cs-CZ" dirty="0" smtClean="0"/>
          </a:p>
          <a:p>
            <a:r>
              <a:rPr lang="cs-CZ" dirty="0" smtClean="0"/>
              <a:t>limit t</a:t>
            </a:r>
            <a:r>
              <a:rPr lang="en-US" dirty="0" smtClean="0"/>
              <a:t>he </a:t>
            </a:r>
            <a:r>
              <a:rPr lang="en-US" dirty="0"/>
              <a:t>number of correction </a:t>
            </a:r>
            <a:r>
              <a:rPr lang="en-US" dirty="0" smtClean="0"/>
              <a:t>components</a:t>
            </a:r>
            <a:endParaRPr lang="cs-CZ" dirty="0" smtClean="0"/>
          </a:p>
          <a:p>
            <a:r>
              <a:rPr lang="cs-CZ" dirty="0" smtClean="0"/>
              <a:t>GOAL: </a:t>
            </a:r>
            <a:r>
              <a:rPr lang="en-US" dirty="0" smtClean="0"/>
              <a:t>to </a:t>
            </a:r>
            <a:r>
              <a:rPr lang="en-US" dirty="0"/>
              <a:t>pay taxes in time and according to </a:t>
            </a:r>
            <a:r>
              <a:rPr lang="en-US" dirty="0" smtClean="0"/>
              <a:t>law</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412696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altLang="cs-CZ" dirty="0" err="1" smtClean="0"/>
              <a:t>Thank</a:t>
            </a:r>
            <a:r>
              <a:rPr lang="cs-CZ" altLang="cs-CZ" dirty="0" smtClean="0"/>
              <a:t> </a:t>
            </a:r>
            <a:r>
              <a:rPr lang="cs-CZ" altLang="cs-CZ" dirty="0" err="1" smtClean="0"/>
              <a:t>you</a:t>
            </a:r>
            <a:r>
              <a:rPr lang="cs-CZ" altLang="cs-CZ" dirty="0" smtClean="0"/>
              <a:t> </a:t>
            </a:r>
            <a:r>
              <a:rPr lang="cs-CZ" altLang="cs-CZ" dirty="0" err="1" smtClean="0"/>
              <a:t>for</a:t>
            </a:r>
            <a:r>
              <a:rPr lang="cs-CZ" altLang="cs-CZ" dirty="0" smtClean="0"/>
              <a:t> </a:t>
            </a:r>
            <a:r>
              <a:rPr lang="cs-CZ" altLang="cs-CZ" dirty="0" err="1" smtClean="0"/>
              <a:t>your</a:t>
            </a:r>
            <a:r>
              <a:rPr lang="cs-CZ" altLang="cs-CZ" dirty="0" smtClean="0"/>
              <a:t> </a:t>
            </a:r>
            <a:r>
              <a:rPr lang="cs-CZ" altLang="cs-CZ" dirty="0" err="1" smtClean="0"/>
              <a:t>attention</a:t>
            </a:r>
            <a:endParaRPr lang="en-US" dirty="0"/>
          </a:p>
        </p:txBody>
      </p:sp>
      <p:sp>
        <p:nvSpPr>
          <p:cNvPr id="3" name="Zástupný symbol pro číslo snímku 2"/>
          <p:cNvSpPr>
            <a:spLocks noGrp="1"/>
          </p:cNvSpPr>
          <p:nvPr>
            <p:ph type="sldNum" sz="quarter" idx="4"/>
          </p:nvPr>
        </p:nvSpPr>
        <p:spPr/>
        <p:txBody>
          <a:bodyPr/>
          <a:lstStyle/>
          <a:p>
            <a:fld id="{0DE708CC-0C3F-4567-9698-B54C0F35BD31}" type="slidenum">
              <a:rPr lang="cs-CZ" altLang="cs-CZ" smtClean="0"/>
              <a:pPr/>
              <a:t>18</a:t>
            </a:fld>
            <a:endParaRPr lang="cs-CZ" altLang="cs-CZ" dirty="0"/>
          </a:p>
        </p:txBody>
      </p:sp>
      <p:sp>
        <p:nvSpPr>
          <p:cNvPr id="4" name="Zástupný symbol pro zápatí 3"/>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07793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dirty="0" err="1" smtClean="0"/>
              <a:t>Objects</a:t>
            </a:r>
            <a:r>
              <a:rPr lang="cs-CZ" dirty="0" smtClean="0"/>
              <a:t> </a:t>
            </a:r>
            <a:r>
              <a:rPr lang="cs-CZ" dirty="0" err="1" smtClean="0"/>
              <a:t>of</a:t>
            </a:r>
            <a:r>
              <a:rPr lang="cs-CZ" dirty="0" smtClean="0"/>
              <a:t> PIT</a:t>
            </a:r>
            <a:endParaRPr lang="cs-CZ" altLang="cs-CZ" dirty="0"/>
          </a:p>
        </p:txBody>
      </p:sp>
      <p:sp>
        <p:nvSpPr>
          <p:cNvPr id="96259" name="Rectangle 3"/>
          <p:cNvSpPr>
            <a:spLocks noGrp="1" noChangeArrowheads="1"/>
          </p:cNvSpPr>
          <p:nvPr>
            <p:ph type="body" idx="1"/>
          </p:nvPr>
        </p:nvSpPr>
        <p:spPr/>
        <p:txBody>
          <a:bodyPr/>
          <a:lstStyle/>
          <a:p>
            <a:pPr lvl="0"/>
            <a:r>
              <a:rPr lang="en-US" dirty="0"/>
              <a:t>Income from dependent activity (employment), incl. emoluments of office-holders (function benefits);</a:t>
            </a:r>
            <a:endParaRPr lang="cs-CZ" dirty="0"/>
          </a:p>
          <a:p>
            <a:pPr lvl="0"/>
            <a:r>
              <a:rPr lang="en-US" dirty="0"/>
              <a:t>Income from independent (i.e. business other gainful) activity;</a:t>
            </a:r>
            <a:endParaRPr lang="cs-CZ" dirty="0"/>
          </a:p>
          <a:p>
            <a:pPr lvl="0"/>
            <a:r>
              <a:rPr lang="en-US" dirty="0"/>
              <a:t>Capital (property) income;</a:t>
            </a:r>
            <a:endParaRPr lang="cs-CZ" dirty="0"/>
          </a:p>
          <a:p>
            <a:pPr lvl="0"/>
            <a:r>
              <a:rPr lang="en-US" dirty="0"/>
              <a:t>Rental (lease) income;</a:t>
            </a:r>
            <a:endParaRPr lang="cs-CZ" dirty="0"/>
          </a:p>
          <a:p>
            <a:pPr lvl="0"/>
            <a:r>
              <a:rPr lang="en-US" dirty="0"/>
              <a:t>Other income.</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Taxpayer</a:t>
            </a:r>
            <a:endParaRPr lang="en-US" dirty="0"/>
          </a:p>
        </p:txBody>
      </p:sp>
      <p:sp>
        <p:nvSpPr>
          <p:cNvPr id="3" name="Zástupný symbol pro obsah 2"/>
          <p:cNvSpPr>
            <a:spLocks noGrp="1"/>
          </p:cNvSpPr>
          <p:nvPr>
            <p:ph idx="1"/>
          </p:nvPr>
        </p:nvSpPr>
        <p:spPr>
          <a:xfrm>
            <a:off x="509589" y="2017712"/>
            <a:ext cx="8082321" cy="4611687"/>
          </a:xfrm>
        </p:spPr>
        <p:txBody>
          <a:bodyPr/>
          <a:lstStyle/>
          <a:p>
            <a:r>
              <a:rPr lang="en-US" dirty="0"/>
              <a:t>Tax residents – natural persons with a residential address in the Czech Republic or individuals who usually stay in the Czech Republic (it means for at least 183 days in the relevant calendar year, either continuously or intermittently); these persons are liable to tax on income arising from sources in both the Czech Republic and abroad;</a:t>
            </a:r>
            <a:endParaRPr lang="cs-CZ" dirty="0"/>
          </a:p>
          <a:p>
            <a:r>
              <a:rPr lang="en-US" dirty="0" smtClean="0"/>
              <a:t>Tax </a:t>
            </a:r>
            <a:r>
              <a:rPr lang="en-US" dirty="0"/>
              <a:t>non-residents – natural persons not mentioned above as tax residents, student from abroad or patients staying in the Czech Republic for the purpose of medical treatment; they are liable to tax on incomes arising only from sources in the Czech Republic</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656438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Objects</a:t>
            </a:r>
            <a:r>
              <a:rPr lang="cs-CZ" dirty="0" smtClean="0"/>
              <a:t> </a:t>
            </a:r>
            <a:r>
              <a:rPr lang="cs-CZ" dirty="0" err="1" smtClean="0"/>
              <a:t>of</a:t>
            </a:r>
            <a:r>
              <a:rPr lang="cs-CZ" dirty="0" smtClean="0"/>
              <a:t> </a:t>
            </a:r>
            <a:r>
              <a:rPr lang="cs-CZ" dirty="0" err="1" smtClean="0"/>
              <a:t>taxation</a:t>
            </a:r>
            <a:r>
              <a:rPr lang="cs-CZ" dirty="0" smtClean="0"/>
              <a:t> </a:t>
            </a:r>
            <a:r>
              <a:rPr lang="en-US" dirty="0" smtClean="0"/>
              <a:t>in </a:t>
            </a:r>
            <a:r>
              <a:rPr lang="en-US" dirty="0"/>
              <a:t>case of business incomes </a:t>
            </a:r>
          </a:p>
        </p:txBody>
      </p:sp>
      <p:sp>
        <p:nvSpPr>
          <p:cNvPr id="3" name="Zástupný symbol pro obsah 2"/>
          <p:cNvSpPr>
            <a:spLocks noGrp="1"/>
          </p:cNvSpPr>
          <p:nvPr>
            <p:ph idx="1"/>
          </p:nvPr>
        </p:nvSpPr>
        <p:spPr/>
        <p:txBody>
          <a:bodyPr/>
          <a:lstStyle/>
          <a:p>
            <a:r>
              <a:rPr lang="en-US" dirty="0" smtClean="0"/>
              <a:t>agriculture </a:t>
            </a:r>
            <a:r>
              <a:rPr lang="en-US" dirty="0"/>
              <a:t>production, forestry and fish farming, </a:t>
            </a:r>
            <a:endParaRPr lang="cs-CZ" dirty="0" smtClean="0"/>
          </a:p>
          <a:p>
            <a:r>
              <a:rPr lang="en-US" dirty="0" smtClean="0"/>
              <a:t>business </a:t>
            </a:r>
            <a:r>
              <a:rPr lang="en-US" dirty="0"/>
              <a:t>(trade) </a:t>
            </a:r>
            <a:endParaRPr lang="cs-CZ" dirty="0" smtClean="0"/>
          </a:p>
          <a:p>
            <a:r>
              <a:rPr lang="en-US" dirty="0" smtClean="0"/>
              <a:t>other </a:t>
            </a:r>
            <a:r>
              <a:rPr lang="en-US" dirty="0"/>
              <a:t>commercial activities (for example experts, interpreters, arbitrators, bankruptcy trustees, etc</a:t>
            </a:r>
            <a:r>
              <a:rPr lang="en-US" dirty="0" smtClean="0"/>
              <a:t>.)</a:t>
            </a:r>
            <a:endParaRPr lang="cs-CZ" dirty="0" smtClean="0"/>
          </a:p>
          <a:p>
            <a:r>
              <a:rPr lang="en-US" dirty="0" smtClean="0"/>
              <a:t>shares </a:t>
            </a:r>
            <a:r>
              <a:rPr lang="en-US" dirty="0"/>
              <a:t>of partners in profits of a general partnership and general partners’ shares in profits of a limited partnership </a:t>
            </a:r>
            <a:endParaRPr lang="cs-CZ" dirty="0" smtClean="0"/>
          </a:p>
          <a:p>
            <a:r>
              <a:rPr lang="en-US" dirty="0" smtClean="0"/>
              <a:t>income </a:t>
            </a:r>
            <a:r>
              <a:rPr lang="en-US" dirty="0"/>
              <a:t>from the use or provision of industrial or other intellectual property and from copyright, </a:t>
            </a:r>
            <a:endParaRPr lang="cs-CZ" dirty="0" smtClean="0"/>
          </a:p>
          <a:p>
            <a:r>
              <a:rPr lang="en-US" dirty="0" smtClean="0"/>
              <a:t>income </a:t>
            </a:r>
            <a:r>
              <a:rPr lang="en-US" dirty="0"/>
              <a:t>from pursuit of an independent </a:t>
            </a:r>
            <a:r>
              <a:rPr lang="en-US" dirty="0" smtClean="0"/>
              <a:t>profession</a:t>
            </a:r>
            <a:endParaRPr lang="cs-CZ" dirty="0" smtClean="0"/>
          </a:p>
          <a:p>
            <a:r>
              <a:rPr lang="en-US" dirty="0" smtClean="0"/>
              <a:t>income </a:t>
            </a:r>
            <a:r>
              <a:rPr lang="en-US" dirty="0"/>
              <a:t>from rent of business </a:t>
            </a:r>
            <a:r>
              <a:rPr lang="en-US" dirty="0" smtClean="0"/>
              <a:t>property</a:t>
            </a:r>
            <a:endParaRPr lang="cs-CZ" dirty="0"/>
          </a:p>
          <a:p>
            <a:pPr lvl="1"/>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001577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Tax base</a:t>
            </a:r>
            <a:endParaRPr lang="cs-CZ" dirty="0"/>
          </a:p>
        </p:txBody>
      </p:sp>
      <p:sp>
        <p:nvSpPr>
          <p:cNvPr id="3" name="Zástupný symbol pro obsah 2"/>
          <p:cNvSpPr>
            <a:spLocks noGrp="1"/>
          </p:cNvSpPr>
          <p:nvPr>
            <p:ph idx="1"/>
          </p:nvPr>
        </p:nvSpPr>
        <p:spPr/>
        <p:txBody>
          <a:bodyPr/>
          <a:lstStyle/>
          <a:p>
            <a:r>
              <a:rPr lang="en-US" dirty="0"/>
              <a:t>incomes reduced by the expenses incurred to generate, assure and maintain income </a:t>
            </a:r>
            <a:endParaRPr lang="cs-CZ" dirty="0" smtClean="0"/>
          </a:p>
          <a:p>
            <a:r>
              <a:rPr lang="en-US" b="1" dirty="0" smtClean="0"/>
              <a:t>lump </a:t>
            </a:r>
            <a:r>
              <a:rPr lang="en-US" b="1" dirty="0"/>
              <a:t>sum expenses</a:t>
            </a:r>
            <a:r>
              <a:rPr lang="en-US" dirty="0"/>
              <a:t>:</a:t>
            </a:r>
            <a:endParaRPr lang="cs-CZ" dirty="0"/>
          </a:p>
          <a:p>
            <a:pPr lvl="1"/>
            <a:r>
              <a:rPr lang="en-US" dirty="0"/>
              <a:t>80 % of the income from agricultural production, forestry and fish farming and from handicraft industry;</a:t>
            </a:r>
            <a:endParaRPr lang="cs-CZ" dirty="0"/>
          </a:p>
          <a:p>
            <a:pPr lvl="1"/>
            <a:r>
              <a:rPr lang="en-US" dirty="0"/>
              <a:t>60 % of the income from other industry and trades;</a:t>
            </a:r>
            <a:endParaRPr lang="cs-CZ" dirty="0"/>
          </a:p>
          <a:p>
            <a:pPr lvl="1"/>
            <a:r>
              <a:rPr lang="en-US" dirty="0"/>
              <a:t>40 % of the income from other business (for example lawyers, doctors, etc.) and other incomes like incomes from intellectual property, etc.;</a:t>
            </a:r>
            <a:endParaRPr lang="cs-CZ" dirty="0"/>
          </a:p>
          <a:p>
            <a:pPr lvl="1"/>
            <a:r>
              <a:rPr lang="en-US" dirty="0"/>
              <a:t>30 % of the income from rents of business </a:t>
            </a:r>
            <a:r>
              <a:rPr lang="en-US" dirty="0" smtClean="0"/>
              <a:t>property</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503571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en-US" dirty="0"/>
              <a:t>the main purposes of the lump sum expenses are practical aspects and administrative simplification, not the tax relief</a:t>
            </a:r>
            <a:endParaRPr lang="cs-CZ" dirty="0"/>
          </a:p>
          <a:p>
            <a:r>
              <a:rPr lang="en-US" dirty="0"/>
              <a:t>this institute is overused and sometimes even misused </a:t>
            </a:r>
            <a:endParaRPr lang="cs-CZ" dirty="0"/>
          </a:p>
          <a:p>
            <a:pPr marL="0" indent="0">
              <a:buNone/>
            </a:pPr>
            <a:endParaRPr lang="cs-CZ" dirty="0"/>
          </a:p>
          <a:p>
            <a:pPr marL="0" indent="0">
              <a:buNone/>
            </a:pPr>
            <a:r>
              <a:rPr lang="en-US" dirty="0"/>
              <a:t>For example me as author of the textbook: I have no real expenses, but I have to tax only 60 % of my income. </a:t>
            </a:r>
            <a:endParaRPr lang="cs-CZ" dirty="0"/>
          </a:p>
          <a:p>
            <a:pPr marL="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490397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09589" y="1125538"/>
            <a:ext cx="8082321" cy="4809269"/>
          </a:xfrm>
        </p:spPr>
        <p:txBody>
          <a:bodyPr/>
          <a:lstStyle/>
          <a:p>
            <a:r>
              <a:rPr lang="en-US" dirty="0"/>
              <a:t>lump sum expenses can be used only if the maximum value of lump sum expenses does not exceed:</a:t>
            </a:r>
            <a:endParaRPr lang="cs-CZ" dirty="0"/>
          </a:p>
          <a:p>
            <a:pPr lvl="1"/>
            <a:r>
              <a:rPr lang="cs-CZ" dirty="0" smtClean="0"/>
              <a:t>1.6</a:t>
            </a:r>
            <a:r>
              <a:rPr lang="en-US" dirty="0" smtClean="0"/>
              <a:t>00.000 </a:t>
            </a:r>
            <a:r>
              <a:rPr lang="en-US" dirty="0"/>
              <a:t>CZK in case of incomes from agricultural production, forestry and fish farming and from handicraft industry;</a:t>
            </a:r>
            <a:endParaRPr lang="cs-CZ" dirty="0"/>
          </a:p>
          <a:p>
            <a:pPr lvl="1"/>
            <a:r>
              <a:rPr lang="cs-CZ" dirty="0" smtClean="0"/>
              <a:t>1.2</a:t>
            </a:r>
            <a:r>
              <a:rPr lang="en-US" dirty="0" smtClean="0"/>
              <a:t>00.000 </a:t>
            </a:r>
            <a:r>
              <a:rPr lang="en-US" dirty="0"/>
              <a:t>CZK in case of incomes from other industry and trades;</a:t>
            </a:r>
            <a:endParaRPr lang="cs-CZ" dirty="0"/>
          </a:p>
          <a:p>
            <a:pPr lvl="1"/>
            <a:r>
              <a:rPr lang="cs-CZ" dirty="0" smtClean="0"/>
              <a:t>8</a:t>
            </a:r>
            <a:r>
              <a:rPr lang="en-US" dirty="0" smtClean="0"/>
              <a:t>00.000 </a:t>
            </a:r>
            <a:r>
              <a:rPr lang="en-US" dirty="0"/>
              <a:t>CZK in case of incomes from other business and other incomes like incomes from intellectual property, etc.;</a:t>
            </a:r>
            <a:endParaRPr lang="cs-CZ" dirty="0"/>
          </a:p>
          <a:p>
            <a:pPr lvl="1"/>
            <a:r>
              <a:rPr lang="cs-CZ" dirty="0" smtClean="0"/>
              <a:t>6</a:t>
            </a:r>
            <a:r>
              <a:rPr lang="en-US" dirty="0" smtClean="0"/>
              <a:t>00.000 </a:t>
            </a:r>
            <a:r>
              <a:rPr lang="en-US" dirty="0"/>
              <a:t>CZK in case of incomes from rents of business property</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430612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09589" y="1125539"/>
            <a:ext cx="8082321" cy="4114800"/>
          </a:xfrm>
        </p:spPr>
        <p:txBody>
          <a:bodyPr/>
          <a:lstStyle/>
          <a:p>
            <a:r>
              <a:rPr lang="en-US" dirty="0" smtClean="0"/>
              <a:t>this </a:t>
            </a:r>
            <a:r>
              <a:rPr lang="en-US" dirty="0"/>
              <a:t>limitation is not applied in practice very often as small businessmen usually do not reach the income higher than </a:t>
            </a:r>
            <a:r>
              <a:rPr lang="cs-CZ" dirty="0" smtClean="0"/>
              <a:t>2</a:t>
            </a:r>
            <a:r>
              <a:rPr lang="en-US" dirty="0" smtClean="0"/>
              <a:t> </a:t>
            </a:r>
            <a:r>
              <a:rPr lang="en-US" dirty="0"/>
              <a:t>billion </a:t>
            </a:r>
            <a:r>
              <a:rPr lang="en-US" dirty="0" smtClean="0"/>
              <a:t>CZK</a:t>
            </a:r>
            <a:endParaRPr lang="cs-CZ" dirty="0" smtClean="0"/>
          </a:p>
          <a:p>
            <a:r>
              <a:rPr lang="cs-CZ" dirty="0" smtClean="0"/>
              <a:t>a</a:t>
            </a:r>
            <a:r>
              <a:rPr lang="en-US" dirty="0" smtClean="0"/>
              <a:t>t </a:t>
            </a:r>
            <a:r>
              <a:rPr lang="en-US" dirty="0"/>
              <a:t>least officially, because until November 2016 there is no existence of a duty to issue tax bills in the </a:t>
            </a:r>
            <a:r>
              <a:rPr lang="en-US" dirty="0" err="1" smtClean="0"/>
              <a:t>Czechia</a:t>
            </a:r>
            <a:r>
              <a:rPr lang="cs-CZ" dirty="0" smtClean="0"/>
              <a:t>: t</a:t>
            </a:r>
            <a:r>
              <a:rPr lang="en-US" dirty="0" smtClean="0"/>
              <a:t>here </a:t>
            </a:r>
            <a:r>
              <a:rPr lang="en-US" dirty="0"/>
              <a:t>is no legal obligation to issue a tax bill, unless the customer asks for one. </a:t>
            </a:r>
            <a:endParaRPr lang="cs-CZ" dirty="0" smtClean="0"/>
          </a:p>
          <a:p>
            <a:r>
              <a:rPr lang="cs-CZ" dirty="0" err="1"/>
              <a:t>n</a:t>
            </a:r>
            <a:r>
              <a:rPr lang="cs-CZ" dirty="0" err="1" smtClean="0"/>
              <a:t>obody</a:t>
            </a:r>
            <a:r>
              <a:rPr lang="cs-CZ" dirty="0" smtClean="0"/>
              <a:t> </a:t>
            </a:r>
            <a:r>
              <a:rPr lang="cs-CZ" dirty="0" err="1" smtClean="0"/>
              <a:t>needs</a:t>
            </a:r>
            <a:r>
              <a:rPr lang="cs-CZ" dirty="0" smtClean="0"/>
              <a:t> </a:t>
            </a:r>
            <a:r>
              <a:rPr lang="cs-CZ" dirty="0" err="1" smtClean="0"/>
              <a:t>the</a:t>
            </a:r>
            <a:r>
              <a:rPr lang="cs-CZ" dirty="0" smtClean="0"/>
              <a:t> </a:t>
            </a:r>
            <a:r>
              <a:rPr lang="cs-CZ" dirty="0" err="1" smtClean="0"/>
              <a:t>bill</a:t>
            </a:r>
            <a:r>
              <a:rPr lang="cs-CZ" dirty="0" smtClean="0"/>
              <a:t>: e</a:t>
            </a:r>
            <a:r>
              <a:rPr lang="en-US" dirty="0" err="1" smtClean="0"/>
              <a:t>mployed</a:t>
            </a:r>
            <a:r>
              <a:rPr lang="en-US" dirty="0" smtClean="0"/>
              <a:t> </a:t>
            </a:r>
            <a:r>
              <a:rPr lang="en-US" dirty="0"/>
              <a:t>persons have no possibility to deduct their expenses while calculating the tax and self-employed persons are usually using lump sum expenses and that is why they do not ask for tax bills, too. </a:t>
            </a:r>
            <a:endParaRPr lang="cs-CZ" dirty="0" smtClean="0"/>
          </a:p>
          <a:p>
            <a:r>
              <a:rPr lang="cs-CZ" dirty="0" smtClean="0"/>
              <a:t>t</a:t>
            </a:r>
            <a:r>
              <a:rPr lang="en-US" dirty="0" smtClean="0"/>
              <a:t>his </a:t>
            </a:r>
            <a:r>
              <a:rPr lang="en-US" dirty="0"/>
              <a:t>practice leads to illegal reduction of taxable incomes and in the end to lower tax </a:t>
            </a:r>
            <a:r>
              <a:rPr lang="en-US" dirty="0" smtClean="0"/>
              <a:t>revenue</a:t>
            </a:r>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51869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a</a:t>
            </a:r>
            <a:r>
              <a:rPr lang="en-US" dirty="0" smtClean="0"/>
              <a:t>s </a:t>
            </a:r>
            <a:r>
              <a:rPr lang="en-US" dirty="0"/>
              <a:t>a problem I find different</a:t>
            </a:r>
            <a:r>
              <a:rPr lang="en-US" b="1" dirty="0"/>
              <a:t> </a:t>
            </a:r>
            <a:r>
              <a:rPr lang="en-US" dirty="0"/>
              <a:t>rates of lump sum expenses for different types of </a:t>
            </a:r>
            <a:r>
              <a:rPr lang="en-US" dirty="0" smtClean="0"/>
              <a:t>incomes</a:t>
            </a:r>
            <a:endParaRPr lang="cs-CZ" dirty="0" smtClean="0"/>
          </a:p>
          <a:p>
            <a:r>
              <a:rPr lang="en-US" dirty="0" smtClean="0"/>
              <a:t>benefits </a:t>
            </a:r>
            <a:r>
              <a:rPr lang="en-US" dirty="0"/>
              <a:t>of lump sum expenses are causing in other problem, in the </a:t>
            </a:r>
            <a:r>
              <a:rPr lang="en-US" dirty="0" err="1"/>
              <a:t>Czechia</a:t>
            </a:r>
            <a:r>
              <a:rPr lang="en-US" dirty="0"/>
              <a:t> known as </a:t>
            </a:r>
            <a:r>
              <a:rPr lang="en-US" dirty="0" err="1"/>
              <a:t>Svarcsystem</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74881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w_sablona_en">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77951CFB020E6489F07F98675DC4236" ma:contentTypeVersion="10" ma:contentTypeDescription="Vytvoří nový dokument" ma:contentTypeScope="" ma:versionID="bb15ce44516d9f3e0c87717b0d0b2c2f">
  <xsd:schema xmlns:xsd="http://www.w3.org/2001/XMLSchema" xmlns:xs="http://www.w3.org/2001/XMLSchema" xmlns:p="http://schemas.microsoft.com/office/2006/metadata/properties" xmlns:ns3="27c1b692-2977-4ea6-b000-57ed6bef5cd5" targetNamespace="http://schemas.microsoft.com/office/2006/metadata/properties" ma:root="true" ma:fieldsID="9281ba657e1095531dab240d3fcea67f" ns3:_="">
    <xsd:import namespace="27c1b692-2977-4ea6-b000-57ed6bef5cd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c1b692-2977-4ea6-b000-57ed6bef5c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C03F99F-78A3-4C77-92D6-2FE6EE8240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c1b692-2977-4ea6-b000-57ed6bef5c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A5D6B0-8F16-447C-B990-0730A5289DEE}">
  <ds:schemaRefs>
    <ds:schemaRef ds:uri="http://schemas.microsoft.com/sharepoint/v3/contenttype/forms"/>
  </ds:schemaRefs>
</ds:datastoreItem>
</file>

<file path=customXml/itemProps3.xml><?xml version="1.0" encoding="utf-8"?>
<ds:datastoreItem xmlns:ds="http://schemas.openxmlformats.org/officeDocument/2006/customXml" ds:itemID="{9C75A0CF-EEBF-4D99-88DB-D5E149A2FCFF}">
  <ds:schemaRef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purl.org/dc/terms/"/>
    <ds:schemaRef ds:uri="27c1b692-2977-4ea6-b000-57ed6bef5cd5"/>
    <ds:schemaRef ds:uri="http://purl.org/dc/dcmitype/"/>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law_sablona_en</Template>
  <TotalTime>296</TotalTime>
  <Words>1479</Words>
  <Application>Microsoft Office PowerPoint</Application>
  <PresentationFormat>Předvádění na obrazovce (4:3)</PresentationFormat>
  <Paragraphs>146</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Tahoma</vt:lpstr>
      <vt:lpstr>Wingdings</vt:lpstr>
      <vt:lpstr>law_sablona_en</vt:lpstr>
      <vt:lpstr>Taxation of Business Income in the Czech Republic    Michal Radvan</vt:lpstr>
      <vt:lpstr>Objects of PIT</vt:lpstr>
      <vt:lpstr>Taxpayer</vt:lpstr>
      <vt:lpstr>Objects of taxation in case of business incomes </vt:lpstr>
      <vt:lpstr>Tax base</vt:lpstr>
      <vt:lpstr>Prezentace aplikace PowerPoint</vt:lpstr>
      <vt:lpstr>Prezentace aplikace PowerPoint</vt:lpstr>
      <vt:lpstr>Prezentace aplikace PowerPoint</vt:lpstr>
      <vt:lpstr>Prezentace aplikace PowerPoint</vt:lpstr>
      <vt:lpstr>     Ways to reduce the number of entrepreneurs using lump sum expenses</vt:lpstr>
      <vt:lpstr>Tax rate </vt:lpstr>
      <vt:lpstr>Correction Components</vt:lpstr>
      <vt:lpstr>Prezentace aplikace PowerPoint</vt:lpstr>
      <vt:lpstr>Prezentace aplikace PowerPoint</vt:lpstr>
      <vt:lpstr>Formula</vt:lpstr>
      <vt:lpstr>Tax administration</vt:lpstr>
      <vt:lpstr>Conclusions</vt:lpstr>
      <vt:lpstr>Thank you for your attention</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Extraordinary Taxes in Europe    Michal Radvan</dc:title>
  <dc:creator>12547</dc:creator>
  <cp:lastModifiedBy>Michal Radvan</cp:lastModifiedBy>
  <cp:revision>30</cp:revision>
  <cp:lastPrinted>1601-01-01T00:00:00Z</cp:lastPrinted>
  <dcterms:created xsi:type="dcterms:W3CDTF">2016-02-21T08:55:08Z</dcterms:created>
  <dcterms:modified xsi:type="dcterms:W3CDTF">2020-03-24T20:58:08Z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0x010100C77951CFB020E6489F07F98675DC4236</vt:lpwstr>
  </property>
</Properties>
</file>