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30" r:id="rId3"/>
    <p:sldId id="331" r:id="rId4"/>
    <p:sldId id="332" r:id="rId5"/>
    <p:sldId id="377" r:id="rId6"/>
    <p:sldId id="397" r:id="rId7"/>
    <p:sldId id="498" r:id="rId8"/>
    <p:sldId id="475" r:id="rId9"/>
    <p:sldId id="466" r:id="rId10"/>
    <p:sldId id="468" r:id="rId11"/>
    <p:sldId id="467" r:id="rId12"/>
    <p:sldId id="482" r:id="rId13"/>
    <p:sldId id="479" r:id="rId14"/>
    <p:sldId id="405" r:id="rId15"/>
    <p:sldId id="499" r:id="rId16"/>
    <p:sldId id="451" r:id="rId17"/>
    <p:sldId id="452" r:id="rId18"/>
    <p:sldId id="454" r:id="rId19"/>
    <p:sldId id="455" r:id="rId20"/>
    <p:sldId id="566" r:id="rId21"/>
    <p:sldId id="502" r:id="rId22"/>
    <p:sldId id="500" r:id="rId23"/>
    <p:sldId id="472" r:id="rId24"/>
    <p:sldId id="484" r:id="rId25"/>
    <p:sldId id="563" r:id="rId26"/>
    <p:sldId id="485" r:id="rId27"/>
    <p:sldId id="488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10"/>
            <a:ext cx="9144000" cy="3414126"/>
          </a:xfrm>
        </p:spPr>
        <p:txBody>
          <a:bodyPr/>
          <a:lstStyle/>
          <a:p>
            <a:r>
              <a:rPr lang="cs-CZ" sz="4000" dirty="0"/>
              <a:t>Nevýdělečné právnické osoby</a:t>
            </a:r>
            <a:br>
              <a:rPr lang="cs-CZ" sz="4000" dirty="0"/>
            </a:br>
            <a:r>
              <a:rPr lang="cs-CZ" sz="4000" dirty="0"/>
              <a:t>Spolky, fundace, ústavy</a:t>
            </a:r>
            <a:br>
              <a:rPr lang="cs-CZ" sz="4000" dirty="0"/>
            </a:br>
            <a:r>
              <a:rPr lang="cs-CZ" sz="4000" dirty="0"/>
              <a:t>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„Status spolku“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</a:t>
            </a:r>
            <a:r>
              <a:rPr lang="cs-CZ" dirty="0" err="1"/>
              <a:t>smoluva</a:t>
            </a:r>
            <a:r>
              <a:rPr lang="cs-CZ" dirty="0"/>
              <a:t>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Podstatní náležitosti  ( příliš nemění oproti úpravě do konce roku 2013 -ZSO) -  § 218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Pokud stanovy dle ZSO stručné – 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423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424113" y="1412776"/>
            <a:ext cx="7772400" cy="50405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právní osobnost,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eaLnBrk="1" hangingPunct="1"/>
            <a:r>
              <a:rPr lang="cs-CZ" i="1" u="sng" dirty="0"/>
              <a:t>Numerus clausus </a:t>
            </a:r>
            <a:r>
              <a:rPr lang="cs-CZ" dirty="0"/>
              <a:t>právnických osob</a:t>
            </a:r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marL="0" indent="0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2309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dle 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3" y="2060848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Vliv státu a práva na vznik </a:t>
            </a:r>
            <a:r>
              <a:rPr lang="cs-CZ" sz="2800" dirty="0"/>
              <a:t>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Účel</a:t>
            </a:r>
            <a:r>
              <a:rPr lang="cs-CZ" sz="2800" dirty="0"/>
              <a:t>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Majetková samostatnost a samostatná majetková odpovědnost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6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§ 20 odst. 2: „Právnické osoby veřejného práva podléhají zákonům, podle nichž byly zřízeny; stanovení občanského zákoníku se </a:t>
            </a:r>
            <a:r>
              <a:rPr lang="cs-CZ" u="sng" dirty="0"/>
              <a:t>použijí jen tehdy, slučuje-li se o s jejich povahou.“</a:t>
            </a:r>
          </a:p>
          <a:p>
            <a:pPr algn="just"/>
            <a:r>
              <a:rPr lang="cs-CZ" dirty="0"/>
              <a:t>§ 3029/ 2: nestanoví-li OZ jinak, </a:t>
            </a:r>
            <a:r>
              <a:rPr lang="cs-CZ" u="sng" dirty="0"/>
              <a:t>nejsou dotčena ustanovení právních předpisů z oboru práva veřejného</a:t>
            </a:r>
            <a:r>
              <a:rPr lang="cs-CZ" dirty="0"/>
              <a:t>, jakožto i ustanovení jiných právních předpisů upravujících zvláštní soukromá práva.</a:t>
            </a:r>
          </a:p>
          <a:p>
            <a:pPr algn="just"/>
            <a:r>
              <a:rPr lang="cs-CZ" dirty="0"/>
              <a:t>§ 21: „Stát se v oblasti soukromého práva </a:t>
            </a:r>
            <a:r>
              <a:rPr lang="cs-CZ" u="sng" dirty="0"/>
              <a:t>považuje za právnickou osobu</a:t>
            </a:r>
            <a:r>
              <a:rPr lang="cs-CZ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A57-CAC2-4694-8350-429321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 - základní kategorizace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8CEA72-9A7B-4C58-8386-706C7CF7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u="sng" dirty="0"/>
              <a:t>faktického základu</a:t>
            </a:r>
            <a:r>
              <a:rPr lang="cs-CZ" dirty="0"/>
              <a:t>: korporace x fundace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účelu</a:t>
            </a:r>
            <a:r>
              <a:rPr lang="cs-CZ" dirty="0"/>
              <a:t>: výdělečné x nevýdělečné</a:t>
            </a:r>
          </a:p>
          <a:p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právního důvodu vzniku</a:t>
            </a:r>
            <a:r>
              <a:rPr lang="cs-CZ" dirty="0"/>
              <a:t>: soukromého x veřejného práva</a:t>
            </a:r>
          </a:p>
          <a:p>
            <a:endParaRPr lang="cs-CZ" dirty="0"/>
          </a:p>
          <a:p>
            <a:r>
              <a:rPr lang="cs-CZ" dirty="0"/>
              <a:t>Další kritéria členění?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E1789F-3939-4B24-B989-147AE8F2F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B0ABCA-F654-4305-8C9A-6278A1D14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</a:t>
            </a:r>
            <a:r>
              <a:rPr lang="cs-CZ" dirty="0"/>
              <a:t>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za zneužití hlasovacího práva člena 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348606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dirty="0" err="1"/>
              <a:t>realizace</a:t>
            </a:r>
            <a:r>
              <a:rPr lang="pt-BR" dirty="0"/>
              <a:t> </a:t>
            </a:r>
            <a:r>
              <a:rPr lang="pt-BR" dirty="0" err="1"/>
              <a:t>práva</a:t>
            </a:r>
            <a:r>
              <a:rPr lang="pt-BR" dirty="0"/>
              <a:t> na </a:t>
            </a:r>
            <a:r>
              <a:rPr lang="pt-BR" dirty="0" err="1"/>
              <a:t>svobodu</a:t>
            </a:r>
            <a:r>
              <a:rPr lang="pt-BR" dirty="0"/>
              <a:t> </a:t>
            </a:r>
            <a:r>
              <a:rPr lang="pt-BR" dirty="0" err="1"/>
              <a:t>sdružování</a:t>
            </a:r>
            <a:r>
              <a:rPr lang="cs-CZ" dirty="0"/>
              <a:t> 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– JUDIKATORNÍ DOTVOŘENÍ A 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Změna  ! Není-li nic ve stanovách – použije se zákon , „záchranná síť dispozitivních ustanovení“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zastupování statutárním orgánem spolku, zákonem stanovený standard péče řádného hospodáře volených orgánů spolku, deliktní způsobilost spolku;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126</TotalTime>
  <Words>2020</Words>
  <Application>Microsoft Office PowerPoint</Application>
  <PresentationFormat>Širokoúhlá obrazovka</PresentationFormat>
  <Paragraphs>248</Paragraphs>
  <Slides>27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Courier New</vt:lpstr>
      <vt:lpstr>Tahoma</vt:lpstr>
      <vt:lpstr>Wingdings</vt:lpstr>
      <vt:lpstr>Motiv1</vt:lpstr>
      <vt:lpstr>Nevýdělečné právnické osoby Spolky, fundace, ústavy soukromého práva </vt:lpstr>
      <vt:lpstr>PRÁVNÍ OSOBNOST PRÁVNICKÉ OSOBY</vt:lpstr>
      <vt:lpstr>Podstatné/pojmové znaky právnické osoby dle OZ  </vt:lpstr>
      <vt:lpstr>Právnické osoby veřejného práva a stát</vt:lpstr>
      <vt:lpstr>Právnické osoby  - základní kategorizace</vt:lpstr>
      <vt:lpstr>Korporace</vt:lpstr>
      <vt:lpstr>Spolkové právo </vt:lpstr>
      <vt:lpstr>Spolkové právo</vt:lpstr>
      <vt:lpstr>Co je při regulaci spolků kogentní? – k diskusi</vt:lpstr>
      <vt:lpstr>„Status spolku“</vt:lpstr>
      <vt:lpstr>Zásady spolkového práva</vt:lpstr>
      <vt:lpstr> Právní úprava SPOLKŮ DE LEGE LATA</vt:lpstr>
      <vt:lpstr>Spolková  rejstříková regulace</vt:lpstr>
      <vt:lpstr>Stanovy (§ 218 an. OZ)</vt:lpstr>
      <vt:lpstr>Fundace nadace a nadační fond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Ústav soukromého práva</vt:lpstr>
      <vt:lpstr>Ústavy soukromého práva</vt:lpstr>
      <vt:lpstr>Ústav v OZ- základní charakteristika I.</vt:lpstr>
      <vt:lpstr>Prezentace aplikace PowerPoint</vt:lpstr>
      <vt:lpstr>Ústav v OZ- základní charakteristika II.</vt:lpstr>
      <vt:lpstr>Obecně prospěšná společnost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Hewlett-Packard Company</cp:lastModifiedBy>
  <cp:revision>10</cp:revision>
  <dcterms:created xsi:type="dcterms:W3CDTF">2021-04-17T09:52:52Z</dcterms:created>
  <dcterms:modified xsi:type="dcterms:W3CDTF">2021-05-05T13:12:12Z</dcterms:modified>
</cp:coreProperties>
</file>